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71" r:id="rId5"/>
    <p:sldId id="269" r:id="rId6"/>
    <p:sldId id="257" r:id="rId7"/>
    <p:sldId id="270" r:id="rId8"/>
    <p:sldId id="272" r:id="rId9"/>
    <p:sldId id="265" r:id="rId10"/>
    <p:sldId id="273" r:id="rId11"/>
    <p:sldId id="268"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p:cViewPr varScale="1">
        <p:scale>
          <a:sx n="48" d="100"/>
          <a:sy n="48" d="100"/>
        </p:scale>
        <p:origin x="53" y="70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72D0B55-E845-4C27-8D4F-F06D7A34A99E}" type="datetimeFigureOut">
              <a:rPr lang="en-IN" smtClean="0"/>
              <a:t>12-03-2025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5D44522-5625-49A0-BAC4-6FCA3BE46BCF}" type="slidenum">
              <a:rPr lang="en-IN" smtClean="0"/>
              <a:t>‹#›</a:t>
            </a:fld>
            <a:endParaRPr lang="en-IN"/>
          </a:p>
        </p:txBody>
      </p:sp>
    </p:spTree>
    <p:extLst>
      <p:ext uri="{BB962C8B-B14F-4D97-AF65-F5344CB8AC3E}">
        <p14:creationId xmlns:p14="http://schemas.microsoft.com/office/powerpoint/2010/main" val="202179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55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1550" b="0" i="0">
                <a:solidFill>
                  <a:schemeClr val="tx1"/>
                </a:solidFill>
                <a:latin typeface="Georgia"/>
                <a:cs typeface="Georg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000284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9625"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8" cstate="print"/>
          <a:stretch>
            <a:fillRect/>
          </a:stretch>
        </p:blipFill>
        <p:spPr>
          <a:xfrm>
            <a:off x="0" y="5991224"/>
            <a:ext cx="12191999" cy="866773"/>
          </a:xfrm>
          <a:prstGeom prst="rect">
            <a:avLst/>
          </a:prstGeom>
        </p:spPr>
      </p:pic>
      <p:sp>
        <p:nvSpPr>
          <p:cNvPr id="2" name="Holder 2"/>
          <p:cNvSpPr>
            <a:spLocks noGrp="1"/>
          </p:cNvSpPr>
          <p:nvPr>
            <p:ph type="title"/>
          </p:nvPr>
        </p:nvSpPr>
        <p:spPr>
          <a:xfrm>
            <a:off x="892175" y="135572"/>
            <a:ext cx="5477510" cy="606488"/>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a:xfrm>
            <a:off x="881379" y="1168082"/>
            <a:ext cx="10429240" cy="4224655"/>
          </a:xfrm>
          <a:prstGeom prst="rect">
            <a:avLst/>
          </a:prstGeom>
        </p:spPr>
        <p:txBody>
          <a:bodyPr wrap="square" lIns="0" tIns="0" rIns="0" bIns="0">
            <a:spAutoFit/>
          </a:bodyPr>
          <a:lstStyle>
            <a:lvl1pPr>
              <a:defRPr sz="1550" b="0" i="0">
                <a:solidFill>
                  <a:schemeClr val="tx1"/>
                </a:solidFill>
                <a:latin typeface="Georgia"/>
                <a:cs typeface="Georg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804030504040204"/>
              <a:buNone/>
            </a:pPr>
            <a:r>
              <a:rPr lang="en-US" altLang="en-US" dirty="0">
                <a:solidFill>
                  <a:schemeClr val="tx1"/>
                </a:solidFill>
                <a:latin typeface="Cambria" panose="02040503050406030204" pitchFamily="18" charset="0"/>
                <a:ea typeface="Cambria" panose="02040503050406030204" pitchFamily="18" charset="0"/>
              </a:rPr>
              <a:t>Sentiment Analysis of Incoming calls on helpdesk</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US" altLang="en-GB" dirty="0">
                <a:latin typeface="Cambria" panose="02040503050406030204" pitchFamily="18" charset="0"/>
                <a:ea typeface="Cambria" panose="02040503050406030204" pitchFamily="18" charset="0"/>
              </a:rPr>
              <a:t>CSD-12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085" y="2721610"/>
          <a:ext cx="5418455" cy="2194620"/>
        </p:xfrm>
        <a:graphic>
          <a:graphicData uri="http://schemas.openxmlformats.org/drawingml/2006/table">
            <a:tbl>
              <a:tblPr firstRow="1" bandRow="1">
                <a:noFill/>
              </a:tblPr>
              <a:tblGrid>
                <a:gridCol w="2084705">
                  <a:extLst>
                    <a:ext uri="{9D8B030D-6E8A-4147-A177-3AD203B41FA5}">
                      <a16:colId xmlns:a16="http://schemas.microsoft.com/office/drawing/2014/main" val="20000"/>
                    </a:ext>
                  </a:extLst>
                </a:gridCol>
                <a:gridCol w="3333750">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US" sz="1800" u="none" strike="noStrike" cap="none" dirty="0"/>
                        <a:t>20211CSD0034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SIDDHARTHA G</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US" sz="1800" u="none" strike="noStrike" cap="none" dirty="0"/>
                        <a:t>20211CSD0036</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ANKITA HS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65760">
                <a:tc>
                  <a:txBody>
                    <a:bodyPr/>
                    <a:lstStyle/>
                    <a:p>
                      <a:pPr marL="0" marR="0" lvl="0" indent="0" algn="ctr" rtl="0">
                        <a:spcBef>
                          <a:spcPts val="0"/>
                        </a:spcBef>
                        <a:spcAft>
                          <a:spcPts val="0"/>
                        </a:spcAft>
                        <a:buNone/>
                      </a:pPr>
                      <a:r>
                        <a:rPr lang="en-US" sz="1800" u="none" strike="noStrike" cap="none" dirty="0"/>
                        <a:t>20211CSD0049</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KEERTHANA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IN" sz="1800" u="none" strike="noStrike" cap="none" dirty="0"/>
                        <a:t>20211CSD0013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SHAIK MOHAMMED ADIL</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657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Mr.</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Yamanappa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9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PIP</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4004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9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Saira Banu Atham</a:t>
            </a:r>
            <a:endPar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rtl="0">
              <a:spcBef>
                <a:spcPts val="0"/>
              </a:spcBef>
              <a:spcAft>
                <a:spcPts val="0"/>
              </a:spcAft>
              <a:buClr>
                <a:srgbClr val="17365D"/>
              </a:buClr>
              <a:buSzPct val="100000"/>
              <a:buFont typeface="Arial" panose="020B060402020209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Manjula H M</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804030504040204"/>
                <a:sym typeface="Verdana" panose="020B08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E84FC-0366-0B77-B71D-918BCD0AA39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2EEBAF0-F43A-5E19-6612-145CA5A45576}"/>
              </a:ext>
            </a:extLst>
          </p:cNvPr>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lang="en-IN" spc="-10" dirty="0"/>
              <a:t>Abstract</a:t>
            </a:r>
            <a:endParaRPr spc="-10" dirty="0"/>
          </a:p>
        </p:txBody>
      </p:sp>
      <p:sp>
        <p:nvSpPr>
          <p:cNvPr id="3" name="object 3">
            <a:extLst>
              <a:ext uri="{FF2B5EF4-FFF2-40B4-BE49-F238E27FC236}">
                <a16:creationId xmlns:a16="http://schemas.microsoft.com/office/drawing/2014/main" id="{43189EE1-B4D2-A7A3-5FE0-D386C7AA19ED}"/>
              </a:ext>
            </a:extLst>
          </p:cNvPr>
          <p:cNvSpPr txBox="1"/>
          <p:nvPr/>
        </p:nvSpPr>
        <p:spPr>
          <a:xfrm>
            <a:off x="1143000" y="1342403"/>
            <a:ext cx="9372600" cy="4173194"/>
          </a:xfrm>
          <a:prstGeom prst="rect">
            <a:avLst/>
          </a:prstGeom>
        </p:spPr>
        <p:txBody>
          <a:bodyPr vert="horz" wrap="square" lIns="0" tIns="11430" rIns="0" bIns="0" rtlCol="0">
            <a:spAutoFit/>
          </a:bodyPr>
          <a:lstStyle/>
          <a:p>
            <a:pPr marL="12065" marR="519430" algn="just">
              <a:lnSpc>
                <a:spcPct val="111700"/>
              </a:lnSpc>
              <a:spcBef>
                <a:spcPts val="90"/>
              </a:spcBef>
              <a:tabLst>
                <a:tab pos="355600" algn="l"/>
              </a:tabLst>
            </a:pPr>
            <a:r>
              <a:rPr lang="en-US" sz="1600" dirty="0">
                <a:latin typeface="Verdana"/>
                <a:cs typeface="Verdana"/>
              </a:rPr>
              <a:t>This project introduces a Call Sentiment Analysis System that records customer calls, transcribes speech into text, and analyzes sentiment to classify interactions as positive, neutral, or negative. Built with Python, the system integrates speech recognition and NLP models, storing transcriptions and sentiment scores in a database for further analysis.</a:t>
            </a:r>
          </a:p>
          <a:p>
            <a:pPr marL="12065" marR="519430" algn="just">
              <a:lnSpc>
                <a:spcPct val="111700"/>
              </a:lnSpc>
              <a:spcBef>
                <a:spcPts val="90"/>
              </a:spcBef>
              <a:tabLst>
                <a:tab pos="355600" algn="l"/>
              </a:tabLst>
            </a:pPr>
            <a:endParaRPr lang="en-US" sz="1600" dirty="0">
              <a:latin typeface="Verdana"/>
              <a:cs typeface="Verdana"/>
            </a:endParaRPr>
          </a:p>
          <a:p>
            <a:pPr marL="12065" marR="519430" algn="just">
              <a:lnSpc>
                <a:spcPct val="111700"/>
              </a:lnSpc>
              <a:spcBef>
                <a:spcPts val="90"/>
              </a:spcBef>
              <a:tabLst>
                <a:tab pos="355600" algn="l"/>
              </a:tabLst>
            </a:pPr>
            <a:r>
              <a:rPr lang="en-US" sz="1600" dirty="0">
                <a:latin typeface="Verdana"/>
                <a:cs typeface="Verdana"/>
              </a:rPr>
              <a:t>A Flask-based web interface allows users to review call transcriptions, listen to recordings, and track sentiment trends over time. By analyzing tone, emotion, and context, the system helps helpdesks and call centers gauge customer satisfaction, identify recurring issues, and enhance service quality.  </a:t>
            </a:r>
          </a:p>
          <a:p>
            <a:pPr marL="12065" marR="519430" algn="just">
              <a:lnSpc>
                <a:spcPct val="111700"/>
              </a:lnSpc>
              <a:spcBef>
                <a:spcPts val="90"/>
              </a:spcBef>
              <a:tabLst>
                <a:tab pos="355600" algn="l"/>
              </a:tabLst>
            </a:pPr>
            <a:endParaRPr lang="en-US" sz="1600" dirty="0">
              <a:latin typeface="Verdana"/>
              <a:cs typeface="Verdana"/>
            </a:endParaRPr>
          </a:p>
          <a:p>
            <a:pPr marL="12065" marR="519430" algn="just">
              <a:lnSpc>
                <a:spcPct val="111700"/>
              </a:lnSpc>
              <a:spcBef>
                <a:spcPts val="90"/>
              </a:spcBef>
              <a:tabLst>
                <a:tab pos="355600" algn="l"/>
              </a:tabLst>
            </a:pPr>
            <a:r>
              <a:rPr lang="en-US" sz="1600" dirty="0">
                <a:latin typeface="Verdana"/>
                <a:cs typeface="Verdana"/>
              </a:rPr>
              <a:t>This framework provides businesses with actionable insights to refine customer service strategies, resolve concerns proactively, and foster stronger engagement and loyalty. The ability to assess conversations in real-time can lead to improved customer experiences and more data-driven decision-making.</a:t>
            </a:r>
            <a:endParaRPr sz="1600" dirty="0">
              <a:latin typeface="Verdana"/>
              <a:cs typeface="Verdana"/>
            </a:endParaRPr>
          </a:p>
        </p:txBody>
      </p:sp>
    </p:spTree>
    <p:extLst>
      <p:ext uri="{BB962C8B-B14F-4D97-AF65-F5344CB8AC3E}">
        <p14:creationId xmlns:p14="http://schemas.microsoft.com/office/powerpoint/2010/main" val="1613228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lang="en-IN" spc="-10" dirty="0"/>
              <a:t>Introduction</a:t>
            </a:r>
            <a:endParaRPr spc="-10" dirty="0"/>
          </a:p>
        </p:txBody>
      </p:sp>
      <p:sp>
        <p:nvSpPr>
          <p:cNvPr id="3" name="object 3"/>
          <p:cNvSpPr txBox="1"/>
          <p:nvPr/>
        </p:nvSpPr>
        <p:spPr>
          <a:xfrm>
            <a:off x="892175" y="1066800"/>
            <a:ext cx="9735720" cy="4258858"/>
          </a:xfrm>
          <a:prstGeom prst="rect">
            <a:avLst/>
          </a:prstGeom>
        </p:spPr>
        <p:txBody>
          <a:bodyPr vert="horz" wrap="square" lIns="0" tIns="1143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tx1"/>
              </a:solidFill>
              <a:effectLst/>
              <a:latin typeface="Arial" panose="020B060402020209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a:t>
            </a:r>
            <a:r>
              <a:rPr kumimoji="0" lang="en-US" altLang="en-US" sz="22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Understanding customer sentiment is essential for improving service quality in today’s customer-driven market.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The Call Sentiment Analysis System utilizes speech recognition and natural language processing (NLP) to analyze customer interactions.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It transcribes customer calls and classifies sentiment as positive, neutral, or negative.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The system is built using Python and Flask for efficient processing and deployment.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It records calls, converts speech into text, and stores sentiment insights in a database.</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Businesses can assess customer satisfaction levels and identify service gaps using sentiment insights.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The system helps refine strategies by analyzing vocal tone and conversation context.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Enhances customer engagement and loyalty by providing valuable insights.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200" b="0" i="0" u="none" strike="noStrike" cap="none" normalizeH="0" baseline="0" dirty="0">
                <a:ln>
                  <a:noFill/>
                </a:ln>
                <a:solidFill>
                  <a:schemeClr val="tx1"/>
                </a:solidFill>
                <a:effectLst/>
                <a:latin typeface="Times New Roman" panose="02020503050405090304" pitchFamily="18" charset="0"/>
                <a:cs typeface="Times New Roman" panose="02020503050405090304" pitchFamily="18" charset="0"/>
              </a:rPr>
              <a:t> Aims to optimize service delivery and improve support efficiency.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8587-A347-CA81-3614-FC7EAE8875D5}"/>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E1B5DE80-CCF0-6B52-16AB-0A40531E5A8D}"/>
              </a:ext>
            </a:extLst>
          </p:cNvPr>
          <p:cNvSpPr>
            <a:spLocks noGrp="1"/>
          </p:cNvSpPr>
          <p:nvPr>
            <p:ph type="body" idx="1"/>
          </p:nvPr>
        </p:nvSpPr>
        <p:spPr>
          <a:xfrm>
            <a:off x="892175" y="1219200"/>
            <a:ext cx="9852025" cy="4105226"/>
          </a:xfrm>
        </p:spPr>
        <p:txBody>
          <a:bodyPr/>
          <a:lstStyle/>
          <a:p>
            <a:pPr algn="l">
              <a:lnSpc>
                <a:spcPct val="150000"/>
              </a:lnSpc>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1. Objective:</a:t>
            </a:r>
          </a:p>
          <a:p>
            <a:pPr algn="l">
              <a:lnSpc>
                <a:spcPct val="150000"/>
              </a:lnSpc>
            </a:pP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Analyze</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customer sentiment from recorded calls by transcribing speech into text and classifying interactions as positive, neutral, or negative to enhance service quality.</a:t>
            </a:r>
          </a:p>
          <a:p>
            <a:pPr algn="l">
              <a:lnSpc>
                <a:spcPct val="150000"/>
              </a:lnSpc>
            </a:pP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2. Key Components:</a:t>
            </a:r>
          </a:p>
          <a:p>
            <a:pPr algn="l">
              <a:lnSpc>
                <a:spcPct val="150000"/>
              </a:lnSpc>
            </a:pP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SpeechRecognition</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Converts audio to text.</a:t>
            </a:r>
          </a:p>
          <a:p>
            <a:pPr algn="l">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NLP Models (VADER,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TextBlob</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Perform sentiment analysis.</a:t>
            </a:r>
          </a:p>
          <a:p>
            <a:pPr algn="l">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Flask: Provides a web interface for sentiment visualization.</a:t>
            </a:r>
          </a:p>
          <a:p>
            <a:pPr algn="l">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SQL Database: Stores transcriptions and sentiment scores.</a:t>
            </a:r>
          </a:p>
          <a:p>
            <a:pPr algn="l">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Matplotlib/Seaborn: Visualizes sentiment trends.</a:t>
            </a:r>
          </a:p>
        </p:txBody>
      </p:sp>
    </p:spTree>
    <p:extLst>
      <p:ext uri="{BB962C8B-B14F-4D97-AF65-F5344CB8AC3E}">
        <p14:creationId xmlns:p14="http://schemas.microsoft.com/office/powerpoint/2010/main" val="391641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14356-6B44-DE3F-53D8-0E2EE63D35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471098-2E69-CB4E-C639-A72D5CCB7149}"/>
              </a:ext>
            </a:extLst>
          </p:cNvPr>
          <p:cNvSpPr>
            <a:spLocks noGrp="1"/>
          </p:cNvSpPr>
          <p:nvPr>
            <p:ph type="title"/>
          </p:nvPr>
        </p:nvSpPr>
        <p:spPr>
          <a:xfrm>
            <a:off x="892175" y="135572"/>
            <a:ext cx="5477510" cy="423193"/>
          </a:xfrm>
        </p:spPr>
        <p:txBody>
          <a:bodyPr/>
          <a:lstStyle/>
          <a:p>
            <a:r>
              <a:rPr lang="en-US" dirty="0"/>
              <a:t>Algorithm details</a:t>
            </a:r>
          </a:p>
        </p:txBody>
      </p:sp>
      <p:sp>
        <p:nvSpPr>
          <p:cNvPr id="3" name="Text Placeholder 2">
            <a:extLst>
              <a:ext uri="{FF2B5EF4-FFF2-40B4-BE49-F238E27FC236}">
                <a16:creationId xmlns:a16="http://schemas.microsoft.com/office/drawing/2014/main" id="{F037253F-D296-2072-D6FB-0C1D7CAFABC6}"/>
              </a:ext>
            </a:extLst>
          </p:cNvPr>
          <p:cNvSpPr>
            <a:spLocks noGrp="1"/>
          </p:cNvSpPr>
          <p:nvPr>
            <p:ph type="body" idx="1"/>
          </p:nvPr>
        </p:nvSpPr>
        <p:spPr>
          <a:xfrm>
            <a:off x="892175" y="1219200"/>
            <a:ext cx="9852025" cy="2858731"/>
          </a:xfrm>
        </p:spPr>
        <p:txBody>
          <a:bodyPr/>
          <a:lstStyle/>
          <a:p>
            <a:pPr algn="l">
              <a:lnSpc>
                <a:spcPct val="150000"/>
              </a:lnSpc>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3. Process:</a:t>
            </a:r>
          </a:p>
          <a:p>
            <a:pPr algn="l">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Record Calls: Store audio files.</a:t>
            </a:r>
          </a:p>
          <a:p>
            <a:pPr algn="l">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Transcribe Audio: Convert speech to text.</a:t>
            </a:r>
          </a:p>
          <a:p>
            <a:pPr algn="l">
              <a:lnSpc>
                <a:spcPct val="150000"/>
              </a:lnSpc>
            </a:pP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Analyze</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Sentiment: Process text using NLP models.</a:t>
            </a:r>
          </a:p>
          <a:p>
            <a:pPr algn="l">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Store Data: Save transcripts and sentiment scores in a database.</a:t>
            </a:r>
          </a:p>
          <a:p>
            <a:pPr algn="l">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Visualize Insights: Display sentiment trends via a Flask web app.</a:t>
            </a:r>
          </a:p>
          <a:p>
            <a:pPr algn="l">
              <a:lnSpc>
                <a:spcPct val="150000"/>
              </a:lnSpc>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Improve Engagement: Use sentiment insights to enhance customer service</a:t>
            </a:r>
          </a:p>
        </p:txBody>
      </p:sp>
    </p:spTree>
    <p:extLst>
      <p:ext uri="{BB962C8B-B14F-4D97-AF65-F5344CB8AC3E}">
        <p14:creationId xmlns:p14="http://schemas.microsoft.com/office/powerpoint/2010/main" val="1200998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73418" rIns="0" bIns="0" rtlCol="0">
            <a:spAutoFit/>
          </a:bodyPr>
          <a:lstStyle/>
          <a:p>
            <a:pPr marL="12700">
              <a:lnSpc>
                <a:spcPct val="100000"/>
              </a:lnSpc>
              <a:spcBef>
                <a:spcPts val="130"/>
              </a:spcBef>
            </a:pPr>
            <a:r>
              <a:rPr spc="-10" dirty="0"/>
              <a:t>Conclusion</a:t>
            </a:r>
          </a:p>
        </p:txBody>
      </p:sp>
      <p:sp>
        <p:nvSpPr>
          <p:cNvPr id="4" name="Text Placeholder 2">
            <a:extLst>
              <a:ext uri="{FF2B5EF4-FFF2-40B4-BE49-F238E27FC236}">
                <a16:creationId xmlns:a16="http://schemas.microsoft.com/office/drawing/2014/main" id="{E6885C64-DC10-088B-D3D4-9BC80AAD57E0}"/>
              </a:ext>
            </a:extLst>
          </p:cNvPr>
          <p:cNvSpPr>
            <a:spLocks noGrp="1"/>
          </p:cNvSpPr>
          <p:nvPr>
            <p:ph type="body" idx="1"/>
          </p:nvPr>
        </p:nvSpPr>
        <p:spPr>
          <a:xfrm>
            <a:off x="888164" y="1143000"/>
            <a:ext cx="9852025" cy="4936223"/>
          </a:xfrm>
        </p:spPr>
        <p:txBody>
          <a:bodyPr/>
          <a:lstStyle/>
          <a:p>
            <a:pPr algn="just">
              <a:lnSpc>
                <a:spcPct val="150000"/>
              </a:lnSpc>
            </a:pPr>
            <a:r>
              <a:rPr lang="en-US" sz="1800" i="0" u="none" strike="noStrike" dirty="0">
                <a:solidFill>
                  <a:srgbClr val="000000"/>
                </a:solidFill>
                <a:effectLst/>
                <a:latin typeface="Times New Roman" panose="02020603050405020304" pitchFamily="18" charset="0"/>
                <a:cs typeface="Times New Roman" panose="02020603050405020304" pitchFamily="18" charset="0"/>
              </a:rPr>
              <a:t>The Call Sentiment Analysis System successfully demonstrates how speech recognition and NLP can be leveraged to assess customer sentiment in helpdesks and call centers. By automating transcription and sentiment classification, businesses can gain real-time insights into customer interactions, enabling them to identify pain points, improve service quality, and enhance customer engagement.</a:t>
            </a:r>
          </a:p>
          <a:p>
            <a:pPr algn="just">
              <a:lnSpc>
                <a:spcPct val="150000"/>
              </a:lnSpc>
            </a:pPr>
            <a:endParaRPr lang="en-US" sz="1800" i="0" u="none" strike="noStrike"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sz="1800" i="0" u="none" strike="noStrike" dirty="0">
                <a:solidFill>
                  <a:srgbClr val="000000"/>
                </a:solidFill>
                <a:effectLst/>
                <a:latin typeface="Times New Roman" panose="02020603050405020304" pitchFamily="18" charset="0"/>
                <a:cs typeface="Times New Roman" panose="02020603050405020304" pitchFamily="18" charset="0"/>
              </a:rPr>
              <a:t>With a Flask-based web interface for easy access to sentiment trends and call transcriptions, this system provides a data-driven approach to optimizing customer support strategies. Future improvements may include advanced deep learning models for better sentiment accuracy and multi-language support to cater to a diverse customer base.</a:t>
            </a:r>
          </a:p>
          <a:p>
            <a:pPr algn="just">
              <a:lnSpc>
                <a:spcPct val="150000"/>
              </a:lnSpc>
            </a:pPr>
            <a:endParaRPr lang="en-US" sz="18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1800" i="0" u="none" strike="noStrike" dirty="0">
                <a:solidFill>
                  <a:srgbClr val="000000"/>
                </a:solidFill>
                <a:effectLst/>
                <a:latin typeface="Times New Roman" panose="02020603050405020304" pitchFamily="18" charset="0"/>
                <a:cs typeface="Times New Roman" panose="02020603050405020304" pitchFamily="18" charset="0"/>
              </a:rPr>
              <a:t>This project highlights the importance of AI-driven sentiment analysis in transforming customer service operations, making them more efficient, responsive, and customer-centric.</a:t>
            </a:r>
            <a:endParaRPr lang="en-IN" sz="1800" i="0" u="none" strike="noStrike" dirty="0">
              <a:solidFill>
                <a:srgbClr val="000000"/>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81379" y="1168082"/>
            <a:ext cx="10429240" cy="4365619"/>
          </a:xfrm>
        </p:spPr>
        <p:txBody>
          <a:bodyPr/>
          <a:lstStyle/>
          <a:p>
            <a:pPr marL="285750" indent="-285750" algn="just">
              <a:lnSpc>
                <a:spcPct val="150000"/>
              </a:lnSpc>
              <a:buFont typeface="Arial" panose="020B0604020202020204" pitchFamily="34" charset="0"/>
              <a:buChar char="•"/>
            </a:pPr>
            <a:r>
              <a:rPr lang="en-US" altLang="en-US" sz="2400" dirty="0">
                <a:latin typeface="Times New Roman" panose="02020503050405090304" pitchFamily="18" charset="0"/>
                <a:cs typeface="Times New Roman" panose="02020503050405090304" pitchFamily="18" charset="0"/>
              </a:rPr>
              <a:t>A Deep Learning System for Sentiment Analysis of Service Calls (Yanan Jia, 2020)</a:t>
            </a:r>
          </a:p>
          <a:p>
            <a:pPr marL="285750" indent="-285750" algn="just">
              <a:lnSpc>
                <a:spcPct val="150000"/>
              </a:lnSpc>
              <a:buFont typeface="Arial" panose="020B0604020202020204" pitchFamily="34" charset="0"/>
              <a:buChar char="•"/>
            </a:pPr>
            <a:r>
              <a:rPr lang="en-US" altLang="en-US" sz="2400" dirty="0">
                <a:latin typeface="Times New Roman" panose="02020503050405090304" pitchFamily="18" charset="0"/>
                <a:cs typeface="Times New Roman" panose="02020503050405090304" pitchFamily="18" charset="0"/>
              </a:rPr>
              <a:t>A Survey on Sentiment Analysis (R Raja Subramanian, 2021)</a:t>
            </a:r>
          </a:p>
          <a:p>
            <a:pPr marL="285750" indent="-285750" algn="just">
              <a:lnSpc>
                <a:spcPct val="150000"/>
              </a:lnSpc>
              <a:buFont typeface="Arial" panose="020B0604020202020204" pitchFamily="34" charset="0"/>
              <a:buChar char="•"/>
            </a:pPr>
            <a:r>
              <a:rPr lang="en-US" altLang="en-US" sz="2400" dirty="0">
                <a:latin typeface="Times New Roman" panose="02020503050405090304" pitchFamily="18" charset="0"/>
                <a:cs typeface="Times New Roman" panose="02020503050405090304" pitchFamily="18" charset="0"/>
              </a:rPr>
              <a:t>Acoustic And Lexical Sentiment Analysis For Customer Service Calls (Bryan Li, 2019)</a:t>
            </a:r>
          </a:p>
          <a:p>
            <a:pPr marL="285750" indent="-285750" algn="just">
              <a:lnSpc>
                <a:spcPct val="150000"/>
              </a:lnSpc>
              <a:buFont typeface="Arial" panose="020B0604020202020204" pitchFamily="34" charset="0"/>
              <a:buChar char="•"/>
            </a:pPr>
            <a:r>
              <a:rPr lang="en-US" altLang="en-US" sz="2400" dirty="0">
                <a:latin typeface="Times New Roman" panose="02020503050405090304" pitchFamily="18" charset="0"/>
                <a:cs typeface="Times New Roman" panose="02020503050405090304" pitchFamily="18" charset="0"/>
              </a:rPr>
              <a:t>Automated Speech Recognition System in Advancement of Human - Computer Interaction (Soumya Priyadarsini Panda, 2019)</a:t>
            </a:r>
          </a:p>
          <a:p>
            <a:pPr marL="285750" indent="-285750" algn="just">
              <a:lnSpc>
                <a:spcPct val="150000"/>
              </a:lnSpc>
              <a:buFont typeface="Arial" panose="020B0604020202020204" pitchFamily="34" charset="0"/>
              <a:buChar char="•"/>
            </a:pPr>
            <a:r>
              <a:rPr lang="en-US" altLang="en-US" sz="2400" dirty="0">
                <a:latin typeface="Times New Roman" panose="02020503050405090304" pitchFamily="18" charset="0"/>
                <a:cs typeface="Times New Roman" panose="02020503050405090304" pitchFamily="18" charset="0"/>
              </a:rPr>
              <a:t>Call center sentiment analysis systematic review (K J Shrikrishna Narayana, 2023)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7201" y="2827972"/>
            <a:ext cx="4298950" cy="941069"/>
          </a:xfrm>
          <a:prstGeom prst="rect">
            <a:avLst/>
          </a:prstGeom>
        </p:spPr>
        <p:txBody>
          <a:bodyPr vert="horz" wrap="square" lIns="0" tIns="13335" rIns="0" bIns="0" rtlCol="0">
            <a:spAutoFit/>
          </a:bodyPr>
          <a:lstStyle/>
          <a:p>
            <a:pPr marL="12700">
              <a:lnSpc>
                <a:spcPct val="100000"/>
              </a:lnSpc>
              <a:spcBef>
                <a:spcPts val="105"/>
              </a:spcBef>
            </a:pPr>
            <a:r>
              <a:rPr sz="6000" b="0" dirty="0">
                <a:solidFill>
                  <a:srgbClr val="000000"/>
                </a:solidFill>
                <a:latin typeface="Verdana"/>
                <a:cs typeface="Verdana"/>
              </a:rPr>
              <a:t>Thank</a:t>
            </a:r>
            <a:r>
              <a:rPr sz="6000" b="0" spc="-20" dirty="0">
                <a:solidFill>
                  <a:srgbClr val="000000"/>
                </a:solidFill>
                <a:latin typeface="Verdana"/>
                <a:cs typeface="Verdana"/>
              </a:rPr>
              <a:t> </a:t>
            </a:r>
            <a:r>
              <a:rPr sz="6000" b="0" spc="-90" dirty="0">
                <a:solidFill>
                  <a:srgbClr val="000000"/>
                </a:solidFill>
                <a:latin typeface="Verdana"/>
                <a:cs typeface="Verdana"/>
              </a:rPr>
              <a:t>You!</a:t>
            </a:r>
            <a:endParaRPr sz="60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FB9BECCA-851C-43AC-97DE-17B4083F0D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289A85-3599-41DB-9F0A-D769C64F7DDA}">
  <ds:schemaRefs>
    <ds:schemaRef ds:uri="http://schemas.microsoft.com/sharepoint/v3/contenttype/forms"/>
  </ds:schemaRefs>
</ds:datastoreItem>
</file>

<file path=customXml/itemProps3.xml><?xml version="1.0" encoding="utf-8"?>
<ds:datastoreItem xmlns:ds="http://schemas.openxmlformats.org/officeDocument/2006/customXml" ds:itemID="{21013738-0F36-4CE1-B66B-5E8ACE609F7F}">
  <ds:schemaRefs>
    <ds:schemaRef ds:uri="http://schemas.microsoft.com/office/2006/metadata/properties"/>
    <ds:schemaRef ds:uri="http://schemas.microsoft.com/office/infopath/2007/PartnerControls"/>
    <ds:schemaRef ds:uri="ed62f681-7444-4666-891e-c71d42de2ddf"/>
    <ds:schemaRef ds:uri="b8676f30-e579-463a-a8aa-821338b00374"/>
  </ds:schemaRefs>
</ds:datastoreItem>
</file>

<file path=docProps/app.xml><?xml version="1.0" encoding="utf-8"?>
<Properties xmlns="http://schemas.openxmlformats.org/officeDocument/2006/extended-properties" xmlns:vt="http://schemas.openxmlformats.org/officeDocument/2006/docPropsVTypes">
  <Template/>
  <TotalTime>40</TotalTime>
  <Words>750</Words>
  <Application>Microsoft Office PowerPoint</Application>
  <PresentationFormat>Widescreen</PresentationFormat>
  <Paragraphs>72</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vt:lpstr>
      <vt:lpstr>Georgia</vt:lpstr>
      <vt:lpstr>Times New Roman</vt:lpstr>
      <vt:lpstr>Verdana</vt:lpstr>
      <vt:lpstr>Office Theme</vt:lpstr>
      <vt:lpstr>Sentiment Analysis of Incoming calls on helpdesk</vt:lpstr>
      <vt:lpstr>Abstract</vt:lpstr>
      <vt:lpstr>Introduction</vt:lpstr>
      <vt:lpstr>Algorithm details</vt:lpstr>
      <vt:lpstr>Algorithm details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Keerthana .</cp:lastModifiedBy>
  <cp:revision>4</cp:revision>
  <dcterms:created xsi:type="dcterms:W3CDTF">2024-11-20T05:08:17Z</dcterms:created>
  <dcterms:modified xsi:type="dcterms:W3CDTF">2025-03-12T06:44:26Z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2024-10-17T00:00:00Z</vt:filetime>
  </property>
  <property fmtid="{D5CDD505-2E9C-101B-9397-08002B2CF9AE}" pid="3" name="LastSaved">
    <vt:filetime>2024-11-20T00:00:00Z</vt:filetime>
  </property>
  <property fmtid="{D5CDD505-2E9C-101B-9397-08002B2CF9AE}" pid="4" name="ContentTypeId">
    <vt:lpwstr>0x010100FA8A2C149D477E4E814B4B477F0E243C</vt:lpwstr>
  </property>
</Properties>
</file>