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Bebas Neue Bold" panose="020B0604020202020204" charset="-70"/>
      <p:regular r:id="rId14"/>
    </p:embeddedFont>
    <p:embeddedFont>
      <p:font typeface="Bebas Neue Pro" panose="020B0604020202020204" charset="-70"/>
      <p:regular r:id="rId15"/>
    </p:embeddedFont>
    <p:embeddedFont>
      <p:font typeface="Rubik" pitchFamily="2" charset="-79"/>
      <p:regular r:id="rId16"/>
      <p:bold r:id="rId17"/>
      <p:italic r:id="rId18"/>
      <p:boldItalic r:id="rId19"/>
    </p:embeddedFont>
    <p:embeddedFont>
      <p:font typeface="Rubik Bold" pitchFamily="2" charset="-79"/>
      <p:regular r:id="rId20"/>
      <p:bold r:id="rId21"/>
    </p:embeddedFont>
    <p:embeddedFont>
      <p:font typeface="Rubik Bold Italics" panose="020B0604020202020204" charset="-79"/>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34" d="100"/>
          <a:sy n="34" d="100"/>
        </p:scale>
        <p:origin x="1260" y="2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mailto:anu.tammeleht@helsinki.fi" TargetMode="External"/><Relationship Id="rId2" Type="http://schemas.openxmlformats.org/officeDocument/2006/relationships/hyperlink" Target="mailto:erika.lofstrom@helsinki.fi" TargetMode="Externa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hyperlink" Target="https://reflection-compass.it.helsinki.fi/"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631757" y="4976901"/>
            <a:ext cx="13024485" cy="2815827"/>
            <a:chOff x="0" y="0"/>
            <a:chExt cx="17365980" cy="3754436"/>
          </a:xfrm>
        </p:grpSpPr>
        <p:sp>
          <p:nvSpPr>
            <p:cNvPr id="3" name="TextBox 3"/>
            <p:cNvSpPr txBox="1"/>
            <p:nvPr/>
          </p:nvSpPr>
          <p:spPr>
            <a:xfrm>
              <a:off x="0" y="180975"/>
              <a:ext cx="8286750" cy="3573461"/>
            </a:xfrm>
            <a:prstGeom prst="rect">
              <a:avLst/>
            </a:prstGeom>
          </p:spPr>
          <p:txBody>
            <a:bodyPr lIns="0" tIns="0" rIns="0" bIns="0" rtlCol="0" anchor="t">
              <a:spAutoFit/>
            </a:bodyPr>
            <a:lstStyle/>
            <a:p>
              <a:pPr algn="r">
                <a:lnSpc>
                  <a:spcPts val="9999"/>
                </a:lnSpc>
              </a:pPr>
              <a:r>
                <a:rPr lang="en-US" sz="9999" b="1">
                  <a:solidFill>
                    <a:srgbClr val="3DAA35"/>
                  </a:solidFill>
                  <a:latin typeface="Bebas Neue Bold"/>
                  <a:ea typeface="Bebas Neue Bold"/>
                  <a:cs typeface="Bebas Neue Bold"/>
                  <a:sym typeface="Bebas Neue Bold"/>
                </a:rPr>
                <a:t>How to use the</a:t>
              </a:r>
            </a:p>
            <a:p>
              <a:pPr algn="r">
                <a:lnSpc>
                  <a:spcPts val="9999"/>
                </a:lnSpc>
              </a:pPr>
              <a:r>
                <a:rPr lang="en-US" sz="9999" b="1">
                  <a:solidFill>
                    <a:srgbClr val="3DAA35"/>
                  </a:solidFill>
                  <a:latin typeface="Bebas Neue Bold"/>
                  <a:ea typeface="Bebas Neue Bold"/>
                  <a:cs typeface="Bebas Neue Bold"/>
                  <a:sym typeface="Bebas Neue Bold"/>
                </a:rPr>
                <a:t>application?</a:t>
              </a:r>
            </a:p>
          </p:txBody>
        </p:sp>
        <p:sp>
          <p:nvSpPr>
            <p:cNvPr id="4" name="TextBox 4"/>
            <p:cNvSpPr txBox="1"/>
            <p:nvPr/>
          </p:nvSpPr>
          <p:spPr>
            <a:xfrm>
              <a:off x="9079230" y="95250"/>
              <a:ext cx="8286750" cy="3155950"/>
            </a:xfrm>
            <a:prstGeom prst="rect">
              <a:avLst/>
            </a:prstGeom>
          </p:spPr>
          <p:txBody>
            <a:bodyPr lIns="0" tIns="0" rIns="0" bIns="0" rtlCol="0" anchor="t">
              <a:spAutoFit/>
            </a:bodyPr>
            <a:lstStyle/>
            <a:p>
              <a:pPr algn="l">
                <a:lnSpc>
                  <a:spcPts val="6000"/>
                </a:lnSpc>
              </a:pPr>
              <a:r>
                <a:rPr lang="en-US" sz="6000">
                  <a:solidFill>
                    <a:srgbClr val="303436"/>
                  </a:solidFill>
                  <a:latin typeface="Bebas Neue Pro"/>
                  <a:ea typeface="Bebas Neue Pro"/>
                  <a:cs typeface="Bebas Neue Pro"/>
                  <a:sym typeface="Bebas Neue Pro"/>
                </a:rPr>
                <a:t>Use the slides to get the step-by-step guide for the app.</a:t>
              </a:r>
            </a:p>
          </p:txBody>
        </p:sp>
      </p:grpSp>
      <p:sp>
        <p:nvSpPr>
          <p:cNvPr id="5" name="Freeform 5"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
        <p:nvSpPr>
          <p:cNvPr id="6" name="Freeform 6"/>
          <p:cNvSpPr/>
          <p:nvPr/>
        </p:nvSpPr>
        <p:spPr>
          <a:xfrm>
            <a:off x="13213129" y="8633749"/>
            <a:ext cx="1587977" cy="1161252"/>
          </a:xfrm>
          <a:custGeom>
            <a:avLst/>
            <a:gdLst/>
            <a:ahLst/>
            <a:cxnLst/>
            <a:rect l="l" t="t" r="r" b="b"/>
            <a:pathLst>
              <a:path w="1587977" h="1161252">
                <a:moveTo>
                  <a:pt x="0" y="0"/>
                </a:moveTo>
                <a:lnTo>
                  <a:pt x="1587977" y="0"/>
                </a:lnTo>
                <a:lnTo>
                  <a:pt x="1587977" y="1161252"/>
                </a:lnTo>
                <a:lnTo>
                  <a:pt x="0" y="1161252"/>
                </a:lnTo>
                <a:lnTo>
                  <a:pt x="0" y="0"/>
                </a:lnTo>
                <a:close/>
              </a:path>
            </a:pathLst>
          </a:custGeom>
          <a:blipFill>
            <a:blip r:embed="rId3"/>
            <a:stretch>
              <a:fillRect/>
            </a:stretch>
          </a:blipFill>
        </p:spPr>
        <p:txBody>
          <a:bodyPr/>
          <a:lstStyle/>
          <a:p>
            <a:endParaRPr lang="en-GB"/>
          </a:p>
        </p:txBody>
      </p:sp>
      <p:sp>
        <p:nvSpPr>
          <p:cNvPr id="7" name="Freeform 7"/>
          <p:cNvSpPr/>
          <p:nvPr/>
        </p:nvSpPr>
        <p:spPr>
          <a:xfrm>
            <a:off x="10664845" y="8634337"/>
            <a:ext cx="1611218" cy="1160077"/>
          </a:xfrm>
          <a:custGeom>
            <a:avLst/>
            <a:gdLst/>
            <a:ahLst/>
            <a:cxnLst/>
            <a:rect l="l" t="t" r="r" b="b"/>
            <a:pathLst>
              <a:path w="1611218" h="1160077">
                <a:moveTo>
                  <a:pt x="0" y="0"/>
                </a:moveTo>
                <a:lnTo>
                  <a:pt x="1611218" y="0"/>
                </a:lnTo>
                <a:lnTo>
                  <a:pt x="1611218" y="1160077"/>
                </a:lnTo>
                <a:lnTo>
                  <a:pt x="0" y="116007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GB"/>
          </a:p>
        </p:txBody>
      </p:sp>
      <p:sp>
        <p:nvSpPr>
          <p:cNvPr id="8" name="Freeform 8"/>
          <p:cNvSpPr/>
          <p:nvPr/>
        </p:nvSpPr>
        <p:spPr>
          <a:xfrm>
            <a:off x="3486894" y="8618000"/>
            <a:ext cx="1337326" cy="1192750"/>
          </a:xfrm>
          <a:custGeom>
            <a:avLst/>
            <a:gdLst/>
            <a:ahLst/>
            <a:cxnLst/>
            <a:rect l="l" t="t" r="r" b="b"/>
            <a:pathLst>
              <a:path w="1337326" h="1192750">
                <a:moveTo>
                  <a:pt x="0" y="0"/>
                </a:moveTo>
                <a:lnTo>
                  <a:pt x="1337326" y="0"/>
                </a:lnTo>
                <a:lnTo>
                  <a:pt x="1337326" y="1192750"/>
                </a:lnTo>
                <a:lnTo>
                  <a:pt x="0" y="1192750"/>
                </a:lnTo>
                <a:lnTo>
                  <a:pt x="0" y="0"/>
                </a:lnTo>
                <a:close/>
              </a:path>
            </a:pathLst>
          </a:custGeom>
          <a:blipFill>
            <a:blip r:embed="rId6"/>
            <a:stretch>
              <a:fillRect/>
            </a:stretch>
          </a:blipFill>
        </p:spPr>
        <p:txBody>
          <a:bodyPr/>
          <a:lstStyle/>
          <a:p>
            <a:endParaRPr lang="en-GB"/>
          </a:p>
        </p:txBody>
      </p:sp>
      <p:sp>
        <p:nvSpPr>
          <p:cNvPr id="9" name="TextBox 9"/>
          <p:cNvSpPr txBox="1"/>
          <p:nvPr/>
        </p:nvSpPr>
        <p:spPr>
          <a:xfrm>
            <a:off x="4900591" y="8610466"/>
            <a:ext cx="4827187" cy="1179242"/>
          </a:xfrm>
          <a:prstGeom prst="rect">
            <a:avLst/>
          </a:prstGeom>
        </p:spPr>
        <p:txBody>
          <a:bodyPr lIns="0" tIns="0" rIns="0" bIns="0" rtlCol="0" anchor="t">
            <a:spAutoFit/>
          </a:bodyPr>
          <a:lstStyle/>
          <a:p>
            <a:pPr algn="just">
              <a:lnSpc>
                <a:spcPts val="1333"/>
              </a:lnSpc>
            </a:pPr>
            <a:r>
              <a:rPr lang="en-US" sz="952">
                <a:solidFill>
                  <a:srgbClr val="303436"/>
                </a:solidFill>
                <a:latin typeface="Rubik"/>
                <a:ea typeface="Rubik"/>
                <a:cs typeface="Rubik"/>
                <a:sym typeface="Rubik"/>
              </a:rPr>
              <a:t>This project has received funding from the European Union's Horizon Europe research and innovation programme under GA No 101094714 (University of Oslo). UK participants in BEYOND are supported by UKRI grant number 10062742 (Trilateral Research) and by UKRI grant number 10067440 (Heriot-Watt University). Views and opinions expressed are, however, those of the author(s) only and do not necessarily reflect those of the European Union, Research Executive Agency, or UKRI. Neither the European Union nor the granting authority nor UKRI can be held responsible for them.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68096"/>
            <a:ext cx="16230600" cy="7132320"/>
          </a:xfrm>
          <a:prstGeom prst="rect">
            <a:avLst/>
          </a:prstGeom>
        </p:spPr>
        <p:txBody>
          <a:bodyPr lIns="0" tIns="0" rIns="0" bIns="0" rtlCol="0" anchor="t">
            <a:spAutoFit/>
          </a:bodyPr>
          <a:lstStyle/>
          <a:p>
            <a:pPr marL="488632" lvl="1" indent="-244316" algn="l">
              <a:lnSpc>
                <a:spcPts val="3779"/>
              </a:lnSpc>
              <a:buFont typeface="Arial"/>
              <a:buChar char="•"/>
            </a:pPr>
            <a:r>
              <a:rPr lang="en-US" sz="2700">
                <a:solidFill>
                  <a:srgbClr val="303436"/>
                </a:solidFill>
                <a:latin typeface="Rubik"/>
                <a:ea typeface="Rubik"/>
                <a:cs typeface="Rubik"/>
                <a:sym typeface="Rubik"/>
              </a:rPr>
              <a:t>Symbol          indicates a need for help to understand. To improve their level of understanding the learner can improve their ethical competence by consulting relevant codes of conduct, and to discuss with experienced researchers how they think about making right choices in research.</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emerging understanding. The learner is encouraged to think of related questions, or new questions which may follow the initial issue, it is a good idea map who are concerned by a situation, and what kind of different questions they would raise about the situation.</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moderate understanding. The learner should try to see connections between different ethical aspects in research and think of examples to describe those connections.</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coherent understanding. The learner is advised to apply their knowledge in various contexts and provide help to others.</a:t>
            </a:r>
          </a:p>
          <a:p>
            <a:pPr marL="488632" lvl="1" indent="-244316" algn="l">
              <a:lnSpc>
                <a:spcPts val="3779"/>
              </a:lnSpc>
              <a:buFont typeface="Arial"/>
              <a:buChar char="•"/>
            </a:pPr>
            <a:r>
              <a:rPr lang="en-US" sz="2700">
                <a:solidFill>
                  <a:srgbClr val="303436"/>
                </a:solidFill>
                <a:latin typeface="Rubik"/>
                <a:ea typeface="Rubik"/>
                <a:cs typeface="Rubik"/>
                <a:sym typeface="Rubik"/>
              </a:rPr>
              <a:t>Symbol          indicates in-depth understanding. The learner may have thought about themselves as a role model in promoting good scientific practice in the research community more broadly, and in helping to create an ethically sustainable research culture.</a:t>
            </a:r>
          </a:p>
        </p:txBody>
      </p:sp>
      <p:sp>
        <p:nvSpPr>
          <p:cNvPr id="3" name="Freeform 3"/>
          <p:cNvSpPr/>
          <p:nvPr/>
        </p:nvSpPr>
        <p:spPr>
          <a:xfrm>
            <a:off x="2847257" y="2428597"/>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2"/>
            <a:stretch>
              <a:fillRect/>
            </a:stretch>
          </a:blipFill>
        </p:spPr>
        <p:txBody>
          <a:bodyPr/>
          <a:lstStyle/>
          <a:p>
            <a:endParaRPr lang="en-GB"/>
          </a:p>
        </p:txBody>
      </p:sp>
      <p:sp>
        <p:nvSpPr>
          <p:cNvPr id="4" name="TextBox 4"/>
          <p:cNvSpPr txBox="1"/>
          <p:nvPr/>
        </p:nvSpPr>
        <p:spPr>
          <a:xfrm>
            <a:off x="1028700" y="1085850"/>
            <a:ext cx="15107604"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SOLO levels – symbols explained (+ how to improve)</a:t>
            </a:r>
          </a:p>
        </p:txBody>
      </p:sp>
      <p:sp>
        <p:nvSpPr>
          <p:cNvPr id="5" name="Freeform 5"/>
          <p:cNvSpPr/>
          <p:nvPr/>
        </p:nvSpPr>
        <p:spPr>
          <a:xfrm>
            <a:off x="2847257" y="3912867"/>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3"/>
            <a:stretch>
              <a:fillRect/>
            </a:stretch>
          </a:blipFill>
        </p:spPr>
        <p:txBody>
          <a:bodyPr/>
          <a:lstStyle/>
          <a:p>
            <a:endParaRPr lang="en-GB"/>
          </a:p>
        </p:txBody>
      </p:sp>
      <p:sp>
        <p:nvSpPr>
          <p:cNvPr id="6" name="Freeform 6"/>
          <p:cNvSpPr/>
          <p:nvPr/>
        </p:nvSpPr>
        <p:spPr>
          <a:xfrm>
            <a:off x="2847257" y="5777081"/>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4"/>
            <a:stretch>
              <a:fillRect/>
            </a:stretch>
          </a:blipFill>
        </p:spPr>
        <p:txBody>
          <a:bodyPr/>
          <a:lstStyle/>
          <a:p>
            <a:endParaRPr lang="en-GB"/>
          </a:p>
        </p:txBody>
      </p:sp>
      <p:sp>
        <p:nvSpPr>
          <p:cNvPr id="7" name="Freeform 7"/>
          <p:cNvSpPr/>
          <p:nvPr/>
        </p:nvSpPr>
        <p:spPr>
          <a:xfrm>
            <a:off x="2847257" y="7224881"/>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5"/>
            <a:stretch>
              <a:fillRect/>
            </a:stretch>
          </a:blipFill>
        </p:spPr>
        <p:txBody>
          <a:bodyPr/>
          <a:lstStyle/>
          <a:p>
            <a:endParaRPr lang="en-GB"/>
          </a:p>
        </p:txBody>
      </p:sp>
      <p:sp>
        <p:nvSpPr>
          <p:cNvPr id="8" name="Freeform 8"/>
          <p:cNvSpPr/>
          <p:nvPr/>
        </p:nvSpPr>
        <p:spPr>
          <a:xfrm>
            <a:off x="2847257" y="8186906"/>
            <a:ext cx="571500" cy="571500"/>
          </a:xfrm>
          <a:custGeom>
            <a:avLst/>
            <a:gdLst/>
            <a:ahLst/>
            <a:cxnLst/>
            <a:rect l="l" t="t" r="r" b="b"/>
            <a:pathLst>
              <a:path w="571500" h="571500">
                <a:moveTo>
                  <a:pt x="0" y="0"/>
                </a:moveTo>
                <a:lnTo>
                  <a:pt x="571500" y="0"/>
                </a:lnTo>
                <a:lnTo>
                  <a:pt x="571500" y="571500"/>
                </a:lnTo>
                <a:lnTo>
                  <a:pt x="0" y="571500"/>
                </a:lnTo>
                <a:lnTo>
                  <a:pt x="0" y="0"/>
                </a:lnTo>
                <a:close/>
              </a:path>
            </a:pathLst>
          </a:custGeom>
          <a:blipFill>
            <a:blip r:embed="rId6"/>
            <a:stretch>
              <a:fillRect/>
            </a:stretch>
          </a:blipFill>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dirty="0">
                <a:solidFill>
                  <a:srgbClr val="3DAA35"/>
                </a:solidFill>
                <a:latin typeface="Bebas Neue Bold"/>
                <a:ea typeface="Bebas Neue Bold"/>
                <a:cs typeface="Bebas Neue Bold"/>
                <a:sym typeface="Bebas Neue Bold"/>
              </a:rPr>
              <a:t>Recommendations for use</a:t>
            </a:r>
          </a:p>
        </p:txBody>
      </p:sp>
      <p:sp>
        <p:nvSpPr>
          <p:cNvPr id="3" name="TextBox 3"/>
          <p:cNvSpPr txBox="1"/>
          <p:nvPr/>
        </p:nvSpPr>
        <p:spPr>
          <a:xfrm>
            <a:off x="1028700" y="2439719"/>
            <a:ext cx="16230600" cy="6848779"/>
          </a:xfrm>
          <a:prstGeom prst="rect">
            <a:avLst/>
          </a:prstGeom>
        </p:spPr>
        <p:txBody>
          <a:bodyPr lIns="0" tIns="0" rIns="0" bIns="0" rtlCol="0" anchor="t">
            <a:spAutoFit/>
          </a:bodyPr>
          <a:lstStyle/>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There should be several assignments set by the teacher for reflection during one course – this provides a progress graph of the learning.</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Student self-evaluation as well as ref</a:t>
            </a:r>
            <a:r>
              <a:rPr lang="et-EE" sz="2600" u="none" strike="noStrike" dirty="0" err="1">
                <a:solidFill>
                  <a:srgbClr val="303436"/>
                </a:solidFill>
                <a:latin typeface="Rubik"/>
                <a:ea typeface="Rubik"/>
                <a:cs typeface="Rubik"/>
                <a:sym typeface="Rubik"/>
              </a:rPr>
              <a:t>le</a:t>
            </a:r>
            <a:r>
              <a:rPr lang="en-US" sz="2600" u="none" strike="noStrike" dirty="0" err="1">
                <a:solidFill>
                  <a:srgbClr val="303436"/>
                </a:solidFill>
                <a:latin typeface="Rubik"/>
                <a:ea typeface="Rubik"/>
                <a:cs typeface="Rubik"/>
                <a:sym typeface="Rubik"/>
              </a:rPr>
              <a:t>ction</a:t>
            </a:r>
            <a:r>
              <a:rPr lang="en-US" sz="2600" u="none" strike="noStrike" dirty="0">
                <a:solidFill>
                  <a:srgbClr val="303436"/>
                </a:solidFill>
                <a:latin typeface="Rubik"/>
                <a:ea typeface="Rubik"/>
                <a:cs typeface="Rubik"/>
                <a:sym typeface="Rubik"/>
              </a:rPr>
              <a:t> will become more accurate and proficient with repeated use of t</a:t>
            </a:r>
            <a:r>
              <a:rPr lang="et-EE" sz="2600" u="none" strike="noStrike" dirty="0">
                <a:solidFill>
                  <a:srgbClr val="303436"/>
                </a:solidFill>
                <a:latin typeface="Rubik"/>
                <a:ea typeface="Rubik"/>
                <a:cs typeface="Rubik"/>
                <a:sym typeface="Rubik"/>
              </a:rPr>
              <a:t>h</a:t>
            </a:r>
            <a:r>
              <a:rPr lang="en-US" sz="2600" u="none" strike="noStrike" dirty="0">
                <a:solidFill>
                  <a:srgbClr val="303436"/>
                </a:solidFill>
                <a:latin typeface="Rubik"/>
                <a:ea typeface="Rubik"/>
                <a:cs typeface="Rubik"/>
                <a:sym typeface="Rubik"/>
              </a:rPr>
              <a:t>e application.</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While using the app mainly supports students’ reflective learning and formative assessment during the course, the graph displaying the individual student’s learning process serves well as a foundation for a subsequent ‘reflection journal’.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 graph functions as a prompt for students as they </a:t>
            </a:r>
            <a:r>
              <a:rPr lang="en-US" sz="2600" u="none" strike="noStrike" dirty="0" err="1">
                <a:solidFill>
                  <a:srgbClr val="303436"/>
                </a:solidFill>
                <a:latin typeface="Rubik"/>
                <a:ea typeface="Rubik"/>
                <a:cs typeface="Rubik"/>
                <a:sym typeface="Rubik"/>
              </a:rPr>
              <a:t>summarise</a:t>
            </a:r>
            <a:r>
              <a:rPr lang="en-US" sz="2600" u="none" strike="noStrike" dirty="0">
                <a:solidFill>
                  <a:srgbClr val="303436"/>
                </a:solidFill>
                <a:latin typeface="Rubik"/>
                <a:ea typeface="Rubik"/>
                <a:cs typeface="Rubik"/>
                <a:sym typeface="Rubik"/>
              </a:rPr>
              <a:t> their learning process in the reflection journal.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The reflection journal can also be used for the purpose of summative assessment, that is, as a graded assignment contributing to the final assessment in the course, usually the grade.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Repeated use of the application provides teachers insights on how the students are progressing, which topics seem to be more challenging, and which ones have been mastered. </a:t>
            </a:r>
          </a:p>
          <a:p>
            <a:pPr marL="470535" lvl="1" indent="-235268" algn="l">
              <a:lnSpc>
                <a:spcPts val="3640"/>
              </a:lnSpc>
              <a:spcBef>
                <a:spcPct val="0"/>
              </a:spcBef>
              <a:buFont typeface="Arial"/>
              <a:buChar char="•"/>
            </a:pPr>
            <a:r>
              <a:rPr lang="en-US" sz="2600" u="none" strike="noStrike" dirty="0">
                <a:solidFill>
                  <a:srgbClr val="303436"/>
                </a:solidFill>
                <a:latin typeface="Rubik"/>
                <a:ea typeface="Rubik"/>
                <a:cs typeface="Rubik"/>
                <a:sym typeface="Rubik"/>
              </a:rPr>
              <a:t>Students can also see their own progress on the graph, and by reading the feedback provided by the application and the teacher, can work on their reflection skills.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50FBB0-1DEA-C9D2-6174-69FA39CC0545}"/>
              </a:ext>
            </a:extLst>
          </p:cNvPr>
          <p:cNvSpPr txBox="1"/>
          <p:nvPr/>
        </p:nvSpPr>
        <p:spPr>
          <a:xfrm>
            <a:off x="1371600" y="1085850"/>
            <a:ext cx="12804546" cy="1795363"/>
          </a:xfrm>
          <a:prstGeom prst="rect">
            <a:avLst/>
          </a:prstGeom>
        </p:spPr>
        <p:txBody>
          <a:bodyPr wrap="square" lIns="0" tIns="0" rIns="0" bIns="0" rtlCol="0" anchor="t">
            <a:spAutoFit/>
          </a:bodyPr>
          <a:lstStyle/>
          <a:p>
            <a:pPr algn="l">
              <a:lnSpc>
                <a:spcPts val="7020"/>
              </a:lnSpc>
            </a:pPr>
            <a:r>
              <a:rPr lang="et-EE" sz="6500" b="1" dirty="0">
                <a:solidFill>
                  <a:srgbClr val="3DAA35"/>
                </a:solidFill>
                <a:latin typeface="Bebas Neue Bold"/>
                <a:ea typeface="Bebas Neue Bold"/>
                <a:cs typeface="Bebas Neue Bold"/>
                <a:sym typeface="Bebas Neue Bold"/>
              </a:rPr>
              <a:t>Link </a:t>
            </a:r>
            <a:r>
              <a:rPr lang="et-EE" sz="6500" b="1" dirty="0" err="1">
                <a:solidFill>
                  <a:srgbClr val="3DAA35"/>
                </a:solidFill>
                <a:latin typeface="Bebas Neue Bold"/>
                <a:ea typeface="Bebas Neue Bold"/>
                <a:cs typeface="Bebas Neue Bold"/>
                <a:sym typeface="Bebas Neue Bold"/>
              </a:rPr>
              <a:t>to</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the</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application</a:t>
            </a:r>
            <a:endParaRPr lang="et-EE" sz="6500" b="1" dirty="0">
              <a:solidFill>
                <a:srgbClr val="3DAA35"/>
              </a:solidFill>
              <a:latin typeface="Bebas Neue Bold"/>
              <a:ea typeface="Bebas Neue Bold"/>
              <a:cs typeface="Bebas Neue Bold"/>
              <a:sym typeface="Bebas Neue Bold"/>
            </a:endParaRPr>
          </a:p>
          <a:p>
            <a:pPr algn="l">
              <a:lnSpc>
                <a:spcPts val="7020"/>
              </a:lnSpc>
            </a:pPr>
            <a:r>
              <a:rPr lang="et-EE" sz="6500" b="1" dirty="0" err="1">
                <a:solidFill>
                  <a:srgbClr val="3DAA35"/>
                </a:solidFill>
                <a:latin typeface="Bebas Neue Bold"/>
                <a:ea typeface="Bebas Neue Bold"/>
                <a:cs typeface="Bebas Neue Bold"/>
                <a:sym typeface="Bebas Neue Bold"/>
              </a:rPr>
              <a:t>Contact</a:t>
            </a:r>
            <a:r>
              <a:rPr lang="et-EE" sz="6500" b="1" dirty="0">
                <a:solidFill>
                  <a:srgbClr val="3DAA35"/>
                </a:solidFill>
                <a:latin typeface="Bebas Neue Bold"/>
                <a:ea typeface="Bebas Neue Bold"/>
                <a:cs typeface="Bebas Neue Bold"/>
                <a:sym typeface="Bebas Neue Bold"/>
              </a:rPr>
              <a:t> </a:t>
            </a:r>
            <a:r>
              <a:rPr lang="et-EE" sz="6500" b="1" dirty="0" err="1">
                <a:solidFill>
                  <a:srgbClr val="3DAA35"/>
                </a:solidFill>
                <a:latin typeface="Bebas Neue Bold"/>
                <a:ea typeface="Bebas Neue Bold"/>
                <a:cs typeface="Bebas Neue Bold"/>
                <a:sym typeface="Bebas Neue Bold"/>
              </a:rPr>
              <a:t>information</a:t>
            </a:r>
            <a:endParaRPr lang="en-US" sz="6500" b="1" dirty="0">
              <a:solidFill>
                <a:srgbClr val="3DAA35"/>
              </a:solidFill>
              <a:latin typeface="Bebas Neue Bold"/>
              <a:ea typeface="Bebas Neue Bold"/>
              <a:cs typeface="Bebas Neue Bold"/>
              <a:sym typeface="Bebas Neue Bold"/>
            </a:endParaRPr>
          </a:p>
        </p:txBody>
      </p:sp>
      <p:sp>
        <p:nvSpPr>
          <p:cNvPr id="4" name="TextBox 3">
            <a:extLst>
              <a:ext uri="{FF2B5EF4-FFF2-40B4-BE49-F238E27FC236}">
                <a16:creationId xmlns:a16="http://schemas.microsoft.com/office/drawing/2014/main" id="{A581B812-C047-5506-C324-DF8E69275EE2}"/>
              </a:ext>
            </a:extLst>
          </p:cNvPr>
          <p:cNvSpPr txBox="1"/>
          <p:nvPr/>
        </p:nvSpPr>
        <p:spPr>
          <a:xfrm>
            <a:off x="1219200" y="3695700"/>
            <a:ext cx="9067800" cy="4618124"/>
          </a:xfrm>
          <a:prstGeom prst="rect">
            <a:avLst/>
          </a:prstGeom>
        </p:spPr>
        <p:txBody>
          <a:bodyPr wrap="square" lIns="0" tIns="0" rIns="0" bIns="0" rtlCol="0" anchor="t">
            <a:spAutoFit/>
          </a:bodyPr>
          <a:lstStyle/>
          <a:p>
            <a:pPr marL="235267" lvl="1" algn="l">
              <a:lnSpc>
                <a:spcPts val="3640"/>
              </a:lnSpc>
              <a:spcBef>
                <a:spcPct val="0"/>
              </a:spcBef>
            </a:pPr>
            <a:r>
              <a:rPr lang="et-EE" sz="3600" u="none" strike="noStrike" dirty="0" err="1">
                <a:solidFill>
                  <a:srgbClr val="303436"/>
                </a:solidFill>
                <a:latin typeface="Rubik"/>
                <a:ea typeface="Rubik"/>
                <a:cs typeface="Rubik"/>
                <a:sym typeface="Rubik"/>
              </a:rPr>
              <a:t>If</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there</a:t>
            </a:r>
            <a:r>
              <a:rPr lang="et-EE" sz="3600" u="none" strike="noStrike" dirty="0">
                <a:solidFill>
                  <a:srgbClr val="303436"/>
                </a:solidFill>
                <a:latin typeface="Rubik"/>
                <a:ea typeface="Rubik"/>
                <a:cs typeface="Rubik"/>
                <a:sym typeface="Rubik"/>
              </a:rPr>
              <a:t> are </a:t>
            </a:r>
            <a:r>
              <a:rPr lang="et-EE" sz="3600" u="none" strike="noStrike" dirty="0" err="1">
                <a:solidFill>
                  <a:srgbClr val="303436"/>
                </a:solidFill>
                <a:latin typeface="Rubik"/>
                <a:ea typeface="Rubik"/>
                <a:cs typeface="Rubik"/>
                <a:sym typeface="Rubik"/>
              </a:rPr>
              <a:t>any</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comments</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or</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question</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please</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let</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us</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know</a:t>
            </a:r>
            <a:r>
              <a:rPr lang="et-EE" sz="3600" u="none" strike="noStrike" dirty="0">
                <a:solidFill>
                  <a:srgbClr val="303436"/>
                </a:solidFill>
                <a:latin typeface="Rubik"/>
                <a:ea typeface="Rubik"/>
                <a:cs typeface="Rubik"/>
                <a:sym typeface="Rubik"/>
              </a:rPr>
              <a:t>:</a:t>
            </a:r>
            <a:r>
              <a:rPr lang="en-US" sz="3600" u="none" strike="noStrike" dirty="0">
                <a:solidFill>
                  <a:srgbClr val="303436"/>
                </a:solidFill>
                <a:latin typeface="Rubik"/>
                <a:ea typeface="Rubik"/>
                <a:cs typeface="Rubik"/>
                <a:sym typeface="Rubik"/>
              </a:rPr>
              <a:t>.</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u="none" strike="noStrike" dirty="0">
                <a:solidFill>
                  <a:srgbClr val="303436"/>
                </a:solidFill>
                <a:latin typeface="Rubik"/>
                <a:ea typeface="Rubik"/>
                <a:cs typeface="Rubik"/>
                <a:sym typeface="Rubik"/>
              </a:rPr>
              <a:t>Erika </a:t>
            </a:r>
            <a:r>
              <a:rPr lang="et-EE" sz="3600" u="none" strike="noStrike" dirty="0" err="1">
                <a:solidFill>
                  <a:srgbClr val="303436"/>
                </a:solidFill>
                <a:latin typeface="Rubik"/>
                <a:ea typeface="Rubik"/>
                <a:cs typeface="Rubik"/>
                <a:sym typeface="Rubik"/>
              </a:rPr>
              <a:t>Löfström</a:t>
            </a:r>
            <a:r>
              <a:rPr lang="et-EE" sz="3600" u="none" strike="noStrike" dirty="0">
                <a:solidFill>
                  <a:srgbClr val="303436"/>
                </a:solidFill>
                <a:latin typeface="Rubik"/>
                <a:ea typeface="Rubik"/>
                <a:cs typeface="Rubik"/>
                <a:sym typeface="Rubik"/>
              </a:rPr>
              <a:t>: </a:t>
            </a:r>
            <a:r>
              <a:rPr lang="et-EE" sz="3600" u="none" strike="noStrike" dirty="0">
                <a:solidFill>
                  <a:srgbClr val="303436"/>
                </a:solidFill>
                <a:latin typeface="Rubik"/>
                <a:ea typeface="Rubik"/>
                <a:cs typeface="Rubik"/>
                <a:sym typeface="Rubik"/>
                <a:hlinkClick r:id="rId2"/>
              </a:rPr>
              <a:t>erika.lofstrom@helsinki.fi</a:t>
            </a:r>
            <a:endParaRPr lang="et-EE" sz="3600" u="none" strike="noStrike" dirty="0">
              <a:solidFill>
                <a:srgbClr val="303436"/>
              </a:solidFill>
              <a:latin typeface="Rubik"/>
              <a:ea typeface="Rubik"/>
              <a:cs typeface="Rubik"/>
              <a:sym typeface="Rubik"/>
            </a:endParaRPr>
          </a:p>
          <a:p>
            <a:pPr marL="692467" lvl="1" indent="-457200" algn="l">
              <a:lnSpc>
                <a:spcPts val="3640"/>
              </a:lnSpc>
              <a:spcBef>
                <a:spcPct val="0"/>
              </a:spcBef>
              <a:buFont typeface="Arial" panose="020B0604020202020204" pitchFamily="34" charset="0"/>
              <a:buChar char="•"/>
            </a:pPr>
            <a:r>
              <a:rPr lang="et-EE" sz="3600" dirty="0">
                <a:solidFill>
                  <a:srgbClr val="303436"/>
                </a:solidFill>
                <a:latin typeface="Rubik"/>
                <a:ea typeface="Rubik"/>
                <a:cs typeface="Rubik"/>
                <a:sym typeface="Rubik"/>
              </a:rPr>
              <a:t>Anu Tammeleht: </a:t>
            </a:r>
            <a:r>
              <a:rPr lang="et-EE" sz="3600" dirty="0">
                <a:solidFill>
                  <a:srgbClr val="303436"/>
                </a:solidFill>
                <a:latin typeface="Rubik"/>
                <a:ea typeface="Rubik"/>
                <a:cs typeface="Rubik"/>
                <a:sym typeface="Rubik"/>
                <a:hlinkClick r:id="rId3"/>
              </a:rPr>
              <a:t>anu.tammeleht@helsinki.fi</a:t>
            </a:r>
            <a:endParaRPr lang="et-EE" sz="3600" dirty="0">
              <a:solidFill>
                <a:srgbClr val="303436"/>
              </a:solidFill>
              <a:latin typeface="Rubik"/>
              <a:ea typeface="Rubik"/>
              <a:cs typeface="Rubik"/>
              <a:sym typeface="Rubik"/>
            </a:endParaRPr>
          </a:p>
          <a:p>
            <a:pPr marL="235267" lvl="1" algn="l">
              <a:lnSpc>
                <a:spcPts val="3640"/>
              </a:lnSpc>
              <a:spcBef>
                <a:spcPct val="0"/>
              </a:spcBef>
            </a:pPr>
            <a:endParaRPr lang="et-EE" sz="3600" u="none" strike="noStrike" dirty="0">
              <a:solidFill>
                <a:srgbClr val="303436"/>
              </a:solidFill>
              <a:latin typeface="Rubik"/>
              <a:ea typeface="Rubik"/>
              <a:cs typeface="Rubik"/>
              <a:sym typeface="Rubik"/>
            </a:endParaRPr>
          </a:p>
          <a:p>
            <a:pPr marL="235267" lvl="1" algn="l">
              <a:lnSpc>
                <a:spcPts val="3640"/>
              </a:lnSpc>
              <a:spcBef>
                <a:spcPct val="0"/>
              </a:spcBef>
            </a:pPr>
            <a:endParaRPr lang="et-EE" sz="3600" dirty="0">
              <a:solidFill>
                <a:srgbClr val="303436"/>
              </a:solidFill>
              <a:latin typeface="Rubik"/>
              <a:ea typeface="Rubik"/>
              <a:cs typeface="Rubik"/>
              <a:sym typeface="Rubik"/>
            </a:endParaRPr>
          </a:p>
          <a:p>
            <a:pPr marL="235267" lvl="1" algn="l">
              <a:lnSpc>
                <a:spcPts val="3640"/>
              </a:lnSpc>
              <a:spcBef>
                <a:spcPct val="0"/>
              </a:spcBef>
            </a:pPr>
            <a:r>
              <a:rPr lang="et-EE" sz="3600" u="none" strike="noStrike" dirty="0">
                <a:solidFill>
                  <a:srgbClr val="303436"/>
                </a:solidFill>
                <a:latin typeface="Rubik"/>
                <a:ea typeface="Rubik"/>
                <a:cs typeface="Rubik"/>
                <a:sym typeface="Rubik"/>
              </a:rPr>
              <a:t>Link </a:t>
            </a:r>
            <a:r>
              <a:rPr lang="et-EE" sz="3600" u="none" strike="noStrike" dirty="0" err="1">
                <a:solidFill>
                  <a:srgbClr val="303436"/>
                </a:solidFill>
                <a:latin typeface="Rubik"/>
                <a:ea typeface="Rubik"/>
                <a:cs typeface="Rubik"/>
                <a:sym typeface="Rubik"/>
              </a:rPr>
              <a:t>to</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the</a:t>
            </a:r>
            <a:r>
              <a:rPr lang="et-EE" sz="3600" u="none" strike="noStrike" dirty="0">
                <a:solidFill>
                  <a:srgbClr val="303436"/>
                </a:solidFill>
                <a:latin typeface="Rubik"/>
                <a:ea typeface="Rubik"/>
                <a:cs typeface="Rubik"/>
                <a:sym typeface="Rubik"/>
              </a:rPr>
              <a:t> </a:t>
            </a:r>
            <a:r>
              <a:rPr lang="et-EE" sz="3600" u="none" strike="noStrike" dirty="0" err="1">
                <a:solidFill>
                  <a:srgbClr val="303436"/>
                </a:solidFill>
                <a:latin typeface="Rubik"/>
                <a:ea typeface="Rubik"/>
                <a:cs typeface="Rubik"/>
                <a:sym typeface="Rubik"/>
              </a:rPr>
              <a:t>application</a:t>
            </a:r>
            <a:r>
              <a:rPr lang="et-EE" sz="3600" u="none" strike="noStrike" dirty="0">
                <a:solidFill>
                  <a:srgbClr val="303436"/>
                </a:solidFill>
                <a:latin typeface="Rubik"/>
                <a:ea typeface="Rubik"/>
                <a:cs typeface="Rubik"/>
                <a:sym typeface="Rubik"/>
              </a:rPr>
              <a:t>: </a:t>
            </a:r>
          </a:p>
          <a:p>
            <a:pPr marL="235267" lvl="1" algn="l">
              <a:lnSpc>
                <a:spcPts val="3640"/>
              </a:lnSpc>
              <a:spcBef>
                <a:spcPct val="0"/>
              </a:spcBef>
            </a:pPr>
            <a:r>
              <a:rPr lang="et-EE" sz="3600" u="none" strike="noStrike" dirty="0">
                <a:solidFill>
                  <a:srgbClr val="303436"/>
                </a:solidFill>
                <a:latin typeface="Rubik"/>
                <a:ea typeface="Rubik"/>
                <a:cs typeface="Rubik"/>
                <a:sym typeface="Rubik"/>
                <a:hlinkClick r:id="rId4"/>
              </a:rPr>
              <a:t>https://reflection-compass.it.helsinki.fi</a:t>
            </a:r>
            <a:r>
              <a:rPr lang="et-EE" sz="3600" u="none" strike="noStrike" dirty="0">
                <a:solidFill>
                  <a:srgbClr val="303436"/>
                </a:solidFill>
                <a:latin typeface="Rubik"/>
                <a:ea typeface="Rubik"/>
                <a:cs typeface="Rubik"/>
                <a:sym typeface="Rubik"/>
              </a:rPr>
              <a:t>  </a:t>
            </a:r>
            <a:endParaRPr lang="en-US" sz="3600" u="none" strike="noStrike" dirty="0">
              <a:solidFill>
                <a:srgbClr val="303436"/>
              </a:solidFill>
              <a:latin typeface="Rubik"/>
              <a:ea typeface="Rubik"/>
              <a:cs typeface="Rubik"/>
              <a:sym typeface="Rubik"/>
            </a:endParaRPr>
          </a:p>
        </p:txBody>
      </p:sp>
      <p:pic>
        <p:nvPicPr>
          <p:cNvPr id="5" name="Picture 4">
            <a:extLst>
              <a:ext uri="{FF2B5EF4-FFF2-40B4-BE49-F238E27FC236}">
                <a16:creationId xmlns:a16="http://schemas.microsoft.com/office/drawing/2014/main" id="{FBD16EAF-EFBE-A3A6-829B-65C45BA3C25F}"/>
              </a:ext>
            </a:extLst>
          </p:cNvPr>
          <p:cNvPicPr>
            <a:picLocks noChangeAspect="1"/>
          </p:cNvPicPr>
          <p:nvPr/>
        </p:nvPicPr>
        <p:blipFill>
          <a:blip r:embed="rId5"/>
          <a:stretch>
            <a:fillRect/>
          </a:stretch>
        </p:blipFill>
        <p:spPr>
          <a:xfrm>
            <a:off x="10823346" y="1983531"/>
            <a:ext cx="6705600" cy="6705600"/>
          </a:xfrm>
          <a:prstGeom prst="rect">
            <a:avLst/>
          </a:prstGeom>
        </p:spPr>
      </p:pic>
    </p:spTree>
    <p:extLst>
      <p:ext uri="{BB962C8B-B14F-4D97-AF65-F5344CB8AC3E}">
        <p14:creationId xmlns:p14="http://schemas.microsoft.com/office/powerpoint/2010/main" val="1300636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5276624"/>
            <a:ext cx="16230600" cy="3453284"/>
          </a:xfrm>
          <a:prstGeom prst="rect">
            <a:avLst/>
          </a:prstGeom>
        </p:spPr>
        <p:txBody>
          <a:bodyPr lIns="0" tIns="0" rIns="0" bIns="0" rtlCol="0" anchor="t">
            <a:spAutoFit/>
          </a:bodyPr>
          <a:lstStyle/>
          <a:p>
            <a:pPr algn="l">
              <a:lnSpc>
                <a:spcPts val="3920"/>
              </a:lnSpc>
            </a:pPr>
            <a:r>
              <a:rPr lang="en-US" sz="2800" b="1">
                <a:solidFill>
                  <a:srgbClr val="303436"/>
                </a:solidFill>
                <a:latin typeface="Rubik Bold"/>
                <a:ea typeface="Rubik Bold"/>
                <a:cs typeface="Rubik Bold"/>
                <a:sym typeface="Rubik Bold"/>
              </a:rPr>
              <a:t>Reflection Compass</a:t>
            </a:r>
            <a:r>
              <a:rPr lang="en-US" sz="2800" b="1" i="1">
                <a:solidFill>
                  <a:srgbClr val="303436"/>
                </a:solidFill>
                <a:latin typeface="Rubik Bold Italics"/>
                <a:ea typeface="Rubik Bold Italics"/>
                <a:cs typeface="Rubik Bold Italics"/>
                <a:sym typeface="Rubik Bold Italics"/>
              </a:rPr>
              <a:t> </a:t>
            </a:r>
            <a:r>
              <a:rPr lang="en-US" sz="2800">
                <a:solidFill>
                  <a:srgbClr val="303436"/>
                </a:solidFill>
                <a:latin typeface="Rubik"/>
                <a:ea typeface="Rubik"/>
                <a:cs typeface="Rubik"/>
                <a:sym typeface="Rubik"/>
              </a:rPr>
              <a:t>is an application that helps …</a:t>
            </a:r>
          </a:p>
          <a:p>
            <a:pPr marL="506731" lvl="1" indent="-253365" algn="l">
              <a:lnSpc>
                <a:spcPts val="3920"/>
              </a:lnSpc>
              <a:buFont typeface="Arial"/>
              <a:buChar char="•"/>
            </a:pPr>
            <a:r>
              <a:rPr lang="en-US" sz="2800">
                <a:solidFill>
                  <a:srgbClr val="303436"/>
                </a:solidFill>
                <a:latin typeface="Rubik"/>
                <a:ea typeface="Rubik"/>
                <a:cs typeface="Rubik"/>
                <a:sym typeface="Rubik"/>
              </a:rPr>
              <a:t>find out what the students are learning;</a:t>
            </a:r>
          </a:p>
          <a:p>
            <a:pPr marL="506731" lvl="1" indent="-253365" algn="l">
              <a:lnSpc>
                <a:spcPts val="3920"/>
              </a:lnSpc>
              <a:buFont typeface="Arial"/>
              <a:buChar char="•"/>
            </a:pPr>
            <a:r>
              <a:rPr lang="en-US" sz="2800">
                <a:solidFill>
                  <a:srgbClr val="303436"/>
                </a:solidFill>
                <a:latin typeface="Rubik"/>
                <a:ea typeface="Rubik"/>
                <a:cs typeface="Rubik"/>
                <a:sym typeface="Rubik"/>
              </a:rPr>
              <a:t>evaluate teaching is effective;</a:t>
            </a:r>
          </a:p>
          <a:p>
            <a:pPr marL="506731" lvl="1" indent="-253365" algn="l">
              <a:lnSpc>
                <a:spcPts val="3920"/>
              </a:lnSpc>
              <a:buFont typeface="Arial"/>
              <a:buChar char="•"/>
            </a:pPr>
            <a:r>
              <a:rPr lang="en-US" sz="2800">
                <a:solidFill>
                  <a:srgbClr val="303436"/>
                </a:solidFill>
                <a:latin typeface="Rubik"/>
                <a:ea typeface="Rubik"/>
                <a:cs typeface="Rubik"/>
                <a:sym typeface="Rubik"/>
              </a:rPr>
              <a:t>monitor how students understand the ethics/integrity-related content covered in a course;</a:t>
            </a:r>
          </a:p>
          <a:p>
            <a:pPr marL="506731" lvl="1" indent="-253365" algn="l">
              <a:lnSpc>
                <a:spcPts val="3920"/>
              </a:lnSpc>
              <a:buFont typeface="Arial"/>
              <a:buChar char="•"/>
            </a:pPr>
            <a:r>
              <a:rPr lang="en-US" sz="2800">
                <a:solidFill>
                  <a:srgbClr val="303436"/>
                </a:solidFill>
                <a:latin typeface="Rubik"/>
                <a:ea typeface="Rubik"/>
                <a:cs typeface="Rubik"/>
                <a:sym typeface="Rubik"/>
              </a:rPr>
              <a:t>implement formative assessment and provide feedback to students during a course;</a:t>
            </a:r>
          </a:p>
          <a:p>
            <a:pPr marL="506731" lvl="1" indent="-253365" algn="l">
              <a:lnSpc>
                <a:spcPts val="3920"/>
              </a:lnSpc>
              <a:buFont typeface="Arial"/>
              <a:buChar char="•"/>
            </a:pPr>
            <a:r>
              <a:rPr lang="en-US" sz="2800">
                <a:solidFill>
                  <a:srgbClr val="303436"/>
                </a:solidFill>
                <a:latin typeface="Rubik"/>
                <a:ea typeface="Rubik"/>
                <a:cs typeface="Rubik"/>
                <a:sym typeface="Rubik"/>
              </a:rPr>
              <a:t>students think about their learning and support the development of students’ reflection skills;</a:t>
            </a:r>
          </a:p>
          <a:p>
            <a:pPr marL="506731" lvl="1" indent="-253365" algn="l">
              <a:lnSpc>
                <a:spcPts val="3920"/>
              </a:lnSpc>
              <a:buFont typeface="Arial"/>
              <a:buChar char="•"/>
            </a:pPr>
            <a:r>
              <a:rPr lang="en-US" sz="2800">
                <a:solidFill>
                  <a:srgbClr val="303436"/>
                </a:solidFill>
                <a:latin typeface="Rubik"/>
                <a:ea typeface="Rubik"/>
                <a:cs typeface="Rubik"/>
                <a:sym typeface="Rubik"/>
              </a:rPr>
              <a:t>support students in learning to evaluate their own understanding.</a:t>
            </a:r>
          </a:p>
        </p:txBody>
      </p:sp>
      <p:sp>
        <p:nvSpPr>
          <p:cNvPr id="3" name="Freeform 3" descr="A green and black logo  Description automatically generated"/>
          <p:cNvSpPr/>
          <p:nvPr/>
        </p:nvSpPr>
        <p:spPr>
          <a:xfrm>
            <a:off x="2631758" y="934478"/>
            <a:ext cx="13024485" cy="3484049"/>
          </a:xfrm>
          <a:custGeom>
            <a:avLst/>
            <a:gdLst/>
            <a:ahLst/>
            <a:cxnLst/>
            <a:rect l="l" t="t" r="r" b="b"/>
            <a:pathLst>
              <a:path w="13024485" h="3484049">
                <a:moveTo>
                  <a:pt x="0" y="0"/>
                </a:moveTo>
                <a:lnTo>
                  <a:pt x="13024484" y="0"/>
                </a:lnTo>
                <a:lnTo>
                  <a:pt x="13024484" y="3484049"/>
                </a:lnTo>
                <a:lnTo>
                  <a:pt x="0" y="3484049"/>
                </a:lnTo>
                <a:lnTo>
                  <a:pt x="0" y="0"/>
                </a:lnTo>
                <a:close/>
              </a:path>
            </a:pathLst>
          </a:custGeom>
          <a:blipFill>
            <a:blip r:embed="rId2"/>
            <a:stretch>
              <a:fillRect t="-33" b="-33"/>
            </a:stretch>
          </a:blipFill>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436592"/>
            <a:ext cx="10553700" cy="5348837"/>
          </a:xfrm>
          <a:prstGeom prst="rect">
            <a:avLst/>
          </a:prstGeom>
        </p:spPr>
        <p:txBody>
          <a:bodyPr wrap="square"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The teacher signs in with university credentials.</a:t>
            </a:r>
          </a:p>
          <a:p>
            <a:pPr marL="542925" lvl="1" indent="-271462" algn="l">
              <a:lnSpc>
                <a:spcPts val="4200"/>
              </a:lnSpc>
              <a:buFont typeface="Arial"/>
              <a:buChar char="•"/>
            </a:pPr>
            <a:r>
              <a:rPr lang="en-US" sz="3000" dirty="0">
                <a:solidFill>
                  <a:srgbClr val="303436"/>
                </a:solidFill>
                <a:latin typeface="Rubik"/>
                <a:ea typeface="Rubik"/>
                <a:cs typeface="Rubik"/>
                <a:sym typeface="Rubik"/>
              </a:rPr>
              <a:t>Click on </a:t>
            </a:r>
            <a:r>
              <a:rPr lang="en-US" sz="3000" b="1" dirty="0">
                <a:solidFill>
                  <a:srgbClr val="303436"/>
                </a:solidFill>
                <a:latin typeface="Rubik"/>
                <a:ea typeface="Rubik"/>
                <a:cs typeface="Rubik"/>
                <a:sym typeface="Rubik"/>
              </a:rPr>
              <a:t>’New course</a:t>
            </a:r>
            <a:r>
              <a:rPr lang="en-US" sz="3000" dirty="0">
                <a:solidFill>
                  <a:srgbClr val="303436"/>
                </a:solidFill>
                <a:latin typeface="Rubik"/>
                <a:ea typeface="Rubik"/>
                <a:cs typeface="Rubik"/>
                <a:sym typeface="Rubik"/>
              </a:rPr>
              <a:t>’</a:t>
            </a:r>
          </a:p>
          <a:p>
            <a:pPr marL="542925" lvl="1" indent="-271462" algn="l">
              <a:lnSpc>
                <a:spcPts val="4200"/>
              </a:lnSpc>
              <a:buFont typeface="Arial"/>
              <a:buChar char="•"/>
            </a:pPr>
            <a:r>
              <a:rPr lang="en-US" sz="3000" dirty="0">
                <a:solidFill>
                  <a:srgbClr val="303436"/>
                </a:solidFill>
                <a:latin typeface="Rubik"/>
                <a:ea typeface="Rubik"/>
                <a:cs typeface="Rubik"/>
                <a:sym typeface="Rubik"/>
              </a:rPr>
              <a:t>Fill in the information about the</a:t>
            </a:r>
            <a:r>
              <a:rPr lang="et-EE" sz="3000" dirty="0">
                <a:solidFill>
                  <a:srgbClr val="303436"/>
                </a:solidFill>
                <a:latin typeface="Rubik"/>
                <a:ea typeface="Rubik"/>
                <a:cs typeface="Rubik"/>
                <a:sym typeface="Rubik"/>
              </a:rPr>
              <a:t> </a:t>
            </a:r>
            <a:r>
              <a:rPr lang="en-US" sz="3000" dirty="0">
                <a:solidFill>
                  <a:srgbClr val="303436"/>
                </a:solidFill>
                <a:latin typeface="Rubik"/>
                <a:ea typeface="Rubik"/>
                <a:cs typeface="Rubik"/>
                <a:sym typeface="Rubik"/>
              </a:rPr>
              <a:t>course:</a:t>
            </a:r>
          </a:p>
          <a:p>
            <a:pPr marL="1191655" lvl="2" indent="-397218" algn="l">
              <a:lnSpc>
                <a:spcPts val="4200"/>
              </a:lnSpc>
              <a:buFont typeface="Arial"/>
              <a:buChar char="⚬"/>
            </a:pPr>
            <a:r>
              <a:rPr lang="en-US" sz="3000" dirty="0">
                <a:solidFill>
                  <a:srgbClr val="303436"/>
                </a:solidFill>
                <a:latin typeface="Rubik"/>
                <a:ea typeface="Rubik"/>
                <a:cs typeface="Rubik"/>
                <a:sym typeface="Rubik"/>
              </a:rPr>
              <a:t>Course title, a unique course ID, start and end dates</a:t>
            </a:r>
          </a:p>
          <a:p>
            <a:pPr marL="542925" lvl="1" indent="-271462" algn="l">
              <a:lnSpc>
                <a:spcPts val="4200"/>
              </a:lnSpc>
              <a:buFont typeface="Arial"/>
              <a:buChar char="•"/>
            </a:pPr>
            <a:r>
              <a:rPr lang="en-US" sz="3000" dirty="0">
                <a:solidFill>
                  <a:srgbClr val="303436"/>
                </a:solidFill>
                <a:latin typeface="Rubik"/>
                <a:ea typeface="Rubik"/>
                <a:cs typeface="Rubik"/>
                <a:sym typeface="Rubik"/>
              </a:rPr>
              <a:t>Add assignments that </a:t>
            </a:r>
            <a:r>
              <a:rPr lang="en-US" sz="3000" dirty="0" err="1">
                <a:solidFill>
                  <a:srgbClr val="303436"/>
                </a:solidFill>
                <a:latin typeface="Rubik"/>
                <a:ea typeface="Rubik"/>
                <a:cs typeface="Rubik"/>
                <a:sym typeface="Rubik"/>
              </a:rPr>
              <a:t>requ</a:t>
            </a:r>
            <a:r>
              <a:rPr lang="et-EE" sz="3000" dirty="0">
                <a:solidFill>
                  <a:srgbClr val="303436"/>
                </a:solidFill>
                <a:latin typeface="Rubik"/>
                <a:ea typeface="Rubik"/>
                <a:cs typeface="Rubik"/>
                <a:sym typeface="Rubik"/>
              </a:rPr>
              <a:t>i</a:t>
            </a:r>
            <a:r>
              <a:rPr lang="en-US" sz="3000" dirty="0">
                <a:solidFill>
                  <a:srgbClr val="303436"/>
                </a:solidFill>
                <a:latin typeface="Rubik"/>
                <a:ea typeface="Rubik"/>
                <a:cs typeface="Rubik"/>
                <a:sym typeface="Rubik"/>
              </a:rPr>
              <a:t>re </a:t>
            </a:r>
            <a:r>
              <a:rPr lang="en-US" sz="3000" dirty="0" err="1">
                <a:solidFill>
                  <a:srgbClr val="303436"/>
                </a:solidFill>
                <a:latin typeface="Rubik"/>
                <a:ea typeface="Rubik"/>
                <a:cs typeface="Rubik"/>
                <a:sym typeface="Rubik"/>
              </a:rPr>
              <a:t>stude</a:t>
            </a:r>
            <a:r>
              <a:rPr lang="et-EE" sz="3000" dirty="0">
                <a:solidFill>
                  <a:srgbClr val="303436"/>
                </a:solidFill>
                <a:latin typeface="Rubik"/>
                <a:ea typeface="Rubik"/>
                <a:cs typeface="Rubik"/>
                <a:sym typeface="Rubik"/>
              </a:rPr>
              <a:t>n</a:t>
            </a:r>
            <a:r>
              <a:rPr lang="en-US" sz="3000" dirty="0">
                <a:solidFill>
                  <a:srgbClr val="303436"/>
                </a:solidFill>
                <a:latin typeface="Rubik"/>
                <a:ea typeface="Rubik"/>
                <a:cs typeface="Rubik"/>
                <a:sym typeface="Rubik"/>
              </a:rPr>
              <a:t>t reflection and self-evaluation:</a:t>
            </a:r>
          </a:p>
          <a:p>
            <a:pPr marL="1191655" lvl="2" indent="-397218" algn="l">
              <a:lnSpc>
                <a:spcPts val="4200"/>
              </a:lnSpc>
              <a:buFont typeface="Arial"/>
              <a:buChar char="⚬"/>
            </a:pPr>
            <a:r>
              <a:rPr lang="en-US" sz="3000" dirty="0">
                <a:solidFill>
                  <a:srgbClr val="303436"/>
                </a:solidFill>
                <a:latin typeface="Rubik"/>
                <a:ea typeface="Rubik"/>
                <a:cs typeface="Rubik"/>
                <a:sym typeface="Rubik"/>
              </a:rPr>
              <a:t>Write the topic to be reflected on (can be a specific topic or an activity, even an entire learning session)</a:t>
            </a:r>
          </a:p>
          <a:p>
            <a:pPr marL="1191655" lvl="2" indent="-397218" algn="l">
              <a:lnSpc>
                <a:spcPts val="4200"/>
              </a:lnSpc>
              <a:buFont typeface="Arial"/>
              <a:buChar char="⚬"/>
            </a:pPr>
            <a:r>
              <a:rPr lang="en-US" sz="3000" dirty="0">
                <a:solidFill>
                  <a:srgbClr val="303436"/>
                </a:solidFill>
                <a:latin typeface="Rubik"/>
                <a:ea typeface="Rubik"/>
                <a:cs typeface="Rubik"/>
                <a:sym typeface="Rubik"/>
              </a:rPr>
              <a:t>Set the dates when the assig</a:t>
            </a:r>
            <a:r>
              <a:rPr lang="et-EE" sz="3000" dirty="0">
                <a:solidFill>
                  <a:srgbClr val="303436"/>
                </a:solidFill>
                <a:latin typeface="Rubik"/>
                <a:ea typeface="Rubik"/>
                <a:cs typeface="Rubik"/>
                <a:sym typeface="Rubik"/>
              </a:rPr>
              <a:t>n</a:t>
            </a:r>
            <a:r>
              <a:rPr lang="en-US" sz="3000" dirty="0" err="1">
                <a:solidFill>
                  <a:srgbClr val="303436"/>
                </a:solidFill>
                <a:latin typeface="Rubik"/>
                <a:ea typeface="Rubik"/>
                <a:cs typeface="Rubik"/>
                <a:sym typeface="Rubik"/>
              </a:rPr>
              <a:t>ment</a:t>
            </a:r>
            <a:r>
              <a:rPr lang="en-US" sz="3000" dirty="0">
                <a:solidFill>
                  <a:srgbClr val="303436"/>
                </a:solidFill>
                <a:latin typeface="Rubik"/>
                <a:ea typeface="Rubik"/>
                <a:cs typeface="Rubik"/>
                <a:sym typeface="Rubik"/>
              </a:rPr>
              <a:t> is accessible.</a:t>
            </a:r>
          </a:p>
          <a:p>
            <a:pPr marL="542925" lvl="1" indent="-271462" algn="l">
              <a:lnSpc>
                <a:spcPts val="4200"/>
              </a:lnSpc>
              <a:buFont typeface="Arial"/>
              <a:buChar char="•"/>
            </a:pPr>
            <a:r>
              <a:rPr lang="en-US" sz="3000" dirty="0">
                <a:solidFill>
                  <a:srgbClr val="303436"/>
                </a:solidFill>
                <a:latin typeface="Rubik"/>
                <a:ea typeface="Rubik"/>
                <a:cs typeface="Rubik"/>
                <a:sym typeface="Rubik"/>
              </a:rPr>
              <a:t>Save the course.</a:t>
            </a:r>
          </a:p>
        </p:txBody>
      </p:sp>
      <p:sp>
        <p:nvSpPr>
          <p:cNvPr id="3" name="Freeform 3"/>
          <p:cNvSpPr/>
          <p:nvPr/>
        </p:nvSpPr>
        <p:spPr>
          <a:xfrm>
            <a:off x="12346106" y="3074547"/>
            <a:ext cx="4913194" cy="4114800"/>
          </a:xfrm>
          <a:custGeom>
            <a:avLst/>
            <a:gdLst/>
            <a:ahLst/>
            <a:cxnLst/>
            <a:rect l="l" t="t" r="r" b="b"/>
            <a:pathLst>
              <a:path w="4913194" h="4114800">
                <a:moveTo>
                  <a:pt x="0" y="0"/>
                </a:moveTo>
                <a:lnTo>
                  <a:pt x="4913194" y="0"/>
                </a:lnTo>
                <a:lnTo>
                  <a:pt x="4913194"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GB"/>
          </a:p>
        </p:txBody>
      </p:sp>
      <p:sp>
        <p:nvSpPr>
          <p:cNvPr id="4" name="TextBox 4"/>
          <p:cNvSpPr txBox="1"/>
          <p:nvPr/>
        </p:nvSpPr>
        <p:spPr>
          <a:xfrm>
            <a:off x="1028700" y="1143000"/>
            <a:ext cx="16230600" cy="884017"/>
          </a:xfrm>
          <a:prstGeom prst="rect">
            <a:avLst/>
          </a:prstGeom>
        </p:spPr>
        <p:txBody>
          <a:bodyPr lIns="0" tIns="0" rIns="0" bIns="0" rtlCol="0" anchor="t">
            <a:spAutoFit/>
          </a:bodyPr>
          <a:lstStyle/>
          <a:p>
            <a:pPr algn="l">
              <a:lnSpc>
                <a:spcPts val="6500"/>
              </a:lnSpc>
            </a:pPr>
            <a:r>
              <a:rPr lang="en-US" sz="6500" b="1">
                <a:solidFill>
                  <a:srgbClr val="3DAA35"/>
                </a:solidFill>
                <a:latin typeface="Bebas Neue Bold"/>
                <a:ea typeface="Bebas Neue Bold"/>
                <a:cs typeface="Bebas Neue Bold"/>
                <a:sym typeface="Bebas Neue Bold"/>
              </a:rPr>
              <a:t>1. Teacher sets up the course and assignments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133475"/>
            <a:ext cx="15567660" cy="893542"/>
          </a:xfrm>
          <a:prstGeom prst="rect">
            <a:avLst/>
          </a:prstGeom>
        </p:spPr>
        <p:txBody>
          <a:bodyPr lIns="0" tIns="0" rIns="0" bIns="0" rtlCol="0" anchor="t">
            <a:spAutoFit/>
          </a:bodyPr>
          <a:lstStyle/>
          <a:p>
            <a:pPr algn="l">
              <a:lnSpc>
                <a:spcPts val="6500"/>
              </a:lnSpc>
            </a:pPr>
            <a:r>
              <a:rPr lang="en-US" sz="6500" b="1">
                <a:solidFill>
                  <a:srgbClr val="3DAA35"/>
                </a:solidFill>
                <a:latin typeface="Bebas Neue Bold"/>
                <a:ea typeface="Bebas Neue Bold"/>
                <a:cs typeface="Bebas Neue Bold"/>
                <a:sym typeface="Bebas Neue Bold"/>
              </a:rPr>
              <a:t>2. Sharing the assignment with the learners</a:t>
            </a:r>
          </a:p>
        </p:txBody>
      </p:sp>
      <p:sp>
        <p:nvSpPr>
          <p:cNvPr id="3" name="TextBox 3"/>
          <p:cNvSpPr txBox="1"/>
          <p:nvPr/>
        </p:nvSpPr>
        <p:spPr>
          <a:xfrm>
            <a:off x="685800" y="2436592"/>
            <a:ext cx="16992600" cy="5887446"/>
          </a:xfrm>
          <a:prstGeom prst="rect">
            <a:avLst/>
          </a:prstGeom>
        </p:spPr>
        <p:txBody>
          <a:bodyPr wrap="square"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After saving the course a course list will be displayed.</a:t>
            </a:r>
          </a:p>
          <a:p>
            <a:pPr marL="542925" lvl="1" indent="-271462" algn="l">
              <a:lnSpc>
                <a:spcPts val="4200"/>
              </a:lnSpc>
              <a:buFont typeface="Arial"/>
              <a:buChar char="•"/>
            </a:pPr>
            <a:r>
              <a:rPr lang="en-US" sz="3000" dirty="0">
                <a:solidFill>
                  <a:srgbClr val="303436"/>
                </a:solidFill>
                <a:latin typeface="Rubik"/>
                <a:ea typeface="Rubik"/>
                <a:cs typeface="Rubik"/>
                <a:sym typeface="Rubik"/>
              </a:rPr>
              <a:t>At the end of each course description there are 5 symbols:</a:t>
            </a:r>
          </a:p>
          <a:p>
            <a:pPr marL="1143000" lvl="2" indent="-381000">
              <a:lnSpc>
                <a:spcPts val="4200"/>
              </a:lnSpc>
              <a:buFont typeface="Arial"/>
              <a:buChar char="⚬"/>
            </a:pPr>
            <a:r>
              <a:rPr lang="en-US" sz="3000" b="1" dirty="0">
                <a:solidFill>
                  <a:srgbClr val="303436"/>
                </a:solidFill>
                <a:latin typeface="Rubik Bold"/>
                <a:ea typeface="Rubik Bold"/>
                <a:cs typeface="Rubik Bold"/>
                <a:sym typeface="Rubik Bold"/>
              </a:rPr>
              <a:t>Edit</a:t>
            </a:r>
            <a:r>
              <a:rPr lang="en-US" sz="3000" dirty="0">
                <a:solidFill>
                  <a:srgbClr val="303436"/>
                </a:solidFill>
                <a:latin typeface="Rubik"/>
                <a:ea typeface="Rubik"/>
                <a:cs typeface="Rubik"/>
                <a:sym typeface="Rubik"/>
              </a:rPr>
              <a:t> the course and assignments</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1143000" lvl="2" indent="-381000">
              <a:lnSpc>
                <a:spcPts val="4200"/>
              </a:lnSpc>
              <a:buFont typeface="Arial"/>
              <a:buChar char="⚬"/>
            </a:pPr>
            <a:r>
              <a:rPr lang="en-US" sz="3000" b="1" dirty="0">
                <a:solidFill>
                  <a:srgbClr val="303436"/>
                </a:solidFill>
                <a:latin typeface="Rubik Bold"/>
                <a:ea typeface="Rubik Bold"/>
                <a:cs typeface="Rubik Bold"/>
                <a:sym typeface="Rubik Bold"/>
              </a:rPr>
              <a:t>Look</a:t>
            </a:r>
            <a:r>
              <a:rPr lang="en-US" sz="3000" dirty="0">
                <a:solidFill>
                  <a:srgbClr val="303436"/>
                </a:solidFill>
                <a:latin typeface="Rubik"/>
                <a:ea typeface="Rubik"/>
                <a:cs typeface="Rubik"/>
                <a:sym typeface="Rubik"/>
              </a:rPr>
              <a:t> at the results of resp</a:t>
            </a:r>
            <a:r>
              <a:rPr lang="et-EE" sz="3000" dirty="0">
                <a:solidFill>
                  <a:srgbClr val="303436"/>
                </a:solidFill>
                <a:latin typeface="Rubik"/>
                <a:ea typeface="Rubik"/>
                <a:cs typeface="Rubik"/>
                <a:sym typeface="Rubik"/>
              </a:rPr>
              <a:t>o</a:t>
            </a:r>
            <a:r>
              <a:rPr lang="en-US" sz="3000" dirty="0" err="1">
                <a:solidFill>
                  <a:srgbClr val="303436"/>
                </a:solidFill>
                <a:latin typeface="Rubik"/>
                <a:ea typeface="Rubik"/>
                <a:cs typeface="Rubik"/>
                <a:sym typeface="Rubik"/>
              </a:rPr>
              <a:t>nses</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1143000" lvl="2" indent="-381000">
              <a:lnSpc>
                <a:spcPts val="4200"/>
              </a:lnSpc>
              <a:buFont typeface="Arial"/>
              <a:buChar char="⚬"/>
            </a:pPr>
            <a:r>
              <a:rPr lang="en-US" sz="3000" b="1" dirty="0">
                <a:solidFill>
                  <a:srgbClr val="303436"/>
                </a:solidFill>
                <a:latin typeface="Rubik Bold"/>
                <a:ea typeface="Rubik Bold"/>
                <a:cs typeface="Rubik Bold"/>
                <a:sym typeface="Rubik Bold"/>
              </a:rPr>
              <a:t>Share</a:t>
            </a:r>
            <a:r>
              <a:rPr lang="en-US" sz="3000" dirty="0">
                <a:solidFill>
                  <a:srgbClr val="303436"/>
                </a:solidFill>
                <a:latin typeface="Rubik"/>
                <a:ea typeface="Rubik"/>
                <a:cs typeface="Rubik"/>
                <a:sym typeface="Rubik"/>
              </a:rPr>
              <a:t> the link to invite learners to use the application.</a:t>
            </a:r>
            <a:endParaRPr lang="et-EE" sz="3000" dirty="0">
              <a:solidFill>
                <a:srgbClr val="303436"/>
              </a:solidFill>
              <a:latin typeface="Rubik"/>
              <a:ea typeface="Rubik"/>
              <a:cs typeface="Rubik"/>
              <a:sym typeface="Rubik"/>
            </a:endParaRPr>
          </a:p>
          <a:p>
            <a:pPr marL="1143000" lvl="2" indent="-381000">
              <a:lnSpc>
                <a:spcPts val="4200"/>
              </a:lnSpc>
              <a:buFont typeface="Arial"/>
              <a:buChar char="⚬"/>
            </a:pPr>
            <a:r>
              <a:rPr lang="et-EE" sz="3000" b="1" dirty="0" err="1">
                <a:solidFill>
                  <a:srgbClr val="303436"/>
                </a:solidFill>
                <a:latin typeface="Rubik"/>
                <a:ea typeface="Rubik"/>
                <a:cs typeface="Rubik"/>
                <a:sym typeface="Rubik"/>
              </a:rPr>
              <a:t>Student</a:t>
            </a:r>
            <a:r>
              <a:rPr lang="et-EE" sz="3000" dirty="0">
                <a:solidFill>
                  <a:srgbClr val="303436"/>
                </a:solidFill>
                <a:latin typeface="Rubik"/>
                <a:ea typeface="Rubik"/>
                <a:cs typeface="Rubik"/>
                <a:sym typeface="Rubik"/>
              </a:rPr>
              <a:t> list – </a:t>
            </a:r>
            <a:r>
              <a:rPr lang="et-EE" sz="3000" dirty="0" err="1">
                <a:solidFill>
                  <a:srgbClr val="303436"/>
                </a:solidFill>
                <a:latin typeface="Rubik"/>
                <a:ea typeface="Rubik"/>
                <a:cs typeface="Rubik"/>
                <a:sym typeface="Rubik"/>
              </a:rPr>
              <a:t>to</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modify</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the</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participant</a:t>
            </a:r>
            <a:r>
              <a:rPr lang="et-EE" sz="3000" dirty="0">
                <a:solidFill>
                  <a:srgbClr val="303436"/>
                </a:solidFill>
                <a:latin typeface="Rubik"/>
                <a:ea typeface="Rubik"/>
                <a:cs typeface="Rubik"/>
                <a:sym typeface="Rubik"/>
              </a:rPr>
              <a:t> list of </a:t>
            </a:r>
            <a:r>
              <a:rPr lang="et-EE" sz="3000" dirty="0" err="1">
                <a:solidFill>
                  <a:srgbClr val="303436"/>
                </a:solidFill>
                <a:latin typeface="Rubik"/>
                <a:ea typeface="Rubik"/>
                <a:cs typeface="Rubik"/>
                <a:sym typeface="Rubik"/>
              </a:rPr>
              <a:t>the</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course</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Copy</a:t>
            </a:r>
            <a:r>
              <a:rPr lang="en-US" sz="3000" dirty="0">
                <a:solidFill>
                  <a:srgbClr val="303436"/>
                </a:solidFill>
                <a:latin typeface="Rubik"/>
                <a:ea typeface="Rubik"/>
                <a:cs typeface="Rubik"/>
                <a:sym typeface="Rubik"/>
              </a:rPr>
              <a:t> the course (to be used again in the future, but you need to change the </a:t>
            </a:r>
            <a:r>
              <a:rPr lang="en-US" sz="3000" dirty="0" err="1">
                <a:solidFill>
                  <a:srgbClr val="303436"/>
                </a:solidFill>
                <a:latin typeface="Rubik"/>
                <a:ea typeface="Rubik"/>
                <a:cs typeface="Rubik"/>
                <a:sym typeface="Rubik"/>
              </a:rPr>
              <a:t>cou</a:t>
            </a:r>
            <a:r>
              <a:rPr lang="et-EE" sz="3000" dirty="0">
                <a:solidFill>
                  <a:srgbClr val="303436"/>
                </a:solidFill>
                <a:latin typeface="Rubik"/>
                <a:ea typeface="Rubik"/>
                <a:cs typeface="Rubik"/>
                <a:sym typeface="Rubik"/>
              </a:rPr>
              <a:t>r</a:t>
            </a:r>
            <a:r>
              <a:rPr lang="en-US" sz="3000" dirty="0">
                <a:solidFill>
                  <a:srgbClr val="303436"/>
                </a:solidFill>
                <a:latin typeface="Rubik"/>
                <a:ea typeface="Rubik"/>
                <a:cs typeface="Rubik"/>
                <a:sym typeface="Rubik"/>
              </a:rPr>
              <a:t>se ID!)</a:t>
            </a:r>
          </a:p>
          <a:p>
            <a:pPr marL="1143000" lvl="2" indent="-381000" algn="l">
              <a:lnSpc>
                <a:spcPts val="4200"/>
              </a:lnSpc>
              <a:buFont typeface="Arial"/>
              <a:buChar char="⚬"/>
            </a:pPr>
            <a:r>
              <a:rPr lang="en-US" sz="3000" b="1" dirty="0">
                <a:solidFill>
                  <a:srgbClr val="303436"/>
                </a:solidFill>
                <a:latin typeface="Rubik Bold"/>
                <a:ea typeface="Rubik Bold"/>
                <a:cs typeface="Rubik Bold"/>
                <a:sym typeface="Rubik Bold"/>
              </a:rPr>
              <a:t>Delete</a:t>
            </a:r>
            <a:r>
              <a:rPr lang="en-US" sz="3000" dirty="0">
                <a:solidFill>
                  <a:srgbClr val="303436"/>
                </a:solidFill>
                <a:latin typeface="Rubik"/>
                <a:ea typeface="Rubik"/>
                <a:cs typeface="Rubik"/>
                <a:sym typeface="Rubik"/>
              </a:rPr>
              <a:t> the course and assignments</a:t>
            </a:r>
            <a:r>
              <a:rPr lang="et-EE" sz="3000" dirty="0">
                <a:solidFill>
                  <a:srgbClr val="303436"/>
                </a:solidFill>
                <a:latin typeface="Rubik"/>
                <a:ea typeface="Rubik"/>
                <a:cs typeface="Rubik"/>
                <a:sym typeface="Rubik"/>
              </a:rPr>
              <a:t>.</a:t>
            </a:r>
            <a:endParaRPr lang="en-US" sz="3000" dirty="0">
              <a:solidFill>
                <a:srgbClr val="303436"/>
              </a:solidFill>
              <a:latin typeface="Rubik"/>
              <a:ea typeface="Rubik"/>
              <a:cs typeface="Rubik"/>
              <a:sym typeface="Rubik"/>
            </a:endParaRPr>
          </a:p>
          <a:p>
            <a:pPr marL="542925" lvl="1" indent="-271462" algn="l">
              <a:lnSpc>
                <a:spcPts val="4200"/>
              </a:lnSpc>
              <a:buFont typeface="Arial"/>
              <a:buChar char="•"/>
            </a:pPr>
            <a:r>
              <a:rPr lang="en-US" sz="3000" dirty="0">
                <a:solidFill>
                  <a:srgbClr val="303436"/>
                </a:solidFill>
                <a:latin typeface="Rubik"/>
                <a:ea typeface="Rubik"/>
                <a:cs typeface="Rubik"/>
                <a:sym typeface="Rubik"/>
              </a:rPr>
              <a:t>Click on the ’share’ symbol to copy the link with </a:t>
            </a:r>
            <a:r>
              <a:rPr lang="en-US" sz="3000" dirty="0" err="1">
                <a:solidFill>
                  <a:srgbClr val="303436"/>
                </a:solidFill>
                <a:latin typeface="Rubik"/>
                <a:ea typeface="Rubik"/>
                <a:cs typeface="Rubik"/>
                <a:sym typeface="Rubik"/>
              </a:rPr>
              <a:t>invit</a:t>
            </a:r>
            <a:r>
              <a:rPr lang="et-EE" sz="3000" dirty="0">
                <a:solidFill>
                  <a:srgbClr val="303436"/>
                </a:solidFill>
                <a:latin typeface="Rubik"/>
                <a:ea typeface="Rubik"/>
                <a:cs typeface="Rubik"/>
                <a:sym typeface="Rubik"/>
              </a:rPr>
              <a:t>a</a:t>
            </a:r>
            <a:r>
              <a:rPr lang="en-US" sz="3000" dirty="0">
                <a:solidFill>
                  <a:srgbClr val="303436"/>
                </a:solidFill>
                <a:latin typeface="Rubik"/>
                <a:ea typeface="Rubik"/>
                <a:cs typeface="Rubik"/>
                <a:sym typeface="Rubik"/>
              </a:rPr>
              <a:t>ion – paste it to Moodle or other platform or create a QR code with the link to be shared on mob</a:t>
            </a:r>
            <a:r>
              <a:rPr lang="et-EE" sz="3000" dirty="0">
                <a:solidFill>
                  <a:srgbClr val="303436"/>
                </a:solidFill>
                <a:latin typeface="Rubik"/>
                <a:ea typeface="Rubik"/>
                <a:cs typeface="Rubik"/>
                <a:sym typeface="Rubik"/>
              </a:rPr>
              <a:t>i</a:t>
            </a:r>
            <a:r>
              <a:rPr lang="en-US" sz="3000" dirty="0">
                <a:solidFill>
                  <a:srgbClr val="303436"/>
                </a:solidFill>
                <a:latin typeface="Rubik"/>
                <a:ea typeface="Rubik"/>
                <a:cs typeface="Rubik"/>
                <a:sym typeface="Rubik"/>
              </a:rPr>
              <a:t>le devices.</a:t>
            </a:r>
          </a:p>
          <a:p>
            <a:pPr marL="542925" lvl="1" indent="-271462" algn="l">
              <a:lnSpc>
                <a:spcPts val="4200"/>
              </a:lnSpc>
              <a:buFont typeface="Arial"/>
              <a:buChar char="•"/>
            </a:pPr>
            <a:r>
              <a:rPr lang="en-US" sz="3000" dirty="0">
                <a:solidFill>
                  <a:srgbClr val="303436"/>
                </a:solidFill>
                <a:latin typeface="Rubik"/>
                <a:ea typeface="Rubik"/>
                <a:cs typeface="Rubik"/>
                <a:sym typeface="Rubik"/>
              </a:rPr>
              <a:t>Notify learners about the link and the assig</a:t>
            </a:r>
            <a:r>
              <a:rPr lang="et-EE" sz="3000" dirty="0">
                <a:solidFill>
                  <a:srgbClr val="303436"/>
                </a:solidFill>
                <a:latin typeface="Rubik"/>
                <a:ea typeface="Rubik"/>
                <a:cs typeface="Rubik"/>
                <a:sym typeface="Rubik"/>
              </a:rPr>
              <a:t>n</a:t>
            </a:r>
            <a:r>
              <a:rPr lang="en-US" sz="3000" dirty="0" err="1">
                <a:solidFill>
                  <a:srgbClr val="303436"/>
                </a:solidFill>
                <a:latin typeface="Rubik"/>
                <a:ea typeface="Rubik"/>
                <a:cs typeface="Rubik"/>
                <a:sym typeface="Rubik"/>
              </a:rPr>
              <a:t>ment</a:t>
            </a:r>
            <a:r>
              <a:rPr lang="en-US" sz="3000" dirty="0">
                <a:solidFill>
                  <a:srgbClr val="303436"/>
                </a:solidFill>
                <a:latin typeface="Rubik"/>
                <a:ea typeface="Rubik"/>
                <a:cs typeface="Rubik"/>
                <a:sym typeface="Rubik"/>
              </a:rPr>
              <a:t>.</a:t>
            </a:r>
          </a:p>
        </p:txBody>
      </p:sp>
      <p:pic>
        <p:nvPicPr>
          <p:cNvPr id="4" name="Picture 3">
            <a:extLst>
              <a:ext uri="{FF2B5EF4-FFF2-40B4-BE49-F238E27FC236}">
                <a16:creationId xmlns:a16="http://schemas.microsoft.com/office/drawing/2014/main" id="{39E63B55-3B20-CFDE-ABF2-5525ECEBEB2D}"/>
              </a:ext>
            </a:extLst>
          </p:cNvPr>
          <p:cNvPicPr>
            <a:picLocks noChangeAspect="1"/>
          </p:cNvPicPr>
          <p:nvPr/>
        </p:nvPicPr>
        <p:blipFill>
          <a:blip r:embed="rId2"/>
          <a:stretch>
            <a:fillRect/>
          </a:stretch>
        </p:blipFill>
        <p:spPr>
          <a:xfrm>
            <a:off x="11658600" y="3467100"/>
            <a:ext cx="5943600" cy="12282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4285294"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3. Students access the assignment and do the tasks</a:t>
            </a:r>
          </a:p>
        </p:txBody>
      </p:sp>
      <p:sp>
        <p:nvSpPr>
          <p:cNvPr id="3" name="TextBox 3"/>
          <p:cNvSpPr txBox="1"/>
          <p:nvPr/>
        </p:nvSpPr>
        <p:spPr>
          <a:xfrm>
            <a:off x="1028700" y="2430194"/>
            <a:ext cx="16230600" cy="6426055"/>
          </a:xfrm>
          <a:prstGeom prst="rect">
            <a:avLst/>
          </a:prstGeom>
        </p:spPr>
        <p:txBody>
          <a:bodyPr lIns="0" tIns="0" rIns="0" bIns="0" rtlCol="0" anchor="t">
            <a:spAutoFit/>
          </a:bodyPr>
          <a:lstStyle/>
          <a:p>
            <a:pPr marL="542925" lvl="1" indent="-271462" algn="l">
              <a:lnSpc>
                <a:spcPts val="4200"/>
              </a:lnSpc>
              <a:buFont typeface="Arial"/>
              <a:buChar char="•"/>
            </a:pPr>
            <a:r>
              <a:rPr lang="en-US" sz="3000" dirty="0">
                <a:solidFill>
                  <a:srgbClr val="303436"/>
                </a:solidFill>
                <a:latin typeface="Rubik"/>
                <a:ea typeface="Rubik"/>
                <a:cs typeface="Rubik"/>
                <a:sym typeface="Rubik"/>
              </a:rPr>
              <a:t>Students use the link or the QR code (created by the teacher) to access the </a:t>
            </a:r>
            <a:r>
              <a:rPr lang="en-US" sz="3000" dirty="0" err="1">
                <a:solidFill>
                  <a:srgbClr val="303436"/>
                </a:solidFill>
                <a:latin typeface="Rubik"/>
                <a:ea typeface="Rubik"/>
                <a:cs typeface="Rubik"/>
                <a:sym typeface="Rubik"/>
              </a:rPr>
              <a:t>the</a:t>
            </a:r>
            <a:r>
              <a:rPr lang="en-US" sz="3000" dirty="0">
                <a:solidFill>
                  <a:srgbClr val="303436"/>
                </a:solidFill>
                <a:latin typeface="Rubik"/>
                <a:ea typeface="Rubik"/>
                <a:cs typeface="Rubik"/>
                <a:sym typeface="Rubik"/>
              </a:rPr>
              <a:t> assignment.</a:t>
            </a:r>
          </a:p>
          <a:p>
            <a:pPr marL="542925" lvl="1" indent="-271462" algn="l">
              <a:lnSpc>
                <a:spcPts val="4200"/>
              </a:lnSpc>
              <a:buFont typeface="Arial"/>
              <a:buChar char="•"/>
            </a:pPr>
            <a:r>
              <a:rPr lang="en-US" sz="3000" dirty="0">
                <a:solidFill>
                  <a:srgbClr val="303436"/>
                </a:solidFill>
                <a:latin typeface="Rubik"/>
                <a:ea typeface="Rubik"/>
                <a:cs typeface="Rubik"/>
                <a:sym typeface="Rubik"/>
              </a:rPr>
              <a:t>After clicking</a:t>
            </a:r>
            <a:r>
              <a:rPr lang="et-EE" sz="3000" dirty="0">
                <a:solidFill>
                  <a:srgbClr val="303436"/>
                </a:solidFill>
                <a:latin typeface="Rubik"/>
                <a:ea typeface="Rubik"/>
                <a:cs typeface="Rubik"/>
                <a:sym typeface="Rubik"/>
              </a:rPr>
              <a:t> on</a:t>
            </a:r>
            <a:r>
              <a:rPr lang="en-US" sz="3000" dirty="0">
                <a:solidFill>
                  <a:srgbClr val="303436"/>
                </a:solidFill>
                <a:latin typeface="Rubik"/>
                <a:ea typeface="Rubik"/>
                <a:cs typeface="Rubik"/>
                <a:sym typeface="Rubik"/>
              </a:rPr>
              <a:t> the link the application asks </a:t>
            </a:r>
            <a:r>
              <a:rPr lang="et-EE" sz="3000" dirty="0" err="1">
                <a:solidFill>
                  <a:srgbClr val="303436"/>
                </a:solidFill>
                <a:latin typeface="Rubik"/>
                <a:ea typeface="Rubik"/>
                <a:cs typeface="Rubik"/>
                <a:sym typeface="Rubik"/>
              </a:rPr>
              <a:t>learners</a:t>
            </a:r>
            <a:r>
              <a:rPr lang="en-US" sz="3000" dirty="0">
                <a:solidFill>
                  <a:srgbClr val="303436"/>
                </a:solidFill>
                <a:latin typeface="Rubik"/>
                <a:ea typeface="Rubik"/>
                <a:cs typeface="Rubik"/>
                <a:sym typeface="Rubik"/>
              </a:rPr>
              <a:t> to sign in with</a:t>
            </a:r>
            <a:r>
              <a:rPr lang="et-EE" sz="3000" dirty="0">
                <a:solidFill>
                  <a:srgbClr val="303436"/>
                </a:solidFill>
                <a:latin typeface="Rubik"/>
                <a:ea typeface="Rubik"/>
                <a:cs typeface="Rubik"/>
                <a:sym typeface="Rubik"/>
              </a:rPr>
              <a:t> </a:t>
            </a:r>
            <a:r>
              <a:rPr lang="et-EE" sz="3000" dirty="0" err="1">
                <a:solidFill>
                  <a:srgbClr val="303436"/>
                </a:solidFill>
                <a:latin typeface="Rubik"/>
                <a:ea typeface="Rubik"/>
                <a:cs typeface="Rubik"/>
                <a:sym typeface="Rubik"/>
              </a:rPr>
              <a:t>their</a:t>
            </a:r>
            <a:r>
              <a:rPr lang="en-US" sz="3000" dirty="0">
                <a:solidFill>
                  <a:srgbClr val="303436"/>
                </a:solidFill>
                <a:latin typeface="Rubik"/>
                <a:ea typeface="Rubik"/>
                <a:cs typeface="Rubik"/>
                <a:sym typeface="Rubik"/>
              </a:rPr>
              <a:t> </a:t>
            </a:r>
            <a:r>
              <a:rPr lang="en-US" sz="3000" dirty="0" err="1">
                <a:solidFill>
                  <a:srgbClr val="303436"/>
                </a:solidFill>
                <a:latin typeface="Rubik"/>
                <a:ea typeface="Rubik"/>
                <a:cs typeface="Rubik"/>
                <a:sym typeface="Rubik"/>
              </a:rPr>
              <a:t>univer</a:t>
            </a:r>
            <a:r>
              <a:rPr lang="et-EE" sz="3000" dirty="0">
                <a:solidFill>
                  <a:srgbClr val="303436"/>
                </a:solidFill>
                <a:latin typeface="Rubik"/>
                <a:ea typeface="Rubik"/>
                <a:cs typeface="Rubik"/>
                <a:sym typeface="Rubik"/>
              </a:rPr>
              <a:t>si</a:t>
            </a:r>
            <a:r>
              <a:rPr lang="en-US" sz="3000" dirty="0">
                <a:solidFill>
                  <a:srgbClr val="303436"/>
                </a:solidFill>
                <a:latin typeface="Rubik"/>
                <a:ea typeface="Rubik"/>
                <a:cs typeface="Rubik"/>
                <a:sym typeface="Rubik"/>
              </a:rPr>
              <a:t>ty credentials.</a:t>
            </a:r>
          </a:p>
          <a:p>
            <a:pPr marL="542925" lvl="1" indent="-271462" algn="l">
              <a:lnSpc>
                <a:spcPts val="4200"/>
              </a:lnSpc>
              <a:buFont typeface="Arial"/>
              <a:buChar char="•"/>
            </a:pPr>
            <a:r>
              <a:rPr lang="en-US" sz="3000" dirty="0">
                <a:solidFill>
                  <a:srgbClr val="303436"/>
                </a:solidFill>
                <a:latin typeface="Rubik"/>
                <a:ea typeface="Rubik"/>
                <a:cs typeface="Rubik"/>
                <a:sym typeface="Rubik"/>
              </a:rPr>
              <a:t>The assignment(s) to be done is (are) opened after signing in – check the dates of the assignment, after the ending date the assignment cannot be completed or edited by the student.</a:t>
            </a:r>
          </a:p>
          <a:p>
            <a:pPr marL="542925" lvl="1" indent="-271462" algn="l">
              <a:lnSpc>
                <a:spcPts val="4200"/>
              </a:lnSpc>
              <a:buFont typeface="Arial"/>
              <a:buChar char="•"/>
            </a:pPr>
            <a:r>
              <a:rPr lang="en-US" sz="3000" dirty="0">
                <a:solidFill>
                  <a:srgbClr val="303436"/>
                </a:solidFill>
                <a:latin typeface="Rubik"/>
                <a:ea typeface="Rubik"/>
                <a:cs typeface="Rubik"/>
                <a:sym typeface="Rubik"/>
              </a:rPr>
              <a:t>The student clicks on the assignment to be done and is asked to describe what they have been learning on the topic specified in the assignment heading.</a:t>
            </a:r>
          </a:p>
          <a:p>
            <a:pPr marL="542925" lvl="1" indent="-271462" algn="l">
              <a:lnSpc>
                <a:spcPts val="4200"/>
              </a:lnSpc>
              <a:buFont typeface="Arial"/>
              <a:buChar char="•"/>
            </a:pPr>
            <a:r>
              <a:rPr lang="en-US" sz="3000" dirty="0">
                <a:solidFill>
                  <a:srgbClr val="303436"/>
                </a:solidFill>
                <a:latin typeface="Rubik"/>
                <a:ea typeface="Rubik"/>
                <a:cs typeface="Rubik"/>
                <a:sym typeface="Rubik"/>
              </a:rPr>
              <a:t>This description is a written reflection of what the student has been learning, how it is going and how well they have understood the content of the sessions. It is a good idea to include examples, personal insights, experiences, changes etc.</a:t>
            </a:r>
          </a:p>
        </p:txBody>
      </p:sp>
      <p:sp>
        <p:nvSpPr>
          <p:cNvPr id="4" name="TextBox 4"/>
          <p:cNvSpPr txBox="1"/>
          <p:nvPr/>
        </p:nvSpPr>
        <p:spPr>
          <a:xfrm>
            <a:off x="1028700" y="8697158"/>
            <a:ext cx="2027370" cy="523831"/>
          </a:xfrm>
          <a:prstGeom prst="rect">
            <a:avLst/>
          </a:prstGeom>
        </p:spPr>
        <p:txBody>
          <a:bodyPr lIns="0" tIns="0" rIns="0" bIns="0" rtlCol="0" anchor="t">
            <a:spAutoFit/>
          </a:bodyPr>
          <a:lstStyle/>
          <a:p>
            <a:pPr algn="l">
              <a:lnSpc>
                <a:spcPts val="4200"/>
              </a:lnSpc>
            </a:pPr>
            <a:r>
              <a:rPr lang="en-US" sz="3000">
                <a:solidFill>
                  <a:srgbClr val="303436"/>
                </a:solidFill>
                <a:latin typeface="Rubik"/>
                <a:ea typeface="Rubik"/>
                <a:cs typeface="Rubik"/>
                <a:sym typeface="Rubik"/>
              </a:rPr>
              <a:t>(continues)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6230600"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3. Students access the assignment and do the tasks</a:t>
            </a:r>
          </a:p>
        </p:txBody>
      </p:sp>
      <p:sp>
        <p:nvSpPr>
          <p:cNvPr id="3" name="TextBox 3"/>
          <p:cNvSpPr txBox="1"/>
          <p:nvPr/>
        </p:nvSpPr>
        <p:spPr>
          <a:xfrm>
            <a:off x="1028700" y="2429448"/>
            <a:ext cx="16230600" cy="6924102"/>
          </a:xfrm>
          <a:prstGeom prst="rect">
            <a:avLst/>
          </a:prstGeom>
        </p:spPr>
        <p:txBody>
          <a:bodyPr lIns="0" tIns="0" rIns="0" bIns="0" rtlCol="0" anchor="t">
            <a:spAutoFit/>
          </a:bodyPr>
          <a:lstStyle/>
          <a:p>
            <a:pPr marL="542925" lvl="1" indent="-271462" algn="l">
              <a:lnSpc>
                <a:spcPts val="4200"/>
              </a:lnSpc>
              <a:buFont typeface="Arial"/>
              <a:buChar char="•"/>
            </a:pPr>
            <a:r>
              <a:rPr lang="en-US" sz="3000">
                <a:solidFill>
                  <a:srgbClr val="303436"/>
                </a:solidFill>
                <a:latin typeface="Rubik"/>
                <a:ea typeface="Rubik"/>
                <a:cs typeface="Rubik"/>
                <a:sym typeface="Rubik"/>
              </a:rPr>
              <a:t>The student is then asked to choose the phrase that they think best describes their current level of understanding – there are 5 statements based on the SOLO taxonomy levels (see the explanation in the following slides).</a:t>
            </a:r>
          </a:p>
          <a:p>
            <a:pPr marL="542925" lvl="1" indent="-271462" algn="l">
              <a:lnSpc>
                <a:spcPts val="4200"/>
              </a:lnSpc>
              <a:buFont typeface="Arial"/>
              <a:buChar char="•"/>
            </a:pPr>
            <a:r>
              <a:rPr lang="en-US" sz="3000">
                <a:solidFill>
                  <a:srgbClr val="303436"/>
                </a:solidFill>
                <a:latin typeface="Rubik"/>
                <a:ea typeface="Rubik"/>
                <a:cs typeface="Rubik"/>
                <a:sym typeface="Rubik"/>
              </a:rPr>
              <a:t>The student then submits the response. The response can be edited until the end of the assignment end date.</a:t>
            </a:r>
          </a:p>
          <a:p>
            <a:pPr marL="542925" lvl="1" indent="-271462" algn="l">
              <a:lnSpc>
                <a:spcPts val="4200"/>
              </a:lnSpc>
              <a:buFont typeface="Arial"/>
              <a:buChar char="•"/>
            </a:pPr>
            <a:r>
              <a:rPr lang="en-US" sz="3000">
                <a:solidFill>
                  <a:srgbClr val="303436"/>
                </a:solidFill>
                <a:latin typeface="Rubik"/>
                <a:ea typeface="Rubik"/>
                <a:cs typeface="Rubik"/>
                <a:sym typeface="Rubik"/>
              </a:rPr>
              <a:t>After submission, the student receives automated feedback describing the level of understanding they had picked. </a:t>
            </a:r>
          </a:p>
          <a:p>
            <a:pPr marL="542925" lvl="1" indent="-271462" algn="l">
              <a:lnSpc>
                <a:spcPts val="4200"/>
              </a:lnSpc>
              <a:buFont typeface="Arial"/>
              <a:buChar char="•"/>
            </a:pPr>
            <a:r>
              <a:rPr lang="en-US" sz="3000">
                <a:solidFill>
                  <a:srgbClr val="303436"/>
                </a:solidFill>
                <a:latin typeface="Rubik"/>
                <a:ea typeface="Rubik"/>
                <a:cs typeface="Rubik"/>
                <a:sym typeface="Rubik"/>
              </a:rPr>
              <a:t>The application encourages students to think if the reflection they submitted matches the level of understanding described in the feedback. </a:t>
            </a:r>
          </a:p>
          <a:p>
            <a:pPr marL="542925" lvl="1" indent="-271462" algn="l">
              <a:lnSpc>
                <a:spcPts val="4200"/>
              </a:lnSpc>
              <a:buFont typeface="Arial"/>
              <a:buChar char="•"/>
            </a:pPr>
            <a:r>
              <a:rPr lang="en-US" sz="3000">
                <a:solidFill>
                  <a:srgbClr val="303436"/>
                </a:solidFill>
                <a:latin typeface="Rubik"/>
                <a:ea typeface="Rubik"/>
                <a:cs typeface="Rubik"/>
                <a:sym typeface="Rubik"/>
              </a:rPr>
              <a:t>Students have a chance to go back to their response and edit either their written paragraph or their level of understanding.</a:t>
            </a:r>
          </a:p>
          <a:p>
            <a:pPr marL="542925" lvl="1" indent="-271462" algn="l">
              <a:lnSpc>
                <a:spcPts val="4200"/>
              </a:lnSpc>
            </a:pPr>
            <a:endParaRPr lang="en-US" sz="3000">
              <a:solidFill>
                <a:srgbClr val="303436"/>
              </a:solidFill>
              <a:latin typeface="Rubik"/>
              <a:ea typeface="Rubik"/>
              <a:cs typeface="Rubik"/>
              <a:sym typeface="Rubik"/>
            </a:endParaRPr>
          </a:p>
          <a:p>
            <a:pPr marL="542925" lvl="1" indent="-271462" algn="l">
              <a:lnSpc>
                <a:spcPts val="4200"/>
              </a:lnSpc>
            </a:pPr>
            <a:endParaRPr lang="en-US" sz="3000">
              <a:solidFill>
                <a:srgbClr val="303436"/>
              </a:solidFill>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7137280"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4. Teacher monitors the results (and provides feedback)</a:t>
            </a:r>
          </a:p>
        </p:txBody>
      </p:sp>
      <p:sp>
        <p:nvSpPr>
          <p:cNvPr id="3" name="TextBox 3"/>
          <p:cNvSpPr txBox="1"/>
          <p:nvPr/>
        </p:nvSpPr>
        <p:spPr>
          <a:xfrm>
            <a:off x="1028700" y="2430194"/>
            <a:ext cx="7650480" cy="6930064"/>
          </a:xfrm>
          <a:prstGeom prst="rect">
            <a:avLst/>
          </a:prstGeom>
        </p:spPr>
        <p:txBody>
          <a:bodyPr lIns="0" tIns="0" rIns="0" bIns="0" rtlCol="0" anchor="t">
            <a:spAutoFit/>
          </a:bodyPr>
          <a:lstStyle/>
          <a:p>
            <a:pPr marL="506730" lvl="1" indent="-253365" algn="l">
              <a:lnSpc>
                <a:spcPts val="3919"/>
              </a:lnSpc>
              <a:buFont typeface="Arial"/>
              <a:buChar char="•"/>
            </a:pPr>
            <a:r>
              <a:rPr lang="en-US" sz="2799" dirty="0">
                <a:solidFill>
                  <a:srgbClr val="303436"/>
                </a:solidFill>
                <a:latin typeface="Rubik"/>
                <a:ea typeface="Rubik"/>
                <a:cs typeface="Rubik"/>
                <a:sym typeface="Rubik"/>
              </a:rPr>
              <a:t>The application analyses the student self-</a:t>
            </a:r>
            <a:r>
              <a:rPr lang="en-US" sz="2799" dirty="0" err="1">
                <a:solidFill>
                  <a:srgbClr val="303436"/>
                </a:solidFill>
                <a:latin typeface="Rubik"/>
                <a:ea typeface="Rubik"/>
                <a:cs typeface="Rubik"/>
                <a:sym typeface="Rubik"/>
              </a:rPr>
              <a:t>evalaution</a:t>
            </a:r>
            <a:r>
              <a:rPr lang="en-US" sz="2799" dirty="0">
                <a:solidFill>
                  <a:srgbClr val="303436"/>
                </a:solidFill>
                <a:latin typeface="Rubik"/>
                <a:ea typeface="Rubik"/>
                <a:cs typeface="Rubik"/>
                <a:sym typeface="Rubik"/>
              </a:rPr>
              <a:t> levels and displays the results as a pie-chart (percentages of levels chosen).</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SOLO level symbols (explained in following slides) may indicate how well the students have understood the topics covered in training sessions.</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teacher can also read the reflection texts provided by learners by clicking on ’</a:t>
            </a:r>
            <a:r>
              <a:rPr lang="et-EE" sz="2799" dirty="0">
                <a:solidFill>
                  <a:srgbClr val="303436"/>
                </a:solidFill>
                <a:latin typeface="Rubik"/>
                <a:ea typeface="Rubik"/>
                <a:cs typeface="Rubik"/>
                <a:sym typeface="Rubik"/>
              </a:rPr>
              <a:t>V</a:t>
            </a:r>
            <a:r>
              <a:rPr lang="en-US" sz="2799" dirty="0" err="1">
                <a:solidFill>
                  <a:srgbClr val="303436"/>
                </a:solidFill>
                <a:latin typeface="Rubik"/>
                <a:ea typeface="Rubik"/>
                <a:cs typeface="Rubik"/>
                <a:sym typeface="Rubik"/>
              </a:rPr>
              <a:t>iew</a:t>
            </a:r>
            <a:r>
              <a:rPr lang="en-US" sz="2799" dirty="0">
                <a:solidFill>
                  <a:srgbClr val="303436"/>
                </a:solidFill>
                <a:latin typeface="Rubik"/>
                <a:ea typeface="Rubik"/>
                <a:cs typeface="Rubik"/>
                <a:sym typeface="Rubik"/>
              </a:rPr>
              <a:t>’ link.</a:t>
            </a:r>
          </a:p>
          <a:p>
            <a:pPr marL="506730" lvl="1" indent="-253365" algn="l">
              <a:lnSpc>
                <a:spcPts val="3919"/>
              </a:lnSpc>
              <a:buFont typeface="Arial"/>
              <a:buChar char="•"/>
            </a:pPr>
            <a:r>
              <a:rPr lang="en-US" sz="2799" dirty="0">
                <a:solidFill>
                  <a:srgbClr val="303436"/>
                </a:solidFill>
                <a:latin typeface="Rubik"/>
                <a:ea typeface="Rubik"/>
                <a:cs typeface="Rubik"/>
                <a:sym typeface="Rubik"/>
              </a:rPr>
              <a:t>The teacher can see the student progress s</a:t>
            </a:r>
            <a:r>
              <a:rPr lang="et-EE" sz="2799" dirty="0">
                <a:solidFill>
                  <a:srgbClr val="303436"/>
                </a:solidFill>
                <a:latin typeface="Rubik"/>
                <a:ea typeface="Rubik"/>
                <a:cs typeface="Rubik"/>
                <a:sym typeface="Rubik"/>
              </a:rPr>
              <a:t>u</a:t>
            </a:r>
            <a:r>
              <a:rPr lang="en-US" sz="2799" dirty="0" err="1">
                <a:solidFill>
                  <a:srgbClr val="303436"/>
                </a:solidFill>
                <a:latin typeface="Rubik"/>
                <a:ea typeface="Rubik"/>
                <a:cs typeface="Rubik"/>
                <a:sym typeface="Rubik"/>
              </a:rPr>
              <a:t>mmary</a:t>
            </a:r>
            <a:r>
              <a:rPr lang="en-US" sz="2799" dirty="0">
                <a:solidFill>
                  <a:srgbClr val="303436"/>
                </a:solidFill>
                <a:latin typeface="Rubik"/>
                <a:ea typeface="Rubik"/>
                <a:cs typeface="Rubik"/>
                <a:sym typeface="Rubik"/>
              </a:rPr>
              <a:t> on the linear graph by clicking on the student</a:t>
            </a:r>
            <a:r>
              <a:rPr lang="et-EE" sz="2799" dirty="0">
                <a:solidFill>
                  <a:srgbClr val="303436"/>
                </a:solidFill>
                <a:latin typeface="Rubik"/>
                <a:ea typeface="Rubik"/>
                <a:cs typeface="Rubik"/>
                <a:sym typeface="Rubik"/>
              </a:rPr>
              <a:t>’s</a:t>
            </a:r>
            <a:r>
              <a:rPr lang="en-US" sz="2799" dirty="0">
                <a:solidFill>
                  <a:srgbClr val="303436"/>
                </a:solidFill>
                <a:latin typeface="Rubik"/>
                <a:ea typeface="Rubik"/>
                <a:cs typeface="Rubik"/>
                <a:sym typeface="Rubik"/>
              </a:rPr>
              <a:t> name (which is a link).</a:t>
            </a:r>
          </a:p>
        </p:txBody>
      </p:sp>
      <p:pic>
        <p:nvPicPr>
          <p:cNvPr id="5" name="Picture 4">
            <a:extLst>
              <a:ext uri="{FF2B5EF4-FFF2-40B4-BE49-F238E27FC236}">
                <a16:creationId xmlns:a16="http://schemas.microsoft.com/office/drawing/2014/main" id="{26CA3F0E-9E18-B986-DE4E-74F80BCED732}"/>
              </a:ext>
            </a:extLst>
          </p:cNvPr>
          <p:cNvPicPr>
            <a:picLocks noChangeAspect="1"/>
          </p:cNvPicPr>
          <p:nvPr/>
        </p:nvPicPr>
        <p:blipFill>
          <a:blip r:embed="rId2"/>
          <a:stretch>
            <a:fillRect/>
          </a:stretch>
        </p:blipFill>
        <p:spPr>
          <a:xfrm>
            <a:off x="8679180" y="2271087"/>
            <a:ext cx="9354031" cy="693006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4. Teacher provides feedback (optional)</a:t>
            </a:r>
          </a:p>
        </p:txBody>
      </p:sp>
      <p:sp>
        <p:nvSpPr>
          <p:cNvPr id="3" name="TextBox 3"/>
          <p:cNvSpPr txBox="1"/>
          <p:nvPr/>
        </p:nvSpPr>
        <p:spPr>
          <a:xfrm>
            <a:off x="1028700" y="2439719"/>
            <a:ext cx="8471967" cy="7275390"/>
          </a:xfrm>
          <a:prstGeom prst="rect">
            <a:avLst/>
          </a:prstGeom>
        </p:spPr>
        <p:txBody>
          <a:bodyPr lIns="0" tIns="0" rIns="0" bIns="0" rtlCol="0" anchor="t">
            <a:spAutoFit/>
          </a:bodyPr>
          <a:lstStyle/>
          <a:p>
            <a:pPr marL="488179" lvl="1" indent="-244090" algn="l">
              <a:lnSpc>
                <a:spcPts val="3776"/>
              </a:lnSpc>
              <a:buFont typeface="Arial"/>
              <a:buChar char="•"/>
            </a:pPr>
            <a:r>
              <a:rPr lang="en-US" sz="2697" dirty="0">
                <a:solidFill>
                  <a:srgbClr val="303436"/>
                </a:solidFill>
                <a:latin typeface="Rubik"/>
                <a:ea typeface="Rubik"/>
                <a:cs typeface="Rubik"/>
                <a:sym typeface="Rubik"/>
              </a:rPr>
              <a:t>This step is optional</a:t>
            </a:r>
            <a:r>
              <a:rPr lang="et-EE" sz="2697" dirty="0">
                <a:solidFill>
                  <a:srgbClr val="303436"/>
                </a:solidFill>
                <a:latin typeface="Rubik"/>
                <a:ea typeface="Rubik"/>
                <a:cs typeface="Rubik"/>
                <a:sym typeface="Rubik"/>
              </a:rPr>
              <a:t>,</a:t>
            </a:r>
            <a:r>
              <a:rPr lang="en-US" sz="2697" dirty="0">
                <a:solidFill>
                  <a:srgbClr val="303436"/>
                </a:solidFill>
                <a:latin typeface="Rubik"/>
                <a:ea typeface="Rubik"/>
                <a:cs typeface="Rubik"/>
                <a:sym typeface="Rubik"/>
              </a:rPr>
              <a:t> but m</a:t>
            </a:r>
            <a:r>
              <a:rPr lang="et-EE" sz="2697" dirty="0">
                <a:solidFill>
                  <a:srgbClr val="303436"/>
                </a:solidFill>
                <a:latin typeface="Rubik"/>
                <a:ea typeface="Rubik"/>
                <a:cs typeface="Rubik"/>
                <a:sym typeface="Rubik"/>
              </a:rPr>
              <a:t>a</a:t>
            </a:r>
            <a:r>
              <a:rPr lang="en-US" sz="2697" dirty="0">
                <a:solidFill>
                  <a:srgbClr val="303436"/>
                </a:solidFill>
                <a:latin typeface="Rubik"/>
                <a:ea typeface="Rubik"/>
                <a:cs typeface="Rubik"/>
                <a:sym typeface="Rubik"/>
              </a:rPr>
              <a:t>y help students improve their reflection and self-evaluation skills.</a:t>
            </a:r>
          </a:p>
          <a:p>
            <a:pPr marL="488179" lvl="1" indent="-244090" algn="l">
              <a:lnSpc>
                <a:spcPts val="3776"/>
              </a:lnSpc>
              <a:buFont typeface="Arial"/>
              <a:buChar char="•"/>
            </a:pPr>
            <a:r>
              <a:rPr lang="en-US" sz="2697" dirty="0">
                <a:solidFill>
                  <a:srgbClr val="303436"/>
                </a:solidFill>
                <a:latin typeface="Rubik"/>
                <a:ea typeface="Rubik"/>
                <a:cs typeface="Rubik"/>
                <a:sym typeface="Rubik"/>
              </a:rPr>
              <a:t>When the teacher clicks on</a:t>
            </a:r>
            <a:r>
              <a:rPr lang="et-EE" sz="2697" dirty="0">
                <a:solidFill>
                  <a:srgbClr val="303436"/>
                </a:solidFill>
                <a:latin typeface="Rubik"/>
                <a:ea typeface="Rubik"/>
                <a:cs typeface="Rubik"/>
                <a:sym typeface="Rubik"/>
              </a:rPr>
              <a:t> </a:t>
            </a:r>
            <a:r>
              <a:rPr lang="en-US" sz="2697" dirty="0">
                <a:solidFill>
                  <a:srgbClr val="303436"/>
                </a:solidFill>
                <a:latin typeface="Rubik"/>
                <a:ea typeface="Rubik"/>
                <a:cs typeface="Rubik"/>
                <a:sym typeface="Rubik"/>
              </a:rPr>
              <a:t>the ’</a:t>
            </a:r>
            <a:r>
              <a:rPr lang="et-EE" sz="2697" dirty="0">
                <a:solidFill>
                  <a:srgbClr val="303436"/>
                </a:solidFill>
                <a:latin typeface="Rubik"/>
                <a:ea typeface="Rubik"/>
                <a:cs typeface="Rubik"/>
                <a:sym typeface="Rubik"/>
              </a:rPr>
              <a:t>V</a:t>
            </a:r>
            <a:r>
              <a:rPr lang="en-US" sz="2697" dirty="0" err="1">
                <a:solidFill>
                  <a:srgbClr val="303436"/>
                </a:solidFill>
                <a:latin typeface="Rubik"/>
                <a:ea typeface="Rubik"/>
                <a:cs typeface="Rubik"/>
                <a:sym typeface="Rubik"/>
              </a:rPr>
              <a:t>iew</a:t>
            </a:r>
            <a:r>
              <a:rPr lang="en-US" sz="2697" dirty="0">
                <a:solidFill>
                  <a:srgbClr val="303436"/>
                </a:solidFill>
                <a:latin typeface="Rubik"/>
                <a:ea typeface="Rubik"/>
                <a:cs typeface="Rubik"/>
                <a:sym typeface="Rubik"/>
              </a:rPr>
              <a:t>’ link, the </a:t>
            </a:r>
            <a:r>
              <a:rPr lang="en-US" sz="2697" dirty="0" err="1">
                <a:solidFill>
                  <a:srgbClr val="303436"/>
                </a:solidFill>
                <a:latin typeface="Rubik"/>
                <a:ea typeface="Rubik"/>
                <a:cs typeface="Rubik"/>
                <a:sym typeface="Rubik"/>
              </a:rPr>
              <a:t>stude</a:t>
            </a:r>
            <a:r>
              <a:rPr lang="et-EE" sz="2697" dirty="0">
                <a:solidFill>
                  <a:srgbClr val="303436"/>
                </a:solidFill>
                <a:latin typeface="Rubik"/>
                <a:ea typeface="Rubik"/>
                <a:cs typeface="Rubik"/>
                <a:sym typeface="Rubik"/>
              </a:rPr>
              <a:t>n</a:t>
            </a:r>
            <a:r>
              <a:rPr lang="en-US" sz="2697" dirty="0">
                <a:solidFill>
                  <a:srgbClr val="303436"/>
                </a:solidFill>
                <a:latin typeface="Rubik"/>
                <a:ea typeface="Rubik"/>
                <a:cs typeface="Rubik"/>
                <a:sym typeface="Rubik"/>
              </a:rPr>
              <a:t>t response text is displayed and the level of understanding the student has chosen.</a:t>
            </a:r>
          </a:p>
          <a:p>
            <a:pPr marL="488179" lvl="1" indent="-244090" algn="l">
              <a:lnSpc>
                <a:spcPts val="3776"/>
              </a:lnSpc>
              <a:buFont typeface="Arial"/>
              <a:buChar char="•"/>
            </a:pPr>
            <a:r>
              <a:rPr lang="en-US" sz="2697" dirty="0">
                <a:solidFill>
                  <a:srgbClr val="303436"/>
                </a:solidFill>
                <a:latin typeface="Rubik"/>
                <a:ea typeface="Rubik"/>
                <a:cs typeface="Rubik"/>
                <a:sym typeface="Rubik"/>
              </a:rPr>
              <a:t>The teacher may provide written feedback to the </a:t>
            </a:r>
            <a:r>
              <a:rPr lang="et-EE" sz="2697" dirty="0" err="1">
                <a:solidFill>
                  <a:srgbClr val="303436"/>
                </a:solidFill>
                <a:latin typeface="Rubik"/>
                <a:ea typeface="Rubik"/>
                <a:cs typeface="Rubik"/>
                <a:sym typeface="Rubik"/>
              </a:rPr>
              <a:t>student</a:t>
            </a:r>
            <a:r>
              <a:rPr lang="en-US" sz="2697" dirty="0">
                <a:solidFill>
                  <a:srgbClr val="303436"/>
                </a:solidFill>
                <a:latin typeface="Rubik"/>
                <a:ea typeface="Rubik"/>
                <a:cs typeface="Rubik"/>
                <a:sym typeface="Rubik"/>
              </a:rPr>
              <a:t> by e.g. saying that the self-evaluation and reflection texts indeed match.</a:t>
            </a:r>
          </a:p>
          <a:p>
            <a:pPr marL="488179" lvl="1" indent="-244090" algn="l">
              <a:lnSpc>
                <a:spcPts val="3776"/>
              </a:lnSpc>
              <a:buFont typeface="Arial"/>
              <a:buChar char="•"/>
            </a:pPr>
            <a:r>
              <a:rPr lang="en-US" sz="2697" dirty="0">
                <a:solidFill>
                  <a:srgbClr val="303436"/>
                </a:solidFill>
                <a:latin typeface="Rubik"/>
                <a:ea typeface="Rubik"/>
                <a:cs typeface="Rubik"/>
                <a:sym typeface="Rubik"/>
              </a:rPr>
              <a:t>If the reflection text does not match the level indicated by the student, the teacher may write a comment for improvement and indicate the level of understanding at the bottom to match the content of the text.</a:t>
            </a:r>
          </a:p>
          <a:p>
            <a:pPr marL="488179" lvl="1" indent="-244090" algn="l">
              <a:lnSpc>
                <a:spcPts val="3776"/>
              </a:lnSpc>
              <a:buFont typeface="Arial"/>
              <a:buChar char="•"/>
            </a:pPr>
            <a:r>
              <a:rPr lang="en-US" sz="2697" dirty="0">
                <a:solidFill>
                  <a:srgbClr val="303436"/>
                </a:solidFill>
                <a:latin typeface="Rubik"/>
                <a:ea typeface="Rubik"/>
                <a:cs typeface="Rubik"/>
                <a:sym typeface="Rubik"/>
              </a:rPr>
              <a:t>Teacher then clicks on the ’</a:t>
            </a:r>
            <a:r>
              <a:rPr lang="et-EE" sz="2697" dirty="0">
                <a:solidFill>
                  <a:srgbClr val="303436"/>
                </a:solidFill>
                <a:latin typeface="Rubik"/>
                <a:ea typeface="Rubik"/>
                <a:cs typeface="Rubik"/>
                <a:sym typeface="Rubik"/>
              </a:rPr>
              <a:t>S</a:t>
            </a:r>
            <a:r>
              <a:rPr lang="en-US" sz="2697" dirty="0" err="1">
                <a:solidFill>
                  <a:srgbClr val="303436"/>
                </a:solidFill>
                <a:latin typeface="Rubik"/>
                <a:ea typeface="Rubik"/>
                <a:cs typeface="Rubik"/>
                <a:sym typeface="Rubik"/>
              </a:rPr>
              <a:t>ave</a:t>
            </a:r>
            <a:r>
              <a:rPr lang="en-US" sz="2697" dirty="0">
                <a:solidFill>
                  <a:srgbClr val="303436"/>
                </a:solidFill>
                <a:latin typeface="Rubik"/>
                <a:ea typeface="Rubik"/>
                <a:cs typeface="Rubik"/>
                <a:sym typeface="Rubik"/>
              </a:rPr>
              <a:t> feedback’ button to share their feedback.</a:t>
            </a:r>
          </a:p>
        </p:txBody>
      </p:sp>
      <p:pic>
        <p:nvPicPr>
          <p:cNvPr id="5" name="Picture 4">
            <a:extLst>
              <a:ext uri="{FF2B5EF4-FFF2-40B4-BE49-F238E27FC236}">
                <a16:creationId xmlns:a16="http://schemas.microsoft.com/office/drawing/2014/main" id="{5A6B69B2-2B2C-069A-A94B-1742A748F6A5}"/>
              </a:ext>
            </a:extLst>
          </p:cNvPr>
          <p:cNvPicPr>
            <a:picLocks noChangeAspect="1"/>
          </p:cNvPicPr>
          <p:nvPr/>
        </p:nvPicPr>
        <p:blipFill>
          <a:blip r:embed="rId2"/>
          <a:stretch>
            <a:fillRect/>
          </a:stretch>
        </p:blipFill>
        <p:spPr>
          <a:xfrm>
            <a:off x="9678434" y="2562225"/>
            <a:ext cx="8352894" cy="53244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85850"/>
            <a:ext cx="13147446" cy="934769"/>
          </a:xfrm>
          <a:prstGeom prst="rect">
            <a:avLst/>
          </a:prstGeom>
        </p:spPr>
        <p:txBody>
          <a:bodyPr lIns="0" tIns="0" rIns="0" bIns="0" rtlCol="0" anchor="t">
            <a:spAutoFit/>
          </a:bodyPr>
          <a:lstStyle/>
          <a:p>
            <a:pPr algn="l">
              <a:lnSpc>
                <a:spcPts val="7020"/>
              </a:lnSpc>
            </a:pPr>
            <a:r>
              <a:rPr lang="en-US" sz="6500" b="1">
                <a:solidFill>
                  <a:srgbClr val="3DAA35"/>
                </a:solidFill>
                <a:latin typeface="Bebas Neue Bold"/>
                <a:ea typeface="Bebas Neue Bold"/>
                <a:cs typeface="Bebas Neue Bold"/>
                <a:sym typeface="Bebas Neue Bold"/>
              </a:rPr>
              <a:t>5. Student monitors their progress</a:t>
            </a:r>
          </a:p>
        </p:txBody>
      </p:sp>
      <p:sp>
        <p:nvSpPr>
          <p:cNvPr id="3" name="TextBox 3"/>
          <p:cNvSpPr txBox="1"/>
          <p:nvPr/>
        </p:nvSpPr>
        <p:spPr>
          <a:xfrm>
            <a:off x="1028700" y="2439719"/>
            <a:ext cx="8367876" cy="7305957"/>
          </a:xfrm>
          <a:prstGeom prst="rect">
            <a:avLst/>
          </a:prstGeom>
        </p:spPr>
        <p:txBody>
          <a:bodyPr lIns="0" tIns="0" rIns="0" bIns="0" rtlCol="0" anchor="t">
            <a:spAutoFit/>
          </a:bodyPr>
          <a:lstStyle/>
          <a:p>
            <a:pPr marL="470537" lvl="1" indent="-235268" algn="l">
              <a:lnSpc>
                <a:spcPts val="3640"/>
              </a:lnSpc>
              <a:buFont typeface="Arial"/>
              <a:buChar char="•"/>
            </a:pPr>
            <a:r>
              <a:rPr lang="en-US" sz="2600" dirty="0">
                <a:solidFill>
                  <a:srgbClr val="303436"/>
                </a:solidFill>
                <a:latin typeface="Rubik"/>
                <a:ea typeface="Rubik"/>
                <a:cs typeface="Rubik"/>
                <a:sym typeface="Rubik"/>
              </a:rPr>
              <a:t>The student can monitor their own self-evaluation levels on a linear graph.</a:t>
            </a:r>
          </a:p>
          <a:p>
            <a:pPr marL="470537" lvl="1" indent="-235268" algn="l">
              <a:lnSpc>
                <a:spcPts val="3640"/>
              </a:lnSpc>
              <a:buFont typeface="Arial"/>
              <a:buChar char="•"/>
            </a:pPr>
            <a:r>
              <a:rPr lang="en-US" sz="2600" dirty="0">
                <a:solidFill>
                  <a:srgbClr val="303436"/>
                </a:solidFill>
                <a:latin typeface="Rubik"/>
                <a:ea typeface="Rubik"/>
                <a:cs typeface="Rubik"/>
                <a:sym typeface="Rubik"/>
              </a:rPr>
              <a:t>This helps understand which topics may need further attention and which ones the student feels confident about.</a:t>
            </a:r>
          </a:p>
          <a:p>
            <a:pPr marL="470537" lvl="1" indent="-235268" algn="l">
              <a:lnSpc>
                <a:spcPts val="3640"/>
              </a:lnSpc>
              <a:buFont typeface="Arial"/>
              <a:buChar char="•"/>
            </a:pPr>
            <a:r>
              <a:rPr lang="en-US" sz="2600" dirty="0">
                <a:solidFill>
                  <a:srgbClr val="303436"/>
                </a:solidFill>
                <a:latin typeface="Rubik"/>
                <a:ea typeface="Rubik"/>
                <a:cs typeface="Rubik"/>
                <a:sym typeface="Rubik"/>
              </a:rPr>
              <a:t>The student also benefits from the feedback by the teacher – under the summary chart there is a link to teacher feedback (if provided) – the teacher may have provided a new level symbol and/or provided written feedback to the student.</a:t>
            </a:r>
          </a:p>
          <a:p>
            <a:pPr marL="470537" lvl="1" indent="-235268" algn="l">
              <a:lnSpc>
                <a:spcPts val="3640"/>
              </a:lnSpc>
              <a:buFont typeface="Arial"/>
              <a:buChar char="•"/>
            </a:pPr>
            <a:r>
              <a:rPr lang="en-US" sz="2600" dirty="0">
                <a:solidFill>
                  <a:srgbClr val="303436"/>
                </a:solidFill>
                <a:latin typeface="Rubik"/>
                <a:ea typeface="Rubik"/>
                <a:cs typeface="Rubik"/>
                <a:sym typeface="Rubik"/>
              </a:rPr>
              <a:t>It is advisable for the teacher and student to have discussion sessions occasionally about the progress displayed in the summary charts – e.g. </a:t>
            </a:r>
            <a:r>
              <a:rPr lang="en-US" sz="2600" i="1" dirty="0">
                <a:solidFill>
                  <a:srgbClr val="303436"/>
                </a:solidFill>
                <a:latin typeface="Rubik"/>
                <a:ea typeface="Rubik"/>
                <a:cs typeface="Rubik"/>
                <a:sym typeface="Rubik"/>
              </a:rPr>
              <a:t>How is the student progressing? Why are some topics more challenging? How is the reflection improving?</a:t>
            </a:r>
          </a:p>
        </p:txBody>
      </p:sp>
      <p:pic>
        <p:nvPicPr>
          <p:cNvPr id="5" name="Picture 4">
            <a:extLst>
              <a:ext uri="{FF2B5EF4-FFF2-40B4-BE49-F238E27FC236}">
                <a16:creationId xmlns:a16="http://schemas.microsoft.com/office/drawing/2014/main" id="{7E65BAF8-97F0-ADC0-1117-98584DD42965}"/>
              </a:ext>
            </a:extLst>
          </p:cNvPr>
          <p:cNvPicPr>
            <a:picLocks noChangeAspect="1"/>
          </p:cNvPicPr>
          <p:nvPr/>
        </p:nvPicPr>
        <p:blipFill>
          <a:blip r:embed="rId2"/>
          <a:stretch>
            <a:fillRect/>
          </a:stretch>
        </p:blipFill>
        <p:spPr>
          <a:xfrm>
            <a:off x="9630275" y="2933700"/>
            <a:ext cx="8657725" cy="399918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TotalTime>
  <Words>1542</Words>
  <Application>Microsoft Office PowerPoint</Application>
  <PresentationFormat>Custom</PresentationFormat>
  <Paragraphs>83</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Rubik Bold</vt:lpstr>
      <vt:lpstr>Rubik Bold Italics</vt:lpstr>
      <vt:lpstr>Bebas Neue Bold</vt:lpstr>
      <vt:lpstr>Rubik</vt:lpstr>
      <vt:lpstr>Bebas Neue Pro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RC_slides</dc:title>
  <dc:creator>Anu Tammeleht</dc:creator>
  <cp:lastModifiedBy>anu tammeleht</cp:lastModifiedBy>
  <cp:revision>3</cp:revision>
  <dcterms:created xsi:type="dcterms:W3CDTF">2006-08-16T00:00:00Z</dcterms:created>
  <dcterms:modified xsi:type="dcterms:W3CDTF">2025-02-14T08:05:56Z</dcterms:modified>
  <dc:identifier>DAGcrN9sHi0</dc:identifier>
</cp:coreProperties>
</file>