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ebas Neue Bold" panose="020B0604020202020204" charset="-70"/>
      <p:regular r:id="rId14"/>
    </p:embeddedFont>
    <p:embeddedFont>
      <p:font typeface="Bebas Neue Pro" panose="020B0604020202020204" charset="-70"/>
      <p:regular r:id="rId15"/>
    </p:embeddedFont>
    <p:embeddedFont>
      <p:font typeface="Rubik" pitchFamily="2" charset="-79"/>
      <p:regular r:id="rId16"/>
      <p:bold r:id="rId17"/>
      <p:italic r:id="rId18"/>
      <p:boldItalic r:id="rId19"/>
    </p:embeddedFont>
    <p:embeddedFont>
      <p:font typeface="Rubik Bold" pitchFamily="2" charset="-79"/>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4" d="100"/>
          <a:sy n="34" d="100"/>
        </p:scale>
        <p:origin x="1260"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anu.tammeleht@helsinki.fi" TargetMode="External"/><Relationship Id="rId2" Type="http://schemas.openxmlformats.org/officeDocument/2006/relationships/hyperlink" Target="mailto:erika.lofstrom@helsinki.fi" TargetMode="Externa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reflection-compass.it.helsinki.f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57200" y="5048339"/>
            <a:ext cx="17068800" cy="3484049"/>
            <a:chOff x="0" y="95250"/>
            <a:chExt cx="17365980" cy="5215332"/>
          </a:xfrm>
        </p:grpSpPr>
        <p:sp>
          <p:nvSpPr>
            <p:cNvPr id="3" name="TextBox 3"/>
            <p:cNvSpPr txBox="1"/>
            <p:nvPr/>
          </p:nvSpPr>
          <p:spPr>
            <a:xfrm>
              <a:off x="0" y="180975"/>
              <a:ext cx="8286751" cy="5129607"/>
            </a:xfrm>
            <a:prstGeom prst="rect">
              <a:avLst/>
            </a:prstGeom>
          </p:spPr>
          <p:txBody>
            <a:bodyPr lIns="0" tIns="0" rIns="0" bIns="0" rtlCol="0" anchor="t">
              <a:spAutoFit/>
            </a:bodyPr>
            <a:lstStyle/>
            <a:p>
              <a:pPr algn="r">
                <a:lnSpc>
                  <a:spcPts val="9999"/>
                </a:lnSpc>
              </a:pPr>
              <a:r>
                <a:rPr lang="et-EE" sz="9999" b="1" dirty="0">
                  <a:solidFill>
                    <a:srgbClr val="3DAA35"/>
                  </a:solidFill>
                  <a:latin typeface="Bebas Neue Bold"/>
                  <a:ea typeface="Bebas Neue Bold"/>
                  <a:cs typeface="Bebas Neue Bold"/>
                  <a:sym typeface="Bebas Neue Bold"/>
                </a:rPr>
                <a:t>Kuidas rakendust kasutada</a:t>
              </a:r>
              <a:r>
                <a:rPr lang="en-US" sz="9999" b="1" dirty="0">
                  <a:solidFill>
                    <a:srgbClr val="3DAA35"/>
                  </a:solidFill>
                  <a:latin typeface="Bebas Neue Bold"/>
                  <a:ea typeface="Bebas Neue Bold"/>
                  <a:cs typeface="Bebas Neue Bold"/>
                  <a:sym typeface="Bebas Neue Bold"/>
                </a:rPr>
                <a:t>?</a:t>
              </a:r>
            </a:p>
          </p:txBody>
        </p:sp>
        <p:sp>
          <p:nvSpPr>
            <p:cNvPr id="4" name="TextBox 4"/>
            <p:cNvSpPr txBox="1"/>
            <p:nvPr/>
          </p:nvSpPr>
          <p:spPr>
            <a:xfrm>
              <a:off x="9079230" y="95250"/>
              <a:ext cx="8286750" cy="2303580"/>
            </a:xfrm>
            <a:prstGeom prst="rect">
              <a:avLst/>
            </a:prstGeom>
          </p:spPr>
          <p:txBody>
            <a:bodyPr lIns="0" tIns="0" rIns="0" bIns="0" rtlCol="0" anchor="t">
              <a:spAutoFit/>
            </a:bodyPr>
            <a:lstStyle/>
            <a:p>
              <a:pPr algn="l">
                <a:lnSpc>
                  <a:spcPts val="6000"/>
                </a:lnSpc>
              </a:pPr>
              <a:r>
                <a:rPr lang="fi-FI" sz="6000" dirty="0" err="1">
                  <a:solidFill>
                    <a:srgbClr val="303436"/>
                  </a:solidFill>
                  <a:latin typeface="Bebas Neue Pro"/>
                  <a:ea typeface="Bebas Neue Pro"/>
                  <a:cs typeface="Bebas Neue Pro"/>
                  <a:sym typeface="Bebas Neue Pro"/>
                </a:rPr>
                <a:t>Vaadake</a:t>
              </a:r>
              <a:r>
                <a:rPr lang="fi-FI" sz="6000" dirty="0">
                  <a:solidFill>
                    <a:srgbClr val="303436"/>
                  </a:solidFill>
                  <a:latin typeface="Bebas Neue Pro"/>
                  <a:ea typeface="Bebas Neue Pro"/>
                  <a:cs typeface="Bebas Neue Pro"/>
                  <a:sym typeface="Bebas Neue Pro"/>
                </a:rPr>
                <a:t> </a:t>
              </a:r>
              <a:r>
                <a:rPr lang="fi-FI" sz="6000" dirty="0" err="1">
                  <a:solidFill>
                    <a:srgbClr val="303436"/>
                  </a:solidFill>
                  <a:latin typeface="Bebas Neue Pro"/>
                  <a:ea typeface="Bebas Neue Pro"/>
                  <a:cs typeface="Bebas Neue Pro"/>
                  <a:sym typeface="Bebas Neue Pro"/>
                </a:rPr>
                <a:t>juhendit</a:t>
              </a:r>
              <a:r>
                <a:rPr lang="fi-FI" sz="6000" dirty="0">
                  <a:solidFill>
                    <a:srgbClr val="303436"/>
                  </a:solidFill>
                  <a:latin typeface="Bebas Neue Pro"/>
                  <a:ea typeface="Bebas Neue Pro"/>
                  <a:cs typeface="Bebas Neue Pro"/>
                  <a:sym typeface="Bebas Neue Pro"/>
                </a:rPr>
                <a:t> </a:t>
              </a:r>
              <a:r>
                <a:rPr lang="fi-FI" sz="6000" dirty="0" err="1">
                  <a:solidFill>
                    <a:srgbClr val="303436"/>
                  </a:solidFill>
                  <a:latin typeface="Bebas Neue Pro"/>
                  <a:ea typeface="Bebas Neue Pro"/>
                  <a:cs typeface="Bebas Neue Pro"/>
                  <a:sym typeface="Bebas Neue Pro"/>
                </a:rPr>
                <a:t>rakenduse</a:t>
              </a:r>
              <a:r>
                <a:rPr lang="fi-FI" sz="6000" dirty="0">
                  <a:solidFill>
                    <a:srgbClr val="303436"/>
                  </a:solidFill>
                  <a:latin typeface="Bebas Neue Pro"/>
                  <a:ea typeface="Bebas Neue Pro"/>
                  <a:cs typeface="Bebas Neue Pro"/>
                  <a:sym typeface="Bebas Neue Pro"/>
                </a:rPr>
                <a:t> </a:t>
              </a:r>
              <a:r>
                <a:rPr lang="fi-FI" sz="6000" dirty="0" err="1">
                  <a:solidFill>
                    <a:srgbClr val="303436"/>
                  </a:solidFill>
                  <a:latin typeface="Bebas Neue Pro"/>
                  <a:ea typeface="Bebas Neue Pro"/>
                  <a:cs typeface="Bebas Neue Pro"/>
                  <a:sym typeface="Bebas Neue Pro"/>
                </a:rPr>
                <a:t>kasutamise</a:t>
              </a:r>
              <a:r>
                <a:rPr lang="fi-FI" sz="6000" dirty="0">
                  <a:solidFill>
                    <a:srgbClr val="303436"/>
                  </a:solidFill>
                  <a:latin typeface="Bebas Neue Pro"/>
                  <a:ea typeface="Bebas Neue Pro"/>
                  <a:cs typeface="Bebas Neue Pro"/>
                  <a:sym typeface="Bebas Neue Pro"/>
                </a:rPr>
                <a:t> kohta. </a:t>
              </a:r>
              <a:endParaRPr lang="en-US" sz="6000" dirty="0">
                <a:solidFill>
                  <a:srgbClr val="303436"/>
                </a:solidFill>
                <a:latin typeface="Bebas Neue Pro"/>
                <a:ea typeface="Bebas Neue Pro"/>
                <a:cs typeface="Bebas Neue Pro"/>
                <a:sym typeface="Bebas Neue Pro"/>
              </a:endParaRPr>
            </a:p>
          </p:txBody>
        </p:sp>
      </p:grpSp>
      <p:sp>
        <p:nvSpPr>
          <p:cNvPr id="5" name="Freeform 5"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
        <p:nvSpPr>
          <p:cNvPr id="6" name="Freeform 6"/>
          <p:cNvSpPr/>
          <p:nvPr/>
        </p:nvSpPr>
        <p:spPr>
          <a:xfrm>
            <a:off x="13213129" y="8633749"/>
            <a:ext cx="1587977" cy="1161252"/>
          </a:xfrm>
          <a:custGeom>
            <a:avLst/>
            <a:gdLst/>
            <a:ahLst/>
            <a:cxnLst/>
            <a:rect l="l" t="t" r="r" b="b"/>
            <a:pathLst>
              <a:path w="1587977" h="1161252">
                <a:moveTo>
                  <a:pt x="0" y="0"/>
                </a:moveTo>
                <a:lnTo>
                  <a:pt x="1587977" y="0"/>
                </a:lnTo>
                <a:lnTo>
                  <a:pt x="1587977" y="1161252"/>
                </a:lnTo>
                <a:lnTo>
                  <a:pt x="0" y="1161252"/>
                </a:lnTo>
                <a:lnTo>
                  <a:pt x="0" y="0"/>
                </a:lnTo>
                <a:close/>
              </a:path>
            </a:pathLst>
          </a:custGeom>
          <a:blipFill>
            <a:blip r:embed="rId3"/>
            <a:stretch>
              <a:fillRect/>
            </a:stretch>
          </a:blipFill>
        </p:spPr>
        <p:txBody>
          <a:bodyPr/>
          <a:lstStyle/>
          <a:p>
            <a:endParaRPr lang="en-GB"/>
          </a:p>
        </p:txBody>
      </p:sp>
      <p:sp>
        <p:nvSpPr>
          <p:cNvPr id="7" name="Freeform 7"/>
          <p:cNvSpPr/>
          <p:nvPr/>
        </p:nvSpPr>
        <p:spPr>
          <a:xfrm>
            <a:off x="10664845" y="8634337"/>
            <a:ext cx="1611218" cy="1160077"/>
          </a:xfrm>
          <a:custGeom>
            <a:avLst/>
            <a:gdLst/>
            <a:ahLst/>
            <a:cxnLst/>
            <a:rect l="l" t="t" r="r" b="b"/>
            <a:pathLst>
              <a:path w="1611218" h="1160077">
                <a:moveTo>
                  <a:pt x="0" y="0"/>
                </a:moveTo>
                <a:lnTo>
                  <a:pt x="1611218" y="0"/>
                </a:lnTo>
                <a:lnTo>
                  <a:pt x="1611218" y="1160077"/>
                </a:lnTo>
                <a:lnTo>
                  <a:pt x="0" y="11600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Freeform 8"/>
          <p:cNvSpPr/>
          <p:nvPr/>
        </p:nvSpPr>
        <p:spPr>
          <a:xfrm>
            <a:off x="3486894" y="8618000"/>
            <a:ext cx="1337326" cy="1192750"/>
          </a:xfrm>
          <a:custGeom>
            <a:avLst/>
            <a:gdLst/>
            <a:ahLst/>
            <a:cxnLst/>
            <a:rect l="l" t="t" r="r" b="b"/>
            <a:pathLst>
              <a:path w="1337326" h="1192750">
                <a:moveTo>
                  <a:pt x="0" y="0"/>
                </a:moveTo>
                <a:lnTo>
                  <a:pt x="1337326" y="0"/>
                </a:lnTo>
                <a:lnTo>
                  <a:pt x="1337326" y="1192750"/>
                </a:lnTo>
                <a:lnTo>
                  <a:pt x="0" y="1192750"/>
                </a:lnTo>
                <a:lnTo>
                  <a:pt x="0" y="0"/>
                </a:lnTo>
                <a:close/>
              </a:path>
            </a:pathLst>
          </a:custGeom>
          <a:blipFill>
            <a:blip r:embed="rId6"/>
            <a:stretch>
              <a:fillRect/>
            </a:stretch>
          </a:blipFill>
        </p:spPr>
        <p:txBody>
          <a:bodyPr/>
          <a:lstStyle/>
          <a:p>
            <a:endParaRPr lang="en-GB"/>
          </a:p>
        </p:txBody>
      </p:sp>
      <p:sp>
        <p:nvSpPr>
          <p:cNvPr id="9" name="TextBox 9"/>
          <p:cNvSpPr txBox="1"/>
          <p:nvPr/>
        </p:nvSpPr>
        <p:spPr>
          <a:xfrm>
            <a:off x="4900591" y="8610466"/>
            <a:ext cx="4827187" cy="1179242"/>
          </a:xfrm>
          <a:prstGeom prst="rect">
            <a:avLst/>
          </a:prstGeom>
        </p:spPr>
        <p:txBody>
          <a:bodyPr lIns="0" tIns="0" rIns="0" bIns="0" rtlCol="0" anchor="t">
            <a:spAutoFit/>
          </a:bodyPr>
          <a:lstStyle/>
          <a:p>
            <a:pPr algn="just">
              <a:lnSpc>
                <a:spcPts val="1333"/>
              </a:lnSpc>
            </a:pPr>
            <a:r>
              <a:rPr lang="en-US" sz="952">
                <a:solidFill>
                  <a:srgbClr val="303436"/>
                </a:solidFill>
                <a:latin typeface="Rubik"/>
                <a:ea typeface="Rubik"/>
                <a:cs typeface="Rubik"/>
                <a:sym typeface="Rubik"/>
              </a:rPr>
              <a:t>This project has received funding from the European Union's Horizon Europe research and innovation programme under GA No 101094714 (University of Oslo). UK participants in BEYOND are supported by UKRI grant number 10062742 (Trilateral Research) and by UKRI grant number 10067440 (Heriot-Watt University). Views and opinions expressed are, however, those of the author(s) only and do not necessarily reflect those of the European Union, Research Executive Agency, or UKRI. Neither the European Union nor the granting authority nor UKRI can be held responsible for them.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1983532"/>
            <a:ext cx="16916400" cy="7766100"/>
          </a:xfrm>
          <a:prstGeom prst="rect">
            <a:avLst/>
          </a:prstGeom>
        </p:spPr>
        <p:txBody>
          <a:bodyPr wrap="square" lIns="0" tIns="0" rIns="0" bIns="0" rtlCol="0" anchor="t">
            <a:spAutoFit/>
          </a:bodyPr>
          <a:lstStyle/>
          <a:p>
            <a:pPr marL="244316" lvl="1" algn="l">
              <a:lnSpc>
                <a:spcPts val="3779"/>
              </a:lnSpc>
            </a:pPr>
            <a:r>
              <a:rPr lang="en-US" sz="2800" dirty="0" err="1">
                <a:solidFill>
                  <a:srgbClr val="303436"/>
                </a:solidFill>
                <a:latin typeface="Rubik"/>
                <a:ea typeface="Rubik"/>
                <a:cs typeface="Rubik"/>
                <a:sym typeface="Rubik"/>
              </a:rPr>
              <a:t>Sümbol</a:t>
            </a:r>
            <a:r>
              <a:rPr lang="et-EE" sz="2800" dirty="0">
                <a:solidFill>
                  <a:srgbClr val="303436"/>
                </a:solidFill>
                <a:latin typeface="Rubik"/>
                <a:ea typeface="Rubik"/>
                <a:cs typeface="Rubik"/>
                <a:sym typeface="Rubik"/>
              </a:rPr>
              <a:t>       </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näitab</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vajadust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abi</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mõistmiseks</a:t>
            </a:r>
            <a:r>
              <a:rPr lang="en-US" sz="2800" dirty="0">
                <a:solidFill>
                  <a:srgbClr val="303436"/>
                </a:solidFill>
                <a:latin typeface="Rubik"/>
                <a:ea typeface="Rubik"/>
                <a:cs typeface="Rubik"/>
                <a:sym typeface="Rubik"/>
              </a:rPr>
              <a:t>. Oma </a:t>
            </a:r>
            <a:r>
              <a:rPr lang="en-US" sz="2800" dirty="0" err="1">
                <a:solidFill>
                  <a:srgbClr val="303436"/>
                </a:solidFill>
                <a:latin typeface="Rubik"/>
                <a:ea typeface="Rubik"/>
                <a:cs typeface="Rubik"/>
                <a:sym typeface="Rubik"/>
              </a:rPr>
              <a:t>arusaamise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taseme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parandamiseks</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võib</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õppija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parandada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oma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eetilist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pädevust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konsulteerides</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asjakohaste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käitumisjuhenditega</a:t>
            </a:r>
            <a:r>
              <a:rPr lang="en-US" sz="2800" dirty="0">
                <a:solidFill>
                  <a:srgbClr val="303436"/>
                </a:solidFill>
                <a:latin typeface="Rubik"/>
                <a:ea typeface="Rubik"/>
                <a:cs typeface="Rubik"/>
                <a:sym typeface="Rubik"/>
              </a:rPr>
              <a:t> ja </a:t>
            </a:r>
            <a:r>
              <a:rPr lang="en-US" sz="2800" dirty="0" err="1">
                <a:solidFill>
                  <a:srgbClr val="303436"/>
                </a:solidFill>
                <a:latin typeface="Rubik"/>
                <a:ea typeface="Rubik"/>
                <a:cs typeface="Rubik"/>
                <a:sym typeface="Rubik"/>
              </a:rPr>
              <a:t>arutades</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kogenud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teadlastega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kuidas</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nad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mõtlevad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õigete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valikute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tegemisele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teadustöös</a:t>
            </a:r>
            <a:r>
              <a:rPr lang="en-US" sz="2800" dirty="0">
                <a:solidFill>
                  <a:srgbClr val="303436"/>
                </a:solidFill>
                <a:latin typeface="Rubik"/>
                <a:ea typeface="Rubik"/>
                <a:cs typeface="Rubik"/>
                <a:sym typeface="Rubik"/>
              </a:rPr>
              <a:t>. </a:t>
            </a:r>
          </a:p>
          <a:p>
            <a:pPr marL="244316" lvl="1" algn="l">
              <a:lnSpc>
                <a:spcPts val="3779"/>
              </a:lnSpc>
            </a:pPr>
            <a:endParaRPr lang="et-EE" sz="2800" dirty="0">
              <a:solidFill>
                <a:srgbClr val="303436"/>
              </a:solidFill>
              <a:latin typeface="Rubik"/>
              <a:ea typeface="Rubik"/>
              <a:cs typeface="Rubik"/>
              <a:sym typeface="Rubik"/>
            </a:endParaRPr>
          </a:p>
          <a:p>
            <a:pPr marL="244316" lvl="1" algn="l">
              <a:lnSpc>
                <a:spcPts val="3779"/>
              </a:lnSpc>
            </a:pPr>
            <a:r>
              <a:rPr lang="en-US" sz="2800" dirty="0" err="1">
                <a:solidFill>
                  <a:srgbClr val="303436"/>
                </a:solidFill>
                <a:latin typeface="Rubik"/>
                <a:ea typeface="Rubik"/>
                <a:cs typeface="Rubik"/>
                <a:sym typeface="Rubik"/>
              </a:rPr>
              <a:t>Sümbol</a:t>
            </a:r>
            <a:r>
              <a:rPr lang="en-US" sz="2800" dirty="0">
                <a:solidFill>
                  <a:srgbClr val="303436"/>
                </a:solidFill>
                <a:latin typeface="Rubik"/>
                <a:ea typeface="Rubik"/>
                <a:cs typeface="Rubik"/>
                <a:sym typeface="Rubik"/>
              </a:rPr>
              <a:t>   </a:t>
            </a:r>
            <a:r>
              <a:rPr lang="et-EE"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näitab</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arenevat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arusaamist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Õppijat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julgustatakse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mõtlema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seotud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küsimustele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või</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uutele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küsimustele</a:t>
            </a:r>
            <a:r>
              <a:rPr lang="en-US" sz="2800" dirty="0">
                <a:solidFill>
                  <a:srgbClr val="303436"/>
                </a:solidFill>
                <a:latin typeface="Rubik"/>
                <a:ea typeface="Rubik"/>
                <a:cs typeface="Rubik"/>
                <a:sym typeface="Rubik"/>
              </a:rPr>
              <a:t>, mis </a:t>
            </a:r>
            <a:r>
              <a:rPr lang="en-US" sz="2800" dirty="0" err="1">
                <a:solidFill>
                  <a:srgbClr val="303436"/>
                </a:solidFill>
                <a:latin typeface="Rubik"/>
                <a:ea typeface="Rubik"/>
                <a:cs typeface="Rubik"/>
                <a:sym typeface="Rubik"/>
              </a:rPr>
              <a:t>võivad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tuleneda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algsest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probleemist</a:t>
            </a:r>
            <a:r>
              <a:rPr lang="en-US" sz="2800" dirty="0">
                <a:solidFill>
                  <a:srgbClr val="303436"/>
                </a:solidFill>
                <a:latin typeface="Rubik"/>
                <a:ea typeface="Rubik"/>
                <a:cs typeface="Rubik"/>
                <a:sym typeface="Rubik"/>
              </a:rPr>
              <a:t>, on </a:t>
            </a:r>
            <a:r>
              <a:rPr lang="en-US" sz="2800" dirty="0" err="1">
                <a:solidFill>
                  <a:srgbClr val="303436"/>
                </a:solidFill>
                <a:latin typeface="Rubik"/>
                <a:ea typeface="Rubik"/>
                <a:cs typeface="Rubik"/>
                <a:sym typeface="Rubik"/>
              </a:rPr>
              <a:t>hea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mõte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kaardistada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kes</a:t>
            </a:r>
            <a:r>
              <a:rPr lang="en-US" sz="2800" dirty="0">
                <a:solidFill>
                  <a:srgbClr val="303436"/>
                </a:solidFill>
                <a:latin typeface="Rubik"/>
                <a:ea typeface="Rubik"/>
                <a:cs typeface="Rubik"/>
                <a:sym typeface="Rubik"/>
              </a:rPr>
              <a:t> on </a:t>
            </a:r>
            <a:r>
              <a:rPr lang="en-US" sz="2800" dirty="0" err="1">
                <a:solidFill>
                  <a:srgbClr val="303436"/>
                </a:solidFill>
                <a:latin typeface="Rubik"/>
                <a:ea typeface="Rubik"/>
                <a:cs typeface="Rubik"/>
                <a:sym typeface="Rubik"/>
              </a:rPr>
              <a:t>olukorrast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huvitatud</a:t>
            </a:r>
            <a:r>
              <a:rPr lang="en-US" sz="2800" dirty="0">
                <a:solidFill>
                  <a:srgbClr val="303436"/>
                </a:solidFill>
                <a:latin typeface="Rubik"/>
                <a:ea typeface="Rubik"/>
                <a:cs typeface="Rubik"/>
                <a:sym typeface="Rubik"/>
              </a:rPr>
              <a:t> ja </a:t>
            </a:r>
            <a:r>
              <a:rPr lang="en-US" sz="2800" dirty="0" err="1">
                <a:solidFill>
                  <a:srgbClr val="303436"/>
                </a:solidFill>
                <a:latin typeface="Rubik"/>
                <a:ea typeface="Rubik"/>
                <a:cs typeface="Rubik"/>
                <a:sym typeface="Rubik"/>
              </a:rPr>
              <a:t>milliseid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erinevaid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küsimusi</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nad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olukorra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kohta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esitaksid</a:t>
            </a:r>
            <a:r>
              <a:rPr lang="en-US" sz="2800" dirty="0">
                <a:solidFill>
                  <a:srgbClr val="303436"/>
                </a:solidFill>
                <a:latin typeface="Rubik"/>
                <a:ea typeface="Rubik"/>
                <a:cs typeface="Rubik"/>
                <a:sym typeface="Rubik"/>
              </a:rPr>
              <a:t>. </a:t>
            </a:r>
          </a:p>
          <a:p>
            <a:pPr marL="244316" lvl="1" algn="l">
              <a:lnSpc>
                <a:spcPts val="3779"/>
              </a:lnSpc>
            </a:pPr>
            <a:endParaRPr lang="et-EE" sz="2800" dirty="0">
              <a:solidFill>
                <a:srgbClr val="303436"/>
              </a:solidFill>
              <a:latin typeface="Rubik"/>
              <a:ea typeface="Rubik"/>
              <a:cs typeface="Rubik"/>
              <a:sym typeface="Rubik"/>
            </a:endParaRPr>
          </a:p>
          <a:p>
            <a:pPr marL="244316" lvl="1" algn="l">
              <a:lnSpc>
                <a:spcPts val="3779"/>
              </a:lnSpc>
            </a:pPr>
            <a:r>
              <a:rPr lang="en-US" sz="2800" dirty="0" err="1">
                <a:solidFill>
                  <a:srgbClr val="303436"/>
                </a:solidFill>
                <a:latin typeface="Rubik"/>
                <a:ea typeface="Rubik"/>
                <a:cs typeface="Rubik"/>
                <a:sym typeface="Rubik"/>
              </a:rPr>
              <a:t>Sümbo</a:t>
            </a:r>
            <a:r>
              <a:rPr lang="et-EE" sz="2800" dirty="0">
                <a:solidFill>
                  <a:srgbClr val="303436"/>
                </a:solidFill>
                <a:latin typeface="Rubik"/>
                <a:ea typeface="Rubik"/>
                <a:cs typeface="Rubik"/>
                <a:sym typeface="Rubik"/>
              </a:rPr>
              <a:t>l  </a:t>
            </a:r>
            <a:r>
              <a:rPr lang="en-US" sz="2800" dirty="0">
                <a:solidFill>
                  <a:srgbClr val="303436"/>
                </a:solidFill>
                <a:latin typeface="Rubik"/>
                <a:ea typeface="Rubik"/>
                <a:cs typeface="Rubik"/>
                <a:sym typeface="Rubik"/>
              </a:rPr>
              <a:t> </a:t>
            </a:r>
            <a:r>
              <a:rPr lang="et-EE" sz="2800" dirty="0">
                <a:solidFill>
                  <a:srgbClr val="303436"/>
                </a:solidFill>
                <a:latin typeface="Rubik"/>
                <a:ea typeface="Rubik"/>
                <a:cs typeface="Rubik"/>
                <a:sym typeface="Rubik"/>
              </a:rPr>
              <a:t>   </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näitab</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mõõdukat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arusaamist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Õppija</a:t>
            </a:r>
            <a:r>
              <a:rPr lang="en-US" sz="2800" dirty="0">
                <a:solidFill>
                  <a:srgbClr val="303436"/>
                </a:solidFill>
                <a:latin typeface="Rubik"/>
                <a:ea typeface="Rubik"/>
                <a:cs typeface="Rubik"/>
                <a:sym typeface="Rubik"/>
              </a:rPr>
              <a:t> peaks </a:t>
            </a:r>
            <a:r>
              <a:rPr lang="en-US" sz="2800" dirty="0" err="1">
                <a:solidFill>
                  <a:srgbClr val="303436"/>
                </a:solidFill>
                <a:latin typeface="Rubik"/>
                <a:ea typeface="Rubik"/>
                <a:cs typeface="Rubik"/>
                <a:sym typeface="Rubik"/>
              </a:rPr>
              <a:t>püüdma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näha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seoseid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erinevate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eetiliste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aspektide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vahel</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teadustöös</a:t>
            </a:r>
            <a:r>
              <a:rPr lang="en-US" sz="2800" dirty="0">
                <a:solidFill>
                  <a:srgbClr val="303436"/>
                </a:solidFill>
                <a:latin typeface="Rubik"/>
                <a:ea typeface="Rubik"/>
                <a:cs typeface="Rubik"/>
                <a:sym typeface="Rubik"/>
              </a:rPr>
              <a:t> ja </a:t>
            </a:r>
            <a:r>
              <a:rPr lang="en-US" sz="2800" dirty="0" err="1">
                <a:solidFill>
                  <a:srgbClr val="303436"/>
                </a:solidFill>
                <a:latin typeface="Rubik"/>
                <a:ea typeface="Rubik"/>
                <a:cs typeface="Rubik"/>
                <a:sym typeface="Rubik"/>
              </a:rPr>
              <a:t>mõtlema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näidetele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nende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seoste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kirjeldamiseks</a:t>
            </a:r>
            <a:r>
              <a:rPr lang="en-US" sz="2800" dirty="0">
                <a:solidFill>
                  <a:srgbClr val="303436"/>
                </a:solidFill>
                <a:latin typeface="Rubik"/>
                <a:ea typeface="Rubik"/>
                <a:cs typeface="Rubik"/>
                <a:sym typeface="Rubik"/>
              </a:rPr>
              <a:t>. </a:t>
            </a:r>
          </a:p>
          <a:p>
            <a:pPr marL="244316" lvl="1" algn="l">
              <a:lnSpc>
                <a:spcPts val="3779"/>
              </a:lnSpc>
            </a:pPr>
            <a:endParaRPr lang="et-EE" sz="2800" dirty="0">
              <a:solidFill>
                <a:srgbClr val="303436"/>
              </a:solidFill>
              <a:latin typeface="Rubik"/>
              <a:ea typeface="Rubik"/>
              <a:cs typeface="Rubik"/>
              <a:sym typeface="Rubik"/>
            </a:endParaRPr>
          </a:p>
          <a:p>
            <a:pPr marL="244316" lvl="1" algn="l">
              <a:lnSpc>
                <a:spcPts val="3779"/>
              </a:lnSpc>
            </a:pPr>
            <a:r>
              <a:rPr lang="en-US" sz="2800" dirty="0" err="1">
                <a:solidFill>
                  <a:srgbClr val="303436"/>
                </a:solidFill>
                <a:latin typeface="Rubik"/>
                <a:ea typeface="Rubik"/>
                <a:cs typeface="Rubik"/>
                <a:sym typeface="Rubik"/>
              </a:rPr>
              <a:t>Sümbol</a:t>
            </a:r>
            <a:r>
              <a:rPr lang="et-EE" sz="2800" dirty="0">
                <a:solidFill>
                  <a:srgbClr val="303436"/>
                </a:solidFill>
                <a:latin typeface="Rubik"/>
                <a:ea typeface="Rubik"/>
                <a:cs typeface="Rubik"/>
                <a:sym typeface="Rubik"/>
              </a:rPr>
              <a:t>      </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näitab</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sidusat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arusaamist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Õppijale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soovitatakse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rakendada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oma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teadmisi</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erinevates</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kontekstides</a:t>
            </a:r>
            <a:r>
              <a:rPr lang="en-US" sz="2800" dirty="0">
                <a:solidFill>
                  <a:srgbClr val="303436"/>
                </a:solidFill>
                <a:latin typeface="Rubik"/>
                <a:ea typeface="Rubik"/>
                <a:cs typeface="Rubik"/>
                <a:sym typeface="Rubik"/>
              </a:rPr>
              <a:t> ja </a:t>
            </a:r>
            <a:r>
              <a:rPr lang="en-US" sz="2800" dirty="0" err="1">
                <a:solidFill>
                  <a:srgbClr val="303436"/>
                </a:solidFill>
                <a:latin typeface="Rubik"/>
                <a:ea typeface="Rubik"/>
                <a:cs typeface="Rubik"/>
                <a:sym typeface="Rubik"/>
              </a:rPr>
              <a:t>aidata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teisi</a:t>
            </a:r>
            <a:r>
              <a:rPr lang="en-US" sz="2800" dirty="0">
                <a:solidFill>
                  <a:srgbClr val="303436"/>
                </a:solidFill>
                <a:latin typeface="Rubik"/>
                <a:ea typeface="Rubik"/>
                <a:cs typeface="Rubik"/>
                <a:sym typeface="Rubik"/>
              </a:rPr>
              <a:t>. </a:t>
            </a:r>
          </a:p>
          <a:p>
            <a:pPr marL="244316" lvl="1" algn="l">
              <a:lnSpc>
                <a:spcPts val="3779"/>
              </a:lnSpc>
            </a:pPr>
            <a:endParaRPr lang="et-EE" sz="2800" dirty="0">
              <a:solidFill>
                <a:srgbClr val="303436"/>
              </a:solidFill>
              <a:latin typeface="Rubik"/>
              <a:ea typeface="Rubik"/>
              <a:cs typeface="Rubik"/>
              <a:sym typeface="Rubik"/>
            </a:endParaRPr>
          </a:p>
          <a:p>
            <a:pPr marL="244316" lvl="1" algn="l">
              <a:lnSpc>
                <a:spcPts val="3779"/>
              </a:lnSpc>
            </a:pPr>
            <a:r>
              <a:rPr lang="en-US" sz="2800" dirty="0" err="1">
                <a:solidFill>
                  <a:srgbClr val="303436"/>
                </a:solidFill>
                <a:latin typeface="Rubik"/>
                <a:ea typeface="Rubik"/>
                <a:cs typeface="Rubik"/>
                <a:sym typeface="Rubik"/>
              </a:rPr>
              <a:t>Sümbol</a:t>
            </a:r>
            <a:r>
              <a:rPr lang="en-US" sz="2800" dirty="0">
                <a:solidFill>
                  <a:srgbClr val="303436"/>
                </a:solidFill>
                <a:latin typeface="Rubik"/>
                <a:ea typeface="Rubik"/>
                <a:cs typeface="Rubik"/>
                <a:sym typeface="Rubik"/>
              </a:rPr>
              <a:t>   </a:t>
            </a:r>
            <a:r>
              <a:rPr lang="et-EE"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näitab</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sügavat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arusaamist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Õppija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võib</a:t>
            </a:r>
            <a:r>
              <a:rPr lang="en-US" sz="2800" dirty="0">
                <a:solidFill>
                  <a:srgbClr val="303436"/>
                </a:solidFill>
                <a:latin typeface="Rubik"/>
                <a:ea typeface="Rubik"/>
                <a:cs typeface="Rubik"/>
                <a:sym typeface="Rubik"/>
              </a:rPr>
              <a:t> olla </a:t>
            </a:r>
            <a:r>
              <a:rPr lang="en-US" sz="2800" dirty="0" err="1">
                <a:solidFill>
                  <a:srgbClr val="303436"/>
                </a:solidFill>
                <a:latin typeface="Rubik"/>
                <a:ea typeface="Rubik"/>
                <a:cs typeface="Rubik"/>
                <a:sym typeface="Rubik"/>
              </a:rPr>
              <a:t>mõelnud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endale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kui</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eeskujule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hea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teadusliku</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praktika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edendamisel</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laiemalt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teadlaskonnas</a:t>
            </a:r>
            <a:r>
              <a:rPr lang="en-US" sz="2800" dirty="0">
                <a:solidFill>
                  <a:srgbClr val="303436"/>
                </a:solidFill>
                <a:latin typeface="Rubik"/>
                <a:ea typeface="Rubik"/>
                <a:cs typeface="Rubik"/>
                <a:sym typeface="Rubik"/>
              </a:rPr>
              <a:t> ja </a:t>
            </a:r>
            <a:r>
              <a:rPr lang="en-US" sz="2800" dirty="0" err="1">
                <a:solidFill>
                  <a:srgbClr val="303436"/>
                </a:solidFill>
                <a:latin typeface="Rubik"/>
                <a:ea typeface="Rubik"/>
                <a:cs typeface="Rubik"/>
                <a:sym typeface="Rubik"/>
              </a:rPr>
              <a:t>aitamisel</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luua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eetiliselt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jätkusuutlik</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teaduskultuur</a:t>
            </a:r>
            <a:r>
              <a:rPr lang="en-US" sz="2800" dirty="0">
                <a:solidFill>
                  <a:srgbClr val="303436"/>
                </a:solidFill>
                <a:latin typeface="Rubik"/>
                <a:ea typeface="Rubik"/>
                <a:cs typeface="Rubik"/>
                <a:sym typeface="Rubik"/>
              </a:rPr>
              <a:t>.</a:t>
            </a:r>
          </a:p>
        </p:txBody>
      </p:sp>
      <p:sp>
        <p:nvSpPr>
          <p:cNvPr id="3" name="Freeform 3"/>
          <p:cNvSpPr/>
          <p:nvPr/>
        </p:nvSpPr>
        <p:spPr>
          <a:xfrm>
            <a:off x="2275757" y="1983532"/>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381000" y="633312"/>
            <a:ext cx="17373600" cy="897682"/>
          </a:xfrm>
          <a:prstGeom prst="rect">
            <a:avLst/>
          </a:prstGeom>
        </p:spPr>
        <p:txBody>
          <a:bodyPr wrap="square"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SOLO </a:t>
            </a:r>
            <a:r>
              <a:rPr lang="et-EE" sz="6500" b="1" dirty="0">
                <a:solidFill>
                  <a:srgbClr val="3DAA35"/>
                </a:solidFill>
                <a:latin typeface="Bebas Neue Bold"/>
                <a:ea typeface="Bebas Neue Bold"/>
                <a:cs typeface="Bebas Neue Bold"/>
                <a:sym typeface="Bebas Neue Bold"/>
              </a:rPr>
              <a:t>tasemed</a:t>
            </a:r>
            <a:r>
              <a:rPr lang="en-US" sz="6500" b="1" dirty="0">
                <a:solidFill>
                  <a:srgbClr val="3DAA35"/>
                </a:solidFill>
                <a:latin typeface="Bebas Neue Bold"/>
                <a:ea typeface="Bebas Neue Bold"/>
                <a:cs typeface="Bebas Neue Bold"/>
                <a:sym typeface="Bebas Neue Bold"/>
              </a:rPr>
              <a:t> – s</a:t>
            </a:r>
            <a:r>
              <a:rPr lang="et-EE" sz="6500" b="1" dirty="0" err="1">
                <a:solidFill>
                  <a:srgbClr val="3DAA35"/>
                </a:solidFill>
                <a:latin typeface="Bebas Neue Bold"/>
                <a:ea typeface="Bebas Neue Bold"/>
                <a:cs typeface="Bebas Neue Bold"/>
                <a:sym typeface="Bebas Neue Bold"/>
              </a:rPr>
              <a:t>ümbolite</a:t>
            </a:r>
            <a:r>
              <a:rPr lang="et-EE" sz="6500" b="1" dirty="0">
                <a:solidFill>
                  <a:srgbClr val="3DAA35"/>
                </a:solidFill>
                <a:latin typeface="Bebas Neue Bold"/>
                <a:ea typeface="Bebas Neue Bold"/>
                <a:cs typeface="Bebas Neue Bold"/>
                <a:sym typeface="Bebas Neue Bold"/>
              </a:rPr>
              <a:t> selitused</a:t>
            </a:r>
            <a:r>
              <a:rPr lang="en-US" sz="6500" b="1" dirty="0">
                <a:solidFill>
                  <a:srgbClr val="3DAA35"/>
                </a:solidFill>
                <a:latin typeface="Bebas Neue Bold"/>
                <a:ea typeface="Bebas Neue Bold"/>
                <a:cs typeface="Bebas Neue Bold"/>
                <a:sym typeface="Bebas Neue Bold"/>
              </a:rPr>
              <a:t> (+ </a:t>
            </a:r>
            <a:r>
              <a:rPr lang="et-EE" sz="6500" b="1" dirty="0">
                <a:solidFill>
                  <a:srgbClr val="3DAA35"/>
                </a:solidFill>
                <a:latin typeface="Bebas Neue Bold"/>
                <a:ea typeface="Bebas Neue Bold"/>
                <a:cs typeface="Bebas Neue Bold"/>
                <a:sym typeface="Bebas Neue Bold"/>
              </a:rPr>
              <a:t>kuidas paremaks saada</a:t>
            </a:r>
            <a:r>
              <a:rPr lang="en-US" sz="6500" b="1" dirty="0">
                <a:solidFill>
                  <a:srgbClr val="3DAA35"/>
                </a:solidFill>
                <a:latin typeface="Bebas Neue Bold"/>
                <a:ea typeface="Bebas Neue Bold"/>
                <a:cs typeface="Bebas Neue Bold"/>
                <a:sym typeface="Bebas Neue Bold"/>
              </a:rPr>
              <a:t>)</a:t>
            </a:r>
          </a:p>
        </p:txBody>
      </p:sp>
      <p:sp>
        <p:nvSpPr>
          <p:cNvPr id="5" name="Freeform 5"/>
          <p:cNvSpPr/>
          <p:nvPr/>
        </p:nvSpPr>
        <p:spPr>
          <a:xfrm>
            <a:off x="2275757" y="3880306"/>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3"/>
            <a:stretch>
              <a:fillRect/>
            </a:stretch>
          </a:blipFill>
        </p:spPr>
        <p:txBody>
          <a:bodyPr/>
          <a:lstStyle/>
          <a:p>
            <a:endParaRPr lang="en-GB"/>
          </a:p>
        </p:txBody>
      </p:sp>
      <p:sp>
        <p:nvSpPr>
          <p:cNvPr id="6" name="Freeform 6"/>
          <p:cNvSpPr/>
          <p:nvPr/>
        </p:nvSpPr>
        <p:spPr>
          <a:xfrm>
            <a:off x="2246464" y="5821076"/>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4"/>
            <a:stretch>
              <a:fillRect/>
            </a:stretch>
          </a:blipFill>
        </p:spPr>
        <p:txBody>
          <a:bodyPr/>
          <a:lstStyle/>
          <a:p>
            <a:endParaRPr lang="en-GB"/>
          </a:p>
        </p:txBody>
      </p:sp>
      <p:sp>
        <p:nvSpPr>
          <p:cNvPr id="7" name="Freeform 7"/>
          <p:cNvSpPr/>
          <p:nvPr/>
        </p:nvSpPr>
        <p:spPr>
          <a:xfrm>
            <a:off x="2236221" y="7218785"/>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5"/>
            <a:stretch>
              <a:fillRect/>
            </a:stretch>
          </a:blipFill>
        </p:spPr>
        <p:txBody>
          <a:bodyPr/>
          <a:lstStyle/>
          <a:p>
            <a:endParaRPr lang="en-GB"/>
          </a:p>
        </p:txBody>
      </p:sp>
      <p:sp>
        <p:nvSpPr>
          <p:cNvPr id="8" name="Freeform 8"/>
          <p:cNvSpPr/>
          <p:nvPr/>
        </p:nvSpPr>
        <p:spPr>
          <a:xfrm>
            <a:off x="2275757" y="8629650"/>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47800" y="1085850"/>
            <a:ext cx="12728346" cy="897682"/>
          </a:xfrm>
          <a:prstGeom prst="rect">
            <a:avLst/>
          </a:prstGeom>
        </p:spPr>
        <p:txBody>
          <a:bodyPr wrap="square" lIns="0" tIns="0" rIns="0" bIns="0" rtlCol="0" anchor="t">
            <a:spAutoFit/>
          </a:bodyPr>
          <a:lstStyle/>
          <a:p>
            <a:pPr algn="l">
              <a:lnSpc>
                <a:spcPts val="7020"/>
              </a:lnSpc>
            </a:pPr>
            <a:r>
              <a:rPr lang="et-EE" sz="6500" b="1" dirty="0">
                <a:solidFill>
                  <a:srgbClr val="3DAA35"/>
                </a:solidFill>
                <a:latin typeface="Bebas Neue Bold"/>
                <a:ea typeface="Bebas Neue Bold"/>
                <a:cs typeface="Bebas Neue Bold"/>
                <a:sym typeface="Bebas Neue Bold"/>
              </a:rPr>
              <a:t>kasutamissoovitused</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39719"/>
            <a:ext cx="16230600" cy="6463308"/>
          </a:xfrm>
          <a:prstGeom prst="rect">
            <a:avLst/>
          </a:prstGeom>
        </p:spPr>
        <p:txBody>
          <a:bodyPr lIns="0" tIns="0" rIns="0" bIns="0" rtlCol="0" anchor="t">
            <a:spAutoFit/>
          </a:bodyPr>
          <a:lstStyle/>
          <a:p>
            <a:pPr marL="470535" lvl="1" indent="-235268" algn="l">
              <a:lnSpc>
                <a:spcPts val="3640"/>
              </a:lnSpc>
              <a:spcBef>
                <a:spcPct val="0"/>
              </a:spcBef>
              <a:buFont typeface="Arial"/>
              <a:buChar char="•"/>
            </a:pPr>
            <a:r>
              <a:rPr lang="en-US" sz="3000" u="none" strike="noStrike" dirty="0" err="1">
                <a:solidFill>
                  <a:srgbClr val="303436"/>
                </a:solidFill>
                <a:latin typeface="Rubik"/>
                <a:ea typeface="Rubik"/>
                <a:cs typeface="Rubik"/>
                <a:sym typeface="Rubik"/>
              </a:rPr>
              <a:t>Õpetaja</a:t>
            </a:r>
            <a:r>
              <a:rPr lang="en-US" sz="3000" u="none" strike="noStrike" dirty="0">
                <a:solidFill>
                  <a:srgbClr val="303436"/>
                </a:solidFill>
                <a:latin typeface="Rubik"/>
                <a:ea typeface="Rubik"/>
                <a:cs typeface="Rubik"/>
                <a:sym typeface="Rubik"/>
              </a:rPr>
              <a:t> peaks </a:t>
            </a:r>
            <a:r>
              <a:rPr lang="en-US" sz="3000" u="none" strike="noStrike" dirty="0" err="1">
                <a:solidFill>
                  <a:srgbClr val="303436"/>
                </a:solidFill>
                <a:latin typeface="Rubik"/>
                <a:ea typeface="Rubik"/>
                <a:cs typeface="Rubik"/>
                <a:sym typeface="Rubik"/>
              </a:rPr>
              <a:t>ühe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kursuse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jooksul</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looma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mitu</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refleksiooniülesannet</a:t>
            </a:r>
            <a:r>
              <a:rPr lang="en-US" sz="3000" u="none" strike="noStrike" dirty="0">
                <a:solidFill>
                  <a:srgbClr val="303436"/>
                </a:solidFill>
                <a:latin typeface="Rubik"/>
                <a:ea typeface="Rubik"/>
                <a:cs typeface="Rubik"/>
                <a:sym typeface="Rubik"/>
              </a:rPr>
              <a:t> – </a:t>
            </a:r>
            <a:r>
              <a:rPr lang="en-US" sz="3000" u="none" strike="noStrike" dirty="0" err="1">
                <a:solidFill>
                  <a:srgbClr val="303436"/>
                </a:solidFill>
                <a:latin typeface="Rubik"/>
                <a:ea typeface="Rubik"/>
                <a:cs typeface="Rubik"/>
                <a:sym typeface="Rubik"/>
              </a:rPr>
              <a:t>nii</a:t>
            </a:r>
            <a:r>
              <a:rPr lang="en-US" sz="3000" u="none" strike="noStrike" dirty="0">
                <a:solidFill>
                  <a:srgbClr val="303436"/>
                </a:solidFill>
                <a:latin typeface="Rubik"/>
                <a:ea typeface="Rubik"/>
                <a:cs typeface="Rubik"/>
                <a:sym typeface="Rubik"/>
              </a:rPr>
              <a:t> on </a:t>
            </a:r>
            <a:r>
              <a:rPr lang="en-US" sz="3000" u="none" strike="noStrike" dirty="0" err="1">
                <a:solidFill>
                  <a:srgbClr val="303436"/>
                </a:solidFill>
                <a:latin typeface="Rubik"/>
                <a:ea typeface="Rubik"/>
                <a:cs typeface="Rubik"/>
                <a:sym typeface="Rubik"/>
              </a:rPr>
              <a:t>parem</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jälgida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õppeprotsessi</a:t>
            </a:r>
            <a:r>
              <a:rPr lang="en-US" sz="3000" u="none" strike="noStrike" dirty="0">
                <a:solidFill>
                  <a:srgbClr val="303436"/>
                </a:solidFill>
                <a:latin typeface="Rubik"/>
                <a:ea typeface="Rubik"/>
                <a:cs typeface="Rubik"/>
                <a:sym typeface="Rubik"/>
              </a:rPr>
              <a:t>. </a:t>
            </a:r>
          </a:p>
          <a:p>
            <a:pPr marL="470535" lvl="1" indent="-235268" algn="l">
              <a:lnSpc>
                <a:spcPts val="3640"/>
              </a:lnSpc>
              <a:spcBef>
                <a:spcPct val="0"/>
              </a:spcBef>
              <a:buFont typeface="Arial"/>
              <a:buChar char="•"/>
            </a:pPr>
            <a:r>
              <a:rPr lang="en-US" sz="3000" u="none" strike="noStrike" dirty="0" err="1">
                <a:solidFill>
                  <a:srgbClr val="303436"/>
                </a:solidFill>
                <a:latin typeface="Rubik"/>
                <a:ea typeface="Rubik"/>
                <a:cs typeface="Rubik"/>
                <a:sym typeface="Rubik"/>
              </a:rPr>
              <a:t>Õpilase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enesehindamine</a:t>
            </a:r>
            <a:r>
              <a:rPr lang="en-US" sz="3000" u="none" strike="noStrike" dirty="0">
                <a:solidFill>
                  <a:srgbClr val="303436"/>
                </a:solidFill>
                <a:latin typeface="Rubik"/>
                <a:ea typeface="Rubik"/>
                <a:cs typeface="Rubik"/>
                <a:sym typeface="Rubik"/>
              </a:rPr>
              <a:t> ja </a:t>
            </a:r>
            <a:r>
              <a:rPr lang="en-US" sz="3000" u="none" strike="noStrike" dirty="0" err="1">
                <a:solidFill>
                  <a:srgbClr val="303436"/>
                </a:solidFill>
                <a:latin typeface="Rubik"/>
                <a:ea typeface="Rubik"/>
                <a:cs typeface="Rubik"/>
                <a:sym typeface="Rubik"/>
              </a:rPr>
              <a:t>refleksioon</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muutuvad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täpsemaks</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rakenduse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korduva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kasutamisega</a:t>
            </a:r>
            <a:r>
              <a:rPr lang="en-US" sz="3000" u="none" strike="noStrike" dirty="0">
                <a:solidFill>
                  <a:srgbClr val="303436"/>
                </a:solidFill>
                <a:latin typeface="Rubik"/>
                <a:ea typeface="Rubik"/>
                <a:cs typeface="Rubik"/>
                <a:sym typeface="Rubik"/>
              </a:rPr>
              <a:t>. </a:t>
            </a:r>
          </a:p>
          <a:p>
            <a:pPr marL="470535" lvl="1" indent="-235268" algn="l">
              <a:lnSpc>
                <a:spcPts val="3640"/>
              </a:lnSpc>
              <a:spcBef>
                <a:spcPct val="0"/>
              </a:spcBef>
              <a:buFont typeface="Arial"/>
              <a:buChar char="•"/>
            </a:pPr>
            <a:r>
              <a:rPr lang="en-US" sz="3000" u="none" strike="noStrike" dirty="0" err="1">
                <a:solidFill>
                  <a:srgbClr val="303436"/>
                </a:solidFill>
                <a:latin typeface="Rubik"/>
                <a:ea typeface="Rubik"/>
                <a:cs typeface="Rubik"/>
                <a:sym typeface="Rubik"/>
              </a:rPr>
              <a:t>Kuigi</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rakendus</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toetab</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peamiselt</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õpilaste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reflekstioonioskust</a:t>
            </a:r>
            <a:r>
              <a:rPr lang="en-US" sz="3000" u="none" strike="noStrike" dirty="0">
                <a:solidFill>
                  <a:srgbClr val="303436"/>
                </a:solidFill>
                <a:latin typeface="Rubik"/>
                <a:ea typeface="Rubik"/>
                <a:cs typeface="Rubik"/>
                <a:sym typeface="Rubik"/>
              </a:rPr>
              <a:t> ja </a:t>
            </a:r>
            <a:r>
              <a:rPr lang="en-US" sz="3000" u="none" strike="noStrike" dirty="0" err="1">
                <a:solidFill>
                  <a:srgbClr val="303436"/>
                </a:solidFill>
                <a:latin typeface="Rubik"/>
                <a:ea typeface="Rubik"/>
                <a:cs typeface="Rubik"/>
                <a:sym typeface="Rubik"/>
              </a:rPr>
              <a:t>kujundavat</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hindamist</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kursuse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ajal</a:t>
            </a:r>
            <a:r>
              <a:rPr lang="en-US" sz="3000" u="none" strike="noStrike" dirty="0">
                <a:solidFill>
                  <a:srgbClr val="303436"/>
                </a:solidFill>
                <a:latin typeface="Rubik"/>
                <a:ea typeface="Rubik"/>
                <a:cs typeface="Rubik"/>
                <a:sym typeface="Rubik"/>
              </a:rPr>
              <a:t>, on </a:t>
            </a:r>
            <a:r>
              <a:rPr lang="en-US" sz="3000" u="none" strike="noStrike" dirty="0" err="1">
                <a:solidFill>
                  <a:srgbClr val="303436"/>
                </a:solidFill>
                <a:latin typeface="Rubik"/>
                <a:ea typeface="Rubik"/>
                <a:cs typeface="Rubik"/>
                <a:sym typeface="Rubik"/>
              </a:rPr>
              <a:t>õppimisprotsessi</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kuvav</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graafik</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heaks</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aluseks</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hilisemale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refleksioonipäevikule</a:t>
            </a:r>
            <a:r>
              <a:rPr lang="en-US" sz="3000" u="none" strike="noStrike" dirty="0">
                <a:solidFill>
                  <a:srgbClr val="303436"/>
                </a:solidFill>
                <a:latin typeface="Rubik"/>
                <a:ea typeface="Rubik"/>
                <a:cs typeface="Rubik"/>
                <a:sym typeface="Rubik"/>
              </a:rPr>
              <a:t>'. </a:t>
            </a:r>
          </a:p>
          <a:p>
            <a:pPr marL="470535" lvl="1" indent="-235268" algn="l">
              <a:lnSpc>
                <a:spcPts val="3640"/>
              </a:lnSpc>
              <a:spcBef>
                <a:spcPct val="0"/>
              </a:spcBef>
              <a:buFont typeface="Arial"/>
              <a:buChar char="•"/>
            </a:pPr>
            <a:r>
              <a:rPr lang="en-US" sz="3000" u="none" strike="noStrike" dirty="0" err="1">
                <a:solidFill>
                  <a:srgbClr val="303436"/>
                </a:solidFill>
                <a:latin typeface="Rubik"/>
                <a:ea typeface="Rubik"/>
                <a:cs typeface="Rubik"/>
                <a:sym typeface="Rubik"/>
              </a:rPr>
              <a:t>Graafik</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aitab</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õpilasel</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reflekteerida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oma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õppimisprotsessi</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refleksioonipäevikus</a:t>
            </a:r>
            <a:r>
              <a:rPr lang="en-US" sz="3000" u="none" strike="noStrike" dirty="0">
                <a:solidFill>
                  <a:srgbClr val="303436"/>
                </a:solidFill>
                <a:latin typeface="Rubik"/>
                <a:ea typeface="Rubik"/>
                <a:cs typeface="Rubik"/>
                <a:sym typeface="Rubik"/>
              </a:rPr>
              <a:t>. </a:t>
            </a:r>
          </a:p>
          <a:p>
            <a:pPr marL="470535" lvl="1" indent="-235268" algn="l">
              <a:lnSpc>
                <a:spcPts val="3640"/>
              </a:lnSpc>
              <a:spcBef>
                <a:spcPct val="0"/>
              </a:spcBef>
              <a:buFont typeface="Arial"/>
              <a:buChar char="•"/>
            </a:pPr>
            <a:r>
              <a:rPr lang="en-US" sz="3000" u="none" strike="noStrike" dirty="0" err="1">
                <a:solidFill>
                  <a:srgbClr val="303436"/>
                </a:solidFill>
                <a:latin typeface="Rubik"/>
                <a:ea typeface="Rubik"/>
                <a:cs typeface="Rubik"/>
                <a:sym typeface="Rubik"/>
              </a:rPr>
              <a:t>Refleksioonipäevikut</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saab</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kasutada</a:t>
            </a:r>
            <a:r>
              <a:rPr lang="en-US" sz="3000" u="none" strike="noStrike" dirty="0">
                <a:solidFill>
                  <a:srgbClr val="303436"/>
                </a:solidFill>
                <a:latin typeface="Rubik"/>
                <a:ea typeface="Rubik"/>
                <a:cs typeface="Rubik"/>
                <a:sym typeface="Rubik"/>
              </a:rPr>
              <a:t> ka </a:t>
            </a:r>
            <a:r>
              <a:rPr lang="en-US" sz="3000" u="none" strike="noStrike" dirty="0" err="1">
                <a:solidFill>
                  <a:srgbClr val="303436"/>
                </a:solidFill>
                <a:latin typeface="Rubik"/>
                <a:ea typeface="Rubik"/>
                <a:cs typeface="Rubik"/>
                <a:sym typeface="Rubik"/>
              </a:rPr>
              <a:t>lõpphindamise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eesmärgil</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st</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hinnatava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ülesandena</a:t>
            </a:r>
            <a:r>
              <a:rPr lang="en-US" sz="3000" u="none" strike="noStrike" dirty="0">
                <a:solidFill>
                  <a:srgbClr val="303436"/>
                </a:solidFill>
                <a:latin typeface="Rubik"/>
                <a:ea typeface="Rubik"/>
                <a:cs typeface="Rubik"/>
                <a:sym typeface="Rubik"/>
              </a:rPr>
              <a:t>, mis </a:t>
            </a:r>
            <a:r>
              <a:rPr lang="en-US" sz="3000" u="none" strike="noStrike" dirty="0" err="1">
                <a:solidFill>
                  <a:srgbClr val="303436"/>
                </a:solidFill>
                <a:latin typeface="Rubik"/>
                <a:ea typeface="Rubik"/>
                <a:cs typeface="Rubik"/>
                <a:sym typeface="Rubik"/>
              </a:rPr>
              <a:t>aitab</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kaasa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kursuse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lõpphinnetele</a:t>
            </a:r>
            <a:r>
              <a:rPr lang="en-US" sz="3000" u="none" strike="noStrike" dirty="0">
                <a:solidFill>
                  <a:srgbClr val="303436"/>
                </a:solidFill>
                <a:latin typeface="Rubik"/>
                <a:ea typeface="Rubik"/>
                <a:cs typeface="Rubik"/>
                <a:sym typeface="Rubik"/>
              </a:rPr>
              <a:t>. </a:t>
            </a:r>
          </a:p>
          <a:p>
            <a:pPr marL="470535" lvl="1" indent="-235268" algn="l">
              <a:lnSpc>
                <a:spcPts val="3640"/>
              </a:lnSpc>
              <a:spcBef>
                <a:spcPct val="0"/>
              </a:spcBef>
              <a:buFont typeface="Arial"/>
              <a:buChar char="•"/>
            </a:pPr>
            <a:r>
              <a:rPr lang="en-US" sz="3000" u="none" strike="noStrike" dirty="0" err="1">
                <a:solidFill>
                  <a:srgbClr val="303436"/>
                </a:solidFill>
                <a:latin typeface="Rubik"/>
                <a:ea typeface="Rubik"/>
                <a:cs typeface="Rubik"/>
                <a:sym typeface="Rubik"/>
              </a:rPr>
              <a:t>Rakenduse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korduv</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kasutamine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annab</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õpetajatele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ülevaate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sellest</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kuidas</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õpilased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edenevad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millised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teemad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tunduvad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olevat</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raskemad</a:t>
            </a:r>
            <a:r>
              <a:rPr lang="en-US" sz="3000" u="none" strike="noStrike" dirty="0">
                <a:solidFill>
                  <a:srgbClr val="303436"/>
                </a:solidFill>
                <a:latin typeface="Rubik"/>
                <a:ea typeface="Rubik"/>
                <a:cs typeface="Rubik"/>
                <a:sym typeface="Rubik"/>
              </a:rPr>
              <a:t> ja </a:t>
            </a:r>
            <a:r>
              <a:rPr lang="en-US" sz="3000" u="none" strike="noStrike" dirty="0" err="1">
                <a:solidFill>
                  <a:srgbClr val="303436"/>
                </a:solidFill>
                <a:latin typeface="Rubik"/>
                <a:ea typeface="Rubik"/>
                <a:cs typeface="Rubik"/>
                <a:sym typeface="Rubik"/>
              </a:rPr>
              <a:t>millised</a:t>
            </a:r>
            <a:r>
              <a:rPr lang="en-US" sz="3000" u="none" strike="noStrike" dirty="0">
                <a:solidFill>
                  <a:srgbClr val="303436"/>
                </a:solidFill>
                <a:latin typeface="Rubik"/>
                <a:ea typeface="Rubik"/>
                <a:cs typeface="Rubik"/>
                <a:sym typeface="Rubik"/>
              </a:rPr>
              <a:t> on </a:t>
            </a:r>
            <a:r>
              <a:rPr lang="en-US" sz="3000" u="none" strike="noStrike" dirty="0" err="1">
                <a:solidFill>
                  <a:srgbClr val="303436"/>
                </a:solidFill>
                <a:latin typeface="Rubik"/>
                <a:ea typeface="Rubik"/>
                <a:cs typeface="Rubik"/>
                <a:sym typeface="Rubik"/>
              </a:rPr>
              <a:t>omandatud</a:t>
            </a:r>
            <a:r>
              <a:rPr lang="en-US" sz="3000" u="none" strike="noStrike" dirty="0">
                <a:solidFill>
                  <a:srgbClr val="303436"/>
                </a:solidFill>
                <a:latin typeface="Rubik"/>
                <a:ea typeface="Rubik"/>
                <a:cs typeface="Rubik"/>
                <a:sym typeface="Rubik"/>
              </a:rPr>
              <a:t>. </a:t>
            </a:r>
          </a:p>
          <a:p>
            <a:pPr marL="470535" lvl="1" indent="-235268" algn="l">
              <a:lnSpc>
                <a:spcPts val="3640"/>
              </a:lnSpc>
              <a:spcBef>
                <a:spcPct val="0"/>
              </a:spcBef>
              <a:buFont typeface="Arial"/>
              <a:buChar char="•"/>
            </a:pPr>
            <a:r>
              <a:rPr lang="en-US" sz="3000" u="none" strike="noStrike" dirty="0" err="1">
                <a:solidFill>
                  <a:srgbClr val="303436"/>
                </a:solidFill>
                <a:latin typeface="Rubik"/>
                <a:ea typeface="Rubik"/>
                <a:cs typeface="Rubik"/>
                <a:sym typeface="Rubik"/>
              </a:rPr>
              <a:t>Õpilased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saavad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samuti</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näha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oma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edusamme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graafikul</a:t>
            </a:r>
            <a:r>
              <a:rPr lang="en-US" sz="3000" u="none" strike="noStrike" dirty="0">
                <a:solidFill>
                  <a:srgbClr val="303436"/>
                </a:solidFill>
                <a:latin typeface="Rubik"/>
                <a:ea typeface="Rubik"/>
                <a:cs typeface="Rubik"/>
                <a:sym typeface="Rubik"/>
              </a:rPr>
              <a:t> ja </a:t>
            </a:r>
            <a:r>
              <a:rPr lang="en-US" sz="3000" u="none" strike="noStrike" dirty="0" err="1">
                <a:solidFill>
                  <a:srgbClr val="303436"/>
                </a:solidFill>
                <a:latin typeface="Rubik"/>
                <a:ea typeface="Rubik"/>
                <a:cs typeface="Rubik"/>
                <a:sym typeface="Rubik"/>
              </a:rPr>
              <a:t>lugedes</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rakenduse</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ning</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õpetaja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antud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tagasisidet</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saavad</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parendada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oma</a:t>
            </a:r>
            <a:r>
              <a:rPr lang="en-US" sz="3000" u="none" strike="noStrike" dirty="0">
                <a:solidFill>
                  <a:srgbClr val="303436"/>
                </a:solidFill>
                <a:latin typeface="Rubik"/>
                <a:ea typeface="Rubik"/>
                <a:cs typeface="Rubik"/>
                <a:sym typeface="Rubik"/>
              </a:rPr>
              <a:t> </a:t>
            </a:r>
            <a:r>
              <a:rPr lang="en-US" sz="3000" u="none" strike="noStrike" dirty="0" err="1">
                <a:solidFill>
                  <a:srgbClr val="303436"/>
                </a:solidFill>
                <a:latin typeface="Rubik"/>
                <a:ea typeface="Rubik"/>
                <a:cs typeface="Rubik"/>
                <a:sym typeface="Rubik"/>
              </a:rPr>
              <a:t>oskusi</a:t>
            </a:r>
            <a:r>
              <a:rPr lang="en-US" sz="3000" u="none" strike="noStrike" dirty="0">
                <a:solidFill>
                  <a:srgbClr val="303436"/>
                </a:solidFill>
                <a:latin typeface="Rubik"/>
                <a:ea typeface="Rubik"/>
                <a:cs typeface="Rubik"/>
                <a:sym typeface="Rubik"/>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0FBB0-1DEA-C9D2-6174-69FA39CC0545}"/>
              </a:ext>
            </a:extLst>
          </p:cNvPr>
          <p:cNvSpPr txBox="1"/>
          <p:nvPr/>
        </p:nvSpPr>
        <p:spPr>
          <a:xfrm>
            <a:off x="1371600" y="1085850"/>
            <a:ext cx="12804546" cy="897682"/>
          </a:xfrm>
          <a:prstGeom prst="rect">
            <a:avLst/>
          </a:prstGeom>
        </p:spPr>
        <p:txBody>
          <a:bodyPr wrap="square" lIns="0" tIns="0" rIns="0" bIns="0" rtlCol="0" anchor="t">
            <a:spAutoFit/>
          </a:bodyPr>
          <a:lstStyle/>
          <a:p>
            <a:pPr algn="l">
              <a:lnSpc>
                <a:spcPts val="7020"/>
              </a:lnSpc>
            </a:pPr>
            <a:r>
              <a:rPr lang="et-EE" sz="6500" b="1" dirty="0">
                <a:solidFill>
                  <a:srgbClr val="3DAA35"/>
                </a:solidFill>
                <a:latin typeface="Bebas Neue Bold"/>
                <a:ea typeface="Bebas Neue Bold"/>
                <a:cs typeface="Bebas Neue Bold"/>
                <a:sym typeface="Bebas Neue Bold"/>
              </a:rPr>
              <a:t>Rakenduse link ja kontaktandmed</a:t>
            </a:r>
            <a:endParaRPr lang="en-US" sz="6500" b="1" dirty="0">
              <a:solidFill>
                <a:srgbClr val="3DAA35"/>
              </a:solidFill>
              <a:latin typeface="Bebas Neue Bold"/>
              <a:ea typeface="Bebas Neue Bold"/>
              <a:cs typeface="Bebas Neue Bold"/>
              <a:sym typeface="Bebas Neue Bold"/>
            </a:endParaRPr>
          </a:p>
        </p:txBody>
      </p:sp>
      <p:sp>
        <p:nvSpPr>
          <p:cNvPr id="4" name="TextBox 3">
            <a:extLst>
              <a:ext uri="{FF2B5EF4-FFF2-40B4-BE49-F238E27FC236}">
                <a16:creationId xmlns:a16="http://schemas.microsoft.com/office/drawing/2014/main" id="{A581B812-C047-5506-C324-DF8E69275EE2}"/>
              </a:ext>
            </a:extLst>
          </p:cNvPr>
          <p:cNvSpPr txBox="1"/>
          <p:nvPr/>
        </p:nvSpPr>
        <p:spPr>
          <a:xfrm>
            <a:off x="1219200" y="3695700"/>
            <a:ext cx="9067800" cy="4618124"/>
          </a:xfrm>
          <a:prstGeom prst="rect">
            <a:avLst/>
          </a:prstGeom>
        </p:spPr>
        <p:txBody>
          <a:bodyPr wrap="square" lIns="0" tIns="0" rIns="0" bIns="0" rtlCol="0" anchor="t">
            <a:spAutoFit/>
          </a:bodyPr>
          <a:lstStyle/>
          <a:p>
            <a:pPr marL="235267" lvl="1" algn="l">
              <a:lnSpc>
                <a:spcPts val="3640"/>
              </a:lnSpc>
              <a:spcBef>
                <a:spcPct val="0"/>
              </a:spcBef>
            </a:pPr>
            <a:r>
              <a:rPr lang="fi-FI" sz="3600" u="none" strike="noStrike" dirty="0" err="1">
                <a:solidFill>
                  <a:srgbClr val="303436"/>
                </a:solidFill>
                <a:latin typeface="Rubik"/>
                <a:ea typeface="Rubik"/>
                <a:cs typeface="Rubik"/>
                <a:sym typeface="Rubik"/>
              </a:rPr>
              <a:t>Kui</a:t>
            </a:r>
            <a:r>
              <a:rPr lang="fi-FI" sz="3600" u="none" strike="noStrike" dirty="0">
                <a:solidFill>
                  <a:srgbClr val="303436"/>
                </a:solidFill>
                <a:latin typeface="Rubik"/>
                <a:ea typeface="Rubik"/>
                <a:cs typeface="Rubik"/>
                <a:sym typeface="Rubik"/>
              </a:rPr>
              <a:t> </a:t>
            </a:r>
            <a:r>
              <a:rPr lang="fi-FI" sz="3600" u="none" strike="noStrike" dirty="0" err="1">
                <a:solidFill>
                  <a:srgbClr val="303436"/>
                </a:solidFill>
                <a:latin typeface="Rubik"/>
                <a:ea typeface="Rubik"/>
                <a:cs typeface="Rubik"/>
                <a:sym typeface="Rubik"/>
              </a:rPr>
              <a:t>teil</a:t>
            </a:r>
            <a:r>
              <a:rPr lang="fi-FI" sz="3600" u="none" strike="noStrike" dirty="0">
                <a:solidFill>
                  <a:srgbClr val="303436"/>
                </a:solidFill>
                <a:latin typeface="Rubik"/>
                <a:ea typeface="Rubik"/>
                <a:cs typeface="Rubik"/>
                <a:sym typeface="Rubik"/>
              </a:rPr>
              <a:t> on </a:t>
            </a:r>
            <a:r>
              <a:rPr lang="fi-FI" sz="3600" u="none" strike="noStrike" dirty="0" err="1">
                <a:solidFill>
                  <a:srgbClr val="303436"/>
                </a:solidFill>
                <a:latin typeface="Rubik"/>
                <a:ea typeface="Rubik"/>
                <a:cs typeface="Rubik"/>
                <a:sym typeface="Rubik"/>
              </a:rPr>
              <a:t>kommentaare</a:t>
            </a:r>
            <a:r>
              <a:rPr lang="fi-FI" sz="3600" u="none" strike="noStrike" dirty="0">
                <a:solidFill>
                  <a:srgbClr val="303436"/>
                </a:solidFill>
                <a:latin typeface="Rubik"/>
                <a:ea typeface="Rubik"/>
                <a:cs typeface="Rubik"/>
                <a:sym typeface="Rubik"/>
              </a:rPr>
              <a:t> </a:t>
            </a:r>
            <a:r>
              <a:rPr lang="fi-FI" sz="3600" u="none" strike="noStrike" dirty="0" err="1">
                <a:solidFill>
                  <a:srgbClr val="303436"/>
                </a:solidFill>
                <a:latin typeface="Rubik"/>
                <a:ea typeface="Rubik"/>
                <a:cs typeface="Rubik"/>
                <a:sym typeface="Rubik"/>
              </a:rPr>
              <a:t>või</a:t>
            </a:r>
            <a:r>
              <a:rPr lang="fi-FI" sz="3600" u="none" strike="noStrike" dirty="0">
                <a:solidFill>
                  <a:srgbClr val="303436"/>
                </a:solidFill>
                <a:latin typeface="Rubik"/>
                <a:ea typeface="Rubik"/>
                <a:cs typeface="Rubik"/>
                <a:sym typeface="Rubik"/>
              </a:rPr>
              <a:t> </a:t>
            </a:r>
            <a:r>
              <a:rPr lang="fi-FI" sz="3600" u="none" strike="noStrike" dirty="0" err="1">
                <a:solidFill>
                  <a:srgbClr val="303436"/>
                </a:solidFill>
                <a:latin typeface="Rubik"/>
                <a:ea typeface="Rubik"/>
                <a:cs typeface="Rubik"/>
                <a:sym typeface="Rubik"/>
              </a:rPr>
              <a:t>küsimusi</a:t>
            </a:r>
            <a:r>
              <a:rPr lang="fi-FI" sz="3600" u="none" strike="noStrike" dirty="0">
                <a:solidFill>
                  <a:srgbClr val="303436"/>
                </a:solidFill>
                <a:latin typeface="Rubik"/>
                <a:ea typeface="Rubik"/>
                <a:cs typeface="Rubik"/>
                <a:sym typeface="Rubik"/>
              </a:rPr>
              <a:t>, </a:t>
            </a:r>
            <a:r>
              <a:rPr lang="fi-FI" sz="3600" u="none" strike="noStrike" dirty="0" err="1">
                <a:solidFill>
                  <a:srgbClr val="303436"/>
                </a:solidFill>
                <a:latin typeface="Rubik"/>
                <a:ea typeface="Rubik"/>
                <a:cs typeface="Rubik"/>
                <a:sym typeface="Rubik"/>
              </a:rPr>
              <a:t>andke</a:t>
            </a:r>
            <a:r>
              <a:rPr lang="fi-FI" sz="3600" u="none" strike="noStrike" dirty="0">
                <a:solidFill>
                  <a:srgbClr val="303436"/>
                </a:solidFill>
                <a:latin typeface="Rubik"/>
                <a:ea typeface="Rubik"/>
                <a:cs typeface="Rubik"/>
                <a:sym typeface="Rubik"/>
              </a:rPr>
              <a:t> </a:t>
            </a:r>
            <a:r>
              <a:rPr lang="fi-FI" sz="3600" u="none" strike="noStrike" dirty="0" err="1">
                <a:solidFill>
                  <a:srgbClr val="303436"/>
                </a:solidFill>
                <a:latin typeface="Rubik"/>
                <a:ea typeface="Rubik"/>
                <a:cs typeface="Rubik"/>
                <a:sym typeface="Rubik"/>
              </a:rPr>
              <a:t>meile</a:t>
            </a:r>
            <a:r>
              <a:rPr lang="fi-FI" sz="3600" u="none" strike="noStrike" dirty="0">
                <a:solidFill>
                  <a:srgbClr val="303436"/>
                </a:solidFill>
                <a:latin typeface="Rubik"/>
                <a:ea typeface="Rubik"/>
                <a:cs typeface="Rubik"/>
                <a:sym typeface="Rubik"/>
              </a:rPr>
              <a:t> </a:t>
            </a:r>
            <a:r>
              <a:rPr lang="fi-FI" sz="3600" u="none" strike="noStrike" dirty="0" err="1">
                <a:solidFill>
                  <a:srgbClr val="303436"/>
                </a:solidFill>
                <a:latin typeface="Rubik"/>
                <a:ea typeface="Rubik"/>
                <a:cs typeface="Rubik"/>
                <a:sym typeface="Rubik"/>
              </a:rPr>
              <a:t>teada</a:t>
            </a:r>
            <a:r>
              <a:rPr lang="et-EE" sz="3600" u="none" strike="noStrike" dirty="0">
                <a:solidFill>
                  <a:srgbClr val="303436"/>
                </a:solidFill>
                <a:latin typeface="Rubik"/>
                <a:ea typeface="Rubik"/>
                <a:cs typeface="Rubik"/>
                <a:sym typeface="Rubik"/>
              </a:rPr>
              <a:t>:</a:t>
            </a:r>
          </a:p>
          <a:p>
            <a:pPr marL="692467" lvl="1" indent="-457200" algn="l">
              <a:lnSpc>
                <a:spcPts val="3640"/>
              </a:lnSpc>
              <a:spcBef>
                <a:spcPct val="0"/>
              </a:spcBef>
              <a:buFont typeface="Arial" panose="020B0604020202020204" pitchFamily="34" charset="0"/>
              <a:buChar char="•"/>
            </a:pPr>
            <a:r>
              <a:rPr lang="et-EE" sz="3600" u="none" strike="noStrike" dirty="0">
                <a:solidFill>
                  <a:srgbClr val="303436"/>
                </a:solidFill>
                <a:latin typeface="Rubik"/>
                <a:ea typeface="Rubik"/>
                <a:cs typeface="Rubik"/>
                <a:sym typeface="Rubik"/>
              </a:rPr>
              <a:t>Erika </a:t>
            </a:r>
            <a:r>
              <a:rPr lang="et-EE" sz="3600" u="none" strike="noStrike" dirty="0" err="1">
                <a:solidFill>
                  <a:srgbClr val="303436"/>
                </a:solidFill>
                <a:latin typeface="Rubik"/>
                <a:ea typeface="Rubik"/>
                <a:cs typeface="Rubik"/>
                <a:sym typeface="Rubik"/>
              </a:rPr>
              <a:t>Löfström</a:t>
            </a:r>
            <a:r>
              <a:rPr lang="et-EE" sz="3600" u="none" strike="noStrike" dirty="0">
                <a:solidFill>
                  <a:srgbClr val="303436"/>
                </a:solidFill>
                <a:latin typeface="Rubik"/>
                <a:ea typeface="Rubik"/>
                <a:cs typeface="Rubik"/>
                <a:sym typeface="Rubik"/>
              </a:rPr>
              <a:t>: </a:t>
            </a:r>
            <a:r>
              <a:rPr lang="et-EE" sz="3600" u="none" strike="noStrike" dirty="0">
                <a:solidFill>
                  <a:srgbClr val="303436"/>
                </a:solidFill>
                <a:latin typeface="Rubik"/>
                <a:ea typeface="Rubik"/>
                <a:cs typeface="Rubik"/>
                <a:sym typeface="Rubik"/>
                <a:hlinkClick r:id="rId2"/>
              </a:rPr>
              <a:t>erika.lofstrom@helsinki.fi</a:t>
            </a:r>
            <a:endParaRPr lang="et-EE" sz="3600" u="none" strike="noStrike" dirty="0">
              <a:solidFill>
                <a:srgbClr val="303436"/>
              </a:solidFill>
              <a:latin typeface="Rubik"/>
              <a:ea typeface="Rubik"/>
              <a:cs typeface="Rubik"/>
              <a:sym typeface="Rubik"/>
            </a:endParaRPr>
          </a:p>
          <a:p>
            <a:pPr marL="692467" lvl="1" indent="-457200" algn="l">
              <a:lnSpc>
                <a:spcPts val="3640"/>
              </a:lnSpc>
              <a:spcBef>
                <a:spcPct val="0"/>
              </a:spcBef>
              <a:buFont typeface="Arial" panose="020B0604020202020204" pitchFamily="34" charset="0"/>
              <a:buChar char="•"/>
            </a:pPr>
            <a:r>
              <a:rPr lang="et-EE" sz="3600" dirty="0">
                <a:solidFill>
                  <a:srgbClr val="303436"/>
                </a:solidFill>
                <a:latin typeface="Rubik"/>
                <a:ea typeface="Rubik"/>
                <a:cs typeface="Rubik"/>
                <a:sym typeface="Rubik"/>
              </a:rPr>
              <a:t>Anu Tammeleht: </a:t>
            </a:r>
            <a:r>
              <a:rPr lang="et-EE" sz="3600" dirty="0">
                <a:solidFill>
                  <a:srgbClr val="303436"/>
                </a:solidFill>
                <a:latin typeface="Rubik"/>
                <a:ea typeface="Rubik"/>
                <a:cs typeface="Rubik"/>
                <a:sym typeface="Rubik"/>
                <a:hlinkClick r:id="rId3"/>
              </a:rPr>
              <a:t>anu.tammeleht@helsinki.fi</a:t>
            </a:r>
            <a:endParaRPr lang="et-EE" sz="3600" dirty="0">
              <a:solidFill>
                <a:srgbClr val="303436"/>
              </a:solidFill>
              <a:latin typeface="Rubik"/>
              <a:ea typeface="Rubik"/>
              <a:cs typeface="Rubik"/>
              <a:sym typeface="Rubik"/>
            </a:endParaRPr>
          </a:p>
          <a:p>
            <a:pPr marL="235267" lvl="1" algn="l">
              <a:lnSpc>
                <a:spcPts val="3640"/>
              </a:lnSpc>
              <a:spcBef>
                <a:spcPct val="0"/>
              </a:spcBef>
            </a:pPr>
            <a:endParaRPr lang="et-EE" sz="3600" u="none" strike="noStrike" dirty="0">
              <a:solidFill>
                <a:srgbClr val="303436"/>
              </a:solidFill>
              <a:latin typeface="Rubik"/>
              <a:ea typeface="Rubik"/>
              <a:cs typeface="Rubik"/>
              <a:sym typeface="Rubik"/>
            </a:endParaRPr>
          </a:p>
          <a:p>
            <a:pPr marL="235267" lvl="1" algn="l">
              <a:lnSpc>
                <a:spcPts val="3640"/>
              </a:lnSpc>
              <a:spcBef>
                <a:spcPct val="0"/>
              </a:spcBef>
            </a:pPr>
            <a:endParaRPr lang="et-EE" sz="3600" dirty="0">
              <a:solidFill>
                <a:srgbClr val="303436"/>
              </a:solidFill>
              <a:latin typeface="Rubik"/>
              <a:ea typeface="Rubik"/>
              <a:cs typeface="Rubik"/>
              <a:sym typeface="Rubik"/>
            </a:endParaRPr>
          </a:p>
          <a:p>
            <a:pPr marL="235267" lvl="1" algn="l">
              <a:lnSpc>
                <a:spcPts val="3640"/>
              </a:lnSpc>
              <a:spcBef>
                <a:spcPct val="0"/>
              </a:spcBef>
            </a:pPr>
            <a:r>
              <a:rPr lang="et-EE" sz="3600" u="none" strike="noStrike" dirty="0">
                <a:solidFill>
                  <a:srgbClr val="303436"/>
                </a:solidFill>
                <a:latin typeface="Rubik"/>
                <a:ea typeface="Rubik"/>
                <a:cs typeface="Rubik"/>
                <a:sym typeface="Rubik"/>
              </a:rPr>
              <a:t>Rakendus on leitav siit lingilt (+QR kood): </a:t>
            </a:r>
          </a:p>
          <a:p>
            <a:pPr marL="235267" lvl="1" algn="l">
              <a:lnSpc>
                <a:spcPts val="3640"/>
              </a:lnSpc>
              <a:spcBef>
                <a:spcPct val="0"/>
              </a:spcBef>
            </a:pPr>
            <a:r>
              <a:rPr lang="et-EE" sz="3600" u="none" strike="noStrike" dirty="0">
                <a:solidFill>
                  <a:srgbClr val="303436"/>
                </a:solidFill>
                <a:latin typeface="Rubik"/>
                <a:ea typeface="Rubik"/>
                <a:cs typeface="Rubik"/>
                <a:sym typeface="Rubik"/>
                <a:hlinkClick r:id="rId4"/>
              </a:rPr>
              <a:t>https://reflection-compass.it.helsinki.fi</a:t>
            </a:r>
            <a:r>
              <a:rPr lang="et-EE" sz="3600" u="none" strike="noStrike" dirty="0">
                <a:solidFill>
                  <a:srgbClr val="303436"/>
                </a:solidFill>
                <a:latin typeface="Rubik"/>
                <a:ea typeface="Rubik"/>
                <a:cs typeface="Rubik"/>
                <a:sym typeface="Rubik"/>
              </a:rPr>
              <a:t>  </a:t>
            </a:r>
            <a:endParaRPr lang="en-US" sz="3600" u="none" strike="noStrike" dirty="0">
              <a:solidFill>
                <a:srgbClr val="303436"/>
              </a:solidFill>
              <a:latin typeface="Rubik"/>
              <a:ea typeface="Rubik"/>
              <a:cs typeface="Rubik"/>
              <a:sym typeface="Rubik"/>
            </a:endParaRPr>
          </a:p>
        </p:txBody>
      </p:sp>
      <p:pic>
        <p:nvPicPr>
          <p:cNvPr id="5" name="Picture 4">
            <a:extLst>
              <a:ext uri="{FF2B5EF4-FFF2-40B4-BE49-F238E27FC236}">
                <a16:creationId xmlns:a16="http://schemas.microsoft.com/office/drawing/2014/main" id="{FBD16EAF-EFBE-A3A6-829B-65C45BA3C25F}"/>
              </a:ext>
            </a:extLst>
          </p:cNvPr>
          <p:cNvPicPr>
            <a:picLocks noChangeAspect="1"/>
          </p:cNvPicPr>
          <p:nvPr/>
        </p:nvPicPr>
        <p:blipFill>
          <a:blip r:embed="rId5"/>
          <a:stretch>
            <a:fillRect/>
          </a:stretch>
        </p:blipFill>
        <p:spPr>
          <a:xfrm>
            <a:off x="10823346" y="1983531"/>
            <a:ext cx="6705600" cy="6705600"/>
          </a:xfrm>
          <a:prstGeom prst="rect">
            <a:avLst/>
          </a:prstGeom>
        </p:spPr>
      </p:pic>
    </p:spTree>
    <p:extLst>
      <p:ext uri="{BB962C8B-B14F-4D97-AF65-F5344CB8AC3E}">
        <p14:creationId xmlns:p14="http://schemas.microsoft.com/office/powerpoint/2010/main" val="130063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276624"/>
            <a:ext cx="16230600" cy="3466846"/>
          </a:xfrm>
          <a:prstGeom prst="rect">
            <a:avLst/>
          </a:prstGeom>
        </p:spPr>
        <p:txBody>
          <a:bodyPr lIns="0" tIns="0" rIns="0" bIns="0" rtlCol="0" anchor="t">
            <a:spAutoFit/>
          </a:bodyPr>
          <a:lstStyle/>
          <a:p>
            <a:pPr algn="l">
              <a:lnSpc>
                <a:spcPts val="3920"/>
              </a:lnSpc>
            </a:pPr>
            <a:r>
              <a:rPr lang="en-US" sz="2800" dirty="0" err="1">
                <a:solidFill>
                  <a:srgbClr val="303436"/>
                </a:solidFill>
                <a:latin typeface="Rubik Bold"/>
                <a:ea typeface="Rubik Bold"/>
                <a:cs typeface="Rubik Bold"/>
                <a:sym typeface="Rubik Bold"/>
              </a:rPr>
              <a:t>Refle</a:t>
            </a:r>
            <a:r>
              <a:rPr lang="et-EE" sz="2800" dirty="0" err="1">
                <a:solidFill>
                  <a:srgbClr val="303436"/>
                </a:solidFill>
                <a:latin typeface="Rubik Bold"/>
                <a:ea typeface="Rubik Bold"/>
                <a:cs typeface="Rubik Bold"/>
                <a:sym typeface="Rubik Bold"/>
              </a:rPr>
              <a:t>ksioonikompass</a:t>
            </a:r>
            <a:r>
              <a:rPr lang="et-EE" sz="2800" dirty="0">
                <a:solidFill>
                  <a:srgbClr val="303436"/>
                </a:solidFill>
                <a:latin typeface="Rubik Bold"/>
                <a:ea typeface="Rubik Bold"/>
                <a:cs typeface="Rubik Bold"/>
                <a:sym typeface="Rubik Bold"/>
              </a:rPr>
              <a:t> </a:t>
            </a:r>
            <a:r>
              <a:rPr lang="en-US" sz="2800" dirty="0">
                <a:solidFill>
                  <a:srgbClr val="303436"/>
                </a:solidFill>
                <a:latin typeface="Rubik"/>
                <a:ea typeface="Rubik"/>
                <a:cs typeface="Rubik"/>
                <a:sym typeface="Rubik"/>
              </a:rPr>
              <a:t>on </a:t>
            </a:r>
            <a:r>
              <a:rPr lang="en-US" sz="2800" dirty="0" err="1">
                <a:solidFill>
                  <a:srgbClr val="303436"/>
                </a:solidFill>
                <a:latin typeface="Rubik"/>
                <a:ea typeface="Rubik"/>
                <a:cs typeface="Rubik"/>
                <a:sym typeface="Rubik"/>
              </a:rPr>
              <a:t>rakendus</a:t>
            </a:r>
            <a:r>
              <a:rPr lang="en-US" sz="2800" dirty="0">
                <a:solidFill>
                  <a:srgbClr val="303436"/>
                </a:solidFill>
                <a:latin typeface="Rubik"/>
                <a:ea typeface="Rubik"/>
                <a:cs typeface="Rubik"/>
                <a:sym typeface="Rubik"/>
              </a:rPr>
              <a:t>, mis </a:t>
            </a:r>
            <a:r>
              <a:rPr lang="en-US" sz="2800" dirty="0" err="1">
                <a:solidFill>
                  <a:srgbClr val="303436"/>
                </a:solidFill>
                <a:latin typeface="Rubik"/>
                <a:ea typeface="Rubik"/>
                <a:cs typeface="Rubik"/>
                <a:sym typeface="Rubik"/>
              </a:rPr>
              <a:t>aitab</a:t>
            </a:r>
            <a:r>
              <a:rPr lang="en-US" sz="2800" dirty="0">
                <a:solidFill>
                  <a:srgbClr val="303436"/>
                </a:solidFill>
                <a:latin typeface="Rubik"/>
                <a:ea typeface="Rubik"/>
                <a:cs typeface="Rubik"/>
                <a:sym typeface="Rubik"/>
              </a:rPr>
              <a:t> ... </a:t>
            </a:r>
          </a:p>
          <a:p>
            <a:pPr algn="l">
              <a:lnSpc>
                <a:spcPts val="3920"/>
              </a:lnSpc>
            </a:pP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selgitada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mida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õpilased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õpivad</a:t>
            </a:r>
            <a:r>
              <a:rPr lang="en-US" sz="2800" dirty="0">
                <a:solidFill>
                  <a:srgbClr val="303436"/>
                </a:solidFill>
                <a:latin typeface="Rubik"/>
                <a:ea typeface="Rubik"/>
                <a:cs typeface="Rubik"/>
                <a:sym typeface="Rubik"/>
              </a:rPr>
              <a:t>; </a:t>
            </a:r>
          </a:p>
          <a:p>
            <a:pPr algn="l">
              <a:lnSpc>
                <a:spcPts val="3920"/>
              </a:lnSpc>
            </a:pP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hinnata</a:t>
            </a:r>
            <a:r>
              <a:rPr lang="en-US" sz="2800" dirty="0">
                <a:solidFill>
                  <a:srgbClr val="303436"/>
                </a:solidFill>
                <a:latin typeface="Rubik"/>
                <a:ea typeface="Rubik"/>
                <a:cs typeface="Rubik"/>
                <a:sym typeface="Rubik"/>
              </a:rPr>
              <a:t>, kas </a:t>
            </a:r>
            <a:r>
              <a:rPr lang="en-US" sz="2800" dirty="0" err="1">
                <a:solidFill>
                  <a:srgbClr val="303436"/>
                </a:solidFill>
                <a:latin typeface="Rubik"/>
                <a:ea typeface="Rubik"/>
                <a:cs typeface="Rubik"/>
                <a:sym typeface="Rubik"/>
              </a:rPr>
              <a:t>õpetamine</a:t>
            </a:r>
            <a:r>
              <a:rPr lang="en-US" sz="2800" dirty="0">
                <a:solidFill>
                  <a:srgbClr val="303436"/>
                </a:solidFill>
                <a:latin typeface="Rubik"/>
                <a:ea typeface="Rubik"/>
                <a:cs typeface="Rubik"/>
                <a:sym typeface="Rubik"/>
              </a:rPr>
              <a:t> on </a:t>
            </a:r>
            <a:r>
              <a:rPr lang="en-US" sz="2800" dirty="0" err="1">
                <a:solidFill>
                  <a:srgbClr val="303436"/>
                </a:solidFill>
                <a:latin typeface="Rubik"/>
                <a:ea typeface="Rubik"/>
                <a:cs typeface="Rubik"/>
                <a:sym typeface="Rubik"/>
              </a:rPr>
              <a:t>efektiivne</a:t>
            </a:r>
            <a:r>
              <a:rPr lang="en-US" sz="2800" dirty="0">
                <a:solidFill>
                  <a:srgbClr val="303436"/>
                </a:solidFill>
                <a:latin typeface="Rubik"/>
                <a:ea typeface="Rubik"/>
                <a:cs typeface="Rubik"/>
                <a:sym typeface="Rubik"/>
              </a:rPr>
              <a:t>; </a:t>
            </a:r>
          </a:p>
          <a:p>
            <a:pPr algn="l">
              <a:lnSpc>
                <a:spcPts val="3920"/>
              </a:lnSpc>
            </a:pP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jälgida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kuidas</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õpilased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mõistavad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kursuse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käigus</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käsitletud</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teaduseetikaga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seotud</a:t>
            </a:r>
            <a:r>
              <a:rPr lang="en-US" sz="2800" dirty="0">
                <a:solidFill>
                  <a:srgbClr val="303436"/>
                </a:solidFill>
                <a:latin typeface="Rubik"/>
                <a:ea typeface="Rubik"/>
                <a:cs typeface="Rubik"/>
                <a:sym typeface="Rubik"/>
              </a:rPr>
              <a:t> sisu; </a:t>
            </a:r>
          </a:p>
          <a:p>
            <a:pPr algn="l">
              <a:lnSpc>
                <a:spcPts val="3920"/>
              </a:lnSpc>
            </a:pP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rakendada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kujundavat</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hindamist</a:t>
            </a:r>
            <a:r>
              <a:rPr lang="en-US" sz="2800" dirty="0">
                <a:solidFill>
                  <a:srgbClr val="303436"/>
                </a:solidFill>
                <a:latin typeface="Rubik"/>
                <a:ea typeface="Rubik"/>
                <a:cs typeface="Rubik"/>
                <a:sym typeface="Rubik"/>
              </a:rPr>
              <a:t> ja </a:t>
            </a:r>
            <a:r>
              <a:rPr lang="en-US" sz="2800" dirty="0" err="1">
                <a:solidFill>
                  <a:srgbClr val="303436"/>
                </a:solidFill>
                <a:latin typeface="Rubik"/>
                <a:ea typeface="Rubik"/>
                <a:cs typeface="Rubik"/>
                <a:sym typeface="Rubik"/>
              </a:rPr>
              <a:t>anda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õpilastele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kursuse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jooksul</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tagasisidet</a:t>
            </a:r>
            <a:r>
              <a:rPr lang="en-US" sz="2800" dirty="0">
                <a:solidFill>
                  <a:srgbClr val="303436"/>
                </a:solidFill>
                <a:latin typeface="Rubik"/>
                <a:ea typeface="Rubik"/>
                <a:cs typeface="Rubik"/>
                <a:sym typeface="Rubik"/>
              </a:rPr>
              <a:t>; </a:t>
            </a:r>
          </a:p>
          <a:p>
            <a:pPr algn="l">
              <a:lnSpc>
                <a:spcPts val="3920"/>
              </a:lnSpc>
            </a:pPr>
            <a:r>
              <a:rPr lang="en-US" sz="2800" dirty="0">
                <a:solidFill>
                  <a:srgbClr val="303436"/>
                </a:solidFill>
                <a:latin typeface="Rubik"/>
                <a:ea typeface="Rubik"/>
                <a:cs typeface="Rubik"/>
                <a:sym typeface="Rubik"/>
              </a:rPr>
              <a:t>• panna </a:t>
            </a:r>
            <a:r>
              <a:rPr lang="en-US" sz="2800" dirty="0" err="1">
                <a:solidFill>
                  <a:srgbClr val="303436"/>
                </a:solidFill>
                <a:latin typeface="Rubik"/>
                <a:ea typeface="Rubik"/>
                <a:cs typeface="Rubik"/>
                <a:sym typeface="Rubik"/>
              </a:rPr>
              <a:t>õpilasi</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mõtlema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oma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õppimisele</a:t>
            </a:r>
            <a:r>
              <a:rPr lang="en-US" sz="2800" dirty="0">
                <a:solidFill>
                  <a:srgbClr val="303436"/>
                </a:solidFill>
                <a:latin typeface="Rubik"/>
                <a:ea typeface="Rubik"/>
                <a:cs typeface="Rubik"/>
                <a:sym typeface="Rubik"/>
              </a:rPr>
              <a:t> ja </a:t>
            </a:r>
            <a:r>
              <a:rPr lang="en-US" sz="2800" dirty="0" err="1">
                <a:solidFill>
                  <a:srgbClr val="303436"/>
                </a:solidFill>
                <a:latin typeface="Rubik"/>
                <a:ea typeface="Rubik"/>
                <a:cs typeface="Rubik"/>
                <a:sym typeface="Rubik"/>
              </a:rPr>
              <a:t>toetada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õpilaste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rekleksioonioskuste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arengut</a:t>
            </a:r>
            <a:r>
              <a:rPr lang="en-US" sz="2800" dirty="0">
                <a:solidFill>
                  <a:srgbClr val="303436"/>
                </a:solidFill>
                <a:latin typeface="Rubik"/>
                <a:ea typeface="Rubik"/>
                <a:cs typeface="Rubik"/>
                <a:sym typeface="Rubik"/>
              </a:rPr>
              <a:t>; </a:t>
            </a:r>
          </a:p>
          <a:p>
            <a:pPr algn="l">
              <a:lnSpc>
                <a:spcPts val="3920"/>
              </a:lnSpc>
            </a:pP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toetada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õpilasi</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oma</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arusaamise</a:t>
            </a:r>
            <a:r>
              <a:rPr lang="en-US" sz="2800" dirty="0">
                <a:solidFill>
                  <a:srgbClr val="303436"/>
                </a:solidFill>
                <a:latin typeface="Rubik"/>
                <a:ea typeface="Rubik"/>
                <a:cs typeface="Rubik"/>
                <a:sym typeface="Rubik"/>
              </a:rPr>
              <a:t> </a:t>
            </a:r>
            <a:r>
              <a:rPr lang="en-US" sz="2800" dirty="0" err="1">
                <a:solidFill>
                  <a:srgbClr val="303436"/>
                </a:solidFill>
                <a:latin typeface="Rubik"/>
                <a:ea typeface="Rubik"/>
                <a:cs typeface="Rubik"/>
                <a:sym typeface="Rubik"/>
              </a:rPr>
              <a:t>hindamisel</a:t>
            </a:r>
            <a:r>
              <a:rPr lang="en-US" sz="2800" dirty="0">
                <a:solidFill>
                  <a:srgbClr val="303436"/>
                </a:solidFill>
                <a:latin typeface="Rubik"/>
                <a:ea typeface="Rubik"/>
                <a:cs typeface="Rubik"/>
                <a:sym typeface="Rubik"/>
              </a:rPr>
              <a:t>.</a:t>
            </a:r>
          </a:p>
        </p:txBody>
      </p:sp>
      <p:sp>
        <p:nvSpPr>
          <p:cNvPr id="3" name="Freeform 3"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36592"/>
            <a:ext cx="10553700" cy="5887446"/>
          </a:xfrm>
          <a:prstGeom prst="rect">
            <a:avLst/>
          </a:prstGeom>
        </p:spPr>
        <p:txBody>
          <a:bodyPr wrap="square" lIns="0" tIns="0" rIns="0" bIns="0" rtlCol="0" anchor="t">
            <a:spAutoFit/>
          </a:bodyPr>
          <a:lstStyle/>
          <a:p>
            <a:pPr marL="542925" lvl="1" indent="-271462" algn="l">
              <a:lnSpc>
                <a:spcPts val="4200"/>
              </a:lnSpc>
              <a:buFont typeface="Arial"/>
              <a:buChar char="•"/>
            </a:pPr>
            <a:r>
              <a:rPr lang="et-EE" sz="3000" dirty="0">
                <a:solidFill>
                  <a:srgbClr val="303436"/>
                </a:solidFill>
                <a:latin typeface="Rubik"/>
                <a:ea typeface="Rubik"/>
                <a:cs typeface="Rubik"/>
                <a:sym typeface="Rubik"/>
              </a:rPr>
              <a:t>Juhenda</a:t>
            </a:r>
            <a:r>
              <a:rPr lang="en-US" sz="3000" dirty="0">
                <a:solidFill>
                  <a:srgbClr val="303436"/>
                </a:solidFill>
                <a:latin typeface="Rubik"/>
                <a:ea typeface="Rubik"/>
                <a:cs typeface="Rubik"/>
                <a:sym typeface="Rubik"/>
              </a:rPr>
              <a:t>ja </a:t>
            </a:r>
            <a:r>
              <a:rPr lang="en-US" sz="3000" dirty="0" err="1">
                <a:solidFill>
                  <a:srgbClr val="303436"/>
                </a:solidFill>
                <a:latin typeface="Rubik"/>
                <a:ea typeface="Rubik"/>
                <a:cs typeface="Rubik"/>
                <a:sym typeface="Rubik"/>
              </a:rPr>
              <a:t>logib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sisse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ülikooli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kasutajatunnustega</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Klõpsake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Uus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nupule</a:t>
            </a:r>
            <a:endParaRPr lang="en-US" sz="3000" dirty="0">
              <a:solidFill>
                <a:srgbClr val="303436"/>
              </a:solidFill>
              <a:latin typeface="Rubik"/>
              <a:ea typeface="Rubik"/>
              <a:cs typeface="Rubik"/>
              <a:sym typeface="Rubik"/>
            </a:endParaRPr>
          </a:p>
          <a:p>
            <a:pPr marL="542925" lvl="1" indent="-271462" algn="l">
              <a:lnSpc>
                <a:spcPts val="4200"/>
              </a:lnSpc>
              <a:buFont typeface="Arial"/>
              <a:buChar char="•"/>
            </a:pPr>
            <a:r>
              <a:rPr lang="en-US" sz="3000" dirty="0" err="1">
                <a:solidFill>
                  <a:srgbClr val="303436"/>
                </a:solidFill>
                <a:latin typeface="Rubik"/>
                <a:ea typeface="Rubik"/>
                <a:cs typeface="Rubik"/>
                <a:sym typeface="Rubik"/>
              </a:rPr>
              <a:t>Täitke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kohta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käiv</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teave</a:t>
            </a:r>
            <a:r>
              <a:rPr lang="en-US" sz="3000" dirty="0">
                <a:solidFill>
                  <a:srgbClr val="303436"/>
                </a:solidFill>
                <a:latin typeface="Rubik"/>
                <a:ea typeface="Rubik"/>
                <a:cs typeface="Rubik"/>
                <a:sym typeface="Rubik"/>
              </a:rPr>
              <a:t>: </a:t>
            </a:r>
          </a:p>
          <a:p>
            <a:pPr marL="1000125" lvl="2" indent="-271462">
              <a:lnSpc>
                <a:spcPts val="4200"/>
              </a:lnSpc>
              <a:buFont typeface="Arial"/>
              <a:buChar char="•"/>
            </a:pPr>
            <a:r>
              <a:rPr lang="en-US" sz="3000" dirty="0" err="1">
                <a:solidFill>
                  <a:srgbClr val="303436"/>
                </a:solidFill>
                <a:latin typeface="Rubik"/>
                <a:ea typeface="Rubik"/>
                <a:cs typeface="Rubik"/>
                <a:sym typeface="Rubik"/>
              </a:rPr>
              <a:t>Kursuse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pealkiri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unikaalne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kursuse</a:t>
            </a:r>
            <a:r>
              <a:rPr lang="en-US" sz="3000" dirty="0">
                <a:solidFill>
                  <a:srgbClr val="303436"/>
                </a:solidFill>
                <a:latin typeface="Rubik"/>
                <a:ea typeface="Rubik"/>
                <a:cs typeface="Rubik"/>
                <a:sym typeface="Rubik"/>
              </a:rPr>
              <a:t> ID, </a:t>
            </a:r>
            <a:r>
              <a:rPr lang="en-US" sz="3000" dirty="0" err="1">
                <a:solidFill>
                  <a:srgbClr val="303436"/>
                </a:solidFill>
                <a:latin typeface="Rubik"/>
                <a:ea typeface="Rubik"/>
                <a:cs typeface="Rubik"/>
                <a:sym typeface="Rubik"/>
              </a:rPr>
              <a:t>algus</a:t>
            </a:r>
            <a:r>
              <a:rPr lang="en-US" sz="3000" dirty="0">
                <a:solidFill>
                  <a:srgbClr val="303436"/>
                </a:solidFill>
                <a:latin typeface="Rubik"/>
                <a:ea typeface="Rubik"/>
                <a:cs typeface="Rubik"/>
                <a:sym typeface="Rubik"/>
              </a:rPr>
              <a:t>- ja </a:t>
            </a:r>
            <a:r>
              <a:rPr lang="en-US" sz="3000" dirty="0" err="1">
                <a:solidFill>
                  <a:srgbClr val="303436"/>
                </a:solidFill>
                <a:latin typeface="Rubik"/>
                <a:ea typeface="Rubik"/>
                <a:cs typeface="Rubik"/>
                <a:sym typeface="Rubik"/>
              </a:rPr>
              <a:t>lõppkuupäevad</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Lisage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ülesanded</a:t>
            </a:r>
            <a:r>
              <a:rPr lang="en-US" sz="3000" dirty="0">
                <a:solidFill>
                  <a:srgbClr val="303436"/>
                </a:solidFill>
                <a:latin typeface="Rubik"/>
                <a:ea typeface="Rubik"/>
                <a:cs typeface="Rubik"/>
                <a:sym typeface="Rubik"/>
              </a:rPr>
              <a:t>, mis </a:t>
            </a:r>
            <a:r>
              <a:rPr lang="en-US" sz="3000" dirty="0" err="1">
                <a:solidFill>
                  <a:srgbClr val="303436"/>
                </a:solidFill>
                <a:latin typeface="Rubik"/>
                <a:ea typeface="Rubik"/>
                <a:cs typeface="Rubik"/>
                <a:sym typeface="Rubik"/>
              </a:rPr>
              <a:t>nõuavad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õpilastelt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peegeldust</a:t>
            </a:r>
            <a:r>
              <a:rPr lang="en-US" sz="3000" dirty="0">
                <a:solidFill>
                  <a:srgbClr val="303436"/>
                </a:solidFill>
                <a:latin typeface="Rubik"/>
                <a:ea typeface="Rubik"/>
                <a:cs typeface="Rubik"/>
                <a:sym typeface="Rubik"/>
              </a:rPr>
              <a:t> ja </a:t>
            </a:r>
            <a:r>
              <a:rPr lang="en-US" sz="3000" dirty="0" err="1">
                <a:solidFill>
                  <a:srgbClr val="303436"/>
                </a:solidFill>
                <a:latin typeface="Rubik"/>
                <a:ea typeface="Rubik"/>
                <a:cs typeface="Rubik"/>
                <a:sym typeface="Rubik"/>
              </a:rPr>
              <a:t>enesehindamist</a:t>
            </a:r>
            <a:r>
              <a:rPr lang="en-US" sz="3000" dirty="0">
                <a:solidFill>
                  <a:srgbClr val="303436"/>
                </a:solidFill>
                <a:latin typeface="Rubik"/>
                <a:ea typeface="Rubik"/>
                <a:cs typeface="Rubik"/>
                <a:sym typeface="Rubik"/>
              </a:rPr>
              <a:t>: </a:t>
            </a:r>
          </a:p>
          <a:p>
            <a:pPr marL="1000125" lvl="2" indent="-271462">
              <a:lnSpc>
                <a:spcPts val="4200"/>
              </a:lnSpc>
              <a:buFont typeface="Arial"/>
              <a:buChar char="•"/>
            </a:pPr>
            <a:r>
              <a:rPr lang="en-US" sz="3000" dirty="0" err="1">
                <a:solidFill>
                  <a:srgbClr val="303436"/>
                </a:solidFill>
                <a:latin typeface="Rubik"/>
                <a:ea typeface="Rubik"/>
                <a:cs typeface="Rubik"/>
                <a:sym typeface="Rubik"/>
              </a:rPr>
              <a:t>Kirjutage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peegeldamise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teema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võib</a:t>
            </a:r>
            <a:r>
              <a:rPr lang="en-US" sz="3000" dirty="0">
                <a:solidFill>
                  <a:srgbClr val="303436"/>
                </a:solidFill>
                <a:latin typeface="Rubik"/>
                <a:ea typeface="Rubik"/>
                <a:cs typeface="Rubik"/>
                <a:sym typeface="Rubik"/>
              </a:rPr>
              <a:t> olla </a:t>
            </a:r>
            <a:r>
              <a:rPr lang="en-US" sz="3000" dirty="0" err="1">
                <a:solidFill>
                  <a:srgbClr val="303436"/>
                </a:solidFill>
                <a:latin typeface="Rubik"/>
                <a:ea typeface="Rubik"/>
                <a:cs typeface="Rubik"/>
                <a:sym typeface="Rubik"/>
              </a:rPr>
              <a:t>konkreetne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teema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või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tegevus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isegi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terve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õppesessioon</a:t>
            </a:r>
            <a:r>
              <a:rPr lang="en-US" sz="3000" dirty="0">
                <a:solidFill>
                  <a:srgbClr val="303436"/>
                </a:solidFill>
                <a:latin typeface="Rubik"/>
                <a:ea typeface="Rubik"/>
                <a:cs typeface="Rubik"/>
                <a:sym typeface="Rubik"/>
              </a:rPr>
              <a:t>) </a:t>
            </a:r>
          </a:p>
          <a:p>
            <a:pPr marL="1000125" lvl="2" indent="-271462">
              <a:lnSpc>
                <a:spcPts val="4200"/>
              </a:lnSpc>
              <a:buFont typeface="Arial"/>
              <a:buChar char="•"/>
            </a:pPr>
            <a:r>
              <a:rPr lang="en-US" sz="3000" dirty="0" err="1">
                <a:solidFill>
                  <a:srgbClr val="303436"/>
                </a:solidFill>
                <a:latin typeface="Rubik"/>
                <a:ea typeface="Rubik"/>
                <a:cs typeface="Rubik"/>
                <a:sym typeface="Rubik"/>
              </a:rPr>
              <a:t>Määrake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kuupäevad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millal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ülesanne</a:t>
            </a:r>
            <a:r>
              <a:rPr lang="en-US" sz="3000" dirty="0">
                <a:solidFill>
                  <a:srgbClr val="303436"/>
                </a:solidFill>
                <a:latin typeface="Rubik"/>
                <a:ea typeface="Rubik"/>
                <a:cs typeface="Rubik"/>
                <a:sym typeface="Rubik"/>
              </a:rPr>
              <a:t> on </a:t>
            </a:r>
            <a:r>
              <a:rPr lang="en-US" sz="3000" dirty="0" err="1">
                <a:solidFill>
                  <a:srgbClr val="303436"/>
                </a:solidFill>
                <a:latin typeface="Rubik"/>
                <a:ea typeface="Rubik"/>
                <a:cs typeface="Rubik"/>
                <a:sym typeface="Rubik"/>
              </a:rPr>
              <a:t>kättesaadav</a:t>
            </a:r>
            <a:r>
              <a:rPr lang="en-US" sz="3000" dirty="0">
                <a:solidFill>
                  <a:srgbClr val="303436"/>
                </a:solidFill>
                <a:latin typeface="Rubik"/>
                <a:ea typeface="Rubik"/>
                <a:cs typeface="Rubik"/>
                <a:sym typeface="Rubik"/>
              </a:rPr>
              <a:t>. • </a:t>
            </a:r>
            <a:r>
              <a:rPr lang="en-US" sz="3000" dirty="0" err="1">
                <a:solidFill>
                  <a:srgbClr val="303436"/>
                </a:solidFill>
                <a:latin typeface="Rubik"/>
                <a:ea typeface="Rubik"/>
                <a:cs typeface="Rubik"/>
                <a:sym typeface="Rubik"/>
              </a:rPr>
              <a:t>Salvestage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a:t>
            </a:r>
            <a:r>
              <a:rPr lang="en-US" sz="3000" dirty="0">
                <a:solidFill>
                  <a:srgbClr val="303436"/>
                </a:solidFill>
                <a:latin typeface="Rubik"/>
                <a:ea typeface="Rubik"/>
                <a:cs typeface="Rubik"/>
                <a:sym typeface="Rubik"/>
              </a:rPr>
              <a:t>.</a:t>
            </a:r>
          </a:p>
        </p:txBody>
      </p:sp>
      <p:sp>
        <p:nvSpPr>
          <p:cNvPr id="3" name="Freeform 3"/>
          <p:cNvSpPr/>
          <p:nvPr/>
        </p:nvSpPr>
        <p:spPr>
          <a:xfrm>
            <a:off x="12346106" y="3074547"/>
            <a:ext cx="4913194" cy="4114800"/>
          </a:xfrm>
          <a:custGeom>
            <a:avLst/>
            <a:gdLst/>
            <a:ahLst/>
            <a:cxnLst/>
            <a:rect l="l" t="t" r="r" b="b"/>
            <a:pathLst>
              <a:path w="4913194" h="4114800">
                <a:moveTo>
                  <a:pt x="0" y="0"/>
                </a:moveTo>
                <a:lnTo>
                  <a:pt x="4913194" y="0"/>
                </a:lnTo>
                <a:lnTo>
                  <a:pt x="491319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43000"/>
            <a:ext cx="16230600" cy="833562"/>
          </a:xfrm>
          <a:prstGeom prst="rect">
            <a:avLst/>
          </a:prstGeom>
        </p:spPr>
        <p:txBody>
          <a:bodyPr lIns="0" tIns="0" rIns="0" bIns="0" rtlCol="0" anchor="t">
            <a:spAutoFit/>
          </a:bodyPr>
          <a:lstStyle/>
          <a:p>
            <a:pPr algn="l">
              <a:lnSpc>
                <a:spcPts val="6500"/>
              </a:lnSpc>
            </a:pPr>
            <a:r>
              <a:rPr lang="en-US" sz="6500" b="1" dirty="0">
                <a:solidFill>
                  <a:srgbClr val="3DAA35"/>
                </a:solidFill>
                <a:latin typeface="Bebas Neue Bold"/>
                <a:ea typeface="Bebas Neue Bold"/>
                <a:cs typeface="Bebas Neue Bold"/>
                <a:sym typeface="Bebas Neue Bold"/>
              </a:rPr>
              <a:t>1. </a:t>
            </a:r>
            <a:r>
              <a:rPr lang="et-EE" sz="6500" b="1" dirty="0">
                <a:solidFill>
                  <a:srgbClr val="3DAA35"/>
                </a:solidFill>
                <a:latin typeface="Bebas Neue Bold"/>
                <a:ea typeface="Bebas Neue Bold"/>
                <a:cs typeface="Bebas Neue Bold"/>
                <a:sym typeface="Bebas Neue Bold"/>
              </a:rPr>
              <a:t>Juhendaja loob kursuse ja ülesanded</a:t>
            </a:r>
            <a:endParaRPr lang="en-US" sz="6500" b="1" dirty="0">
              <a:solidFill>
                <a:srgbClr val="3DAA35"/>
              </a:solidFill>
              <a:latin typeface="Bebas Neue Bold"/>
              <a:ea typeface="Bebas Neue Bold"/>
              <a:cs typeface="Bebas Neue Bold"/>
              <a:sym typeface="Bebas Neue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33475"/>
            <a:ext cx="15567660" cy="833562"/>
          </a:xfrm>
          <a:prstGeom prst="rect">
            <a:avLst/>
          </a:prstGeom>
        </p:spPr>
        <p:txBody>
          <a:bodyPr lIns="0" tIns="0" rIns="0" bIns="0" rtlCol="0" anchor="t">
            <a:spAutoFit/>
          </a:bodyPr>
          <a:lstStyle/>
          <a:p>
            <a:pPr algn="l">
              <a:lnSpc>
                <a:spcPts val="6500"/>
              </a:lnSpc>
            </a:pPr>
            <a:r>
              <a:rPr lang="en-US" sz="6500" b="1" dirty="0">
                <a:solidFill>
                  <a:srgbClr val="3DAA35"/>
                </a:solidFill>
                <a:latin typeface="Bebas Neue Bold"/>
                <a:ea typeface="Bebas Neue Bold"/>
                <a:cs typeface="Bebas Neue Bold"/>
                <a:sym typeface="Bebas Neue Bold"/>
              </a:rPr>
              <a:t>2. </a:t>
            </a:r>
            <a:r>
              <a:rPr lang="et-EE" sz="6500" b="1" dirty="0">
                <a:solidFill>
                  <a:srgbClr val="3DAA35"/>
                </a:solidFill>
                <a:latin typeface="Bebas Neue Bold"/>
                <a:ea typeface="Bebas Neue Bold"/>
                <a:cs typeface="Bebas Neue Bold"/>
                <a:sym typeface="Bebas Neue Bold"/>
              </a:rPr>
              <a:t>Ülesande jagamine õppijatega</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685800" y="2436592"/>
            <a:ext cx="16992600" cy="5887446"/>
          </a:xfrm>
          <a:prstGeom prst="rect">
            <a:avLst/>
          </a:prstGeom>
        </p:spPr>
        <p:txBody>
          <a:bodyPr wrap="square" lIns="0" tIns="0" rIns="0" bIns="0" rtlCol="0" anchor="t">
            <a:spAutoFit/>
          </a:bodyPr>
          <a:lstStyle/>
          <a:p>
            <a:pPr marL="542925" lvl="1" indent="-271462" algn="l">
              <a:lnSpc>
                <a:spcPts val="4200"/>
              </a:lnSpc>
              <a:buFont typeface="Arial"/>
              <a:buChar char="•"/>
            </a:pPr>
            <a:r>
              <a:rPr lang="en-US" sz="3000" dirty="0" err="1">
                <a:solidFill>
                  <a:srgbClr val="303436"/>
                </a:solidFill>
                <a:latin typeface="Rubik"/>
                <a:ea typeface="Rubik"/>
                <a:cs typeface="Rubik"/>
                <a:sym typeface="Rubik"/>
              </a:rPr>
              <a:t>Pärast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salvestamist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kuvatakse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kursuste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nimekiri</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a:solidFill>
                  <a:srgbClr val="303436"/>
                </a:solidFill>
                <a:latin typeface="Rubik"/>
                <a:ea typeface="Rubik"/>
                <a:cs typeface="Rubik"/>
                <a:sym typeface="Rubik"/>
              </a:rPr>
              <a:t>Iga </a:t>
            </a:r>
            <a:r>
              <a:rPr lang="en-US" sz="3000" dirty="0" err="1">
                <a:solidFill>
                  <a:srgbClr val="303436"/>
                </a:solidFill>
                <a:latin typeface="Rubik"/>
                <a:ea typeface="Rubik"/>
                <a:cs typeface="Rubik"/>
                <a:sym typeface="Rubik"/>
              </a:rPr>
              <a:t>kursuse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kirjelduse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lõpus</a:t>
            </a:r>
            <a:r>
              <a:rPr lang="en-US" sz="3000" dirty="0">
                <a:solidFill>
                  <a:srgbClr val="303436"/>
                </a:solidFill>
                <a:latin typeface="Rubik"/>
                <a:ea typeface="Rubik"/>
                <a:cs typeface="Rubik"/>
                <a:sym typeface="Rubik"/>
              </a:rPr>
              <a:t> on 5 </a:t>
            </a:r>
            <a:r>
              <a:rPr lang="en-US" sz="3000" dirty="0" err="1">
                <a:solidFill>
                  <a:srgbClr val="303436"/>
                </a:solidFill>
                <a:latin typeface="Rubik"/>
                <a:ea typeface="Rubik"/>
                <a:cs typeface="Rubik"/>
                <a:sym typeface="Rubik"/>
              </a:rPr>
              <a:t>sümbolit</a:t>
            </a:r>
            <a:r>
              <a:rPr lang="en-US" sz="3000" dirty="0">
                <a:solidFill>
                  <a:srgbClr val="303436"/>
                </a:solidFill>
                <a:latin typeface="Rubik"/>
                <a:ea typeface="Rubik"/>
                <a:cs typeface="Rubik"/>
                <a:sym typeface="Rubik"/>
              </a:rPr>
              <a:t>: </a:t>
            </a:r>
          </a:p>
          <a:p>
            <a:pPr marL="1000125" lvl="2" indent="-271462">
              <a:lnSpc>
                <a:spcPts val="4200"/>
              </a:lnSpc>
              <a:buFont typeface="Arial"/>
              <a:buChar char="•"/>
            </a:pPr>
            <a:r>
              <a:rPr lang="en-US" sz="3000" b="1" dirty="0" err="1">
                <a:solidFill>
                  <a:srgbClr val="303436"/>
                </a:solidFill>
                <a:latin typeface="Rubik"/>
                <a:ea typeface="Rubik"/>
                <a:cs typeface="Rubik"/>
                <a:sym typeface="Rubik"/>
              </a:rPr>
              <a:t>Muuda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kursust</a:t>
            </a:r>
            <a:r>
              <a:rPr lang="en-US" sz="3000" dirty="0">
                <a:solidFill>
                  <a:srgbClr val="303436"/>
                </a:solidFill>
                <a:latin typeface="Rubik"/>
                <a:ea typeface="Rubik"/>
                <a:cs typeface="Rubik"/>
                <a:sym typeface="Rubik"/>
              </a:rPr>
              <a:t> ja </a:t>
            </a:r>
            <a:r>
              <a:rPr lang="en-US" sz="3000" dirty="0" err="1">
                <a:solidFill>
                  <a:srgbClr val="303436"/>
                </a:solidFill>
                <a:latin typeface="Rubik"/>
                <a:ea typeface="Rubik"/>
                <a:cs typeface="Rubik"/>
                <a:sym typeface="Rubik"/>
              </a:rPr>
              <a:t>ülesandeid</a:t>
            </a:r>
            <a:r>
              <a:rPr lang="et-EE" sz="3000" dirty="0">
                <a:solidFill>
                  <a:srgbClr val="303436"/>
                </a:solidFill>
                <a:latin typeface="Rubik"/>
                <a:ea typeface="Rubik"/>
                <a:cs typeface="Rubik"/>
                <a:sym typeface="Rubik"/>
              </a:rPr>
              <a:t>.</a:t>
            </a:r>
            <a:r>
              <a:rPr lang="en-US" sz="3000" dirty="0">
                <a:solidFill>
                  <a:srgbClr val="303436"/>
                </a:solidFill>
                <a:latin typeface="Rubik"/>
                <a:ea typeface="Rubik"/>
                <a:cs typeface="Rubik"/>
                <a:sym typeface="Rubik"/>
              </a:rPr>
              <a:t> </a:t>
            </a:r>
          </a:p>
          <a:p>
            <a:pPr marL="1000125" lvl="2" indent="-271462">
              <a:lnSpc>
                <a:spcPts val="4200"/>
              </a:lnSpc>
              <a:buFont typeface="Arial"/>
              <a:buChar char="•"/>
            </a:pPr>
            <a:r>
              <a:rPr lang="en-US" sz="3000" b="1" dirty="0" err="1">
                <a:solidFill>
                  <a:srgbClr val="303436"/>
                </a:solidFill>
                <a:latin typeface="Rubik"/>
                <a:ea typeface="Rubik"/>
                <a:cs typeface="Rubik"/>
                <a:sym typeface="Rubik"/>
              </a:rPr>
              <a:t>Vaata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vastuste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tulemusi</a:t>
            </a:r>
            <a:r>
              <a:rPr lang="et-EE" sz="3000" dirty="0">
                <a:solidFill>
                  <a:srgbClr val="303436"/>
                </a:solidFill>
                <a:latin typeface="Rubik"/>
                <a:ea typeface="Rubik"/>
                <a:cs typeface="Rubik"/>
                <a:sym typeface="Rubik"/>
              </a:rPr>
              <a:t>.</a:t>
            </a:r>
            <a:endParaRPr lang="en-US" sz="3000" dirty="0">
              <a:solidFill>
                <a:srgbClr val="303436"/>
              </a:solidFill>
              <a:latin typeface="Rubik"/>
              <a:ea typeface="Rubik"/>
              <a:cs typeface="Rubik"/>
              <a:sym typeface="Rubik"/>
            </a:endParaRPr>
          </a:p>
          <a:p>
            <a:pPr marL="1000125" lvl="2" indent="-271462">
              <a:lnSpc>
                <a:spcPts val="4200"/>
              </a:lnSpc>
              <a:buFont typeface="Arial"/>
              <a:buChar char="•"/>
            </a:pPr>
            <a:r>
              <a:rPr lang="en-US" sz="3000" b="1" dirty="0">
                <a:solidFill>
                  <a:srgbClr val="303436"/>
                </a:solidFill>
                <a:latin typeface="Rubik"/>
                <a:ea typeface="Rubik"/>
                <a:cs typeface="Rubik"/>
                <a:sym typeface="Rubik"/>
              </a:rPr>
              <a:t>Jaga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linki</a:t>
            </a:r>
            <a:r>
              <a:rPr lang="en-US" sz="3000" dirty="0">
                <a:solidFill>
                  <a:srgbClr val="303436"/>
                </a:solidFill>
                <a:latin typeface="Rubik"/>
                <a:ea typeface="Rubik"/>
                <a:cs typeface="Rubik"/>
                <a:sym typeface="Rubik"/>
              </a:rPr>
              <a:t>, et </a:t>
            </a:r>
            <a:r>
              <a:rPr lang="en-US" sz="3000" dirty="0" err="1">
                <a:solidFill>
                  <a:srgbClr val="303436"/>
                </a:solidFill>
                <a:latin typeface="Rubik"/>
                <a:ea typeface="Rubik"/>
                <a:cs typeface="Rubik"/>
                <a:sym typeface="Rubik"/>
              </a:rPr>
              <a:t>kutsuda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õppijaid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rakendust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kasutama</a:t>
            </a:r>
            <a:r>
              <a:rPr lang="en-US" sz="3000" dirty="0">
                <a:solidFill>
                  <a:srgbClr val="303436"/>
                </a:solidFill>
                <a:latin typeface="Rubik"/>
                <a:ea typeface="Rubik"/>
                <a:cs typeface="Rubik"/>
                <a:sym typeface="Rubik"/>
              </a:rPr>
              <a:t>. </a:t>
            </a:r>
          </a:p>
          <a:p>
            <a:pPr marL="1000125" lvl="2" indent="-271462">
              <a:lnSpc>
                <a:spcPts val="4200"/>
              </a:lnSpc>
              <a:buFont typeface="Arial"/>
              <a:buChar char="•"/>
            </a:pPr>
            <a:r>
              <a:rPr lang="en-US" sz="3000" b="1" dirty="0" err="1">
                <a:solidFill>
                  <a:srgbClr val="303436"/>
                </a:solidFill>
                <a:latin typeface="Rubik"/>
                <a:ea typeface="Rubik"/>
                <a:cs typeface="Rubik"/>
                <a:sym typeface="Rubik"/>
              </a:rPr>
              <a:t>Õpilaste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nimekiri</a:t>
            </a:r>
            <a:r>
              <a:rPr lang="en-US" sz="3000" dirty="0">
                <a:solidFill>
                  <a:srgbClr val="303436"/>
                </a:solidFill>
                <a:latin typeface="Rubik"/>
                <a:ea typeface="Rubik"/>
                <a:cs typeface="Rubik"/>
                <a:sym typeface="Rubik"/>
              </a:rPr>
              <a:t> – </a:t>
            </a:r>
            <a:r>
              <a:rPr lang="en-US" sz="3000" dirty="0" err="1">
                <a:solidFill>
                  <a:srgbClr val="303436"/>
                </a:solidFill>
                <a:latin typeface="Rubik"/>
                <a:ea typeface="Rubik"/>
                <a:cs typeface="Rubik"/>
                <a:sym typeface="Rubik"/>
              </a:rPr>
              <a:t>kursuse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osalejate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nimekirja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muutmiseks</a:t>
            </a:r>
            <a:r>
              <a:rPr lang="en-US" sz="3000" dirty="0">
                <a:solidFill>
                  <a:srgbClr val="303436"/>
                </a:solidFill>
                <a:latin typeface="Rubik"/>
                <a:ea typeface="Rubik"/>
                <a:cs typeface="Rubik"/>
                <a:sym typeface="Rubik"/>
              </a:rPr>
              <a:t>. </a:t>
            </a:r>
          </a:p>
          <a:p>
            <a:pPr marL="1000125" lvl="2" indent="-271462">
              <a:lnSpc>
                <a:spcPts val="4200"/>
              </a:lnSpc>
              <a:buFont typeface="Arial"/>
              <a:buChar char="•"/>
            </a:pPr>
            <a:r>
              <a:rPr lang="en-US" sz="3000" b="1" dirty="0" err="1">
                <a:solidFill>
                  <a:srgbClr val="303436"/>
                </a:solidFill>
                <a:latin typeface="Rubik"/>
                <a:ea typeface="Rubik"/>
                <a:cs typeface="Rubik"/>
                <a:sym typeface="Rubik"/>
              </a:rPr>
              <a:t>Kopeeri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tulevikuks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kuid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peate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muutma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kursuse</a:t>
            </a:r>
            <a:r>
              <a:rPr lang="en-US" sz="3000" dirty="0">
                <a:solidFill>
                  <a:srgbClr val="303436"/>
                </a:solidFill>
                <a:latin typeface="Rubik"/>
                <a:ea typeface="Rubik"/>
                <a:cs typeface="Rubik"/>
                <a:sym typeface="Rubik"/>
              </a:rPr>
              <a:t> ID-d!) </a:t>
            </a:r>
          </a:p>
          <a:p>
            <a:pPr marL="1000125" lvl="2" indent="-271462">
              <a:lnSpc>
                <a:spcPts val="4200"/>
              </a:lnSpc>
              <a:buFont typeface="Arial"/>
              <a:buChar char="•"/>
            </a:pPr>
            <a:r>
              <a:rPr lang="en-US" sz="3000" b="1" dirty="0" err="1">
                <a:solidFill>
                  <a:srgbClr val="303436"/>
                </a:solidFill>
                <a:latin typeface="Rubik"/>
                <a:ea typeface="Rubik"/>
                <a:cs typeface="Rubik"/>
                <a:sym typeface="Rubik"/>
              </a:rPr>
              <a:t>Kustuta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kursus</a:t>
            </a:r>
            <a:r>
              <a:rPr lang="en-US" sz="3000" dirty="0">
                <a:solidFill>
                  <a:srgbClr val="303436"/>
                </a:solidFill>
                <a:latin typeface="Rubik"/>
                <a:ea typeface="Rubik"/>
                <a:cs typeface="Rubik"/>
                <a:sym typeface="Rubik"/>
              </a:rPr>
              <a:t> ja </a:t>
            </a:r>
            <a:r>
              <a:rPr lang="en-US" sz="3000" dirty="0" err="1">
                <a:solidFill>
                  <a:srgbClr val="303436"/>
                </a:solidFill>
                <a:latin typeface="Rubik"/>
                <a:ea typeface="Rubik"/>
                <a:cs typeface="Rubik"/>
                <a:sym typeface="Rubik"/>
              </a:rPr>
              <a:t>ülesanded</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Klõpsake</a:t>
            </a:r>
            <a:r>
              <a:rPr lang="en-US" sz="3000" dirty="0">
                <a:solidFill>
                  <a:srgbClr val="303436"/>
                </a:solidFill>
                <a:latin typeface="Rubik"/>
                <a:ea typeface="Rubik"/>
                <a:cs typeface="Rubik"/>
                <a:sym typeface="Rubik"/>
              </a:rPr>
              <a:t> 'jaga' </a:t>
            </a:r>
            <a:r>
              <a:rPr lang="en-US" sz="3000" dirty="0" err="1">
                <a:solidFill>
                  <a:srgbClr val="303436"/>
                </a:solidFill>
                <a:latin typeface="Rubik"/>
                <a:ea typeface="Rubik"/>
                <a:cs typeface="Rubik"/>
                <a:sym typeface="Rubik"/>
              </a:rPr>
              <a:t>sümbolil</a:t>
            </a:r>
            <a:r>
              <a:rPr lang="en-US" sz="3000" dirty="0">
                <a:solidFill>
                  <a:srgbClr val="303436"/>
                </a:solidFill>
                <a:latin typeface="Rubik"/>
                <a:ea typeface="Rubik"/>
                <a:cs typeface="Rubik"/>
                <a:sym typeface="Rubik"/>
              </a:rPr>
              <a:t>, et </a:t>
            </a:r>
            <a:r>
              <a:rPr lang="en-US" sz="3000" dirty="0" err="1">
                <a:solidFill>
                  <a:srgbClr val="303436"/>
                </a:solidFill>
                <a:latin typeface="Rubik"/>
                <a:ea typeface="Rubik"/>
                <a:cs typeface="Rubik"/>
                <a:sym typeface="Rubik"/>
              </a:rPr>
              <a:t>kopeerida</a:t>
            </a:r>
            <a:r>
              <a:rPr lang="en-US" sz="3000" dirty="0">
                <a:solidFill>
                  <a:srgbClr val="303436"/>
                </a:solidFill>
                <a:latin typeface="Rubik"/>
                <a:ea typeface="Rubik"/>
                <a:cs typeface="Rubik"/>
                <a:sym typeface="Rubik"/>
              </a:rPr>
              <a:t> link </a:t>
            </a:r>
            <a:r>
              <a:rPr lang="en-US" sz="3000" dirty="0" err="1">
                <a:solidFill>
                  <a:srgbClr val="303436"/>
                </a:solidFill>
                <a:latin typeface="Rubik"/>
                <a:ea typeface="Rubik"/>
                <a:cs typeface="Rubik"/>
                <a:sym typeface="Rubik"/>
              </a:rPr>
              <a:t>kutsega</a:t>
            </a:r>
            <a:r>
              <a:rPr lang="en-US" sz="3000" dirty="0">
                <a:solidFill>
                  <a:srgbClr val="303436"/>
                </a:solidFill>
                <a:latin typeface="Rubik"/>
                <a:ea typeface="Rubik"/>
                <a:cs typeface="Rubik"/>
                <a:sym typeface="Rubik"/>
              </a:rPr>
              <a:t> – </a:t>
            </a:r>
            <a:r>
              <a:rPr lang="en-US" sz="3000" dirty="0" err="1">
                <a:solidFill>
                  <a:srgbClr val="303436"/>
                </a:solidFill>
                <a:latin typeface="Rubik"/>
                <a:ea typeface="Rubik"/>
                <a:cs typeface="Rubik"/>
                <a:sym typeface="Rubik"/>
              </a:rPr>
              <a:t>kleepige</a:t>
            </a:r>
            <a:r>
              <a:rPr lang="en-US" sz="3000" dirty="0">
                <a:solidFill>
                  <a:srgbClr val="303436"/>
                </a:solidFill>
                <a:latin typeface="Rubik"/>
                <a:ea typeface="Rubik"/>
                <a:cs typeface="Rubik"/>
                <a:sym typeface="Rubik"/>
              </a:rPr>
              <a:t> see </a:t>
            </a:r>
            <a:r>
              <a:rPr lang="en-US" sz="3000" dirty="0" err="1">
                <a:solidFill>
                  <a:srgbClr val="303436"/>
                </a:solidFill>
                <a:latin typeface="Rubik"/>
                <a:ea typeface="Rubik"/>
                <a:cs typeface="Rubik"/>
                <a:sym typeface="Rubik"/>
              </a:rPr>
              <a:t>Moodle'isse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või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muule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platvormile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või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looge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lingi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jagamiseks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mobiilseadmetes</a:t>
            </a:r>
            <a:r>
              <a:rPr lang="en-US" sz="3000" dirty="0">
                <a:solidFill>
                  <a:srgbClr val="303436"/>
                </a:solidFill>
                <a:latin typeface="Rubik"/>
                <a:ea typeface="Rubik"/>
                <a:cs typeface="Rubik"/>
                <a:sym typeface="Rubik"/>
              </a:rPr>
              <a:t> QR-</a:t>
            </a:r>
            <a:r>
              <a:rPr lang="en-US" sz="3000" dirty="0" err="1">
                <a:solidFill>
                  <a:srgbClr val="303436"/>
                </a:solidFill>
                <a:latin typeface="Rubik"/>
                <a:ea typeface="Rubik"/>
                <a:cs typeface="Rubik"/>
                <a:sym typeface="Rubik"/>
              </a:rPr>
              <a:t>kood</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Teavitage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õppijaid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lingist</a:t>
            </a:r>
            <a:r>
              <a:rPr lang="en-US" sz="3000" dirty="0">
                <a:solidFill>
                  <a:srgbClr val="303436"/>
                </a:solidFill>
                <a:latin typeface="Rubik"/>
                <a:ea typeface="Rubik"/>
                <a:cs typeface="Rubik"/>
                <a:sym typeface="Rubik"/>
              </a:rPr>
              <a:t> ja </a:t>
            </a:r>
            <a:r>
              <a:rPr lang="en-US" sz="3000" dirty="0" err="1">
                <a:solidFill>
                  <a:srgbClr val="303436"/>
                </a:solidFill>
                <a:latin typeface="Rubik"/>
                <a:ea typeface="Rubik"/>
                <a:cs typeface="Rubik"/>
                <a:sym typeface="Rubik"/>
              </a:rPr>
              <a:t>ülesandest</a:t>
            </a:r>
            <a:r>
              <a:rPr lang="en-US" sz="3000" dirty="0">
                <a:solidFill>
                  <a:srgbClr val="303436"/>
                </a:solidFill>
                <a:latin typeface="Rubik"/>
                <a:ea typeface="Rubik"/>
                <a:cs typeface="Rubik"/>
                <a:sym typeface="Rubik"/>
              </a:rPr>
              <a:t>.</a:t>
            </a:r>
          </a:p>
        </p:txBody>
      </p:sp>
      <p:pic>
        <p:nvPicPr>
          <p:cNvPr id="4" name="Picture 3" descr="A computer screen shot of a course list&#10;&#10;AI-generated content may be incorrect.">
            <a:extLst>
              <a:ext uri="{FF2B5EF4-FFF2-40B4-BE49-F238E27FC236}">
                <a16:creationId xmlns:a16="http://schemas.microsoft.com/office/drawing/2014/main" id="{02AE908F-5F73-5552-864B-6FD41B793B93}"/>
              </a:ext>
            </a:extLst>
          </p:cNvPr>
          <p:cNvPicPr>
            <a:picLocks noChangeAspect="1"/>
          </p:cNvPicPr>
          <p:nvPr/>
        </p:nvPicPr>
        <p:blipFill rotWithShape="1">
          <a:blip r:embed="rId2"/>
          <a:srcRect l="70623" t="52515" r="11802" b="40995"/>
          <a:stretch/>
        </p:blipFill>
        <p:spPr bwMode="auto">
          <a:xfrm>
            <a:off x="11201400" y="3238500"/>
            <a:ext cx="5775960" cy="1199512"/>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4285294"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3. </a:t>
            </a:r>
            <a:r>
              <a:rPr lang="et-EE" sz="6500" b="1" dirty="0">
                <a:solidFill>
                  <a:srgbClr val="3DAA35"/>
                </a:solidFill>
                <a:latin typeface="Bebas Neue Bold"/>
                <a:ea typeface="Bebas Neue Bold"/>
                <a:cs typeface="Bebas Neue Bold"/>
                <a:sym typeface="Bebas Neue Bold"/>
              </a:rPr>
              <a:t>Õppijad lähevad ülesandele ja sooritava selle</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30194"/>
            <a:ext cx="16230600" cy="5348837"/>
          </a:xfrm>
          <a:prstGeom prst="rect">
            <a:avLst/>
          </a:prstGeom>
        </p:spPr>
        <p:txBody>
          <a:bodyPr lIns="0" tIns="0" rIns="0" bIns="0" rtlCol="0" anchor="t">
            <a:spAutoFit/>
          </a:bodyPr>
          <a:lstStyle/>
          <a:p>
            <a:pPr marL="542925" lvl="1" indent="-271462" algn="l">
              <a:lnSpc>
                <a:spcPts val="4200"/>
              </a:lnSpc>
              <a:buFont typeface="Arial"/>
              <a:buChar char="•"/>
            </a:pPr>
            <a:r>
              <a:rPr lang="en-US" sz="3000" dirty="0" err="1">
                <a:solidFill>
                  <a:srgbClr val="303436"/>
                </a:solidFill>
                <a:latin typeface="Rubik"/>
                <a:ea typeface="Rubik"/>
                <a:cs typeface="Rubik"/>
                <a:sym typeface="Rubik"/>
              </a:rPr>
              <a:t>Õpilased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kasutavad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linki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või</a:t>
            </a:r>
            <a:r>
              <a:rPr lang="en-US" sz="3000" dirty="0">
                <a:solidFill>
                  <a:srgbClr val="303436"/>
                </a:solidFill>
                <a:latin typeface="Rubik"/>
                <a:ea typeface="Rubik"/>
                <a:cs typeface="Rubik"/>
                <a:sym typeface="Rubik"/>
              </a:rPr>
              <a:t> QR-</a:t>
            </a:r>
            <a:r>
              <a:rPr lang="en-US" sz="3000" dirty="0" err="1">
                <a:solidFill>
                  <a:srgbClr val="303436"/>
                </a:solidFill>
                <a:latin typeface="Rubik"/>
                <a:ea typeface="Rubik"/>
                <a:cs typeface="Rubik"/>
                <a:sym typeface="Rubik"/>
              </a:rPr>
              <a:t>koodi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mille</a:t>
            </a:r>
            <a:r>
              <a:rPr lang="en-US" sz="3000" dirty="0">
                <a:solidFill>
                  <a:srgbClr val="303436"/>
                </a:solidFill>
                <a:latin typeface="Rubik"/>
                <a:ea typeface="Rubik"/>
                <a:cs typeface="Rubik"/>
                <a:sym typeface="Rubik"/>
              </a:rPr>
              <a:t> on </a:t>
            </a:r>
            <a:r>
              <a:rPr lang="en-US" sz="3000" dirty="0" err="1">
                <a:solidFill>
                  <a:srgbClr val="303436"/>
                </a:solidFill>
                <a:latin typeface="Rubik"/>
                <a:ea typeface="Rubik"/>
                <a:cs typeface="Rubik"/>
                <a:sym typeface="Rubik"/>
              </a:rPr>
              <a:t>loonud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õpetaja</a:t>
            </a:r>
            <a:r>
              <a:rPr lang="en-US" sz="3000" dirty="0">
                <a:solidFill>
                  <a:srgbClr val="303436"/>
                </a:solidFill>
                <a:latin typeface="Rubik"/>
                <a:ea typeface="Rubik"/>
                <a:cs typeface="Rubik"/>
                <a:sym typeface="Rubik"/>
              </a:rPr>
              <a:t>), et </a:t>
            </a:r>
            <a:r>
              <a:rPr lang="en-US" sz="3000" dirty="0" err="1">
                <a:solidFill>
                  <a:srgbClr val="303436"/>
                </a:solidFill>
                <a:latin typeface="Rubik"/>
                <a:ea typeface="Rubik"/>
                <a:cs typeface="Rubik"/>
                <a:sym typeface="Rubik"/>
              </a:rPr>
              <a:t>pääseda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ülesandele</a:t>
            </a:r>
            <a:r>
              <a:rPr lang="en-US" sz="3000" dirty="0">
                <a:solidFill>
                  <a:srgbClr val="303436"/>
                </a:solidFill>
                <a:latin typeface="Rubik"/>
                <a:ea typeface="Rubik"/>
                <a:cs typeface="Rubik"/>
                <a:sym typeface="Rubik"/>
              </a:rPr>
              <a:t>.</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Pärast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lingil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klõpsamist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palub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rakendus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õppijatel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sisse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logida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oma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ülikooli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kasutajatunnustega</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Pärast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sisselogimist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avatakse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tehtavad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ülesanded</a:t>
            </a:r>
            <a:r>
              <a:rPr lang="en-US" sz="3000" dirty="0">
                <a:solidFill>
                  <a:srgbClr val="303436"/>
                </a:solidFill>
                <a:latin typeface="Rubik"/>
                <a:ea typeface="Rubik"/>
                <a:cs typeface="Rubik"/>
                <a:sym typeface="Rubik"/>
              </a:rPr>
              <a:t> – </a:t>
            </a:r>
            <a:r>
              <a:rPr lang="en-US" sz="3000" dirty="0" err="1">
                <a:solidFill>
                  <a:srgbClr val="303436"/>
                </a:solidFill>
                <a:latin typeface="Rubik"/>
                <a:ea typeface="Rubik"/>
                <a:cs typeface="Rubik"/>
                <a:sym typeface="Rubik"/>
              </a:rPr>
              <a:t>kontrollige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ülesande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kuupäevi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pärast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lõppkuupäeva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ei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saa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õpilane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ülesannet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enam</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täita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ega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muuta</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Õpilane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klõpsab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tehtaval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ülesandel</a:t>
            </a:r>
            <a:r>
              <a:rPr lang="en-US" sz="3000" dirty="0">
                <a:solidFill>
                  <a:srgbClr val="303436"/>
                </a:solidFill>
                <a:latin typeface="Rubik"/>
                <a:ea typeface="Rubik"/>
                <a:cs typeface="Rubik"/>
                <a:sym typeface="Rubik"/>
              </a:rPr>
              <a:t> - </a:t>
            </a:r>
            <a:r>
              <a:rPr lang="en-US" sz="3000" dirty="0" err="1">
                <a:solidFill>
                  <a:srgbClr val="303436"/>
                </a:solidFill>
                <a:latin typeface="Rubik"/>
                <a:ea typeface="Rubik"/>
                <a:cs typeface="Rubik"/>
                <a:sym typeface="Rubik"/>
              </a:rPr>
              <a:t>tal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palutakse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kirjeldada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mida</a:t>
            </a:r>
            <a:r>
              <a:rPr lang="en-US" sz="3000" dirty="0">
                <a:solidFill>
                  <a:srgbClr val="303436"/>
                </a:solidFill>
                <a:latin typeface="Rubik"/>
                <a:ea typeface="Rubik"/>
                <a:cs typeface="Rubik"/>
                <a:sym typeface="Rubik"/>
              </a:rPr>
              <a:t> ta on </a:t>
            </a:r>
            <a:r>
              <a:rPr lang="en-US" sz="3000" dirty="0" err="1">
                <a:solidFill>
                  <a:srgbClr val="303436"/>
                </a:solidFill>
                <a:latin typeface="Rubik"/>
                <a:ea typeface="Rubik"/>
                <a:cs typeface="Rubik"/>
                <a:sym typeface="Rubik"/>
              </a:rPr>
              <a:t>määratud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ülesande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pealkirjas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toodud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teemal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õppinud</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a:solidFill>
                  <a:srgbClr val="303436"/>
                </a:solidFill>
                <a:latin typeface="Rubik"/>
                <a:ea typeface="Rubik"/>
                <a:cs typeface="Rubik"/>
                <a:sym typeface="Rubik"/>
              </a:rPr>
              <a:t>See </a:t>
            </a:r>
            <a:r>
              <a:rPr lang="en-US" sz="3000" dirty="0" err="1">
                <a:solidFill>
                  <a:srgbClr val="303436"/>
                </a:solidFill>
                <a:latin typeface="Rubik"/>
                <a:ea typeface="Rubik"/>
                <a:cs typeface="Rubik"/>
                <a:sym typeface="Rubik"/>
              </a:rPr>
              <a:t>kirjeldus</a:t>
            </a:r>
            <a:r>
              <a:rPr lang="en-US" sz="3000" dirty="0">
                <a:solidFill>
                  <a:srgbClr val="303436"/>
                </a:solidFill>
                <a:latin typeface="Rubik"/>
                <a:ea typeface="Rubik"/>
                <a:cs typeface="Rubik"/>
                <a:sym typeface="Rubik"/>
              </a:rPr>
              <a:t> on </a:t>
            </a:r>
            <a:r>
              <a:rPr lang="en-US" sz="3000" dirty="0" err="1">
                <a:solidFill>
                  <a:srgbClr val="303436"/>
                </a:solidFill>
                <a:latin typeface="Rubik"/>
                <a:ea typeface="Rubik"/>
                <a:cs typeface="Rubik"/>
                <a:sym typeface="Rubik"/>
              </a:rPr>
              <a:t>kirjalik</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peegeldus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sellest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mida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õpilane</a:t>
            </a:r>
            <a:r>
              <a:rPr lang="en-US" sz="3000" dirty="0">
                <a:solidFill>
                  <a:srgbClr val="303436"/>
                </a:solidFill>
                <a:latin typeface="Rubik"/>
                <a:ea typeface="Rubik"/>
                <a:cs typeface="Rubik"/>
                <a:sym typeface="Rubik"/>
              </a:rPr>
              <a:t> on </a:t>
            </a:r>
            <a:r>
              <a:rPr lang="en-US" sz="3000" dirty="0" err="1">
                <a:solidFill>
                  <a:srgbClr val="303436"/>
                </a:solidFill>
                <a:latin typeface="Rubik"/>
                <a:ea typeface="Rubik"/>
                <a:cs typeface="Rubik"/>
                <a:sym typeface="Rubik"/>
              </a:rPr>
              <a:t>õppinud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kuidas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tal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läheb</a:t>
            </a:r>
            <a:r>
              <a:rPr lang="en-US" sz="3000" dirty="0">
                <a:solidFill>
                  <a:srgbClr val="303436"/>
                </a:solidFill>
                <a:latin typeface="Rubik"/>
                <a:ea typeface="Rubik"/>
                <a:cs typeface="Rubik"/>
                <a:sym typeface="Rubik"/>
              </a:rPr>
              <a:t> ja </a:t>
            </a:r>
            <a:r>
              <a:rPr lang="en-US" sz="3000" dirty="0" err="1">
                <a:solidFill>
                  <a:srgbClr val="303436"/>
                </a:solidFill>
                <a:latin typeface="Rubik"/>
                <a:ea typeface="Rubik"/>
                <a:cs typeface="Rubik"/>
                <a:sym typeface="Rubik"/>
              </a:rPr>
              <a:t>kui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hästi</a:t>
            </a:r>
            <a:r>
              <a:rPr lang="en-US" sz="3000" dirty="0">
                <a:solidFill>
                  <a:srgbClr val="303436"/>
                </a:solidFill>
                <a:latin typeface="Rubik"/>
                <a:ea typeface="Rubik"/>
                <a:cs typeface="Rubik"/>
                <a:sym typeface="Rubik"/>
              </a:rPr>
              <a:t> ta on </a:t>
            </a:r>
            <a:r>
              <a:rPr lang="en-US" sz="3000" dirty="0" err="1">
                <a:solidFill>
                  <a:srgbClr val="303436"/>
                </a:solidFill>
                <a:latin typeface="Rubik"/>
                <a:ea typeface="Rubik"/>
                <a:cs typeface="Rubik"/>
                <a:sym typeface="Rubik"/>
              </a:rPr>
              <a:t>õppesessioonide</a:t>
            </a:r>
            <a:r>
              <a:rPr lang="en-US" sz="3000" dirty="0">
                <a:solidFill>
                  <a:srgbClr val="303436"/>
                </a:solidFill>
                <a:latin typeface="Rubik"/>
                <a:ea typeface="Rubik"/>
                <a:cs typeface="Rubik"/>
                <a:sym typeface="Rubik"/>
              </a:rPr>
              <a:t> sisu </a:t>
            </a:r>
            <a:r>
              <a:rPr lang="en-US" sz="3000" dirty="0" err="1">
                <a:solidFill>
                  <a:srgbClr val="303436"/>
                </a:solidFill>
                <a:latin typeface="Rubik"/>
                <a:ea typeface="Rubik"/>
                <a:cs typeface="Rubik"/>
                <a:sym typeface="Rubik"/>
              </a:rPr>
              <a:t>mõistnud</a:t>
            </a:r>
            <a:r>
              <a:rPr lang="en-US" sz="3000" dirty="0">
                <a:solidFill>
                  <a:srgbClr val="303436"/>
                </a:solidFill>
                <a:latin typeface="Rubik"/>
                <a:ea typeface="Rubik"/>
                <a:cs typeface="Rubik"/>
                <a:sym typeface="Rubik"/>
              </a:rPr>
              <a:t>. On </a:t>
            </a:r>
            <a:r>
              <a:rPr lang="en-US" sz="3000" dirty="0" err="1">
                <a:solidFill>
                  <a:srgbClr val="303436"/>
                </a:solidFill>
                <a:latin typeface="Rubik"/>
                <a:ea typeface="Rubik"/>
                <a:cs typeface="Rubik"/>
                <a:sym typeface="Rubik"/>
              </a:rPr>
              <a:t>hea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mõte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lisada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näiteid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isiklikke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arusaamu</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kogemusi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muutusi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jne</a:t>
            </a:r>
            <a:r>
              <a:rPr lang="en-US" sz="3000" dirty="0">
                <a:solidFill>
                  <a:srgbClr val="303436"/>
                </a:solidFill>
                <a:latin typeface="Rubik"/>
                <a:ea typeface="Rubik"/>
                <a:cs typeface="Rubik"/>
                <a:sym typeface="Rubik"/>
              </a:rPr>
              <a:t>. </a:t>
            </a:r>
          </a:p>
        </p:txBody>
      </p:sp>
      <p:sp>
        <p:nvSpPr>
          <p:cNvPr id="4" name="TextBox 4"/>
          <p:cNvSpPr txBox="1"/>
          <p:nvPr/>
        </p:nvSpPr>
        <p:spPr>
          <a:xfrm>
            <a:off x="1028700" y="8697158"/>
            <a:ext cx="2027370" cy="501356"/>
          </a:xfrm>
          <a:prstGeom prst="rect">
            <a:avLst/>
          </a:prstGeom>
        </p:spPr>
        <p:txBody>
          <a:bodyPr lIns="0" tIns="0" rIns="0" bIns="0" rtlCol="0" anchor="t">
            <a:spAutoFit/>
          </a:bodyPr>
          <a:lstStyle/>
          <a:p>
            <a:pPr algn="l">
              <a:lnSpc>
                <a:spcPts val="4200"/>
              </a:lnSpc>
            </a:pPr>
            <a:r>
              <a:rPr lang="et-EE" sz="3000" dirty="0">
                <a:solidFill>
                  <a:srgbClr val="303436"/>
                </a:solidFill>
                <a:latin typeface="Rubik"/>
                <a:ea typeface="Rubik"/>
                <a:cs typeface="Rubik"/>
                <a:sym typeface="Rubik"/>
              </a:rPr>
              <a:t>(järgneb)</a:t>
            </a:r>
            <a:endParaRPr lang="en-US" sz="3000" dirty="0">
              <a:solidFill>
                <a:srgbClr val="303436"/>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6230600"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3. </a:t>
            </a:r>
            <a:r>
              <a:rPr lang="et-EE" sz="6500" b="1" dirty="0">
                <a:solidFill>
                  <a:srgbClr val="3DAA35"/>
                </a:solidFill>
                <a:latin typeface="Bebas Neue Bold"/>
                <a:ea typeface="Bebas Neue Bold"/>
                <a:cs typeface="Bebas Neue Bold"/>
                <a:sym typeface="Bebas Neue Bold"/>
              </a:rPr>
              <a:t>Õppijad lähevad ülesandele ja sooritava selle</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29448"/>
            <a:ext cx="16230600" cy="6426055"/>
          </a:xfrm>
          <a:prstGeom prst="rect">
            <a:avLst/>
          </a:prstGeom>
        </p:spPr>
        <p:txBody>
          <a:bodyPr lIns="0" tIns="0" rIns="0" bIns="0" rtlCol="0" anchor="t">
            <a:spAutoFit/>
          </a:bodyPr>
          <a:lstStyle/>
          <a:p>
            <a:pPr marL="542925" lvl="1" indent="-271462" algn="l">
              <a:lnSpc>
                <a:spcPts val="4200"/>
              </a:lnSpc>
              <a:buFont typeface="Arial"/>
              <a:buChar char="•"/>
            </a:pPr>
            <a:r>
              <a:rPr lang="en-US" sz="3000" dirty="0" err="1">
                <a:solidFill>
                  <a:srgbClr val="303436"/>
                </a:solidFill>
                <a:latin typeface="Rubik"/>
                <a:ea typeface="Rubik"/>
                <a:cs typeface="Rubik"/>
                <a:sym typeface="Rubik"/>
              </a:rPr>
              <a:t>Seejärel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palutakse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õpilasel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valida</a:t>
            </a:r>
            <a:r>
              <a:rPr lang="en-US" sz="3000" dirty="0">
                <a:solidFill>
                  <a:srgbClr val="303436"/>
                </a:solidFill>
                <a:latin typeface="Rubik"/>
                <a:ea typeface="Rubik"/>
                <a:cs typeface="Rubik"/>
                <a:sym typeface="Rubik"/>
              </a:rPr>
              <a:t> </a:t>
            </a:r>
            <a:r>
              <a:rPr lang="et-EE" sz="3000" dirty="0">
                <a:solidFill>
                  <a:srgbClr val="303436"/>
                </a:solidFill>
                <a:latin typeface="Rubik"/>
                <a:ea typeface="Rubik"/>
                <a:cs typeface="Rubik"/>
                <a:sym typeface="Rubik"/>
              </a:rPr>
              <a:t>väide</a:t>
            </a:r>
            <a:r>
              <a:rPr lang="en-US" sz="3000" dirty="0">
                <a:solidFill>
                  <a:srgbClr val="303436"/>
                </a:solidFill>
                <a:latin typeface="Rubik"/>
                <a:ea typeface="Rubik"/>
                <a:cs typeface="Rubik"/>
                <a:sym typeface="Rubik"/>
              </a:rPr>
              <a:t>, mis </a:t>
            </a:r>
            <a:r>
              <a:rPr lang="en-US" sz="3000" dirty="0" err="1">
                <a:solidFill>
                  <a:srgbClr val="303436"/>
                </a:solidFill>
                <a:latin typeface="Rubik"/>
                <a:ea typeface="Rubik"/>
                <a:cs typeface="Rubik"/>
                <a:sym typeface="Rubik"/>
              </a:rPr>
              <a:t>nende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arvates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kõige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paremini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kirjeldab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nende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praegust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mõistmistaset</a:t>
            </a:r>
            <a:r>
              <a:rPr lang="en-US" sz="3000" dirty="0">
                <a:solidFill>
                  <a:srgbClr val="303436"/>
                </a:solidFill>
                <a:latin typeface="Rubik"/>
                <a:ea typeface="Rubik"/>
                <a:cs typeface="Rubik"/>
                <a:sym typeface="Rubik"/>
              </a:rPr>
              <a:t> – on </a:t>
            </a:r>
            <a:r>
              <a:rPr lang="en-US" sz="3000" dirty="0" err="1">
                <a:solidFill>
                  <a:srgbClr val="303436"/>
                </a:solidFill>
                <a:latin typeface="Rubik"/>
                <a:ea typeface="Rubik"/>
                <a:cs typeface="Rubik"/>
                <a:sym typeface="Rubik"/>
              </a:rPr>
              <a:t>olemas</a:t>
            </a:r>
            <a:r>
              <a:rPr lang="en-US" sz="3000" dirty="0">
                <a:solidFill>
                  <a:srgbClr val="303436"/>
                </a:solidFill>
                <a:latin typeface="Rubik"/>
                <a:ea typeface="Rubik"/>
                <a:cs typeface="Rubik"/>
                <a:sym typeface="Rubik"/>
              </a:rPr>
              <a:t> 5 </a:t>
            </a:r>
            <a:r>
              <a:rPr lang="en-US" sz="3000" dirty="0" err="1">
                <a:solidFill>
                  <a:srgbClr val="303436"/>
                </a:solidFill>
                <a:latin typeface="Rubik"/>
                <a:ea typeface="Rubik"/>
                <a:cs typeface="Rubik"/>
                <a:sym typeface="Rubik"/>
              </a:rPr>
              <a:t>väidet</a:t>
            </a:r>
            <a:r>
              <a:rPr lang="en-US" sz="3000" dirty="0">
                <a:solidFill>
                  <a:srgbClr val="303436"/>
                </a:solidFill>
                <a:latin typeface="Rubik"/>
                <a:ea typeface="Rubik"/>
                <a:cs typeface="Rubik"/>
                <a:sym typeface="Rubik"/>
              </a:rPr>
              <a:t>, mis </a:t>
            </a:r>
            <a:r>
              <a:rPr lang="en-US" sz="3000" dirty="0" err="1">
                <a:solidFill>
                  <a:srgbClr val="303436"/>
                </a:solidFill>
                <a:latin typeface="Rubik"/>
                <a:ea typeface="Rubik"/>
                <a:cs typeface="Rubik"/>
                <a:sym typeface="Rubik"/>
              </a:rPr>
              <a:t>põhinevad</a:t>
            </a:r>
            <a:r>
              <a:rPr lang="en-US" sz="3000" dirty="0">
                <a:solidFill>
                  <a:srgbClr val="303436"/>
                </a:solidFill>
                <a:latin typeface="Rubik"/>
                <a:ea typeface="Rubik"/>
                <a:cs typeface="Rubik"/>
                <a:sym typeface="Rubik"/>
              </a:rPr>
              <a:t> SOLO </a:t>
            </a:r>
            <a:r>
              <a:rPr lang="en-US" sz="3000" dirty="0" err="1">
                <a:solidFill>
                  <a:srgbClr val="303436"/>
                </a:solidFill>
                <a:latin typeface="Rubik"/>
                <a:ea typeface="Rubik"/>
                <a:cs typeface="Rubik"/>
                <a:sym typeface="Rubik"/>
              </a:rPr>
              <a:t>taksonoomia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tasemetel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selgitust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järgmistel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slaididel</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Õpilane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esitab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seejärel</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vastuse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Vastust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saab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muuta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kuni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ülesande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lõppkuupäevani</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Pärast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esitamist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saab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õpilane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automaatset</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tagasisidet</a:t>
            </a:r>
            <a:r>
              <a:rPr lang="en-US" sz="3000" dirty="0">
                <a:solidFill>
                  <a:srgbClr val="303436"/>
                </a:solidFill>
                <a:latin typeface="Rubik"/>
                <a:ea typeface="Rubik"/>
                <a:cs typeface="Rubik"/>
                <a:sym typeface="Rubik"/>
              </a:rPr>
              <a:t>, mis </a:t>
            </a:r>
            <a:r>
              <a:rPr lang="en-US" sz="3000" dirty="0" err="1">
                <a:solidFill>
                  <a:srgbClr val="303436"/>
                </a:solidFill>
                <a:latin typeface="Rubik"/>
                <a:ea typeface="Rubik"/>
                <a:cs typeface="Rubik"/>
                <a:sym typeface="Rubik"/>
              </a:rPr>
              <a:t>kirjeldab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valitud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mõistmistaset</a:t>
            </a:r>
            <a:r>
              <a:rPr lang="en-US" sz="3000" dirty="0">
                <a:solidFill>
                  <a:srgbClr val="303436"/>
                </a:solidFill>
                <a:latin typeface="Rubik"/>
                <a:ea typeface="Rubik"/>
                <a:cs typeface="Rubik"/>
                <a:sym typeface="Rubik"/>
              </a:rPr>
              <a:t>. C</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Rakendus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julgustab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õpilasi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mõtlema</a:t>
            </a:r>
            <a:r>
              <a:rPr lang="en-US" sz="3000" dirty="0">
                <a:solidFill>
                  <a:srgbClr val="303436"/>
                </a:solidFill>
                <a:latin typeface="Rubik"/>
                <a:ea typeface="Rubik"/>
                <a:cs typeface="Rubik"/>
                <a:sym typeface="Rubik"/>
              </a:rPr>
              <a:t>, kas </a:t>
            </a:r>
            <a:r>
              <a:rPr lang="en-US" sz="3000" dirty="0" err="1">
                <a:solidFill>
                  <a:srgbClr val="303436"/>
                </a:solidFill>
                <a:latin typeface="Rubik"/>
                <a:ea typeface="Rubik"/>
                <a:cs typeface="Rubik"/>
                <a:sym typeface="Rubik"/>
              </a:rPr>
              <a:t>esitatud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refleksioon</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vastab</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tagasisides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kirjeldatud</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mõistmistasemele</a:t>
            </a:r>
            <a:r>
              <a:rPr lang="en-US" sz="3000" dirty="0">
                <a:solidFill>
                  <a:srgbClr val="303436"/>
                </a:solidFill>
                <a:latin typeface="Rubik"/>
                <a:ea typeface="Rubik"/>
                <a:cs typeface="Rubik"/>
                <a:sym typeface="Rubik"/>
              </a:rPr>
              <a:t>. </a:t>
            </a:r>
          </a:p>
          <a:p>
            <a:pPr marL="542925" lvl="1" indent="-271462" algn="l">
              <a:lnSpc>
                <a:spcPts val="4200"/>
              </a:lnSpc>
              <a:buFont typeface="Arial"/>
              <a:buChar char="•"/>
            </a:pPr>
            <a:r>
              <a:rPr lang="en-US" sz="3000" dirty="0" err="1">
                <a:solidFill>
                  <a:srgbClr val="303436"/>
                </a:solidFill>
                <a:latin typeface="Rubik"/>
                <a:ea typeface="Rubik"/>
                <a:cs typeface="Rubik"/>
                <a:sym typeface="Rubik"/>
              </a:rPr>
              <a:t>Õpilastel</a:t>
            </a:r>
            <a:r>
              <a:rPr lang="en-US" sz="3000" dirty="0">
                <a:solidFill>
                  <a:srgbClr val="303436"/>
                </a:solidFill>
                <a:latin typeface="Rubik"/>
                <a:ea typeface="Rubik"/>
                <a:cs typeface="Rubik"/>
                <a:sym typeface="Rubik"/>
              </a:rPr>
              <a:t> on </a:t>
            </a:r>
            <a:r>
              <a:rPr lang="en-US" sz="3000" dirty="0" err="1">
                <a:solidFill>
                  <a:srgbClr val="303436"/>
                </a:solidFill>
                <a:latin typeface="Rubik"/>
                <a:ea typeface="Rubik"/>
                <a:cs typeface="Rubik"/>
                <a:sym typeface="Rubik"/>
              </a:rPr>
              <a:t>võimalus</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minna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tagasi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oma</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vastuse</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juurde</a:t>
            </a:r>
            <a:r>
              <a:rPr lang="en-US" sz="3000" dirty="0">
                <a:solidFill>
                  <a:srgbClr val="303436"/>
                </a:solidFill>
                <a:latin typeface="Rubik"/>
                <a:ea typeface="Rubik"/>
                <a:cs typeface="Rubik"/>
                <a:sym typeface="Rubik"/>
              </a:rPr>
              <a:t> ja </a:t>
            </a:r>
            <a:r>
              <a:rPr lang="en-US" sz="3000" dirty="0" err="1">
                <a:solidFill>
                  <a:srgbClr val="303436"/>
                </a:solidFill>
                <a:latin typeface="Rubik"/>
                <a:ea typeface="Rubik"/>
                <a:cs typeface="Rubik"/>
                <a:sym typeface="Rubik"/>
              </a:rPr>
              <a:t>muuta</a:t>
            </a:r>
            <a:r>
              <a:rPr lang="en-US" sz="3000" dirty="0">
                <a:solidFill>
                  <a:srgbClr val="303436"/>
                </a:solidFill>
                <a:latin typeface="Rubik"/>
                <a:ea typeface="Rubik"/>
                <a:cs typeface="Rubik"/>
                <a:sym typeface="Rubik"/>
              </a:rPr>
              <a:t> kas </a:t>
            </a:r>
            <a:r>
              <a:rPr lang="en-US" sz="3000" dirty="0" err="1">
                <a:solidFill>
                  <a:srgbClr val="303436"/>
                </a:solidFill>
                <a:latin typeface="Rubik"/>
                <a:ea typeface="Rubik"/>
                <a:cs typeface="Rubik"/>
                <a:sym typeface="Rubik"/>
              </a:rPr>
              <a:t>kirjalikku</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refleksiooni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või</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mõistmistaset</a:t>
            </a:r>
            <a:r>
              <a:rPr lang="en-US" sz="3000" dirty="0">
                <a:solidFill>
                  <a:srgbClr val="303436"/>
                </a:solidFill>
                <a:latin typeface="Rubik"/>
                <a:ea typeface="Rubik"/>
                <a:cs typeface="Rubik"/>
                <a:sym typeface="Rubik"/>
              </a:rPr>
              <a:t>.</a:t>
            </a:r>
          </a:p>
          <a:p>
            <a:pPr marL="542925" lvl="1" indent="-271462" algn="l">
              <a:lnSpc>
                <a:spcPts val="4200"/>
              </a:lnSpc>
            </a:pPr>
            <a:endParaRPr lang="en-US" sz="3000" dirty="0">
              <a:solidFill>
                <a:srgbClr val="303436"/>
              </a:solidFill>
              <a:latin typeface="Rubik"/>
              <a:ea typeface="Rubik"/>
              <a:cs typeface="Rubik"/>
              <a:sym typeface="Rubik"/>
            </a:endParaRPr>
          </a:p>
          <a:p>
            <a:pPr marL="542925" lvl="1" indent="-271462" algn="l">
              <a:lnSpc>
                <a:spcPts val="4200"/>
              </a:lnSpc>
            </a:pPr>
            <a:endParaRPr lang="en-US" sz="3000" dirty="0">
              <a:solidFill>
                <a:srgbClr val="303436"/>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7137280"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4. </a:t>
            </a:r>
            <a:r>
              <a:rPr lang="et-EE" sz="6500" b="1" dirty="0">
                <a:solidFill>
                  <a:srgbClr val="3DAA35"/>
                </a:solidFill>
                <a:latin typeface="Bebas Neue Bold"/>
                <a:ea typeface="Bebas Neue Bold"/>
                <a:cs typeface="Bebas Neue Bold"/>
                <a:sym typeface="Bebas Neue Bold"/>
              </a:rPr>
              <a:t>Juhendaja jälgib tulemusi</a:t>
            </a:r>
            <a:r>
              <a:rPr lang="en-US" sz="6500" b="1" dirty="0">
                <a:solidFill>
                  <a:srgbClr val="3DAA35"/>
                </a:solidFill>
                <a:latin typeface="Bebas Neue Bold"/>
                <a:ea typeface="Bebas Neue Bold"/>
                <a:cs typeface="Bebas Neue Bold"/>
                <a:sym typeface="Bebas Neue Bold"/>
              </a:rPr>
              <a:t> (</a:t>
            </a:r>
            <a:r>
              <a:rPr lang="et-EE" sz="6500" b="1" dirty="0">
                <a:solidFill>
                  <a:srgbClr val="3DAA35"/>
                </a:solidFill>
                <a:latin typeface="Bebas Neue Bold"/>
                <a:ea typeface="Bebas Neue Bold"/>
                <a:cs typeface="Bebas Neue Bold"/>
                <a:sym typeface="Bebas Neue Bold"/>
              </a:rPr>
              <a:t>ja annab tagasisidet</a:t>
            </a:r>
            <a:r>
              <a:rPr lang="en-US" sz="6500" b="1" dirty="0">
                <a:solidFill>
                  <a:srgbClr val="3DAA35"/>
                </a:solidFill>
                <a:latin typeface="Bebas Neue Bold"/>
                <a:ea typeface="Bebas Neue Bold"/>
                <a:cs typeface="Bebas Neue Bold"/>
                <a:sym typeface="Bebas Neue Bold"/>
              </a:rPr>
              <a:t>)</a:t>
            </a:r>
          </a:p>
        </p:txBody>
      </p:sp>
      <p:sp>
        <p:nvSpPr>
          <p:cNvPr id="3" name="TextBox 3"/>
          <p:cNvSpPr txBox="1"/>
          <p:nvPr/>
        </p:nvSpPr>
        <p:spPr>
          <a:xfrm>
            <a:off x="1028700" y="2430194"/>
            <a:ext cx="7650480" cy="6930064"/>
          </a:xfrm>
          <a:prstGeom prst="rect">
            <a:avLst/>
          </a:prstGeom>
        </p:spPr>
        <p:txBody>
          <a:bodyPr lIns="0" tIns="0" rIns="0" bIns="0" rtlCol="0" anchor="t">
            <a:spAutoFit/>
          </a:bodyPr>
          <a:lstStyle/>
          <a:p>
            <a:pPr marL="506730" lvl="1" indent="-253365" algn="l">
              <a:lnSpc>
                <a:spcPts val="3919"/>
              </a:lnSpc>
              <a:buFont typeface="Arial"/>
              <a:buChar char="•"/>
            </a:pPr>
            <a:r>
              <a:rPr lang="en-US" sz="2799" dirty="0" err="1">
                <a:solidFill>
                  <a:srgbClr val="303436"/>
                </a:solidFill>
                <a:latin typeface="Rubik"/>
                <a:ea typeface="Rubik"/>
                <a:cs typeface="Rubik"/>
                <a:sym typeface="Rubik"/>
              </a:rPr>
              <a:t>Rakendus</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analüüsib</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õpilaste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enesehindamise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tasemeid</a:t>
            </a:r>
            <a:r>
              <a:rPr lang="en-US" sz="2799" dirty="0">
                <a:solidFill>
                  <a:srgbClr val="303436"/>
                </a:solidFill>
                <a:latin typeface="Rubik"/>
                <a:ea typeface="Rubik"/>
                <a:cs typeface="Rubik"/>
                <a:sym typeface="Rubik"/>
              </a:rPr>
              <a:t> ja </a:t>
            </a:r>
            <a:r>
              <a:rPr lang="en-US" sz="2799" dirty="0" err="1">
                <a:solidFill>
                  <a:srgbClr val="303436"/>
                </a:solidFill>
                <a:latin typeface="Rubik"/>
                <a:ea typeface="Rubik"/>
                <a:cs typeface="Rubik"/>
                <a:sym typeface="Rubik"/>
              </a:rPr>
              <a:t>kuvab</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tulemused</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sektordiagrammina</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valitud</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tasemete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protsendid</a:t>
            </a:r>
            <a:r>
              <a:rPr lang="en-US" sz="2799" dirty="0">
                <a:solidFill>
                  <a:srgbClr val="303436"/>
                </a:solidFill>
                <a:latin typeface="Rubik"/>
                <a:ea typeface="Rubik"/>
                <a:cs typeface="Rubik"/>
                <a:sym typeface="Rubik"/>
              </a:rPr>
              <a:t>). </a:t>
            </a:r>
          </a:p>
          <a:p>
            <a:pPr marL="506730" lvl="1" indent="-253365" algn="l">
              <a:lnSpc>
                <a:spcPts val="3919"/>
              </a:lnSpc>
              <a:buFont typeface="Arial"/>
              <a:buChar char="•"/>
            </a:pPr>
            <a:r>
              <a:rPr lang="en-US" sz="2799" dirty="0">
                <a:solidFill>
                  <a:srgbClr val="303436"/>
                </a:solidFill>
                <a:latin typeface="Rubik"/>
                <a:ea typeface="Rubik"/>
                <a:cs typeface="Rubik"/>
                <a:sym typeface="Rubik"/>
              </a:rPr>
              <a:t>SOLO </a:t>
            </a:r>
            <a:r>
              <a:rPr lang="en-US" sz="2799" dirty="0" err="1">
                <a:solidFill>
                  <a:srgbClr val="303436"/>
                </a:solidFill>
                <a:latin typeface="Rubik"/>
                <a:ea typeface="Rubik"/>
                <a:cs typeface="Rubik"/>
                <a:sym typeface="Rubik"/>
              </a:rPr>
              <a:t>taseme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sümbolid</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selgitatud</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järgmistel</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slaididel</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võivad</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viidata</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kui</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hästi</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õpilased</a:t>
            </a:r>
            <a:r>
              <a:rPr lang="en-US" sz="2799" dirty="0">
                <a:solidFill>
                  <a:srgbClr val="303436"/>
                </a:solidFill>
                <a:latin typeface="Rubik"/>
                <a:ea typeface="Rubik"/>
                <a:cs typeface="Rubik"/>
                <a:sym typeface="Rubik"/>
              </a:rPr>
              <a:t> on </a:t>
            </a:r>
            <a:r>
              <a:rPr lang="en-US" sz="2799" dirty="0" err="1">
                <a:solidFill>
                  <a:srgbClr val="303436"/>
                </a:solidFill>
                <a:latin typeface="Rubik"/>
                <a:ea typeface="Rubik"/>
                <a:cs typeface="Rubik"/>
                <a:sym typeface="Rubik"/>
              </a:rPr>
              <a:t>koolitussessioonides</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käsitletud</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teemasid</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mõistnud</a:t>
            </a:r>
            <a:r>
              <a:rPr lang="en-US" sz="2799" dirty="0">
                <a:solidFill>
                  <a:srgbClr val="303436"/>
                </a:solidFill>
                <a:latin typeface="Rubik"/>
                <a:ea typeface="Rubik"/>
                <a:cs typeface="Rubik"/>
                <a:sym typeface="Rubik"/>
              </a:rPr>
              <a:t>.</a:t>
            </a:r>
          </a:p>
          <a:p>
            <a:pPr marL="506730" lvl="1" indent="-253365" algn="l">
              <a:lnSpc>
                <a:spcPts val="3919"/>
              </a:lnSpc>
              <a:buFont typeface="Arial"/>
              <a:buChar char="•"/>
            </a:pPr>
            <a:r>
              <a:rPr lang="en-US" sz="2799" dirty="0" err="1">
                <a:solidFill>
                  <a:srgbClr val="303436"/>
                </a:solidFill>
                <a:latin typeface="Rubik"/>
                <a:ea typeface="Rubik"/>
                <a:cs typeface="Rubik"/>
                <a:sym typeface="Rubik"/>
              </a:rPr>
              <a:t>Õpetaja</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saab</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lugeda</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õppijate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poolt</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esitatud</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refleksioone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klõpsates</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lingil</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Vaata</a:t>
            </a:r>
            <a:r>
              <a:rPr lang="en-US" sz="2799" dirty="0">
                <a:solidFill>
                  <a:srgbClr val="303436"/>
                </a:solidFill>
                <a:latin typeface="Rubik"/>
                <a:ea typeface="Rubik"/>
                <a:cs typeface="Rubik"/>
                <a:sym typeface="Rubik"/>
              </a:rPr>
              <a:t>'. </a:t>
            </a:r>
          </a:p>
          <a:p>
            <a:pPr marL="506730" lvl="1" indent="-253365" algn="l">
              <a:lnSpc>
                <a:spcPts val="3919"/>
              </a:lnSpc>
              <a:buFont typeface="Arial"/>
              <a:buChar char="•"/>
            </a:pPr>
            <a:r>
              <a:rPr lang="en-US" sz="2799" dirty="0" err="1">
                <a:solidFill>
                  <a:srgbClr val="303436"/>
                </a:solidFill>
                <a:latin typeface="Rubik"/>
                <a:ea typeface="Rubik"/>
                <a:cs typeface="Rubik"/>
                <a:sym typeface="Rubik"/>
              </a:rPr>
              <a:t>Õpetaja</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näeb</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õpilase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edusammude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kokkuvõtet</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lineaargraafikul</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klõpsates</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õpilase</a:t>
            </a:r>
            <a:r>
              <a:rPr lang="en-US" sz="2799" dirty="0">
                <a:solidFill>
                  <a:srgbClr val="303436"/>
                </a:solidFill>
                <a:latin typeface="Rubik"/>
                <a:ea typeface="Rubik"/>
                <a:cs typeface="Rubik"/>
                <a:sym typeface="Rubik"/>
              </a:rPr>
              <a:t> </a:t>
            </a:r>
            <a:r>
              <a:rPr lang="en-US" sz="2799" dirty="0" err="1">
                <a:solidFill>
                  <a:srgbClr val="303436"/>
                </a:solidFill>
                <a:latin typeface="Rubik"/>
                <a:ea typeface="Rubik"/>
                <a:cs typeface="Rubik"/>
                <a:sym typeface="Rubik"/>
              </a:rPr>
              <a:t>nimele</a:t>
            </a:r>
            <a:r>
              <a:rPr lang="en-US" sz="2799" dirty="0">
                <a:solidFill>
                  <a:srgbClr val="303436"/>
                </a:solidFill>
                <a:latin typeface="Rubik"/>
                <a:ea typeface="Rubik"/>
                <a:cs typeface="Rubik"/>
                <a:sym typeface="Rubik"/>
              </a:rPr>
              <a:t> (mis on link). </a:t>
            </a:r>
          </a:p>
        </p:txBody>
      </p:sp>
      <p:pic>
        <p:nvPicPr>
          <p:cNvPr id="5" name="Picture 4">
            <a:extLst>
              <a:ext uri="{FF2B5EF4-FFF2-40B4-BE49-F238E27FC236}">
                <a16:creationId xmlns:a16="http://schemas.microsoft.com/office/drawing/2014/main" id="{26CA3F0E-9E18-B986-DE4E-74F80BCED732}"/>
              </a:ext>
            </a:extLst>
          </p:cNvPr>
          <p:cNvPicPr>
            <a:picLocks noChangeAspect="1"/>
          </p:cNvPicPr>
          <p:nvPr/>
        </p:nvPicPr>
        <p:blipFill>
          <a:blip r:embed="rId2"/>
          <a:stretch>
            <a:fillRect/>
          </a:stretch>
        </p:blipFill>
        <p:spPr>
          <a:xfrm>
            <a:off x="8679180" y="2271087"/>
            <a:ext cx="9354031" cy="69300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4. </a:t>
            </a:r>
            <a:r>
              <a:rPr lang="et-EE" sz="6500" b="1" dirty="0" err="1">
                <a:solidFill>
                  <a:srgbClr val="3DAA35"/>
                </a:solidFill>
                <a:latin typeface="Bebas Neue Bold"/>
                <a:ea typeface="Bebas Neue Bold"/>
                <a:cs typeface="Bebas Neue Bold"/>
                <a:sym typeface="Bebas Neue Bold"/>
              </a:rPr>
              <a:t>Tagaisisde</a:t>
            </a:r>
            <a:r>
              <a:rPr lang="et-EE" sz="6500" b="1" dirty="0">
                <a:solidFill>
                  <a:srgbClr val="3DAA35"/>
                </a:solidFill>
                <a:latin typeface="Bebas Neue Bold"/>
                <a:ea typeface="Bebas Neue Bold"/>
                <a:cs typeface="Bebas Neue Bold"/>
                <a:sym typeface="Bebas Neue Bold"/>
              </a:rPr>
              <a:t> andmine </a:t>
            </a:r>
            <a:r>
              <a:rPr lang="en-US" sz="6500" b="1" dirty="0">
                <a:solidFill>
                  <a:srgbClr val="3DAA35"/>
                </a:solidFill>
                <a:latin typeface="Bebas Neue Bold"/>
                <a:ea typeface="Bebas Neue Bold"/>
                <a:cs typeface="Bebas Neue Bold"/>
                <a:sym typeface="Bebas Neue Bold"/>
              </a:rPr>
              <a:t>(</a:t>
            </a:r>
            <a:r>
              <a:rPr lang="et-EE" sz="6500" b="1" dirty="0">
                <a:solidFill>
                  <a:srgbClr val="3DAA35"/>
                </a:solidFill>
                <a:latin typeface="Bebas Neue Bold"/>
                <a:ea typeface="Bebas Neue Bold"/>
                <a:cs typeface="Bebas Neue Bold"/>
                <a:sym typeface="Bebas Neue Bold"/>
              </a:rPr>
              <a:t>valikuline</a:t>
            </a:r>
            <a:r>
              <a:rPr lang="en-US" sz="6500" b="1" dirty="0">
                <a:solidFill>
                  <a:srgbClr val="3DAA35"/>
                </a:solidFill>
                <a:latin typeface="Bebas Neue Bold"/>
                <a:ea typeface="Bebas Neue Bold"/>
                <a:cs typeface="Bebas Neue Bold"/>
                <a:sym typeface="Bebas Neue Bold"/>
              </a:rPr>
              <a:t>)</a:t>
            </a:r>
          </a:p>
        </p:txBody>
      </p:sp>
      <p:sp>
        <p:nvSpPr>
          <p:cNvPr id="3" name="TextBox 3"/>
          <p:cNvSpPr txBox="1"/>
          <p:nvPr/>
        </p:nvSpPr>
        <p:spPr>
          <a:xfrm>
            <a:off x="1028700" y="2439719"/>
            <a:ext cx="8471967" cy="7275390"/>
          </a:xfrm>
          <a:prstGeom prst="rect">
            <a:avLst/>
          </a:prstGeom>
        </p:spPr>
        <p:txBody>
          <a:bodyPr lIns="0" tIns="0" rIns="0" bIns="0" rtlCol="0" anchor="t">
            <a:spAutoFit/>
          </a:bodyPr>
          <a:lstStyle/>
          <a:p>
            <a:pPr marL="488179" lvl="1" indent="-244090" algn="l">
              <a:lnSpc>
                <a:spcPts val="3776"/>
              </a:lnSpc>
              <a:buFont typeface="Arial"/>
              <a:buChar char="•"/>
            </a:pPr>
            <a:r>
              <a:rPr lang="en-US" sz="2697" dirty="0">
                <a:solidFill>
                  <a:srgbClr val="303436"/>
                </a:solidFill>
                <a:latin typeface="Rubik"/>
                <a:ea typeface="Rubik"/>
                <a:cs typeface="Rubik"/>
                <a:sym typeface="Rubik"/>
              </a:rPr>
              <a:t>See </a:t>
            </a:r>
            <a:r>
              <a:rPr lang="en-US" sz="2697" dirty="0" err="1">
                <a:solidFill>
                  <a:srgbClr val="303436"/>
                </a:solidFill>
                <a:latin typeface="Rubik"/>
                <a:ea typeface="Rubik"/>
                <a:cs typeface="Rubik"/>
                <a:sym typeface="Rubik"/>
              </a:rPr>
              <a:t>samm</a:t>
            </a:r>
            <a:r>
              <a:rPr lang="en-US" sz="2697" dirty="0">
                <a:solidFill>
                  <a:srgbClr val="303436"/>
                </a:solidFill>
                <a:latin typeface="Rubik"/>
                <a:ea typeface="Rubik"/>
                <a:cs typeface="Rubik"/>
                <a:sym typeface="Rubik"/>
              </a:rPr>
              <a:t> on </a:t>
            </a:r>
            <a:r>
              <a:rPr lang="en-US" sz="2697" dirty="0" err="1">
                <a:solidFill>
                  <a:srgbClr val="303436"/>
                </a:solidFill>
                <a:latin typeface="Rubik"/>
                <a:ea typeface="Rubik"/>
                <a:cs typeface="Rubik"/>
                <a:sym typeface="Rubik"/>
              </a:rPr>
              <a:t>valikuline</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kuid</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võib</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aidata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õpilastel</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parandada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oma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refleksiooni</a:t>
            </a:r>
            <a:r>
              <a:rPr lang="en-US" sz="2697" dirty="0">
                <a:solidFill>
                  <a:srgbClr val="303436"/>
                </a:solidFill>
                <a:latin typeface="Rubik"/>
                <a:ea typeface="Rubik"/>
                <a:cs typeface="Rubik"/>
                <a:sym typeface="Rubik"/>
              </a:rPr>
              <a:t>- ja </a:t>
            </a:r>
            <a:r>
              <a:rPr lang="en-US" sz="2697" dirty="0" err="1">
                <a:solidFill>
                  <a:srgbClr val="303436"/>
                </a:solidFill>
                <a:latin typeface="Rubik"/>
                <a:ea typeface="Rubik"/>
                <a:cs typeface="Rubik"/>
                <a:sym typeface="Rubik"/>
              </a:rPr>
              <a:t>enesehindamisoskusi</a:t>
            </a:r>
            <a:r>
              <a:rPr lang="en-US" sz="2697" dirty="0">
                <a:solidFill>
                  <a:srgbClr val="303436"/>
                </a:solidFill>
                <a:latin typeface="Rubik"/>
                <a:ea typeface="Rubik"/>
                <a:cs typeface="Rubik"/>
                <a:sym typeface="Rubik"/>
              </a:rPr>
              <a:t>. </a:t>
            </a:r>
          </a:p>
          <a:p>
            <a:pPr marL="488179" lvl="1" indent="-244090" algn="l">
              <a:lnSpc>
                <a:spcPts val="3776"/>
              </a:lnSpc>
              <a:buFont typeface="Arial"/>
              <a:buChar char="•"/>
            </a:pPr>
            <a:r>
              <a:rPr lang="en-US" sz="2697" dirty="0">
                <a:solidFill>
                  <a:srgbClr val="303436"/>
                </a:solidFill>
                <a:latin typeface="Rubik"/>
                <a:ea typeface="Rubik"/>
                <a:cs typeface="Rubik"/>
                <a:sym typeface="Rubik"/>
              </a:rPr>
              <a:t>Kui </a:t>
            </a:r>
            <a:r>
              <a:rPr lang="en-US" sz="2697" dirty="0" err="1">
                <a:solidFill>
                  <a:srgbClr val="303436"/>
                </a:solidFill>
                <a:latin typeface="Rubik"/>
                <a:ea typeface="Rubik"/>
                <a:cs typeface="Rubik"/>
                <a:sym typeface="Rubik"/>
              </a:rPr>
              <a:t>õpetaja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klõpsab</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lingil</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Vaata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kuvatakse</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õpilase</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vastustekst</a:t>
            </a:r>
            <a:r>
              <a:rPr lang="en-US" sz="2697" dirty="0">
                <a:solidFill>
                  <a:srgbClr val="303436"/>
                </a:solidFill>
                <a:latin typeface="Rubik"/>
                <a:ea typeface="Rubik"/>
                <a:cs typeface="Rubik"/>
                <a:sym typeface="Rubik"/>
              </a:rPr>
              <a:t> ja tase, </a:t>
            </a:r>
            <a:r>
              <a:rPr lang="en-US" sz="2697" dirty="0" err="1">
                <a:solidFill>
                  <a:srgbClr val="303436"/>
                </a:solidFill>
                <a:latin typeface="Rubik"/>
                <a:ea typeface="Rubik"/>
                <a:cs typeface="Rubik"/>
                <a:sym typeface="Rubik"/>
              </a:rPr>
              <a:t>mille</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õpilane</a:t>
            </a:r>
            <a:r>
              <a:rPr lang="en-US" sz="2697" dirty="0">
                <a:solidFill>
                  <a:srgbClr val="303436"/>
                </a:solidFill>
                <a:latin typeface="Rubik"/>
                <a:ea typeface="Rubik"/>
                <a:cs typeface="Rubik"/>
                <a:sym typeface="Rubik"/>
              </a:rPr>
              <a:t> on </a:t>
            </a:r>
            <a:r>
              <a:rPr lang="en-US" sz="2697" dirty="0" err="1">
                <a:solidFill>
                  <a:srgbClr val="303436"/>
                </a:solidFill>
                <a:latin typeface="Rubik"/>
                <a:ea typeface="Rubik"/>
                <a:cs typeface="Rubik"/>
                <a:sym typeface="Rubik"/>
              </a:rPr>
              <a:t>valinud</a:t>
            </a:r>
            <a:r>
              <a:rPr lang="en-US" sz="2697" dirty="0">
                <a:solidFill>
                  <a:srgbClr val="303436"/>
                </a:solidFill>
                <a:latin typeface="Rubik"/>
                <a:ea typeface="Rubik"/>
                <a:cs typeface="Rubik"/>
                <a:sym typeface="Rubik"/>
              </a:rPr>
              <a:t>. </a:t>
            </a:r>
          </a:p>
          <a:p>
            <a:pPr marL="488179" lvl="1" indent="-244090" algn="l">
              <a:lnSpc>
                <a:spcPts val="3776"/>
              </a:lnSpc>
              <a:buFont typeface="Arial"/>
              <a:buChar char="•"/>
            </a:pPr>
            <a:r>
              <a:rPr lang="en-US" sz="2697" dirty="0" err="1">
                <a:solidFill>
                  <a:srgbClr val="303436"/>
                </a:solidFill>
                <a:latin typeface="Rubik"/>
                <a:ea typeface="Rubik"/>
                <a:cs typeface="Rubik"/>
                <a:sym typeface="Rubik"/>
              </a:rPr>
              <a:t>Õpetaja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võib</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anda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õpilasele</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kirjalikku</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tagasisidet</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öeldes</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näiteks</a:t>
            </a:r>
            <a:r>
              <a:rPr lang="en-US" sz="2697" dirty="0">
                <a:solidFill>
                  <a:srgbClr val="303436"/>
                </a:solidFill>
                <a:latin typeface="Rubik"/>
                <a:ea typeface="Rubik"/>
                <a:cs typeface="Rubik"/>
                <a:sym typeface="Rubik"/>
              </a:rPr>
              <a:t>, et </a:t>
            </a:r>
            <a:r>
              <a:rPr lang="en-US" sz="2697" dirty="0" err="1">
                <a:solidFill>
                  <a:srgbClr val="303436"/>
                </a:solidFill>
                <a:latin typeface="Rubik"/>
                <a:ea typeface="Rubik"/>
                <a:cs typeface="Rubik"/>
                <a:sym typeface="Rubik"/>
              </a:rPr>
              <a:t>enesehindamine</a:t>
            </a:r>
            <a:r>
              <a:rPr lang="en-US" sz="2697" dirty="0">
                <a:solidFill>
                  <a:srgbClr val="303436"/>
                </a:solidFill>
                <a:latin typeface="Rubik"/>
                <a:ea typeface="Rubik"/>
                <a:cs typeface="Rubik"/>
                <a:sym typeface="Rubik"/>
              </a:rPr>
              <a:t> ja </a:t>
            </a:r>
            <a:r>
              <a:rPr lang="en-US" sz="2697" dirty="0" err="1">
                <a:solidFill>
                  <a:srgbClr val="303436"/>
                </a:solidFill>
                <a:latin typeface="Rubik"/>
                <a:ea typeface="Rubik"/>
                <a:cs typeface="Rubik"/>
                <a:sym typeface="Rubik"/>
              </a:rPr>
              <a:t>refleksioonitekstid</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tõesti</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klapivad</a:t>
            </a:r>
            <a:r>
              <a:rPr lang="en-US" sz="2697" dirty="0">
                <a:solidFill>
                  <a:srgbClr val="303436"/>
                </a:solidFill>
                <a:latin typeface="Rubik"/>
                <a:ea typeface="Rubik"/>
                <a:cs typeface="Rubik"/>
                <a:sym typeface="Rubik"/>
              </a:rPr>
              <a:t>. </a:t>
            </a:r>
          </a:p>
          <a:p>
            <a:pPr marL="488179" lvl="1" indent="-244090" algn="l">
              <a:lnSpc>
                <a:spcPts val="3776"/>
              </a:lnSpc>
              <a:buFont typeface="Arial"/>
              <a:buChar char="•"/>
            </a:pPr>
            <a:r>
              <a:rPr lang="en-US" sz="2697" dirty="0">
                <a:solidFill>
                  <a:srgbClr val="303436"/>
                </a:solidFill>
                <a:latin typeface="Rubik"/>
                <a:ea typeface="Rubik"/>
                <a:cs typeface="Rubik"/>
                <a:sym typeface="Rubik"/>
              </a:rPr>
              <a:t>Kui </a:t>
            </a:r>
            <a:r>
              <a:rPr lang="en-US" sz="2697" dirty="0" err="1">
                <a:solidFill>
                  <a:srgbClr val="303436"/>
                </a:solidFill>
                <a:latin typeface="Rubik"/>
                <a:ea typeface="Rubik"/>
                <a:cs typeface="Rubik"/>
                <a:sym typeface="Rubik"/>
              </a:rPr>
              <a:t>refleksioonitekst</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ei</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vasta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õpilase</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poolt</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näidatud</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tasemele</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võib</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õpetaja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kirjutada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kommentaari</a:t>
            </a:r>
            <a:r>
              <a:rPr lang="en-US" sz="2697" dirty="0">
                <a:solidFill>
                  <a:srgbClr val="303436"/>
                </a:solidFill>
                <a:latin typeface="Rubik"/>
                <a:ea typeface="Rubik"/>
                <a:cs typeface="Rubik"/>
                <a:sym typeface="Rubik"/>
              </a:rPr>
              <a:t> ja </a:t>
            </a:r>
            <a:r>
              <a:rPr lang="en-US" sz="2697" dirty="0" err="1">
                <a:solidFill>
                  <a:srgbClr val="303436"/>
                </a:solidFill>
                <a:latin typeface="Rubik"/>
                <a:ea typeface="Rubik"/>
                <a:cs typeface="Rubik"/>
                <a:sym typeface="Rubik"/>
              </a:rPr>
              <a:t>valida</a:t>
            </a:r>
            <a:r>
              <a:rPr lang="en-US" sz="2697" dirty="0">
                <a:solidFill>
                  <a:srgbClr val="303436"/>
                </a:solidFill>
                <a:latin typeface="Rubik"/>
                <a:ea typeface="Rubik"/>
                <a:cs typeface="Rubik"/>
                <a:sym typeface="Rubik"/>
              </a:rPr>
              <a:t> SOLO </a:t>
            </a:r>
            <a:r>
              <a:rPr lang="en-US" sz="2697" dirty="0" err="1">
                <a:solidFill>
                  <a:srgbClr val="303436"/>
                </a:solidFill>
                <a:latin typeface="Rubik"/>
                <a:ea typeface="Rubik"/>
                <a:cs typeface="Rubik"/>
                <a:sym typeface="Rubik"/>
              </a:rPr>
              <a:t>taseme</a:t>
            </a:r>
            <a:r>
              <a:rPr lang="en-US" sz="2697" dirty="0">
                <a:solidFill>
                  <a:srgbClr val="303436"/>
                </a:solidFill>
                <a:latin typeface="Rubik"/>
                <a:ea typeface="Rubik"/>
                <a:cs typeface="Rubik"/>
                <a:sym typeface="Rubik"/>
              </a:rPr>
              <a:t>, mis </a:t>
            </a:r>
            <a:r>
              <a:rPr lang="en-US" sz="2697" dirty="0" err="1">
                <a:solidFill>
                  <a:srgbClr val="303436"/>
                </a:solidFill>
                <a:latin typeface="Rubik"/>
                <a:ea typeface="Rubik"/>
                <a:cs typeface="Rubik"/>
                <a:sym typeface="Rubik"/>
              </a:rPr>
              <a:t>vastab</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kirjutatud</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tekstile</a:t>
            </a:r>
            <a:r>
              <a:rPr lang="en-US" sz="2697" dirty="0">
                <a:solidFill>
                  <a:srgbClr val="303436"/>
                </a:solidFill>
                <a:latin typeface="Rubik"/>
                <a:ea typeface="Rubik"/>
                <a:cs typeface="Rubik"/>
                <a:sym typeface="Rubik"/>
              </a:rPr>
              <a:t>. </a:t>
            </a:r>
          </a:p>
          <a:p>
            <a:pPr marL="488179" lvl="1" indent="-244090" algn="l">
              <a:lnSpc>
                <a:spcPts val="3776"/>
              </a:lnSpc>
              <a:buFont typeface="Arial"/>
              <a:buChar char="•"/>
            </a:pPr>
            <a:r>
              <a:rPr lang="en-US" sz="2697" dirty="0" err="1">
                <a:solidFill>
                  <a:srgbClr val="303436"/>
                </a:solidFill>
                <a:latin typeface="Rubik"/>
                <a:ea typeface="Rubik"/>
                <a:cs typeface="Rubik"/>
                <a:sym typeface="Rubik"/>
              </a:rPr>
              <a:t>Õpetaja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klõpsab</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nupul</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Salvesta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tagasiside</a:t>
            </a:r>
            <a:r>
              <a:rPr lang="en-US" sz="2697" dirty="0">
                <a:solidFill>
                  <a:srgbClr val="303436"/>
                </a:solidFill>
                <a:latin typeface="Rubik"/>
                <a:ea typeface="Rubik"/>
                <a:cs typeface="Rubik"/>
                <a:sym typeface="Rubik"/>
              </a:rPr>
              <a:t>', et </a:t>
            </a:r>
            <a:r>
              <a:rPr lang="en-US" sz="2697" dirty="0" err="1">
                <a:solidFill>
                  <a:srgbClr val="303436"/>
                </a:solidFill>
                <a:latin typeface="Rubik"/>
                <a:ea typeface="Rubik"/>
                <a:cs typeface="Rubik"/>
                <a:sym typeface="Rubik"/>
              </a:rPr>
              <a:t>jagada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oma</a:t>
            </a:r>
            <a:r>
              <a:rPr lang="en-US" sz="2697" dirty="0">
                <a:solidFill>
                  <a:srgbClr val="303436"/>
                </a:solidFill>
                <a:latin typeface="Rubik"/>
                <a:ea typeface="Rubik"/>
                <a:cs typeface="Rubik"/>
                <a:sym typeface="Rubik"/>
              </a:rPr>
              <a:t> </a:t>
            </a:r>
            <a:r>
              <a:rPr lang="en-US" sz="2697" dirty="0" err="1">
                <a:solidFill>
                  <a:srgbClr val="303436"/>
                </a:solidFill>
                <a:latin typeface="Rubik"/>
                <a:ea typeface="Rubik"/>
                <a:cs typeface="Rubik"/>
                <a:sym typeface="Rubik"/>
              </a:rPr>
              <a:t>tagasisidet</a:t>
            </a:r>
            <a:r>
              <a:rPr lang="en-US" sz="2697" dirty="0">
                <a:solidFill>
                  <a:srgbClr val="303436"/>
                </a:solidFill>
                <a:latin typeface="Rubik"/>
                <a:ea typeface="Rubik"/>
                <a:cs typeface="Rubik"/>
                <a:sym typeface="Rubik"/>
              </a:rPr>
              <a:t>.</a:t>
            </a:r>
          </a:p>
        </p:txBody>
      </p:sp>
      <p:pic>
        <p:nvPicPr>
          <p:cNvPr id="5" name="Picture 4">
            <a:extLst>
              <a:ext uri="{FF2B5EF4-FFF2-40B4-BE49-F238E27FC236}">
                <a16:creationId xmlns:a16="http://schemas.microsoft.com/office/drawing/2014/main" id="{5A6B69B2-2B2C-069A-A94B-1742A748F6A5}"/>
              </a:ext>
            </a:extLst>
          </p:cNvPr>
          <p:cNvPicPr>
            <a:picLocks noChangeAspect="1"/>
          </p:cNvPicPr>
          <p:nvPr/>
        </p:nvPicPr>
        <p:blipFill>
          <a:blip r:embed="rId2"/>
          <a:stretch>
            <a:fillRect/>
          </a:stretch>
        </p:blipFill>
        <p:spPr>
          <a:xfrm>
            <a:off x="9678434" y="2562225"/>
            <a:ext cx="8352894" cy="5324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5. </a:t>
            </a:r>
            <a:r>
              <a:rPr lang="et-EE" sz="6500" b="1" dirty="0" err="1">
                <a:solidFill>
                  <a:srgbClr val="3DAA35"/>
                </a:solidFill>
                <a:latin typeface="Bebas Neue Bold"/>
                <a:ea typeface="Bebas Neue Bold"/>
                <a:cs typeface="Bebas Neue Bold"/>
                <a:sym typeface="Bebas Neue Bold"/>
              </a:rPr>
              <a:t>Õppjua</a:t>
            </a:r>
            <a:r>
              <a:rPr lang="et-EE" sz="6500" b="1" dirty="0">
                <a:solidFill>
                  <a:srgbClr val="3DAA35"/>
                </a:solidFill>
                <a:latin typeface="Bebas Neue Bold"/>
                <a:ea typeface="Bebas Neue Bold"/>
                <a:cs typeface="Bebas Neue Bold"/>
                <a:sym typeface="Bebas Neue Bold"/>
              </a:rPr>
              <a:t> jälgib oma edusamme</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39719"/>
            <a:ext cx="8367876" cy="6432274"/>
          </a:xfrm>
          <a:prstGeom prst="rect">
            <a:avLst/>
          </a:prstGeom>
        </p:spPr>
        <p:txBody>
          <a:bodyPr lIns="0" tIns="0" rIns="0" bIns="0" rtlCol="0" anchor="t">
            <a:spAutoFit/>
          </a:bodyPr>
          <a:lstStyle/>
          <a:p>
            <a:pPr marL="470537" lvl="1" indent="-235268" algn="l">
              <a:lnSpc>
                <a:spcPts val="3640"/>
              </a:lnSpc>
              <a:buFont typeface="Arial"/>
              <a:buChar char="•"/>
            </a:pPr>
            <a:r>
              <a:rPr lang="en-US" sz="2600" dirty="0" err="1">
                <a:solidFill>
                  <a:srgbClr val="303436"/>
                </a:solidFill>
                <a:latin typeface="Rubik"/>
                <a:ea typeface="Rubik"/>
                <a:cs typeface="Rubik"/>
                <a:sym typeface="Rubik"/>
              </a:rPr>
              <a:t>Õpilane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saab</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jälgida</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oma</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enesehindamise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tasemeid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lineaargraafikul</a:t>
            </a:r>
            <a:r>
              <a:rPr lang="en-US" sz="2600" dirty="0">
                <a:solidFill>
                  <a:srgbClr val="303436"/>
                </a:solidFill>
                <a:latin typeface="Rubik"/>
                <a:ea typeface="Rubik"/>
                <a:cs typeface="Rubik"/>
                <a:sym typeface="Rubik"/>
              </a:rPr>
              <a:t>. </a:t>
            </a:r>
          </a:p>
          <a:p>
            <a:pPr marL="470537" lvl="1" indent="-235268" algn="l">
              <a:lnSpc>
                <a:spcPts val="3640"/>
              </a:lnSpc>
              <a:buFont typeface="Arial"/>
              <a:buChar char="•"/>
            </a:pPr>
            <a:r>
              <a:rPr lang="en-US" sz="2600" dirty="0">
                <a:solidFill>
                  <a:srgbClr val="303436"/>
                </a:solidFill>
                <a:latin typeface="Rubik"/>
                <a:ea typeface="Rubik"/>
                <a:cs typeface="Rubik"/>
                <a:sym typeface="Rubik"/>
              </a:rPr>
              <a:t>See </a:t>
            </a:r>
            <a:r>
              <a:rPr lang="en-US" sz="2600" dirty="0" err="1">
                <a:solidFill>
                  <a:srgbClr val="303436"/>
                </a:solidFill>
                <a:latin typeface="Rubik"/>
                <a:ea typeface="Rubik"/>
                <a:cs typeface="Rubik"/>
                <a:sym typeface="Rubik"/>
              </a:rPr>
              <a:t>aitab</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mõista</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millised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teemad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võivad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vajada</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täiendavat</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tähelepanu</a:t>
            </a:r>
            <a:r>
              <a:rPr lang="en-US" sz="2600" dirty="0">
                <a:solidFill>
                  <a:srgbClr val="303436"/>
                </a:solidFill>
                <a:latin typeface="Rubik"/>
                <a:ea typeface="Rubik"/>
                <a:cs typeface="Rubik"/>
                <a:sym typeface="Rubik"/>
              </a:rPr>
              <a:t> ja </a:t>
            </a:r>
            <a:r>
              <a:rPr lang="en-US" sz="2600" dirty="0" err="1">
                <a:solidFill>
                  <a:srgbClr val="303436"/>
                </a:solidFill>
                <a:latin typeface="Rubik"/>
                <a:ea typeface="Rubik"/>
                <a:cs typeface="Rubik"/>
                <a:sym typeface="Rubik"/>
              </a:rPr>
              <a:t>millistes</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tunneb</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õpilane</a:t>
            </a:r>
            <a:r>
              <a:rPr lang="en-US" sz="2600" dirty="0">
                <a:solidFill>
                  <a:srgbClr val="303436"/>
                </a:solidFill>
                <a:latin typeface="Rubik"/>
                <a:ea typeface="Rubik"/>
                <a:cs typeface="Rubik"/>
                <a:sym typeface="Rubik"/>
              </a:rPr>
              <a:t> end </a:t>
            </a:r>
            <a:r>
              <a:rPr lang="en-US" sz="2600" dirty="0" err="1">
                <a:solidFill>
                  <a:srgbClr val="303436"/>
                </a:solidFill>
                <a:latin typeface="Rubik"/>
                <a:ea typeface="Rubik"/>
                <a:cs typeface="Rubik"/>
                <a:sym typeface="Rubik"/>
              </a:rPr>
              <a:t>kindlalt</a:t>
            </a:r>
            <a:r>
              <a:rPr lang="en-US" sz="2600" dirty="0">
                <a:solidFill>
                  <a:srgbClr val="303436"/>
                </a:solidFill>
                <a:latin typeface="Rubik"/>
                <a:ea typeface="Rubik"/>
                <a:cs typeface="Rubik"/>
                <a:sym typeface="Rubik"/>
              </a:rPr>
              <a:t>. </a:t>
            </a:r>
          </a:p>
          <a:p>
            <a:pPr marL="470537" lvl="1" indent="-235268" algn="l">
              <a:lnSpc>
                <a:spcPts val="3640"/>
              </a:lnSpc>
              <a:buFont typeface="Arial"/>
              <a:buChar char="•"/>
            </a:pPr>
            <a:r>
              <a:rPr lang="en-US" sz="2600" dirty="0" err="1">
                <a:solidFill>
                  <a:srgbClr val="303436"/>
                </a:solidFill>
                <a:latin typeface="Rubik"/>
                <a:ea typeface="Rubik"/>
                <a:cs typeface="Rubik"/>
                <a:sym typeface="Rubik"/>
              </a:rPr>
              <a:t>Õpilane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saab</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kasu</a:t>
            </a:r>
            <a:r>
              <a:rPr lang="en-US" sz="2600" dirty="0">
                <a:solidFill>
                  <a:srgbClr val="303436"/>
                </a:solidFill>
                <a:latin typeface="Rubik"/>
                <a:ea typeface="Rubik"/>
                <a:cs typeface="Rubik"/>
                <a:sym typeface="Rubik"/>
              </a:rPr>
              <a:t> ka </a:t>
            </a:r>
            <a:r>
              <a:rPr lang="en-US" sz="2600" dirty="0" err="1">
                <a:solidFill>
                  <a:srgbClr val="303436"/>
                </a:solidFill>
                <a:latin typeface="Rubik"/>
                <a:ea typeface="Rubik"/>
                <a:cs typeface="Rubik"/>
                <a:sym typeface="Rubik"/>
              </a:rPr>
              <a:t>õpetaja</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tagasisidest</a:t>
            </a:r>
            <a:r>
              <a:rPr lang="en-US" sz="2600" dirty="0">
                <a:solidFill>
                  <a:srgbClr val="303436"/>
                </a:solidFill>
                <a:latin typeface="Rubik"/>
                <a:ea typeface="Rubik"/>
                <a:cs typeface="Rubik"/>
                <a:sym typeface="Rubik"/>
              </a:rPr>
              <a:t> – </a:t>
            </a:r>
            <a:r>
              <a:rPr lang="en-US" sz="2600" dirty="0" err="1">
                <a:solidFill>
                  <a:srgbClr val="303436"/>
                </a:solidFill>
                <a:latin typeface="Rubik"/>
                <a:ea typeface="Rubik"/>
                <a:cs typeface="Rubik"/>
                <a:sym typeface="Rubik"/>
              </a:rPr>
              <a:t>kokkuvõttegraafiku</a:t>
            </a:r>
            <a:r>
              <a:rPr lang="en-US" sz="2600" dirty="0">
                <a:solidFill>
                  <a:srgbClr val="303436"/>
                </a:solidFill>
                <a:latin typeface="Rubik"/>
                <a:ea typeface="Rubik"/>
                <a:cs typeface="Rubik"/>
                <a:sym typeface="Rubik"/>
              </a:rPr>
              <a:t> all on link </a:t>
            </a:r>
            <a:r>
              <a:rPr lang="en-US" sz="2600" dirty="0" err="1">
                <a:solidFill>
                  <a:srgbClr val="303436"/>
                </a:solidFill>
                <a:latin typeface="Rubik"/>
                <a:ea typeface="Rubik"/>
                <a:cs typeface="Rubik"/>
                <a:sym typeface="Rubik"/>
              </a:rPr>
              <a:t>õpetaja</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tagasisidele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kui</a:t>
            </a:r>
            <a:r>
              <a:rPr lang="en-US" sz="2600" dirty="0">
                <a:solidFill>
                  <a:srgbClr val="303436"/>
                </a:solidFill>
                <a:latin typeface="Rubik"/>
                <a:ea typeface="Rubik"/>
                <a:cs typeface="Rubik"/>
                <a:sym typeface="Rubik"/>
              </a:rPr>
              <a:t> see on </a:t>
            </a:r>
            <a:r>
              <a:rPr lang="en-US" sz="2600" dirty="0" err="1">
                <a:solidFill>
                  <a:srgbClr val="303436"/>
                </a:solidFill>
                <a:latin typeface="Rubik"/>
                <a:ea typeface="Rubik"/>
                <a:cs typeface="Rubik"/>
                <a:sym typeface="Rubik"/>
              </a:rPr>
              <a:t>antud</a:t>
            </a:r>
            <a:r>
              <a:rPr lang="en-US" sz="2600" dirty="0">
                <a:solidFill>
                  <a:srgbClr val="303436"/>
                </a:solidFill>
                <a:latin typeface="Rubik"/>
                <a:ea typeface="Rubik"/>
                <a:cs typeface="Rubik"/>
                <a:sym typeface="Rubik"/>
              </a:rPr>
              <a:t>) – </a:t>
            </a:r>
            <a:r>
              <a:rPr lang="en-US" sz="2600" dirty="0" err="1">
                <a:solidFill>
                  <a:srgbClr val="303436"/>
                </a:solidFill>
                <a:latin typeface="Rubik"/>
                <a:ea typeface="Rubik"/>
                <a:cs typeface="Rubik"/>
                <a:sym typeface="Rubik"/>
              </a:rPr>
              <a:t>õpetaja</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võib</a:t>
            </a:r>
            <a:r>
              <a:rPr lang="en-US" sz="2600" dirty="0">
                <a:solidFill>
                  <a:srgbClr val="303436"/>
                </a:solidFill>
                <a:latin typeface="Rubik"/>
                <a:ea typeface="Rubik"/>
                <a:cs typeface="Rubik"/>
                <a:sym typeface="Rubik"/>
              </a:rPr>
              <a:t> olla </a:t>
            </a:r>
            <a:r>
              <a:rPr lang="en-US" sz="2600" dirty="0" err="1">
                <a:solidFill>
                  <a:srgbClr val="303436"/>
                </a:solidFill>
                <a:latin typeface="Rubik"/>
                <a:ea typeface="Rubik"/>
                <a:cs typeface="Rubik"/>
                <a:sym typeface="Rubik"/>
              </a:rPr>
              <a:t>andnud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uue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taseme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sümboli</a:t>
            </a:r>
            <a:r>
              <a:rPr lang="en-US" sz="2600" dirty="0">
                <a:solidFill>
                  <a:srgbClr val="303436"/>
                </a:solidFill>
                <a:latin typeface="Rubik"/>
                <a:ea typeface="Rubik"/>
                <a:cs typeface="Rubik"/>
                <a:sym typeface="Rubik"/>
              </a:rPr>
              <a:t> ja/</a:t>
            </a:r>
            <a:r>
              <a:rPr lang="en-US" sz="2600" dirty="0" err="1">
                <a:solidFill>
                  <a:srgbClr val="303436"/>
                </a:solidFill>
                <a:latin typeface="Rubik"/>
                <a:ea typeface="Rubik"/>
                <a:cs typeface="Rubik"/>
                <a:sym typeface="Rubik"/>
              </a:rPr>
              <a:t>või</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andnud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õpilasele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kirjalikku</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tagasisidet</a:t>
            </a:r>
            <a:r>
              <a:rPr lang="en-US" sz="2600" dirty="0">
                <a:solidFill>
                  <a:srgbClr val="303436"/>
                </a:solidFill>
                <a:latin typeface="Rubik"/>
                <a:ea typeface="Rubik"/>
                <a:cs typeface="Rubik"/>
                <a:sym typeface="Rubik"/>
              </a:rPr>
              <a:t>. </a:t>
            </a:r>
          </a:p>
          <a:p>
            <a:pPr marL="470537" lvl="1" indent="-235268" algn="l">
              <a:lnSpc>
                <a:spcPts val="3640"/>
              </a:lnSpc>
              <a:buFont typeface="Arial"/>
              <a:buChar char="•"/>
            </a:pPr>
            <a:r>
              <a:rPr lang="en-US" sz="2600" dirty="0">
                <a:solidFill>
                  <a:srgbClr val="303436"/>
                </a:solidFill>
                <a:latin typeface="Rubik"/>
                <a:ea typeface="Rubik"/>
                <a:cs typeface="Rubik"/>
                <a:sym typeface="Rubik"/>
              </a:rPr>
              <a:t>On </a:t>
            </a:r>
            <a:r>
              <a:rPr lang="en-US" sz="2600" dirty="0" err="1">
                <a:solidFill>
                  <a:srgbClr val="303436"/>
                </a:solidFill>
                <a:latin typeface="Rubik"/>
                <a:ea typeface="Rubik"/>
                <a:cs typeface="Rubik"/>
                <a:sym typeface="Rubik"/>
              </a:rPr>
              <a:t>soovitatav</a:t>
            </a:r>
            <a:r>
              <a:rPr lang="en-US" sz="2600" dirty="0">
                <a:solidFill>
                  <a:srgbClr val="303436"/>
                </a:solidFill>
                <a:latin typeface="Rubik"/>
                <a:ea typeface="Rubik"/>
                <a:cs typeface="Rubik"/>
                <a:sym typeface="Rubik"/>
              </a:rPr>
              <a:t>, et </a:t>
            </a:r>
            <a:r>
              <a:rPr lang="en-US" sz="2600" dirty="0" err="1">
                <a:solidFill>
                  <a:srgbClr val="303436"/>
                </a:solidFill>
                <a:latin typeface="Rubik"/>
                <a:ea typeface="Rubik"/>
                <a:cs typeface="Rubik"/>
                <a:sym typeface="Rubik"/>
              </a:rPr>
              <a:t>õpetaja</a:t>
            </a:r>
            <a:r>
              <a:rPr lang="en-US" sz="2600" dirty="0">
                <a:solidFill>
                  <a:srgbClr val="303436"/>
                </a:solidFill>
                <a:latin typeface="Rubik"/>
                <a:ea typeface="Rubik"/>
                <a:cs typeface="Rubik"/>
                <a:sym typeface="Rubik"/>
              </a:rPr>
              <a:t> ja </a:t>
            </a:r>
            <a:r>
              <a:rPr lang="en-US" sz="2600" dirty="0" err="1">
                <a:solidFill>
                  <a:srgbClr val="303436"/>
                </a:solidFill>
                <a:latin typeface="Rubik"/>
                <a:ea typeface="Rubik"/>
                <a:cs typeface="Rubik"/>
                <a:sym typeface="Rubik"/>
              </a:rPr>
              <a:t>õpilane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arutaksid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aeg-ajalt</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kokkuvõttegraafikul</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kuvatud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edusammude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üle</a:t>
            </a:r>
            <a:r>
              <a:rPr lang="en-US" sz="2600" dirty="0">
                <a:solidFill>
                  <a:srgbClr val="303436"/>
                </a:solidFill>
                <a:latin typeface="Rubik"/>
                <a:ea typeface="Rubik"/>
                <a:cs typeface="Rubik"/>
                <a:sym typeface="Rubik"/>
              </a:rPr>
              <a:t> – </a:t>
            </a:r>
            <a:r>
              <a:rPr lang="en-US" sz="2600" dirty="0" err="1">
                <a:solidFill>
                  <a:srgbClr val="303436"/>
                </a:solidFill>
                <a:latin typeface="Rubik"/>
                <a:ea typeface="Rubik"/>
                <a:cs typeface="Rubik"/>
                <a:sym typeface="Rubik"/>
              </a:rPr>
              <a:t>nt</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Kuidas</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õpilane</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edeneb</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Miks</a:t>
            </a:r>
            <a:r>
              <a:rPr lang="en-US" sz="2600" dirty="0">
                <a:solidFill>
                  <a:srgbClr val="303436"/>
                </a:solidFill>
                <a:latin typeface="Rubik"/>
                <a:ea typeface="Rubik"/>
                <a:cs typeface="Rubik"/>
                <a:sym typeface="Rubik"/>
              </a:rPr>
              <a:t> on </a:t>
            </a:r>
            <a:r>
              <a:rPr lang="en-US" sz="2600" dirty="0" err="1">
                <a:solidFill>
                  <a:srgbClr val="303436"/>
                </a:solidFill>
                <a:latin typeface="Rubik"/>
                <a:ea typeface="Rubik"/>
                <a:cs typeface="Rubik"/>
                <a:sym typeface="Rubik"/>
              </a:rPr>
              <a:t>mõned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teemad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raskemad</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Kuidas</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peegeldus</a:t>
            </a:r>
            <a:r>
              <a:rPr lang="en-US" sz="2600" dirty="0">
                <a:solidFill>
                  <a:srgbClr val="303436"/>
                </a:solidFill>
                <a:latin typeface="Rubik"/>
                <a:ea typeface="Rubik"/>
                <a:cs typeface="Rubik"/>
                <a:sym typeface="Rubik"/>
              </a:rPr>
              <a:t> </a:t>
            </a:r>
            <a:r>
              <a:rPr lang="en-US" sz="2600" dirty="0" err="1">
                <a:solidFill>
                  <a:srgbClr val="303436"/>
                </a:solidFill>
                <a:latin typeface="Rubik"/>
                <a:ea typeface="Rubik"/>
                <a:cs typeface="Rubik"/>
                <a:sym typeface="Rubik"/>
              </a:rPr>
              <a:t>paraneb</a:t>
            </a:r>
            <a:r>
              <a:rPr lang="en-US" sz="2600" dirty="0">
                <a:solidFill>
                  <a:srgbClr val="303436"/>
                </a:solidFill>
                <a:latin typeface="Rubik"/>
                <a:ea typeface="Rubik"/>
                <a:cs typeface="Rubik"/>
                <a:sym typeface="Rubik"/>
              </a:rPr>
              <a:t>? </a:t>
            </a:r>
          </a:p>
        </p:txBody>
      </p:sp>
      <p:pic>
        <p:nvPicPr>
          <p:cNvPr id="5" name="Picture 4">
            <a:extLst>
              <a:ext uri="{FF2B5EF4-FFF2-40B4-BE49-F238E27FC236}">
                <a16:creationId xmlns:a16="http://schemas.microsoft.com/office/drawing/2014/main" id="{7E65BAF8-97F0-ADC0-1117-98584DD42965}"/>
              </a:ext>
            </a:extLst>
          </p:cNvPr>
          <p:cNvPicPr>
            <a:picLocks noChangeAspect="1"/>
          </p:cNvPicPr>
          <p:nvPr/>
        </p:nvPicPr>
        <p:blipFill>
          <a:blip r:embed="rId2"/>
          <a:stretch>
            <a:fillRect/>
          </a:stretch>
        </p:blipFill>
        <p:spPr>
          <a:xfrm>
            <a:off x="9630275" y="2933700"/>
            <a:ext cx="8657725" cy="39991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1435</TotalTime>
  <Words>1117</Words>
  <Application>Microsoft Office PowerPoint</Application>
  <PresentationFormat>Custom</PresentationFormat>
  <Paragraphs>84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Rubik Bold</vt:lpstr>
      <vt:lpstr>Bebas Neue Bold</vt:lpstr>
      <vt:lpstr>Rubik</vt:lpstr>
      <vt:lpstr>Bebas Neue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RC_slides</dc:title>
  <dc:creator>Anu Tammeleht</dc:creator>
  <cp:lastModifiedBy>anu tammeleht</cp:lastModifiedBy>
  <cp:revision>4</cp:revision>
  <dcterms:created xsi:type="dcterms:W3CDTF">2006-08-16T00:00:00Z</dcterms:created>
  <dcterms:modified xsi:type="dcterms:W3CDTF">2025-02-14T08:04:27Z</dcterms:modified>
  <dc:identifier>DAGcrN9sHi0</dc:identifier>
</cp:coreProperties>
</file>