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ebas Neue Bold" panose="020B0604020202020204" charset="-70"/>
      <p:regular r:id="rId14"/>
    </p:embeddedFont>
    <p:embeddedFont>
      <p:font typeface="Bebas Neue Pro" panose="020B0604020202020204" charset="-70"/>
      <p:regular r:id="rId15"/>
    </p:embeddedFont>
    <p:embeddedFont>
      <p:font typeface="Rubik" pitchFamily="2" charset="-79"/>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1260"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anu.tammeleht@helsinki.fi" TargetMode="External"/><Relationship Id="rId2" Type="http://schemas.openxmlformats.org/officeDocument/2006/relationships/hyperlink" Target="mailto:erika.lofstrom@helsinki.fi"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reflection-compass.it.helsinki.f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5801" y="5112633"/>
            <a:ext cx="16687799" cy="2564805"/>
            <a:chOff x="-2594608" y="180975"/>
            <a:chExt cx="22250398" cy="3419740"/>
          </a:xfrm>
        </p:grpSpPr>
        <p:sp>
          <p:nvSpPr>
            <p:cNvPr id="3" name="TextBox 3"/>
            <p:cNvSpPr txBox="1"/>
            <p:nvPr/>
          </p:nvSpPr>
          <p:spPr>
            <a:xfrm>
              <a:off x="-2594608" y="180975"/>
              <a:ext cx="10881360" cy="3419740"/>
            </a:xfrm>
            <a:prstGeom prst="rect">
              <a:avLst/>
            </a:prstGeom>
          </p:spPr>
          <p:txBody>
            <a:bodyPr wrap="square" lIns="0" tIns="0" rIns="0" bIns="0" rtlCol="0" anchor="t">
              <a:spAutoFit/>
            </a:bodyPr>
            <a:lstStyle/>
            <a:p>
              <a:pPr algn="r">
                <a:lnSpc>
                  <a:spcPts val="9999"/>
                </a:lnSpc>
              </a:pPr>
              <a:r>
                <a:rPr lang="en-US" sz="9999" b="1" dirty="0">
                  <a:solidFill>
                    <a:srgbClr val="3DAA35"/>
                  </a:solidFill>
                  <a:latin typeface="Bebas Neue Bold"/>
                  <a:ea typeface="Bebas Neue Bold"/>
                  <a:cs typeface="Bebas Neue Bold"/>
                  <a:sym typeface="Bebas Neue Bold"/>
                </a:rPr>
                <a:t>Hur </a:t>
              </a:r>
              <a:r>
                <a:rPr lang="en-US" sz="9999" b="1" dirty="0" err="1">
                  <a:solidFill>
                    <a:srgbClr val="3DAA35"/>
                  </a:solidFill>
                  <a:latin typeface="Bebas Neue Bold"/>
                  <a:ea typeface="Bebas Neue Bold"/>
                  <a:cs typeface="Bebas Neue Bold"/>
                  <a:sym typeface="Bebas Neue Bold"/>
                </a:rPr>
                <a:t>använder</a:t>
              </a:r>
              <a:r>
                <a:rPr lang="en-US" sz="9999" b="1" dirty="0">
                  <a:solidFill>
                    <a:srgbClr val="3DAA35"/>
                  </a:solidFill>
                  <a:latin typeface="Bebas Neue Bold"/>
                  <a:ea typeface="Bebas Neue Bold"/>
                  <a:cs typeface="Bebas Neue Bold"/>
                  <a:sym typeface="Bebas Neue Bold"/>
                </a:rPr>
                <a:t> man </a:t>
              </a:r>
              <a:r>
                <a:rPr lang="en-US" sz="9999" b="1" dirty="0" err="1">
                  <a:solidFill>
                    <a:srgbClr val="3DAA35"/>
                  </a:solidFill>
                  <a:latin typeface="Bebas Neue Bold"/>
                  <a:ea typeface="Bebas Neue Bold"/>
                  <a:cs typeface="Bebas Neue Bold"/>
                  <a:sym typeface="Bebas Neue Bold"/>
                </a:rPr>
                <a:t>applikationen</a:t>
              </a:r>
              <a:r>
                <a:rPr lang="en-US" sz="9999" b="1" dirty="0">
                  <a:solidFill>
                    <a:srgbClr val="3DAA35"/>
                  </a:solidFill>
                  <a:latin typeface="Bebas Neue Bold"/>
                  <a:ea typeface="Bebas Neue Bold"/>
                  <a:cs typeface="Bebas Neue Bold"/>
                  <a:sym typeface="Bebas Neue Bold"/>
                </a:rPr>
                <a:t>? </a:t>
              </a:r>
            </a:p>
          </p:txBody>
        </p:sp>
        <p:sp>
          <p:nvSpPr>
            <p:cNvPr id="4" name="TextBox 4"/>
            <p:cNvSpPr txBox="1"/>
            <p:nvPr/>
          </p:nvSpPr>
          <p:spPr>
            <a:xfrm>
              <a:off x="9079232" y="351962"/>
              <a:ext cx="10576558" cy="3077765"/>
            </a:xfrm>
            <a:prstGeom prst="rect">
              <a:avLst/>
            </a:prstGeom>
          </p:spPr>
          <p:txBody>
            <a:bodyPr wrap="square" lIns="0" tIns="0" rIns="0" bIns="0" rtlCol="0" anchor="t">
              <a:spAutoFit/>
            </a:bodyPr>
            <a:lstStyle/>
            <a:p>
              <a:pPr algn="l">
                <a:lnSpc>
                  <a:spcPts val="6000"/>
                </a:lnSpc>
              </a:pPr>
              <a:r>
                <a:rPr lang="sv-SE" sz="6000" dirty="0">
                  <a:solidFill>
                    <a:srgbClr val="303436"/>
                  </a:solidFill>
                  <a:latin typeface="Bebas Neue Pro"/>
                  <a:ea typeface="Bebas Neue Pro"/>
                  <a:cs typeface="Bebas Neue Pro"/>
                  <a:sym typeface="Bebas Neue Pro"/>
                </a:rPr>
                <a:t>Den här diaserien ger instruktioner om hur appen tas i bruk och används. </a:t>
              </a:r>
              <a:endParaRPr lang="en-US" sz="6000" dirty="0">
                <a:solidFill>
                  <a:srgbClr val="303436"/>
                </a:solidFill>
                <a:latin typeface="Bebas Neue Pro"/>
                <a:ea typeface="Bebas Neue Pro"/>
                <a:cs typeface="Bebas Neue Pro"/>
                <a:sym typeface="Bebas Neue Pro"/>
              </a:endParaRPr>
            </a:p>
          </p:txBody>
        </p:sp>
      </p:grpSp>
      <p:sp>
        <p:nvSpPr>
          <p:cNvPr id="5" name="Freeform 5"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
        <p:nvSpPr>
          <p:cNvPr id="6" name="Freeform 6"/>
          <p:cNvSpPr/>
          <p:nvPr/>
        </p:nvSpPr>
        <p:spPr>
          <a:xfrm>
            <a:off x="13213129" y="8633749"/>
            <a:ext cx="1587977" cy="1161252"/>
          </a:xfrm>
          <a:custGeom>
            <a:avLst/>
            <a:gdLst/>
            <a:ahLst/>
            <a:cxnLst/>
            <a:rect l="l" t="t" r="r" b="b"/>
            <a:pathLst>
              <a:path w="1587977" h="1161252">
                <a:moveTo>
                  <a:pt x="0" y="0"/>
                </a:moveTo>
                <a:lnTo>
                  <a:pt x="1587977" y="0"/>
                </a:lnTo>
                <a:lnTo>
                  <a:pt x="1587977" y="1161252"/>
                </a:lnTo>
                <a:lnTo>
                  <a:pt x="0" y="1161252"/>
                </a:lnTo>
                <a:lnTo>
                  <a:pt x="0" y="0"/>
                </a:lnTo>
                <a:close/>
              </a:path>
            </a:pathLst>
          </a:custGeom>
          <a:blipFill>
            <a:blip r:embed="rId3"/>
            <a:stretch>
              <a:fillRect/>
            </a:stretch>
          </a:blipFill>
        </p:spPr>
        <p:txBody>
          <a:bodyPr/>
          <a:lstStyle/>
          <a:p>
            <a:endParaRPr lang="en-GB"/>
          </a:p>
        </p:txBody>
      </p:sp>
      <p:sp>
        <p:nvSpPr>
          <p:cNvPr id="7" name="Freeform 7"/>
          <p:cNvSpPr/>
          <p:nvPr/>
        </p:nvSpPr>
        <p:spPr>
          <a:xfrm>
            <a:off x="10664845" y="8634337"/>
            <a:ext cx="1611218" cy="1160077"/>
          </a:xfrm>
          <a:custGeom>
            <a:avLst/>
            <a:gdLst/>
            <a:ahLst/>
            <a:cxnLst/>
            <a:rect l="l" t="t" r="r" b="b"/>
            <a:pathLst>
              <a:path w="1611218" h="1160077">
                <a:moveTo>
                  <a:pt x="0" y="0"/>
                </a:moveTo>
                <a:lnTo>
                  <a:pt x="1611218" y="0"/>
                </a:lnTo>
                <a:lnTo>
                  <a:pt x="1611218" y="1160077"/>
                </a:lnTo>
                <a:lnTo>
                  <a:pt x="0" y="11600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Freeform 8"/>
          <p:cNvSpPr/>
          <p:nvPr/>
        </p:nvSpPr>
        <p:spPr>
          <a:xfrm>
            <a:off x="3486894" y="8618000"/>
            <a:ext cx="1337326" cy="1192750"/>
          </a:xfrm>
          <a:custGeom>
            <a:avLst/>
            <a:gdLst/>
            <a:ahLst/>
            <a:cxnLst/>
            <a:rect l="l" t="t" r="r" b="b"/>
            <a:pathLst>
              <a:path w="1337326" h="1192750">
                <a:moveTo>
                  <a:pt x="0" y="0"/>
                </a:moveTo>
                <a:lnTo>
                  <a:pt x="1337326" y="0"/>
                </a:lnTo>
                <a:lnTo>
                  <a:pt x="1337326" y="1192750"/>
                </a:lnTo>
                <a:lnTo>
                  <a:pt x="0" y="1192750"/>
                </a:lnTo>
                <a:lnTo>
                  <a:pt x="0" y="0"/>
                </a:lnTo>
                <a:close/>
              </a:path>
            </a:pathLst>
          </a:custGeom>
          <a:blipFill>
            <a:blip r:embed="rId6"/>
            <a:stretch>
              <a:fillRect/>
            </a:stretch>
          </a:blipFill>
        </p:spPr>
        <p:txBody>
          <a:bodyPr/>
          <a:lstStyle/>
          <a:p>
            <a:endParaRPr lang="en-GB"/>
          </a:p>
        </p:txBody>
      </p:sp>
      <p:sp>
        <p:nvSpPr>
          <p:cNvPr id="9" name="TextBox 9"/>
          <p:cNvSpPr txBox="1"/>
          <p:nvPr/>
        </p:nvSpPr>
        <p:spPr>
          <a:xfrm>
            <a:off x="4900591" y="8610466"/>
            <a:ext cx="4827187" cy="1179242"/>
          </a:xfrm>
          <a:prstGeom prst="rect">
            <a:avLst/>
          </a:prstGeom>
        </p:spPr>
        <p:txBody>
          <a:bodyPr lIns="0" tIns="0" rIns="0" bIns="0" rtlCol="0" anchor="t">
            <a:spAutoFit/>
          </a:bodyPr>
          <a:lstStyle/>
          <a:p>
            <a:pPr algn="just">
              <a:lnSpc>
                <a:spcPts val="1333"/>
              </a:lnSpc>
            </a:pPr>
            <a:r>
              <a:rPr lang="en-US" sz="952">
                <a:solidFill>
                  <a:srgbClr val="303436"/>
                </a:solidFill>
                <a:latin typeface="Rubik"/>
                <a:ea typeface="Rubik"/>
                <a:cs typeface="Rubik"/>
                <a:sym typeface="Rubik"/>
              </a:rPr>
              <a:t>This project has received funding from the European Union's Horizon Europe research and innovation programme under GA No 101094714 (University of Oslo). UK participants in BEYOND are supported by UKRI grant number 10062742 (Trilateral Research) and by UKRI grant number 10067440 (Heriot-Watt University). Views and opinions expressed are, however, those of the author(s) only and do not necessarily reflect those of the European Union, Research Executive Agency, or UKRI. Neither the European Union nor the granting authority nor UKRI can be held responsible for them.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1866900"/>
            <a:ext cx="17068800" cy="8250144"/>
          </a:xfrm>
          <a:prstGeom prst="rect">
            <a:avLst/>
          </a:prstGeom>
        </p:spPr>
        <p:txBody>
          <a:bodyPr wrap="square" lIns="0" tIns="0" rIns="0" bIns="0" rtlCol="0" anchor="t">
            <a:spAutoFit/>
          </a:bodyPr>
          <a:lstStyle/>
          <a:p>
            <a:pPr marL="244316" lvl="1" algn="l">
              <a:lnSpc>
                <a:spcPts val="3779"/>
              </a:lnSpc>
            </a:pPr>
            <a:r>
              <a:rPr lang="sv-SE" sz="2700" dirty="0">
                <a:solidFill>
                  <a:srgbClr val="303436"/>
                </a:solidFill>
                <a:latin typeface="Rubik"/>
                <a:ea typeface="Rubik"/>
                <a:cs typeface="Rubik"/>
                <a:sym typeface="Rubik"/>
              </a:rPr>
              <a:t>Symbolen   </a:t>
            </a:r>
            <a:r>
              <a:rPr lang="et-EE" sz="2700" dirty="0">
                <a:solidFill>
                  <a:srgbClr val="303436"/>
                </a:solidFill>
                <a:latin typeface="Rubik"/>
                <a:ea typeface="Rubik"/>
                <a:cs typeface="Rubik"/>
                <a:sym typeface="Rubik"/>
              </a:rPr>
              <a:t>        </a:t>
            </a:r>
            <a:r>
              <a:rPr lang="sv-SE" sz="2700" dirty="0">
                <a:solidFill>
                  <a:srgbClr val="303436"/>
                </a:solidFill>
                <a:latin typeface="Rubik"/>
                <a:ea typeface="Rubik"/>
                <a:cs typeface="Rubik"/>
                <a:sym typeface="Rubik"/>
              </a:rPr>
              <a:t>indikerar studentens behov av hjälp för att förstå. Studenten kan behöva bekanta sig med central forskningsetiska regelverk och diskutera med erfarna forskare om hur de tänker kring att göra rätt val i forskningen. </a:t>
            </a:r>
          </a:p>
          <a:p>
            <a:pPr marL="244316" lvl="1" algn="l">
              <a:lnSpc>
                <a:spcPts val="3779"/>
              </a:lnSpc>
            </a:pPr>
            <a:endParaRPr lang="et-EE" sz="2700" dirty="0">
              <a:solidFill>
                <a:srgbClr val="303436"/>
              </a:solidFill>
              <a:latin typeface="Rubik"/>
              <a:ea typeface="Rubik"/>
              <a:cs typeface="Rubik"/>
              <a:sym typeface="Rubik"/>
            </a:endParaRPr>
          </a:p>
          <a:p>
            <a:pPr marL="244316" lvl="1" algn="l">
              <a:lnSpc>
                <a:spcPts val="3779"/>
              </a:lnSpc>
            </a:pPr>
            <a:r>
              <a:rPr lang="sv-SE" sz="2700" dirty="0">
                <a:solidFill>
                  <a:srgbClr val="303436"/>
                </a:solidFill>
                <a:latin typeface="Rubik"/>
                <a:ea typeface="Rubik"/>
                <a:cs typeface="Rubik"/>
                <a:sym typeface="Rubik"/>
              </a:rPr>
              <a:t>Symbolen</a:t>
            </a:r>
            <a:r>
              <a:rPr lang="et-EE" sz="2700" dirty="0">
                <a:solidFill>
                  <a:srgbClr val="303436"/>
                </a:solidFill>
                <a:latin typeface="Rubik"/>
                <a:ea typeface="Rubik"/>
                <a:cs typeface="Rubik"/>
                <a:sym typeface="Rubik"/>
              </a:rPr>
              <a:t>       </a:t>
            </a:r>
            <a:r>
              <a:rPr lang="sv-SE" sz="2700" dirty="0">
                <a:solidFill>
                  <a:srgbClr val="303436"/>
                </a:solidFill>
                <a:latin typeface="Rubik"/>
                <a:ea typeface="Rubik"/>
                <a:cs typeface="Rubik"/>
                <a:sym typeface="Rubik"/>
              </a:rPr>
              <a:t>   indikerar spirande förståelse. Studenten uppmuntras att tänka på andra perspektiv som kan tänkas relatera till det studenten redan känner till. Studenten kan till exempel uppmuntras att identifiera vilka som berörs av frågan och sedan granska frågan från berörda parters synvinklar, vilket kan hjälpa studenten att bredda insyn i vad annat som kan ingå i temat/frågan. </a:t>
            </a:r>
          </a:p>
          <a:p>
            <a:pPr marL="244316" lvl="1" algn="l">
              <a:lnSpc>
                <a:spcPts val="3779"/>
              </a:lnSpc>
            </a:pPr>
            <a:endParaRPr lang="et-EE" sz="2700" dirty="0">
              <a:solidFill>
                <a:srgbClr val="303436"/>
              </a:solidFill>
              <a:latin typeface="Rubik"/>
              <a:ea typeface="Rubik"/>
              <a:cs typeface="Rubik"/>
              <a:sym typeface="Rubik"/>
            </a:endParaRPr>
          </a:p>
          <a:p>
            <a:pPr marL="244316" lvl="1" algn="l">
              <a:lnSpc>
                <a:spcPts val="3779"/>
              </a:lnSpc>
            </a:pPr>
            <a:r>
              <a:rPr lang="sv-SE" sz="2700" dirty="0">
                <a:solidFill>
                  <a:srgbClr val="303436"/>
                </a:solidFill>
                <a:latin typeface="Rubik"/>
                <a:ea typeface="Rubik"/>
                <a:cs typeface="Rubik"/>
                <a:sym typeface="Rubik"/>
              </a:rPr>
              <a:t>Symbolen  </a:t>
            </a:r>
            <a:r>
              <a:rPr lang="et-EE" sz="2700" dirty="0">
                <a:solidFill>
                  <a:srgbClr val="303436"/>
                </a:solidFill>
                <a:latin typeface="Rubik"/>
                <a:ea typeface="Rubik"/>
                <a:cs typeface="Rubik"/>
                <a:sym typeface="Rubik"/>
              </a:rPr>
              <a:t>   </a:t>
            </a:r>
            <a:r>
              <a:rPr lang="sv-SE" sz="2700" dirty="0">
                <a:solidFill>
                  <a:srgbClr val="303436"/>
                </a:solidFill>
                <a:latin typeface="Rubik"/>
                <a:ea typeface="Rubik"/>
                <a:cs typeface="Rubik"/>
                <a:sym typeface="Rubik"/>
              </a:rPr>
              <a:t> indikerar måttlig förståelse. Studenten gynnas av stöd i att försöka se samband mellan olika etiska aspekter i forskningen och tänka på exempel för att beskriva dessa samband. </a:t>
            </a:r>
          </a:p>
          <a:p>
            <a:pPr marL="244316" lvl="1" algn="l">
              <a:lnSpc>
                <a:spcPts val="3779"/>
              </a:lnSpc>
            </a:pPr>
            <a:endParaRPr lang="et-EE" sz="2700" dirty="0">
              <a:solidFill>
                <a:srgbClr val="303436"/>
              </a:solidFill>
              <a:latin typeface="Rubik"/>
              <a:ea typeface="Rubik"/>
              <a:cs typeface="Rubik"/>
              <a:sym typeface="Rubik"/>
            </a:endParaRPr>
          </a:p>
          <a:p>
            <a:pPr marL="244316" lvl="1" algn="l">
              <a:lnSpc>
                <a:spcPts val="3779"/>
              </a:lnSpc>
            </a:pPr>
            <a:r>
              <a:rPr lang="sv-SE" sz="2700" dirty="0">
                <a:solidFill>
                  <a:srgbClr val="303436"/>
                </a:solidFill>
                <a:latin typeface="Rubik"/>
                <a:ea typeface="Rubik"/>
                <a:cs typeface="Rubik"/>
                <a:sym typeface="Rubik"/>
              </a:rPr>
              <a:t>Symbolen  </a:t>
            </a:r>
            <a:r>
              <a:rPr lang="et-EE" sz="2700" dirty="0">
                <a:solidFill>
                  <a:srgbClr val="303436"/>
                </a:solidFill>
                <a:latin typeface="Rubik"/>
                <a:ea typeface="Rubik"/>
                <a:cs typeface="Rubik"/>
                <a:sym typeface="Rubik"/>
              </a:rPr>
              <a:t>     </a:t>
            </a:r>
            <a:r>
              <a:rPr lang="sv-SE" sz="2700" dirty="0">
                <a:solidFill>
                  <a:srgbClr val="303436"/>
                </a:solidFill>
                <a:latin typeface="Rubik"/>
                <a:ea typeface="Rubik"/>
                <a:cs typeface="Rubik"/>
                <a:sym typeface="Rubik"/>
              </a:rPr>
              <a:t> </a:t>
            </a:r>
            <a:r>
              <a:rPr lang="et-EE" sz="2700" dirty="0">
                <a:solidFill>
                  <a:srgbClr val="303436"/>
                </a:solidFill>
                <a:latin typeface="Rubik"/>
                <a:ea typeface="Rubik"/>
                <a:cs typeface="Rubik"/>
                <a:sym typeface="Rubik"/>
              </a:rPr>
              <a:t>    </a:t>
            </a:r>
            <a:r>
              <a:rPr lang="sv-SE" sz="2700" dirty="0">
                <a:solidFill>
                  <a:srgbClr val="303436"/>
                </a:solidFill>
                <a:latin typeface="Rubik"/>
                <a:ea typeface="Rubik"/>
                <a:cs typeface="Rubik"/>
                <a:sym typeface="Rubik"/>
              </a:rPr>
              <a:t>indikerar förståelse för samband. På den här nivån kan studenten med fördel rekommenderas att tillämpa sina kunskaper i olika sammanhang och stöda/ instruera andra. </a:t>
            </a:r>
          </a:p>
          <a:p>
            <a:pPr marL="244316" lvl="1" algn="l">
              <a:lnSpc>
                <a:spcPts val="3779"/>
              </a:lnSpc>
            </a:pPr>
            <a:endParaRPr lang="et-EE" sz="2700" dirty="0">
              <a:solidFill>
                <a:srgbClr val="303436"/>
              </a:solidFill>
              <a:latin typeface="Rubik"/>
              <a:ea typeface="Rubik"/>
              <a:cs typeface="Rubik"/>
              <a:sym typeface="Rubik"/>
            </a:endParaRPr>
          </a:p>
          <a:p>
            <a:pPr marL="244316" lvl="1" algn="l">
              <a:lnSpc>
                <a:spcPts val="3779"/>
              </a:lnSpc>
            </a:pPr>
            <a:r>
              <a:rPr lang="sv-SE" sz="2700" dirty="0">
                <a:solidFill>
                  <a:srgbClr val="303436"/>
                </a:solidFill>
                <a:latin typeface="Rubik"/>
                <a:ea typeface="Rubik"/>
                <a:cs typeface="Rubik"/>
                <a:sym typeface="Rubik"/>
              </a:rPr>
              <a:t>Symbolen   </a:t>
            </a:r>
            <a:r>
              <a:rPr lang="et-EE" sz="2700" dirty="0">
                <a:solidFill>
                  <a:srgbClr val="303436"/>
                </a:solidFill>
                <a:latin typeface="Rubik"/>
                <a:ea typeface="Rubik"/>
                <a:cs typeface="Rubik"/>
                <a:sym typeface="Rubik"/>
              </a:rPr>
              <a:t>      </a:t>
            </a:r>
            <a:r>
              <a:rPr lang="sv-SE" sz="2700" dirty="0">
                <a:solidFill>
                  <a:srgbClr val="303436"/>
                </a:solidFill>
                <a:latin typeface="Rubik"/>
                <a:ea typeface="Rubik"/>
                <a:cs typeface="Rubik"/>
                <a:sym typeface="Rubik"/>
              </a:rPr>
              <a:t>indikerar djuplodande förståelse. Studenten uppfattar sin roll i att främja god vetenskaplig praxis och i att upprätthålla en etiskt hållbar handlingskultur.</a:t>
            </a:r>
          </a:p>
        </p:txBody>
      </p:sp>
      <p:sp>
        <p:nvSpPr>
          <p:cNvPr id="3" name="Freeform 3"/>
          <p:cNvSpPr/>
          <p:nvPr/>
        </p:nvSpPr>
        <p:spPr>
          <a:xfrm>
            <a:off x="2561507" y="1788675"/>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1020679" y="654615"/>
            <a:ext cx="15107604" cy="897682"/>
          </a:xfrm>
          <a:prstGeom prst="rect">
            <a:avLst/>
          </a:prstGeom>
        </p:spPr>
        <p:txBody>
          <a:bodyPr lIns="0" tIns="0" rIns="0" bIns="0" rtlCol="0" anchor="t">
            <a:spAutoFit/>
          </a:bodyPr>
          <a:lstStyle/>
          <a:p>
            <a:pPr algn="l">
              <a:lnSpc>
                <a:spcPts val="7020"/>
              </a:lnSpc>
            </a:pPr>
            <a:r>
              <a:rPr lang="en-US" sz="6500" b="1" dirty="0" err="1">
                <a:solidFill>
                  <a:srgbClr val="3DAA35"/>
                </a:solidFill>
                <a:latin typeface="Bebas Neue Bold"/>
                <a:ea typeface="Bebas Neue Bold"/>
                <a:cs typeface="Bebas Neue Bold"/>
                <a:sym typeface="Bebas Neue Bold"/>
              </a:rPr>
              <a:t>Förståelsenivåer</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baserade</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på</a:t>
            </a:r>
            <a:r>
              <a:rPr lang="en-US" sz="6500" b="1" dirty="0">
                <a:solidFill>
                  <a:srgbClr val="3DAA35"/>
                </a:solidFill>
                <a:latin typeface="Bebas Neue Bold"/>
                <a:ea typeface="Bebas Neue Bold"/>
                <a:cs typeface="Bebas Neue Bold"/>
                <a:sym typeface="Bebas Neue Bold"/>
              </a:rPr>
              <a:t> SOLO-</a:t>
            </a:r>
            <a:r>
              <a:rPr lang="en-US" sz="6500" b="1" dirty="0" err="1">
                <a:solidFill>
                  <a:srgbClr val="3DAA35"/>
                </a:solidFill>
                <a:latin typeface="Bebas Neue Bold"/>
                <a:ea typeface="Bebas Neue Bold"/>
                <a:cs typeface="Bebas Neue Bold"/>
                <a:sym typeface="Bebas Neue Bold"/>
              </a:rPr>
              <a:t>taxonomin</a:t>
            </a:r>
            <a:endParaRPr lang="en-US" sz="6500" b="1" dirty="0">
              <a:solidFill>
                <a:srgbClr val="3DAA35"/>
              </a:solidFill>
              <a:latin typeface="Bebas Neue Bold"/>
              <a:ea typeface="Bebas Neue Bold"/>
              <a:cs typeface="Bebas Neue Bold"/>
              <a:sym typeface="Bebas Neue Bold"/>
            </a:endParaRPr>
          </a:p>
        </p:txBody>
      </p:sp>
      <p:sp>
        <p:nvSpPr>
          <p:cNvPr id="5" name="Freeform 5"/>
          <p:cNvSpPr/>
          <p:nvPr/>
        </p:nvSpPr>
        <p:spPr>
          <a:xfrm>
            <a:off x="2533433" y="3774992"/>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3"/>
            <a:stretch>
              <a:fillRect/>
            </a:stretch>
          </a:blipFill>
        </p:spPr>
        <p:txBody>
          <a:bodyPr/>
          <a:lstStyle/>
          <a:p>
            <a:endParaRPr lang="en-GB"/>
          </a:p>
        </p:txBody>
      </p:sp>
      <p:sp>
        <p:nvSpPr>
          <p:cNvPr id="6" name="Freeform 6"/>
          <p:cNvSpPr/>
          <p:nvPr/>
        </p:nvSpPr>
        <p:spPr>
          <a:xfrm>
            <a:off x="2317434" y="5991972"/>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4"/>
            <a:stretch>
              <a:fillRect/>
            </a:stretch>
          </a:blipFill>
        </p:spPr>
        <p:txBody>
          <a:bodyPr/>
          <a:lstStyle/>
          <a:p>
            <a:endParaRPr lang="en-GB"/>
          </a:p>
        </p:txBody>
      </p:sp>
      <p:sp>
        <p:nvSpPr>
          <p:cNvPr id="7" name="Freeform 7"/>
          <p:cNvSpPr/>
          <p:nvPr/>
        </p:nvSpPr>
        <p:spPr>
          <a:xfrm>
            <a:off x="2561507" y="7615335"/>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5"/>
            <a:stretch>
              <a:fillRect/>
            </a:stretch>
          </a:blipFill>
        </p:spPr>
        <p:txBody>
          <a:bodyPr/>
          <a:lstStyle/>
          <a:p>
            <a:endParaRPr lang="en-GB"/>
          </a:p>
        </p:txBody>
      </p:sp>
      <p:sp>
        <p:nvSpPr>
          <p:cNvPr id="8" name="Freeform 8"/>
          <p:cNvSpPr/>
          <p:nvPr/>
        </p:nvSpPr>
        <p:spPr>
          <a:xfrm>
            <a:off x="2441977" y="9060885"/>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897682"/>
          </a:xfrm>
          <a:prstGeom prst="rect">
            <a:avLst/>
          </a:prstGeom>
        </p:spPr>
        <p:txBody>
          <a:bodyPr lIns="0" tIns="0" rIns="0" bIns="0" rtlCol="0" anchor="t">
            <a:spAutoFit/>
          </a:bodyPr>
          <a:lstStyle/>
          <a:p>
            <a:pPr algn="l">
              <a:lnSpc>
                <a:spcPts val="7020"/>
              </a:lnSpc>
            </a:pPr>
            <a:r>
              <a:rPr lang="en-US" sz="6500" b="1" dirty="0" err="1">
                <a:solidFill>
                  <a:srgbClr val="3DAA35"/>
                </a:solidFill>
                <a:latin typeface="Bebas Neue Bold"/>
                <a:ea typeface="Bebas Neue Bold"/>
                <a:cs typeface="Bebas Neue Bold"/>
                <a:sym typeface="Bebas Neue Bold"/>
              </a:rPr>
              <a:t>Rekommendationer</a:t>
            </a:r>
            <a:r>
              <a:rPr lang="en-US" sz="6500" b="1" dirty="0">
                <a:solidFill>
                  <a:srgbClr val="3DAA35"/>
                </a:solidFill>
                <a:latin typeface="Bebas Neue Bold"/>
                <a:ea typeface="Bebas Neue Bold"/>
                <a:cs typeface="Bebas Neue Bold"/>
                <a:sym typeface="Bebas Neue Bold"/>
              </a:rPr>
              <a:t> för </a:t>
            </a:r>
            <a:r>
              <a:rPr lang="en-US" sz="6500" b="1" dirty="0" err="1">
                <a:solidFill>
                  <a:srgbClr val="3DAA35"/>
                </a:solidFill>
                <a:latin typeface="Bebas Neue Bold"/>
                <a:ea typeface="Bebas Neue Bold"/>
                <a:cs typeface="Bebas Neue Bold"/>
                <a:sym typeface="Bebas Neue Bold"/>
              </a:rPr>
              <a:t>användning</a:t>
            </a:r>
            <a:r>
              <a:rPr lang="en-US" sz="6500" b="1" dirty="0">
                <a:solidFill>
                  <a:srgbClr val="3DAA35"/>
                </a:solidFill>
                <a:latin typeface="Bebas Neue Bold"/>
                <a:ea typeface="Bebas Neue Bold"/>
                <a:cs typeface="Bebas Neue Bold"/>
                <a:sym typeface="Bebas Neue Bold"/>
              </a:rPr>
              <a:t> </a:t>
            </a:r>
          </a:p>
        </p:txBody>
      </p:sp>
      <p:sp>
        <p:nvSpPr>
          <p:cNvPr id="3" name="TextBox 3"/>
          <p:cNvSpPr txBox="1"/>
          <p:nvPr/>
        </p:nvSpPr>
        <p:spPr>
          <a:xfrm>
            <a:off x="1028700" y="2439719"/>
            <a:ext cx="16230600" cy="6432274"/>
          </a:xfrm>
          <a:prstGeom prst="rect">
            <a:avLst/>
          </a:prstGeom>
        </p:spPr>
        <p:txBody>
          <a:bodyPr lIns="0" tIns="0" rIns="0" bIns="0" rtlCol="0" anchor="t">
            <a:spAutoFit/>
          </a:bodyPr>
          <a:lstStyle/>
          <a:p>
            <a:pPr marL="470535" lvl="1" indent="-235268" algn="l">
              <a:lnSpc>
                <a:spcPts val="3640"/>
              </a:lnSpc>
              <a:spcBef>
                <a:spcPct val="0"/>
              </a:spcBef>
              <a:buFont typeface="Arial"/>
              <a:buChar char="•"/>
            </a:pPr>
            <a:r>
              <a:rPr lang="sv-SE" sz="2600" u="none" strike="noStrike" dirty="0">
                <a:solidFill>
                  <a:srgbClr val="303436"/>
                </a:solidFill>
                <a:latin typeface="Rubik"/>
                <a:ea typeface="Rubik"/>
                <a:cs typeface="Rubik"/>
                <a:sym typeface="Rubik"/>
              </a:rPr>
              <a:t>Det lönar sig att ha flera uppgifter inställda av läraren för reflektion under en kurs. </a:t>
            </a:r>
          </a:p>
          <a:p>
            <a:pPr marL="470535" lvl="1" indent="-235268" algn="l">
              <a:lnSpc>
                <a:spcPts val="3640"/>
              </a:lnSpc>
              <a:spcBef>
                <a:spcPct val="0"/>
              </a:spcBef>
              <a:buFont typeface="Arial"/>
              <a:buChar char="•"/>
            </a:pPr>
            <a:r>
              <a:rPr lang="sv-SE" sz="2600" u="none" strike="noStrike" dirty="0">
                <a:solidFill>
                  <a:srgbClr val="303436"/>
                </a:solidFill>
                <a:latin typeface="Rubik"/>
                <a:ea typeface="Rubik"/>
                <a:cs typeface="Rubik"/>
                <a:sym typeface="Rubik"/>
              </a:rPr>
              <a:t>Studentens självutvärdering samt reflektion blir mer exakt och skicklig med upprepning. </a:t>
            </a:r>
          </a:p>
          <a:p>
            <a:pPr marL="470535" lvl="1" indent="-235268" algn="l">
              <a:lnSpc>
                <a:spcPts val="3640"/>
              </a:lnSpc>
              <a:spcBef>
                <a:spcPct val="0"/>
              </a:spcBef>
              <a:buFont typeface="Arial"/>
              <a:buChar char="•"/>
            </a:pPr>
            <a:r>
              <a:rPr lang="sv-SE" sz="2600" u="none" strike="noStrike" dirty="0">
                <a:solidFill>
                  <a:srgbClr val="303436"/>
                </a:solidFill>
                <a:latin typeface="Rubik"/>
                <a:ea typeface="Rubik"/>
                <a:cs typeface="Rubik"/>
                <a:sym typeface="Rubik"/>
              </a:rPr>
              <a:t>Medan användningen av appen främst stöder studenternas reflekterande lärande och formativ bedömning under kursen, fungerar diagrammet som visar den enskilda studentens läroprocess väl som grund för en eventuellt efterföljande lärdagbok. </a:t>
            </a:r>
          </a:p>
          <a:p>
            <a:pPr marL="470535" lvl="1" indent="-235268" algn="l">
              <a:lnSpc>
                <a:spcPts val="3640"/>
              </a:lnSpc>
              <a:spcBef>
                <a:spcPct val="0"/>
              </a:spcBef>
              <a:buFont typeface="Arial"/>
              <a:buChar char="•"/>
            </a:pPr>
            <a:r>
              <a:rPr lang="sv-SE" sz="2600" u="none" strike="noStrike" dirty="0">
                <a:solidFill>
                  <a:srgbClr val="303436"/>
                </a:solidFill>
                <a:latin typeface="Rubik"/>
                <a:ea typeface="Rubik"/>
                <a:cs typeface="Rubik"/>
                <a:sym typeface="Rubik"/>
              </a:rPr>
              <a:t>Diagrammet fungerar som en sammanfattning för studenterna när de summerar sin läroprocess i lärdagboken. </a:t>
            </a:r>
          </a:p>
          <a:p>
            <a:pPr marL="470535" lvl="1" indent="-235268" algn="l">
              <a:lnSpc>
                <a:spcPts val="3640"/>
              </a:lnSpc>
              <a:spcBef>
                <a:spcPct val="0"/>
              </a:spcBef>
              <a:buFont typeface="Arial"/>
              <a:buChar char="•"/>
            </a:pPr>
            <a:r>
              <a:rPr lang="sv-SE" sz="2600" u="none" strike="noStrike" dirty="0">
                <a:solidFill>
                  <a:srgbClr val="303436"/>
                </a:solidFill>
                <a:latin typeface="Rubik"/>
                <a:ea typeface="Rubik"/>
                <a:cs typeface="Rubik"/>
                <a:sym typeface="Rubik"/>
              </a:rPr>
              <a:t>Lärdagboken kan också användas i summativt bedömningssyfte, det vill säga som en betygsatt uppgift som bidrar till den slutliga bedömningen i kursen. </a:t>
            </a:r>
          </a:p>
          <a:p>
            <a:pPr marL="470535" lvl="1" indent="-235268" algn="l">
              <a:lnSpc>
                <a:spcPts val="3640"/>
              </a:lnSpc>
              <a:spcBef>
                <a:spcPct val="0"/>
              </a:spcBef>
              <a:buFont typeface="Arial"/>
              <a:buChar char="•"/>
            </a:pPr>
            <a:r>
              <a:rPr lang="sv-SE" sz="2600" u="none" strike="noStrike" dirty="0">
                <a:solidFill>
                  <a:srgbClr val="303436"/>
                </a:solidFill>
                <a:latin typeface="Rubik"/>
                <a:ea typeface="Rubik"/>
                <a:cs typeface="Rubik"/>
                <a:sym typeface="Rubik"/>
              </a:rPr>
              <a:t>Upprepad användning av applikationen ger lärare insikter om hur studenterna utvecklas, vilka ämnen som verkar vara mest utmanande och vilka som har bemästrats. </a:t>
            </a:r>
          </a:p>
          <a:p>
            <a:pPr marL="470535" lvl="1" indent="-235268" algn="l">
              <a:lnSpc>
                <a:spcPts val="3640"/>
              </a:lnSpc>
              <a:spcBef>
                <a:spcPct val="0"/>
              </a:spcBef>
              <a:buFont typeface="Arial"/>
              <a:buChar char="•"/>
            </a:pPr>
            <a:r>
              <a:rPr lang="sv-SE" sz="2600" u="none" strike="noStrike" dirty="0">
                <a:solidFill>
                  <a:srgbClr val="303436"/>
                </a:solidFill>
                <a:latin typeface="Rubik"/>
                <a:ea typeface="Rubik"/>
                <a:cs typeface="Rubik"/>
                <a:sym typeface="Rubik"/>
              </a:rPr>
              <a:t>Studenterna kan också se sina egna framsteg på diagrammet och genom att läsa feedbacken som tillhandahålls av applikationen och läraren, kan arbeta på sin reflektions- och självutvärderingsförmåga.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0FBB0-1DEA-C9D2-6174-69FA39CC0545}"/>
              </a:ext>
            </a:extLst>
          </p:cNvPr>
          <p:cNvSpPr txBox="1"/>
          <p:nvPr/>
        </p:nvSpPr>
        <p:spPr>
          <a:xfrm>
            <a:off x="1371600" y="1085850"/>
            <a:ext cx="12804546" cy="1795363"/>
          </a:xfrm>
          <a:prstGeom prst="rect">
            <a:avLst/>
          </a:prstGeom>
        </p:spPr>
        <p:txBody>
          <a:bodyPr wrap="square" lIns="0" tIns="0" rIns="0" bIns="0" rtlCol="0" anchor="t">
            <a:spAutoFit/>
          </a:bodyPr>
          <a:lstStyle/>
          <a:p>
            <a:pPr algn="l">
              <a:lnSpc>
                <a:spcPts val="7020"/>
              </a:lnSpc>
            </a:pPr>
            <a:r>
              <a:rPr lang="et-EE" sz="6500" b="1" dirty="0" err="1">
                <a:solidFill>
                  <a:srgbClr val="3DAA35"/>
                </a:solidFill>
                <a:latin typeface="Bebas Neue Bold"/>
                <a:ea typeface="Bebas Neue Bold"/>
                <a:cs typeface="Bebas Neue Bold"/>
                <a:sym typeface="Bebas Neue Bold"/>
              </a:rPr>
              <a:t>Länk</a:t>
            </a:r>
            <a:r>
              <a:rPr lang="et-EE" sz="6500" b="1" dirty="0">
                <a:solidFill>
                  <a:srgbClr val="3DAA35"/>
                </a:solidFill>
                <a:latin typeface="Bebas Neue Bold"/>
                <a:ea typeface="Bebas Neue Bold"/>
                <a:cs typeface="Bebas Neue Bold"/>
                <a:sym typeface="Bebas Neue Bold"/>
              </a:rPr>
              <a:t> till </a:t>
            </a:r>
            <a:r>
              <a:rPr lang="et-EE" sz="6500" b="1" dirty="0" err="1">
                <a:solidFill>
                  <a:srgbClr val="3DAA35"/>
                </a:solidFill>
                <a:latin typeface="Bebas Neue Bold"/>
                <a:ea typeface="Bebas Neue Bold"/>
                <a:cs typeface="Bebas Neue Bold"/>
                <a:sym typeface="Bebas Neue Bold"/>
              </a:rPr>
              <a:t>applikationen</a:t>
            </a:r>
            <a:r>
              <a:rPr lang="et-EE" sz="6500" b="1" dirty="0">
                <a:solidFill>
                  <a:srgbClr val="3DAA35"/>
                </a:solidFill>
                <a:latin typeface="Bebas Neue Bold"/>
                <a:ea typeface="Bebas Neue Bold"/>
                <a:cs typeface="Bebas Neue Bold"/>
                <a:sym typeface="Bebas Neue Bold"/>
              </a:rPr>
              <a:t> </a:t>
            </a:r>
          </a:p>
          <a:p>
            <a:pPr algn="l">
              <a:lnSpc>
                <a:spcPts val="7020"/>
              </a:lnSpc>
            </a:pPr>
            <a:r>
              <a:rPr lang="et-EE" sz="6500" b="1" dirty="0" err="1">
                <a:solidFill>
                  <a:srgbClr val="3DAA35"/>
                </a:solidFill>
                <a:latin typeface="Bebas Neue Bold"/>
                <a:ea typeface="Bebas Neue Bold"/>
                <a:cs typeface="Bebas Neue Bold"/>
                <a:sym typeface="Bebas Neue Bold"/>
              </a:rPr>
              <a:t>Kontaktinformation</a:t>
            </a:r>
            <a:endParaRPr lang="en-US" sz="6500" b="1" dirty="0">
              <a:solidFill>
                <a:srgbClr val="3DAA35"/>
              </a:solidFill>
              <a:latin typeface="Bebas Neue Bold"/>
              <a:ea typeface="Bebas Neue Bold"/>
              <a:cs typeface="Bebas Neue Bold"/>
              <a:sym typeface="Bebas Neue Bold"/>
            </a:endParaRPr>
          </a:p>
        </p:txBody>
      </p:sp>
      <p:sp>
        <p:nvSpPr>
          <p:cNvPr id="4" name="TextBox 3">
            <a:extLst>
              <a:ext uri="{FF2B5EF4-FFF2-40B4-BE49-F238E27FC236}">
                <a16:creationId xmlns:a16="http://schemas.microsoft.com/office/drawing/2014/main" id="{A581B812-C047-5506-C324-DF8E69275EE2}"/>
              </a:ext>
            </a:extLst>
          </p:cNvPr>
          <p:cNvSpPr txBox="1"/>
          <p:nvPr/>
        </p:nvSpPr>
        <p:spPr>
          <a:xfrm>
            <a:off x="1219200" y="3695700"/>
            <a:ext cx="9067800" cy="4618124"/>
          </a:xfrm>
          <a:prstGeom prst="rect">
            <a:avLst/>
          </a:prstGeom>
        </p:spPr>
        <p:txBody>
          <a:bodyPr wrap="square" lIns="0" tIns="0" rIns="0" bIns="0" rtlCol="0" anchor="t">
            <a:spAutoFit/>
          </a:bodyPr>
          <a:lstStyle/>
          <a:p>
            <a:pPr marL="235267" lvl="1" algn="l">
              <a:lnSpc>
                <a:spcPts val="3640"/>
              </a:lnSpc>
              <a:spcBef>
                <a:spcPct val="0"/>
              </a:spcBef>
            </a:pPr>
            <a:r>
              <a:rPr lang="sv-SE" sz="3600" u="none" strike="noStrike" dirty="0">
                <a:solidFill>
                  <a:srgbClr val="303436"/>
                </a:solidFill>
                <a:latin typeface="Rubik"/>
                <a:ea typeface="Rubik"/>
                <a:cs typeface="Rubik"/>
                <a:sym typeface="Rubik"/>
              </a:rPr>
              <a:t>Om du har kommentarer eller frågor, vänligen kontakta oss via</a:t>
            </a:r>
            <a:r>
              <a:rPr lang="et-EE" sz="3600" u="none" strike="noStrike" dirty="0">
                <a:solidFill>
                  <a:srgbClr val="303436"/>
                </a:solidFill>
                <a:latin typeface="Rubik"/>
                <a:ea typeface="Rubik"/>
                <a:cs typeface="Rubik"/>
                <a:sym typeface="Rubik"/>
              </a:rPr>
              <a:t>:</a:t>
            </a:r>
          </a:p>
          <a:p>
            <a:pPr marL="692467" lvl="1" indent="-457200" algn="l">
              <a:lnSpc>
                <a:spcPts val="3640"/>
              </a:lnSpc>
              <a:spcBef>
                <a:spcPct val="0"/>
              </a:spcBef>
              <a:buFont typeface="Arial" panose="020B0604020202020204" pitchFamily="34" charset="0"/>
              <a:buChar char="•"/>
            </a:pPr>
            <a:r>
              <a:rPr lang="et-EE" sz="3600" u="none" strike="noStrike" dirty="0">
                <a:solidFill>
                  <a:srgbClr val="303436"/>
                </a:solidFill>
                <a:latin typeface="Rubik"/>
                <a:ea typeface="Rubik"/>
                <a:cs typeface="Rubik"/>
                <a:sym typeface="Rubik"/>
              </a:rPr>
              <a:t>Erika </a:t>
            </a:r>
            <a:r>
              <a:rPr lang="et-EE" sz="3600" u="none" strike="noStrike" dirty="0" err="1">
                <a:solidFill>
                  <a:srgbClr val="303436"/>
                </a:solidFill>
                <a:latin typeface="Rubik"/>
                <a:ea typeface="Rubik"/>
                <a:cs typeface="Rubik"/>
                <a:sym typeface="Rubik"/>
              </a:rPr>
              <a:t>Löfström</a:t>
            </a:r>
            <a:r>
              <a:rPr lang="et-EE" sz="3600" u="none" strike="noStrike" dirty="0">
                <a:solidFill>
                  <a:srgbClr val="303436"/>
                </a:solidFill>
                <a:latin typeface="Rubik"/>
                <a:ea typeface="Rubik"/>
                <a:cs typeface="Rubik"/>
                <a:sym typeface="Rubik"/>
              </a:rPr>
              <a:t>: </a:t>
            </a:r>
            <a:r>
              <a:rPr lang="et-EE" sz="3600" u="none" strike="noStrike" dirty="0">
                <a:solidFill>
                  <a:srgbClr val="303436"/>
                </a:solidFill>
                <a:latin typeface="Rubik"/>
                <a:ea typeface="Rubik"/>
                <a:cs typeface="Rubik"/>
                <a:sym typeface="Rubik"/>
                <a:hlinkClick r:id="rId2"/>
              </a:rPr>
              <a:t>erika.lofstrom@helsinki.fi</a:t>
            </a:r>
            <a:endParaRPr lang="et-EE" sz="3600" u="none" strike="noStrike" dirty="0">
              <a:solidFill>
                <a:srgbClr val="303436"/>
              </a:solidFill>
              <a:latin typeface="Rubik"/>
              <a:ea typeface="Rubik"/>
              <a:cs typeface="Rubik"/>
              <a:sym typeface="Rubik"/>
            </a:endParaRPr>
          </a:p>
          <a:p>
            <a:pPr marL="692467" lvl="1" indent="-457200" algn="l">
              <a:lnSpc>
                <a:spcPts val="3640"/>
              </a:lnSpc>
              <a:spcBef>
                <a:spcPct val="0"/>
              </a:spcBef>
              <a:buFont typeface="Arial" panose="020B0604020202020204" pitchFamily="34" charset="0"/>
              <a:buChar char="•"/>
            </a:pPr>
            <a:r>
              <a:rPr lang="et-EE" sz="3600" dirty="0">
                <a:solidFill>
                  <a:srgbClr val="303436"/>
                </a:solidFill>
                <a:latin typeface="Rubik"/>
                <a:ea typeface="Rubik"/>
                <a:cs typeface="Rubik"/>
                <a:sym typeface="Rubik"/>
              </a:rPr>
              <a:t>Anu Tammeleht: </a:t>
            </a:r>
            <a:r>
              <a:rPr lang="et-EE" sz="3600" dirty="0">
                <a:solidFill>
                  <a:srgbClr val="303436"/>
                </a:solidFill>
                <a:latin typeface="Rubik"/>
                <a:ea typeface="Rubik"/>
                <a:cs typeface="Rubik"/>
                <a:sym typeface="Rubik"/>
                <a:hlinkClick r:id="rId3"/>
              </a:rPr>
              <a:t>anu.tammeleht@helsinki.fi</a:t>
            </a:r>
            <a:endParaRPr lang="et-EE" sz="3600" dirty="0">
              <a:solidFill>
                <a:srgbClr val="303436"/>
              </a:solidFill>
              <a:latin typeface="Rubik"/>
              <a:ea typeface="Rubik"/>
              <a:cs typeface="Rubik"/>
              <a:sym typeface="Rubik"/>
            </a:endParaRPr>
          </a:p>
          <a:p>
            <a:pPr marL="235267" lvl="1" algn="l">
              <a:lnSpc>
                <a:spcPts val="3640"/>
              </a:lnSpc>
              <a:spcBef>
                <a:spcPct val="0"/>
              </a:spcBef>
            </a:pPr>
            <a:endParaRPr lang="et-EE" sz="3600" u="none" strike="noStrike" dirty="0">
              <a:solidFill>
                <a:srgbClr val="303436"/>
              </a:solidFill>
              <a:latin typeface="Rubik"/>
              <a:ea typeface="Rubik"/>
              <a:cs typeface="Rubik"/>
              <a:sym typeface="Rubik"/>
            </a:endParaRPr>
          </a:p>
          <a:p>
            <a:pPr marL="235267" lvl="1" algn="l">
              <a:lnSpc>
                <a:spcPts val="3640"/>
              </a:lnSpc>
              <a:spcBef>
                <a:spcPct val="0"/>
              </a:spcBef>
            </a:pPr>
            <a:endParaRPr lang="et-EE" sz="3600" dirty="0">
              <a:solidFill>
                <a:srgbClr val="303436"/>
              </a:solidFill>
              <a:latin typeface="Rubik"/>
              <a:ea typeface="Rubik"/>
              <a:cs typeface="Rubik"/>
              <a:sym typeface="Rubik"/>
            </a:endParaRPr>
          </a:p>
          <a:p>
            <a:pPr marL="235267" lvl="1" algn="l">
              <a:lnSpc>
                <a:spcPts val="3640"/>
              </a:lnSpc>
              <a:spcBef>
                <a:spcPct val="0"/>
              </a:spcBef>
            </a:pPr>
            <a:r>
              <a:rPr lang="et-EE" sz="3600" u="none" strike="noStrike" dirty="0" err="1">
                <a:solidFill>
                  <a:srgbClr val="303436"/>
                </a:solidFill>
                <a:latin typeface="Rubik"/>
                <a:ea typeface="Rubik"/>
                <a:cs typeface="Rubik"/>
                <a:sym typeface="Rubik"/>
              </a:rPr>
              <a:t>Länk</a:t>
            </a:r>
            <a:r>
              <a:rPr lang="et-EE" sz="3600" u="none" strike="noStrike" dirty="0">
                <a:solidFill>
                  <a:srgbClr val="303436"/>
                </a:solidFill>
                <a:latin typeface="Rubik"/>
                <a:ea typeface="Rubik"/>
                <a:cs typeface="Rubik"/>
                <a:sym typeface="Rubik"/>
              </a:rPr>
              <a:t> till </a:t>
            </a:r>
            <a:r>
              <a:rPr lang="et-EE" sz="3600" u="none" strike="noStrike" dirty="0" err="1">
                <a:solidFill>
                  <a:srgbClr val="303436"/>
                </a:solidFill>
                <a:latin typeface="Rubik"/>
                <a:ea typeface="Rubik"/>
                <a:cs typeface="Rubik"/>
                <a:sym typeface="Rubik"/>
              </a:rPr>
              <a:t>applikationen</a:t>
            </a:r>
            <a:r>
              <a:rPr lang="et-EE" sz="3600" u="none" strike="noStrike" dirty="0">
                <a:solidFill>
                  <a:srgbClr val="303436"/>
                </a:solidFill>
                <a:latin typeface="Rubik"/>
                <a:ea typeface="Rubik"/>
                <a:cs typeface="Rubik"/>
                <a:sym typeface="Rubik"/>
              </a:rPr>
              <a:t> : </a:t>
            </a:r>
          </a:p>
          <a:p>
            <a:pPr marL="235267" lvl="1" algn="l">
              <a:lnSpc>
                <a:spcPts val="3640"/>
              </a:lnSpc>
              <a:spcBef>
                <a:spcPct val="0"/>
              </a:spcBef>
            </a:pPr>
            <a:r>
              <a:rPr lang="et-EE" sz="3600" u="none" strike="noStrike" dirty="0">
                <a:solidFill>
                  <a:srgbClr val="303436"/>
                </a:solidFill>
                <a:latin typeface="Rubik"/>
                <a:ea typeface="Rubik"/>
                <a:cs typeface="Rubik"/>
                <a:sym typeface="Rubik"/>
                <a:hlinkClick r:id="rId4"/>
              </a:rPr>
              <a:t>https://reflection-compass.it.helsinki.fi</a:t>
            </a:r>
            <a:r>
              <a:rPr lang="et-EE" sz="3600" u="none" strike="noStrike" dirty="0">
                <a:solidFill>
                  <a:srgbClr val="303436"/>
                </a:solidFill>
                <a:latin typeface="Rubik"/>
                <a:ea typeface="Rubik"/>
                <a:cs typeface="Rubik"/>
                <a:sym typeface="Rubik"/>
              </a:rPr>
              <a:t>  </a:t>
            </a:r>
            <a:endParaRPr lang="en-US" sz="3600" u="none" strike="noStrike" dirty="0">
              <a:solidFill>
                <a:srgbClr val="303436"/>
              </a:solidFill>
              <a:latin typeface="Rubik"/>
              <a:ea typeface="Rubik"/>
              <a:cs typeface="Rubik"/>
              <a:sym typeface="Rubik"/>
            </a:endParaRPr>
          </a:p>
        </p:txBody>
      </p:sp>
      <p:pic>
        <p:nvPicPr>
          <p:cNvPr id="5" name="Picture 4">
            <a:extLst>
              <a:ext uri="{FF2B5EF4-FFF2-40B4-BE49-F238E27FC236}">
                <a16:creationId xmlns:a16="http://schemas.microsoft.com/office/drawing/2014/main" id="{FBD16EAF-EFBE-A3A6-829B-65C45BA3C25F}"/>
              </a:ext>
            </a:extLst>
          </p:cNvPr>
          <p:cNvPicPr>
            <a:picLocks noChangeAspect="1"/>
          </p:cNvPicPr>
          <p:nvPr/>
        </p:nvPicPr>
        <p:blipFill>
          <a:blip r:embed="rId5"/>
          <a:stretch>
            <a:fillRect/>
          </a:stretch>
        </p:blipFill>
        <p:spPr>
          <a:xfrm>
            <a:off x="10823346" y="1983531"/>
            <a:ext cx="6705600" cy="6705600"/>
          </a:xfrm>
          <a:prstGeom prst="rect">
            <a:avLst/>
          </a:prstGeom>
        </p:spPr>
      </p:pic>
    </p:spTree>
    <p:extLst>
      <p:ext uri="{BB962C8B-B14F-4D97-AF65-F5344CB8AC3E}">
        <p14:creationId xmlns:p14="http://schemas.microsoft.com/office/powerpoint/2010/main" val="130063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276624"/>
            <a:ext cx="16230600" cy="3966983"/>
          </a:xfrm>
          <a:prstGeom prst="rect">
            <a:avLst/>
          </a:prstGeom>
        </p:spPr>
        <p:txBody>
          <a:bodyPr lIns="0" tIns="0" rIns="0" bIns="0" rtlCol="0" anchor="t">
            <a:spAutoFit/>
          </a:bodyPr>
          <a:lstStyle/>
          <a:p>
            <a:pPr algn="l">
              <a:lnSpc>
                <a:spcPts val="3920"/>
              </a:lnSpc>
            </a:pPr>
            <a:r>
              <a:rPr lang="sv-SE" sz="2800" b="1" dirty="0">
                <a:solidFill>
                  <a:srgbClr val="303436"/>
                </a:solidFill>
                <a:latin typeface="Rubik"/>
                <a:ea typeface="Rubik"/>
                <a:cs typeface="Rubik"/>
                <a:sym typeface="Rubik"/>
              </a:rPr>
              <a:t>Reflektionskompassen</a:t>
            </a:r>
            <a:r>
              <a:rPr lang="sv-SE" sz="2800" dirty="0">
                <a:solidFill>
                  <a:srgbClr val="303436"/>
                </a:solidFill>
                <a:latin typeface="Rubik"/>
                <a:ea typeface="Rubik"/>
                <a:cs typeface="Rubik"/>
                <a:sym typeface="Rubik"/>
              </a:rPr>
              <a:t> är en applikation som hjälper till att … </a:t>
            </a:r>
          </a:p>
          <a:p>
            <a:pPr marL="457200" indent="-457200" algn="l">
              <a:lnSpc>
                <a:spcPts val="3920"/>
              </a:lnSpc>
              <a:buFont typeface="Arial" panose="020B0604020202020204" pitchFamily="34" charset="0"/>
              <a:buChar char="•"/>
            </a:pPr>
            <a:r>
              <a:rPr lang="sv-SE" sz="2800" dirty="0">
                <a:solidFill>
                  <a:srgbClr val="303436"/>
                </a:solidFill>
                <a:latin typeface="Rubik"/>
                <a:ea typeface="Rubik"/>
                <a:cs typeface="Rubik"/>
                <a:sym typeface="Rubik"/>
              </a:rPr>
              <a:t>ta reda på vad studenterna lär sig; • utvärdera om undervisningen fungerar på det tilltänkta sättet </a:t>
            </a:r>
          </a:p>
          <a:p>
            <a:pPr marL="457200" indent="-457200" algn="l">
              <a:lnSpc>
                <a:spcPts val="3920"/>
              </a:lnSpc>
              <a:buFont typeface="Arial" panose="020B0604020202020204" pitchFamily="34" charset="0"/>
              <a:buChar char="•"/>
            </a:pPr>
            <a:r>
              <a:rPr lang="sv-SE" sz="2800" dirty="0">
                <a:solidFill>
                  <a:srgbClr val="303436"/>
                </a:solidFill>
                <a:latin typeface="Rubik"/>
                <a:ea typeface="Rubik"/>
                <a:cs typeface="Rubik"/>
                <a:sym typeface="Rubik"/>
              </a:rPr>
              <a:t>få insikt i hur studenterna förstår det forskningsetik-relaterade kursinnehållet </a:t>
            </a:r>
          </a:p>
          <a:p>
            <a:pPr marL="457200" indent="-457200" algn="l">
              <a:lnSpc>
                <a:spcPts val="3920"/>
              </a:lnSpc>
              <a:buFont typeface="Arial" panose="020B0604020202020204" pitchFamily="34" charset="0"/>
              <a:buChar char="•"/>
            </a:pPr>
            <a:r>
              <a:rPr lang="sv-SE" sz="2800" dirty="0">
                <a:solidFill>
                  <a:srgbClr val="303436"/>
                </a:solidFill>
                <a:latin typeface="Rubik"/>
                <a:ea typeface="Rubik"/>
                <a:cs typeface="Rubik"/>
                <a:sym typeface="Rubik"/>
              </a:rPr>
              <a:t>implementera formativ bedömning och ge feedback till studenter under kursen gång </a:t>
            </a:r>
          </a:p>
          <a:p>
            <a:pPr marL="457200" indent="-457200" algn="l">
              <a:lnSpc>
                <a:spcPts val="3920"/>
              </a:lnSpc>
              <a:buFont typeface="Arial" panose="020B0604020202020204" pitchFamily="34" charset="0"/>
              <a:buChar char="•"/>
            </a:pPr>
            <a:r>
              <a:rPr lang="sv-SE" sz="2800" dirty="0">
                <a:solidFill>
                  <a:srgbClr val="303436"/>
                </a:solidFill>
                <a:latin typeface="Rubik"/>
                <a:ea typeface="Rubik"/>
                <a:cs typeface="Rubik"/>
                <a:sym typeface="Rubik"/>
              </a:rPr>
              <a:t>låta studenter reflektera över sitt lärande och stödja utvecklingen av studenternas reflektionsförmåga; </a:t>
            </a:r>
          </a:p>
          <a:p>
            <a:pPr marL="457200" indent="-457200" algn="l">
              <a:lnSpc>
                <a:spcPts val="3920"/>
              </a:lnSpc>
              <a:buFont typeface="Arial" panose="020B0604020202020204" pitchFamily="34" charset="0"/>
              <a:buChar char="•"/>
            </a:pPr>
            <a:r>
              <a:rPr lang="sv-SE" sz="2800" dirty="0">
                <a:solidFill>
                  <a:srgbClr val="303436"/>
                </a:solidFill>
                <a:latin typeface="Rubik"/>
                <a:ea typeface="Rubik"/>
                <a:cs typeface="Rubik"/>
                <a:sym typeface="Rubik"/>
              </a:rPr>
              <a:t>stödja studenter i att lära sig utvärdera sin egen förståelse.</a:t>
            </a:r>
          </a:p>
        </p:txBody>
      </p:sp>
      <p:sp>
        <p:nvSpPr>
          <p:cNvPr id="3" name="Freeform 3"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36592"/>
            <a:ext cx="10553700" cy="5887446"/>
          </a:xfrm>
          <a:prstGeom prst="rect">
            <a:avLst/>
          </a:prstGeom>
        </p:spPr>
        <p:txBody>
          <a:bodyPr wrap="square" lIns="0" tIns="0" rIns="0" bIns="0" rtlCol="0" anchor="t">
            <a:spAutoFit/>
          </a:bodyPr>
          <a:lstStyle/>
          <a:p>
            <a:pPr marL="542925" lvl="1" indent="-271462" algn="l">
              <a:lnSpc>
                <a:spcPts val="4200"/>
              </a:lnSpc>
              <a:buFont typeface="Arial"/>
              <a:buChar char="•"/>
            </a:pPr>
            <a:r>
              <a:rPr lang="sv-SE" sz="3000" dirty="0">
                <a:solidFill>
                  <a:srgbClr val="303436"/>
                </a:solidFill>
                <a:latin typeface="Rubik"/>
                <a:ea typeface="Rubik"/>
                <a:cs typeface="Rubik"/>
                <a:sym typeface="Rubik"/>
              </a:rPr>
              <a:t>Som lärare loggar du in med universitetets användarnamn och lösenord. </a:t>
            </a:r>
          </a:p>
          <a:p>
            <a:pPr marL="542925" lvl="1" indent="-271462" algn="l">
              <a:lnSpc>
                <a:spcPts val="4200"/>
              </a:lnSpc>
              <a:buFont typeface="Arial"/>
              <a:buChar char="•"/>
            </a:pPr>
            <a:r>
              <a:rPr lang="sv-SE" sz="3000" dirty="0">
                <a:solidFill>
                  <a:srgbClr val="303436"/>
                </a:solidFill>
                <a:latin typeface="Rubik"/>
                <a:ea typeface="Rubik"/>
                <a:cs typeface="Rubik"/>
                <a:sym typeface="Rubik"/>
              </a:rPr>
              <a:t>Klicka på 'Ny kurs' • Fyll i information om kursen: </a:t>
            </a:r>
          </a:p>
          <a:p>
            <a:pPr marL="1000125" lvl="2" indent="-271462">
              <a:lnSpc>
                <a:spcPts val="4200"/>
              </a:lnSpc>
              <a:buFont typeface="Arial"/>
              <a:buChar char="•"/>
            </a:pPr>
            <a:r>
              <a:rPr lang="sv-SE" sz="3000" dirty="0">
                <a:solidFill>
                  <a:srgbClr val="303436"/>
                </a:solidFill>
                <a:latin typeface="Rubik"/>
                <a:ea typeface="Rubik"/>
                <a:cs typeface="Rubik"/>
                <a:sym typeface="Rubik"/>
              </a:rPr>
              <a:t>Kursnamn, ett unikt kurs-ID, start- och slutdatum </a:t>
            </a:r>
          </a:p>
          <a:p>
            <a:pPr marL="542925" lvl="1" indent="-271462" algn="l">
              <a:lnSpc>
                <a:spcPts val="4200"/>
              </a:lnSpc>
              <a:buFont typeface="Arial"/>
              <a:buChar char="•"/>
            </a:pPr>
            <a:r>
              <a:rPr lang="sv-SE" sz="3000" dirty="0">
                <a:solidFill>
                  <a:srgbClr val="303436"/>
                </a:solidFill>
                <a:latin typeface="Rubik"/>
                <a:ea typeface="Rubik"/>
                <a:cs typeface="Rubik"/>
                <a:sym typeface="Rubik"/>
              </a:rPr>
              <a:t>Lägg till uppgifterna du vill att studenterna besvarar inom Reflektionskompassen </a:t>
            </a:r>
          </a:p>
          <a:p>
            <a:pPr marL="1000125" lvl="2" indent="-271462">
              <a:lnSpc>
                <a:spcPts val="4200"/>
              </a:lnSpc>
              <a:buFont typeface="Arial"/>
              <a:buChar char="•"/>
            </a:pPr>
            <a:r>
              <a:rPr lang="sv-SE" sz="3000" dirty="0">
                <a:solidFill>
                  <a:srgbClr val="303436"/>
                </a:solidFill>
                <a:latin typeface="Rubik"/>
                <a:ea typeface="Rubik"/>
                <a:cs typeface="Rubik"/>
                <a:sym typeface="Rubik"/>
              </a:rPr>
              <a:t>Skriv temat som ska reflekteras över (kan vara ett specifikt ämne eller en aktivitet, till och med en hel lärsession) </a:t>
            </a:r>
          </a:p>
          <a:p>
            <a:pPr marL="1000125" lvl="2" indent="-271462">
              <a:lnSpc>
                <a:spcPts val="4200"/>
              </a:lnSpc>
              <a:buFont typeface="Arial"/>
              <a:buChar char="•"/>
            </a:pPr>
            <a:r>
              <a:rPr lang="sv-SE" sz="3000" dirty="0">
                <a:solidFill>
                  <a:srgbClr val="303436"/>
                </a:solidFill>
                <a:latin typeface="Rubik"/>
                <a:ea typeface="Rubik"/>
                <a:cs typeface="Rubik"/>
                <a:sym typeface="Rubik"/>
              </a:rPr>
              <a:t>Ställ in datumen då uppgiften är tillgänglig. </a:t>
            </a:r>
          </a:p>
          <a:p>
            <a:pPr marL="542925" lvl="1" indent="-271462" algn="l">
              <a:lnSpc>
                <a:spcPts val="4200"/>
              </a:lnSpc>
              <a:buFont typeface="Arial"/>
              <a:buChar char="•"/>
            </a:pPr>
            <a:r>
              <a:rPr lang="sv-SE" sz="3000" dirty="0">
                <a:solidFill>
                  <a:srgbClr val="303436"/>
                </a:solidFill>
                <a:latin typeface="Rubik"/>
                <a:ea typeface="Rubik"/>
                <a:cs typeface="Rubik"/>
                <a:sym typeface="Rubik"/>
              </a:rPr>
              <a:t>Spara kursen.</a:t>
            </a:r>
          </a:p>
        </p:txBody>
      </p:sp>
      <p:sp>
        <p:nvSpPr>
          <p:cNvPr id="3" name="Freeform 3"/>
          <p:cNvSpPr/>
          <p:nvPr/>
        </p:nvSpPr>
        <p:spPr>
          <a:xfrm>
            <a:off x="12346106" y="3074547"/>
            <a:ext cx="4913194" cy="4114800"/>
          </a:xfrm>
          <a:custGeom>
            <a:avLst/>
            <a:gdLst/>
            <a:ahLst/>
            <a:cxnLst/>
            <a:rect l="l" t="t" r="r" b="b"/>
            <a:pathLst>
              <a:path w="4913194" h="4114800">
                <a:moveTo>
                  <a:pt x="0" y="0"/>
                </a:moveTo>
                <a:lnTo>
                  <a:pt x="4913194" y="0"/>
                </a:lnTo>
                <a:lnTo>
                  <a:pt x="49131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43000"/>
            <a:ext cx="16230600" cy="833562"/>
          </a:xfrm>
          <a:prstGeom prst="rect">
            <a:avLst/>
          </a:prstGeom>
        </p:spPr>
        <p:txBody>
          <a:bodyPr lIns="0" tIns="0" rIns="0" bIns="0" rtlCol="0" anchor="t">
            <a:spAutoFit/>
          </a:bodyPr>
          <a:lstStyle/>
          <a:p>
            <a:pPr algn="l">
              <a:lnSpc>
                <a:spcPts val="6500"/>
              </a:lnSpc>
            </a:pPr>
            <a:r>
              <a:rPr lang="en-US" sz="6500" b="1" dirty="0">
                <a:solidFill>
                  <a:srgbClr val="3DAA35"/>
                </a:solidFill>
                <a:latin typeface="Bebas Neue Bold"/>
                <a:ea typeface="Bebas Neue Bold"/>
                <a:cs typeface="Bebas Neue Bold"/>
                <a:sym typeface="Bebas Neue Bold"/>
              </a:rPr>
              <a:t>1.</a:t>
            </a:r>
            <a:r>
              <a:rPr lang="sv-SE" sz="6500" b="1" dirty="0">
                <a:solidFill>
                  <a:srgbClr val="3DAA35"/>
                </a:solidFill>
                <a:latin typeface="Bebas Neue Bold"/>
                <a:ea typeface="Bebas Neue Bold"/>
                <a:cs typeface="Bebas Neue Bold"/>
                <a:sym typeface="Bebas Neue Bold"/>
              </a:rPr>
              <a:t>	Läraren matar in kursen och kursuppgifterna </a:t>
            </a:r>
            <a:endParaRPr lang="en-US" sz="6500" b="1" dirty="0">
              <a:solidFill>
                <a:srgbClr val="3DAA35"/>
              </a:solidFill>
              <a:latin typeface="Bebas Neue Bold"/>
              <a:ea typeface="Bebas Neue Bold"/>
              <a:cs typeface="Bebas Neue Bold"/>
              <a:sym typeface="Bebas Neue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33475"/>
            <a:ext cx="15567660" cy="833562"/>
          </a:xfrm>
          <a:prstGeom prst="rect">
            <a:avLst/>
          </a:prstGeom>
        </p:spPr>
        <p:txBody>
          <a:bodyPr lIns="0" tIns="0" rIns="0" bIns="0" rtlCol="0" anchor="t">
            <a:spAutoFit/>
          </a:bodyPr>
          <a:lstStyle/>
          <a:p>
            <a:pPr algn="l">
              <a:lnSpc>
                <a:spcPts val="6500"/>
              </a:lnSpc>
            </a:pPr>
            <a:r>
              <a:rPr lang="en-US" sz="6500" b="1">
                <a:solidFill>
                  <a:srgbClr val="3DAA35"/>
                </a:solidFill>
                <a:latin typeface="Bebas Neue Bold"/>
                <a:ea typeface="Bebas Neue Bold"/>
                <a:cs typeface="Bebas Neue Bold"/>
                <a:sym typeface="Bebas Neue Bold"/>
              </a:rPr>
              <a:t>2.</a:t>
            </a:r>
            <a:r>
              <a:rPr lang="sv-SE" sz="6500" b="1">
                <a:solidFill>
                  <a:srgbClr val="3DAA35"/>
                </a:solidFill>
                <a:latin typeface="Bebas Neue Bold"/>
                <a:ea typeface="Bebas Neue Bold"/>
                <a:cs typeface="Bebas Neue Bold"/>
                <a:sym typeface="Bebas Neue Bold"/>
              </a:rPr>
              <a:t>	Dela uppgiften med studenterna </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685800" y="2436592"/>
            <a:ext cx="16992600" cy="6426055"/>
          </a:xfrm>
          <a:prstGeom prst="rect">
            <a:avLst/>
          </a:prstGeom>
        </p:spPr>
        <p:txBody>
          <a:bodyPr wrap="square" lIns="0" tIns="0" rIns="0" bIns="0" rtlCol="0" anchor="t">
            <a:spAutoFit/>
          </a:bodyPr>
          <a:lstStyle/>
          <a:p>
            <a:pPr marL="542925" lvl="1" indent="-271462" algn="l">
              <a:lnSpc>
                <a:spcPts val="4200"/>
              </a:lnSpc>
              <a:buFont typeface="Arial"/>
              <a:buChar char="•"/>
            </a:pPr>
            <a:r>
              <a:rPr lang="sv-SE" sz="3000" dirty="0">
                <a:solidFill>
                  <a:srgbClr val="303436"/>
                </a:solidFill>
                <a:latin typeface="Rubik"/>
                <a:ea typeface="Rubik"/>
                <a:cs typeface="Rubik"/>
                <a:sym typeface="Rubik"/>
              </a:rPr>
              <a:t>Efter att kursen sparats visas en kurslista där du hittar den aktuella kursen. </a:t>
            </a:r>
          </a:p>
          <a:p>
            <a:pPr marL="542925" lvl="1" indent="-271462" algn="l">
              <a:lnSpc>
                <a:spcPts val="4200"/>
              </a:lnSpc>
              <a:buFont typeface="Arial"/>
              <a:buChar char="•"/>
            </a:pPr>
            <a:r>
              <a:rPr lang="sv-SE" sz="3000" dirty="0">
                <a:solidFill>
                  <a:srgbClr val="303436"/>
                </a:solidFill>
                <a:latin typeface="Rubik"/>
                <a:ea typeface="Rubik"/>
                <a:cs typeface="Rubik"/>
                <a:sym typeface="Rubik"/>
              </a:rPr>
              <a:t>I slutet av varje kursbeskrivning finns 5 symboler: </a:t>
            </a:r>
          </a:p>
          <a:p>
            <a:pPr marL="1000125" lvl="2" indent="-271462">
              <a:lnSpc>
                <a:spcPts val="4200"/>
              </a:lnSpc>
              <a:buFont typeface="Arial"/>
              <a:buChar char="•"/>
            </a:pPr>
            <a:r>
              <a:rPr lang="sv-SE" sz="3000" b="1" dirty="0">
                <a:solidFill>
                  <a:srgbClr val="303436"/>
                </a:solidFill>
                <a:latin typeface="Rubik"/>
                <a:ea typeface="Rubik"/>
                <a:cs typeface="Rubik"/>
                <a:sym typeface="Rubik"/>
              </a:rPr>
              <a:t>Redigera</a:t>
            </a:r>
            <a:r>
              <a:rPr lang="sv-SE" sz="3000" dirty="0">
                <a:solidFill>
                  <a:srgbClr val="303436"/>
                </a:solidFill>
                <a:latin typeface="Rubik"/>
                <a:ea typeface="Rubik"/>
                <a:cs typeface="Rubik"/>
                <a:sym typeface="Rubik"/>
              </a:rPr>
              <a:t> kursen och uppgifterna</a:t>
            </a:r>
            <a:endParaRPr lang="et-EE" sz="3000" dirty="0">
              <a:solidFill>
                <a:srgbClr val="303436"/>
              </a:solidFill>
              <a:latin typeface="Rubik"/>
              <a:ea typeface="Rubik"/>
              <a:cs typeface="Rubik"/>
              <a:sym typeface="Rubik"/>
            </a:endParaRPr>
          </a:p>
          <a:p>
            <a:pPr marL="1000125" lvl="2" indent="-271462">
              <a:lnSpc>
                <a:spcPts val="4200"/>
              </a:lnSpc>
              <a:buFont typeface="Arial"/>
              <a:buChar char="•"/>
            </a:pPr>
            <a:r>
              <a:rPr lang="sv-SE" sz="3000" b="1" dirty="0">
                <a:solidFill>
                  <a:srgbClr val="303436"/>
                </a:solidFill>
                <a:latin typeface="Rubik"/>
                <a:ea typeface="Rubik"/>
                <a:cs typeface="Rubik"/>
                <a:sym typeface="Rubik"/>
              </a:rPr>
              <a:t>Titta</a:t>
            </a:r>
            <a:r>
              <a:rPr lang="sv-SE" sz="3000" dirty="0">
                <a:solidFill>
                  <a:srgbClr val="303436"/>
                </a:solidFill>
                <a:latin typeface="Rubik"/>
                <a:ea typeface="Rubik"/>
                <a:cs typeface="Rubik"/>
                <a:sym typeface="Rubik"/>
              </a:rPr>
              <a:t> på svar och resultat </a:t>
            </a:r>
          </a:p>
          <a:p>
            <a:pPr marL="1000125" lvl="2" indent="-271462">
              <a:lnSpc>
                <a:spcPts val="4200"/>
              </a:lnSpc>
              <a:buFont typeface="Arial"/>
              <a:buChar char="•"/>
            </a:pPr>
            <a:r>
              <a:rPr lang="sv-SE" sz="3000" b="1" dirty="0">
                <a:solidFill>
                  <a:srgbClr val="303436"/>
                </a:solidFill>
                <a:latin typeface="Rubik"/>
                <a:ea typeface="Rubik"/>
                <a:cs typeface="Rubik"/>
                <a:sym typeface="Rubik"/>
              </a:rPr>
              <a:t>Dela</a:t>
            </a:r>
            <a:r>
              <a:rPr lang="sv-SE" sz="3000" dirty="0">
                <a:solidFill>
                  <a:srgbClr val="303436"/>
                </a:solidFill>
                <a:latin typeface="Rubik"/>
                <a:ea typeface="Rubik"/>
                <a:cs typeface="Rubik"/>
                <a:sym typeface="Rubik"/>
              </a:rPr>
              <a:t> länken för att bjuda in studenter att använda applikationen. </a:t>
            </a:r>
          </a:p>
          <a:p>
            <a:pPr marL="1000125" lvl="2" indent="-271462">
              <a:lnSpc>
                <a:spcPts val="4200"/>
              </a:lnSpc>
              <a:buFont typeface="Arial"/>
              <a:buChar char="•"/>
            </a:pPr>
            <a:r>
              <a:rPr lang="sv-SE" sz="3000" b="1" dirty="0">
                <a:solidFill>
                  <a:srgbClr val="303436"/>
                </a:solidFill>
                <a:latin typeface="Rubik"/>
                <a:ea typeface="Rubik"/>
                <a:cs typeface="Rubik"/>
                <a:sym typeface="Rubik"/>
              </a:rPr>
              <a:t>Studentlista</a:t>
            </a:r>
            <a:r>
              <a:rPr lang="sv-SE" sz="3000" dirty="0">
                <a:solidFill>
                  <a:srgbClr val="303436"/>
                </a:solidFill>
                <a:latin typeface="Rubik"/>
                <a:ea typeface="Rubik"/>
                <a:cs typeface="Rubik"/>
                <a:sym typeface="Rubik"/>
              </a:rPr>
              <a:t> - för att ändra deltagarlistan för kursen. </a:t>
            </a:r>
          </a:p>
          <a:p>
            <a:pPr marL="1000125" lvl="2" indent="-271462">
              <a:lnSpc>
                <a:spcPts val="4200"/>
              </a:lnSpc>
              <a:buFont typeface="Arial"/>
              <a:buChar char="•"/>
            </a:pPr>
            <a:r>
              <a:rPr lang="sv-SE" sz="3000" b="1" dirty="0">
                <a:solidFill>
                  <a:srgbClr val="303436"/>
                </a:solidFill>
                <a:latin typeface="Rubik"/>
                <a:ea typeface="Rubik"/>
                <a:cs typeface="Rubik"/>
                <a:sym typeface="Rubik"/>
              </a:rPr>
              <a:t>Kopiera</a:t>
            </a:r>
            <a:r>
              <a:rPr lang="sv-SE" sz="3000" dirty="0">
                <a:solidFill>
                  <a:srgbClr val="303436"/>
                </a:solidFill>
                <a:latin typeface="Rubik"/>
                <a:ea typeface="Rubik"/>
                <a:cs typeface="Rubik"/>
                <a:sym typeface="Rubik"/>
              </a:rPr>
              <a:t> kursen (för att användas igen i framtiden, men du behöver ändra kurs-ID!) </a:t>
            </a:r>
          </a:p>
          <a:p>
            <a:pPr marL="1000125" lvl="2" indent="-271462">
              <a:lnSpc>
                <a:spcPts val="4200"/>
              </a:lnSpc>
              <a:buFont typeface="Arial"/>
              <a:buChar char="•"/>
            </a:pPr>
            <a:r>
              <a:rPr lang="sv-SE" sz="3000" b="1" dirty="0">
                <a:solidFill>
                  <a:srgbClr val="303436"/>
                </a:solidFill>
                <a:latin typeface="Rubik"/>
                <a:ea typeface="Rubik"/>
                <a:cs typeface="Rubik"/>
                <a:sym typeface="Rubik"/>
              </a:rPr>
              <a:t>Ta bort </a:t>
            </a:r>
            <a:r>
              <a:rPr lang="sv-SE" sz="3000" dirty="0">
                <a:solidFill>
                  <a:srgbClr val="303436"/>
                </a:solidFill>
                <a:latin typeface="Rubik"/>
                <a:ea typeface="Rubik"/>
                <a:cs typeface="Rubik"/>
                <a:sym typeface="Rubik"/>
              </a:rPr>
              <a:t>kursen och uppgifterna </a:t>
            </a:r>
          </a:p>
          <a:p>
            <a:pPr marL="542925" lvl="1" indent="-271462" algn="l">
              <a:lnSpc>
                <a:spcPts val="4200"/>
              </a:lnSpc>
              <a:buFont typeface="Arial"/>
              <a:buChar char="•"/>
            </a:pPr>
            <a:r>
              <a:rPr lang="sv-SE" sz="3000" dirty="0">
                <a:solidFill>
                  <a:srgbClr val="303436"/>
                </a:solidFill>
                <a:latin typeface="Rubik"/>
                <a:ea typeface="Rubik"/>
                <a:cs typeface="Rubik"/>
                <a:sym typeface="Rubik"/>
              </a:rPr>
              <a:t>Klicka på 'dela'-symbolen för att kopiera länken med inbjudan – kopiera den till Moodle eller annan plattform du använder på kursen eller skapa en QR-kod med länk för att dela på mobiltelefon. </a:t>
            </a:r>
          </a:p>
          <a:p>
            <a:pPr marL="542925" lvl="1" indent="-271462" algn="l">
              <a:lnSpc>
                <a:spcPts val="4200"/>
              </a:lnSpc>
              <a:buFont typeface="Arial"/>
              <a:buChar char="•"/>
            </a:pPr>
            <a:r>
              <a:rPr lang="sv-SE" sz="3000" dirty="0">
                <a:solidFill>
                  <a:srgbClr val="303436"/>
                </a:solidFill>
                <a:latin typeface="Rubik"/>
                <a:ea typeface="Rubik"/>
                <a:cs typeface="Rubik"/>
                <a:sym typeface="Rubik"/>
              </a:rPr>
              <a:t>Meddela eleverna om länken och uppgiften.</a:t>
            </a:r>
          </a:p>
        </p:txBody>
      </p:sp>
      <p:pic>
        <p:nvPicPr>
          <p:cNvPr id="4" name="Picture 3">
            <a:extLst>
              <a:ext uri="{FF2B5EF4-FFF2-40B4-BE49-F238E27FC236}">
                <a16:creationId xmlns:a16="http://schemas.microsoft.com/office/drawing/2014/main" id="{15425865-9223-D1E5-254C-C372F864685B}"/>
              </a:ext>
            </a:extLst>
          </p:cNvPr>
          <p:cNvPicPr>
            <a:picLocks noChangeAspect="1"/>
          </p:cNvPicPr>
          <p:nvPr/>
        </p:nvPicPr>
        <p:blipFill>
          <a:blip r:embed="rId2"/>
          <a:stretch>
            <a:fillRect/>
          </a:stretch>
        </p:blipFill>
        <p:spPr>
          <a:xfrm>
            <a:off x="10363200" y="2933700"/>
            <a:ext cx="7062076" cy="14593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1000" y="533069"/>
            <a:ext cx="17526000" cy="897682"/>
          </a:xfrm>
          <a:prstGeom prst="rect">
            <a:avLst/>
          </a:prstGeom>
        </p:spPr>
        <p:txBody>
          <a:bodyPr wrap="square" lIns="0" tIns="0" rIns="0" bIns="0" rtlCol="0" anchor="t">
            <a:spAutoFit/>
          </a:bodyPr>
          <a:lstStyle/>
          <a:p>
            <a:pPr algn="l">
              <a:lnSpc>
                <a:spcPts val="7020"/>
              </a:lnSpc>
            </a:pPr>
            <a:r>
              <a:rPr lang="en-US" sz="6200" b="1" dirty="0">
                <a:solidFill>
                  <a:srgbClr val="3DAA35"/>
                </a:solidFill>
                <a:latin typeface="Bebas Neue Bold"/>
                <a:ea typeface="Bebas Neue Bold"/>
                <a:cs typeface="Bebas Neue Bold"/>
                <a:sym typeface="Bebas Neue Bold"/>
              </a:rPr>
              <a:t>3.</a:t>
            </a:r>
            <a:r>
              <a:rPr lang="sv-SE" sz="6200" b="1" dirty="0">
                <a:solidFill>
                  <a:srgbClr val="3DAA35"/>
                </a:solidFill>
                <a:latin typeface="Bebas Neue Bold"/>
                <a:ea typeface="Bebas Neue Bold"/>
                <a:cs typeface="Bebas Neue Bold"/>
                <a:sym typeface="Bebas Neue Bold"/>
              </a:rPr>
              <a:t>	Studenterna får tillgång till uppgiften och utför uppgifterna </a:t>
            </a:r>
            <a:endParaRPr lang="en-US" sz="62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30194"/>
            <a:ext cx="16230600" cy="6426055"/>
          </a:xfrm>
          <a:prstGeom prst="rect">
            <a:avLst/>
          </a:prstGeom>
        </p:spPr>
        <p:txBody>
          <a:bodyPr lIns="0" tIns="0" rIns="0" bIns="0" rtlCol="0" anchor="t">
            <a:spAutoFit/>
          </a:bodyPr>
          <a:lstStyle/>
          <a:p>
            <a:pPr marL="542925" lvl="1" indent="-271462" algn="l">
              <a:lnSpc>
                <a:spcPts val="4200"/>
              </a:lnSpc>
              <a:buFont typeface="Arial"/>
              <a:buChar char="•"/>
            </a:pPr>
            <a:r>
              <a:rPr lang="sv-SE" sz="3000" dirty="0">
                <a:solidFill>
                  <a:srgbClr val="303436"/>
                </a:solidFill>
                <a:latin typeface="Rubik"/>
                <a:ea typeface="Rubik"/>
                <a:cs typeface="Rubik"/>
                <a:sym typeface="Rubik"/>
              </a:rPr>
              <a:t>Studenterna använder länken eller QR-koden (skapad av läraren) för att få tillgång till uppgiften. </a:t>
            </a:r>
          </a:p>
          <a:p>
            <a:pPr marL="542925" lvl="1" indent="-271462" algn="l">
              <a:lnSpc>
                <a:spcPts val="4200"/>
              </a:lnSpc>
              <a:buFont typeface="Arial"/>
              <a:buChar char="•"/>
            </a:pPr>
            <a:r>
              <a:rPr lang="sv-SE" sz="3000" dirty="0">
                <a:solidFill>
                  <a:srgbClr val="303436"/>
                </a:solidFill>
                <a:latin typeface="Rubik"/>
                <a:ea typeface="Rubik"/>
                <a:cs typeface="Rubik"/>
                <a:sym typeface="Rubik"/>
              </a:rPr>
              <a:t>Efter att ha klickat på länken ber applikationen studenterna att logga in med universitetets användarnamn och lösenord. </a:t>
            </a:r>
          </a:p>
          <a:p>
            <a:pPr marL="542925" lvl="1" indent="-271462" algn="l">
              <a:lnSpc>
                <a:spcPts val="4200"/>
              </a:lnSpc>
              <a:buFont typeface="Arial"/>
              <a:buChar char="•"/>
            </a:pPr>
            <a:r>
              <a:rPr lang="sv-SE" sz="3000" dirty="0">
                <a:solidFill>
                  <a:srgbClr val="303436"/>
                </a:solidFill>
                <a:latin typeface="Rubik"/>
                <a:ea typeface="Rubik"/>
                <a:cs typeface="Rubik"/>
                <a:sym typeface="Rubik"/>
              </a:rPr>
              <a:t>Uppgifterna som läraren definierat öppnas efter inloggningen - kontrollera datumen för uppgiften, efter slutdatumet kan uppgiften inte slutföras eller svaren redigeras av studenten. </a:t>
            </a:r>
          </a:p>
          <a:p>
            <a:pPr marL="542925" lvl="1" indent="-271462" algn="l">
              <a:lnSpc>
                <a:spcPts val="4200"/>
              </a:lnSpc>
              <a:buFont typeface="Arial"/>
              <a:buChar char="•"/>
            </a:pPr>
            <a:r>
              <a:rPr lang="sv-SE" sz="3000" dirty="0">
                <a:solidFill>
                  <a:srgbClr val="303436"/>
                </a:solidFill>
                <a:latin typeface="Rubik"/>
                <a:ea typeface="Rubik"/>
                <a:cs typeface="Rubik"/>
                <a:sym typeface="Rubik"/>
              </a:rPr>
              <a:t>Studenten klickar på uppgiften som ska göras och ombeds att beskriva vad de har lärt sig om ämnet som specificeras i uppgiftsrubriken. </a:t>
            </a:r>
          </a:p>
          <a:p>
            <a:pPr marL="542925" lvl="1" indent="-271462" algn="l">
              <a:lnSpc>
                <a:spcPts val="4200"/>
              </a:lnSpc>
              <a:buFont typeface="Arial"/>
              <a:buChar char="•"/>
            </a:pPr>
            <a:r>
              <a:rPr lang="sv-SE" sz="3000" dirty="0">
                <a:solidFill>
                  <a:srgbClr val="303436"/>
                </a:solidFill>
                <a:latin typeface="Rubik"/>
                <a:ea typeface="Rubik"/>
                <a:cs typeface="Rubik"/>
                <a:sym typeface="Rubik"/>
              </a:rPr>
              <a:t>Denna beskrivning är en skriftlig reflektion över vad studenten har lärt sig, hur dan lärprocessen varit och hur väl de har förstått innehållet. Det är en bra idé att inkludera exempel, personliga insikter, erfarenheter, förändringar etc.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2429448"/>
            <a:ext cx="16230600" cy="5887446"/>
          </a:xfrm>
          <a:prstGeom prst="rect">
            <a:avLst/>
          </a:prstGeom>
        </p:spPr>
        <p:txBody>
          <a:bodyPr lIns="0" tIns="0" rIns="0" bIns="0" rtlCol="0" anchor="t">
            <a:spAutoFit/>
          </a:bodyPr>
          <a:lstStyle/>
          <a:p>
            <a:pPr marL="542925" lvl="1" indent="-271462" algn="l">
              <a:lnSpc>
                <a:spcPts val="4200"/>
              </a:lnSpc>
              <a:buFont typeface="Arial"/>
              <a:buChar char="•"/>
            </a:pPr>
            <a:r>
              <a:rPr lang="sv-SE" sz="3000" dirty="0">
                <a:solidFill>
                  <a:srgbClr val="303436"/>
                </a:solidFill>
                <a:latin typeface="Rubik"/>
                <a:ea typeface="Rubik"/>
                <a:cs typeface="Rubik"/>
                <a:sym typeface="Rubik"/>
              </a:rPr>
              <a:t>Studenten ombeds sedan välja det uttryck som de tycker bäst beskriver deras nuvarande förståelsenivå - det finns 5 påståenden baserade på SOLO-taxonomins nivåer (se förklaringen i följande bilder). </a:t>
            </a:r>
          </a:p>
          <a:p>
            <a:pPr marL="542925" lvl="1" indent="-271462" algn="l">
              <a:lnSpc>
                <a:spcPts val="4200"/>
              </a:lnSpc>
              <a:buFont typeface="Arial"/>
              <a:buChar char="•"/>
            </a:pPr>
            <a:r>
              <a:rPr lang="sv-SE" sz="3000" dirty="0">
                <a:solidFill>
                  <a:srgbClr val="303436"/>
                </a:solidFill>
                <a:latin typeface="Rubik"/>
                <a:ea typeface="Rubik"/>
                <a:cs typeface="Rubik"/>
                <a:sym typeface="Rubik"/>
              </a:rPr>
              <a:t>Studenten skickar sedan in svaret. Svaret kan redigeras till slutdatumet för uppgiften. </a:t>
            </a:r>
          </a:p>
          <a:p>
            <a:pPr marL="542925" lvl="1" indent="-271462" algn="l">
              <a:lnSpc>
                <a:spcPts val="4200"/>
              </a:lnSpc>
              <a:buFont typeface="Arial"/>
              <a:buChar char="•"/>
            </a:pPr>
            <a:r>
              <a:rPr lang="sv-SE" sz="3000" dirty="0">
                <a:solidFill>
                  <a:srgbClr val="303436"/>
                </a:solidFill>
                <a:latin typeface="Rubik"/>
                <a:ea typeface="Rubik"/>
                <a:cs typeface="Rubik"/>
                <a:sym typeface="Rubik"/>
              </a:rPr>
              <a:t>Efter inlämning får studenten automatisk feedback som beskriver den förståelsenivå studenten valt. </a:t>
            </a:r>
          </a:p>
          <a:p>
            <a:pPr marL="542925" lvl="1" indent="-271462" algn="l">
              <a:lnSpc>
                <a:spcPts val="4200"/>
              </a:lnSpc>
              <a:buFont typeface="Arial"/>
              <a:buChar char="•"/>
            </a:pPr>
            <a:r>
              <a:rPr lang="sv-SE" sz="3000" dirty="0">
                <a:solidFill>
                  <a:srgbClr val="303436"/>
                </a:solidFill>
                <a:latin typeface="Rubik"/>
                <a:ea typeface="Rubik"/>
                <a:cs typeface="Rubik"/>
                <a:sym typeface="Rubik"/>
              </a:rPr>
              <a:t>Applikationen uppmuntrar studenterna att fundera på om reflektionen de skickade in matchar den förståelsenivå som beskrivs i feedbacken. </a:t>
            </a:r>
          </a:p>
          <a:p>
            <a:pPr marL="542925" lvl="1" indent="-271462" algn="l">
              <a:lnSpc>
                <a:spcPts val="4200"/>
              </a:lnSpc>
              <a:buFont typeface="Arial"/>
              <a:buChar char="•"/>
            </a:pPr>
            <a:r>
              <a:rPr lang="sv-SE" sz="3000" dirty="0">
                <a:solidFill>
                  <a:srgbClr val="303436"/>
                </a:solidFill>
                <a:latin typeface="Rubik"/>
                <a:ea typeface="Rubik"/>
                <a:cs typeface="Rubik"/>
                <a:sym typeface="Rubik"/>
              </a:rPr>
              <a:t>Studenterna har möjlighet att gå tillbaka till sitt svar och redigera antingen sitt skrivna stycke eller sin förståelsenivå.</a:t>
            </a:r>
            <a:endParaRPr lang="en-US" sz="3000" dirty="0">
              <a:solidFill>
                <a:srgbClr val="303436"/>
              </a:solidFill>
              <a:latin typeface="Rubik"/>
              <a:ea typeface="Rubik"/>
              <a:cs typeface="Rubik"/>
              <a:sym typeface="Rubik"/>
            </a:endParaRPr>
          </a:p>
          <a:p>
            <a:pPr marL="542925" lvl="1" indent="-271462" algn="l">
              <a:lnSpc>
                <a:spcPts val="4200"/>
              </a:lnSpc>
            </a:pPr>
            <a:endParaRPr lang="en-US" sz="3000" dirty="0">
              <a:solidFill>
                <a:srgbClr val="303436"/>
              </a:solidFill>
              <a:latin typeface="Rubik"/>
              <a:ea typeface="Rubik"/>
              <a:cs typeface="Rubik"/>
              <a:sym typeface="Rubik"/>
            </a:endParaRPr>
          </a:p>
        </p:txBody>
      </p:sp>
      <p:sp>
        <p:nvSpPr>
          <p:cNvPr id="4" name="TextBox 2">
            <a:extLst>
              <a:ext uri="{FF2B5EF4-FFF2-40B4-BE49-F238E27FC236}">
                <a16:creationId xmlns:a16="http://schemas.microsoft.com/office/drawing/2014/main" id="{F251C784-A322-B914-670F-3456A9D2556D}"/>
              </a:ext>
            </a:extLst>
          </p:cNvPr>
          <p:cNvSpPr txBox="1"/>
          <p:nvPr/>
        </p:nvSpPr>
        <p:spPr>
          <a:xfrm>
            <a:off x="381000" y="1066408"/>
            <a:ext cx="17526000" cy="897682"/>
          </a:xfrm>
          <a:prstGeom prst="rect">
            <a:avLst/>
          </a:prstGeom>
        </p:spPr>
        <p:txBody>
          <a:bodyPr wrap="square" lIns="0" tIns="0" rIns="0" bIns="0" rtlCol="0" anchor="t">
            <a:spAutoFit/>
          </a:bodyPr>
          <a:lstStyle/>
          <a:p>
            <a:pPr algn="l">
              <a:lnSpc>
                <a:spcPts val="7020"/>
              </a:lnSpc>
            </a:pPr>
            <a:r>
              <a:rPr lang="en-US" sz="6200" b="1" dirty="0">
                <a:solidFill>
                  <a:srgbClr val="3DAA35"/>
                </a:solidFill>
                <a:latin typeface="Bebas Neue Bold"/>
                <a:ea typeface="Bebas Neue Bold"/>
                <a:cs typeface="Bebas Neue Bold"/>
                <a:sym typeface="Bebas Neue Bold"/>
              </a:rPr>
              <a:t>3.</a:t>
            </a:r>
            <a:r>
              <a:rPr lang="sv-SE" sz="6200" b="1" dirty="0">
                <a:solidFill>
                  <a:srgbClr val="3DAA35"/>
                </a:solidFill>
                <a:latin typeface="Bebas Neue Bold"/>
                <a:ea typeface="Bebas Neue Bold"/>
                <a:cs typeface="Bebas Neue Bold"/>
                <a:sym typeface="Bebas Neue Bold"/>
              </a:rPr>
              <a:t>	Studenterna får tillgång till uppgiften och utför uppgifterna </a:t>
            </a:r>
            <a:endParaRPr lang="en-US" sz="6200" b="1" dirty="0">
              <a:solidFill>
                <a:srgbClr val="3DAA35"/>
              </a:solidFill>
              <a:latin typeface="Bebas Neue Bold"/>
              <a:ea typeface="Bebas Neue Bold"/>
              <a:cs typeface="Bebas Neue Bold"/>
              <a:sym typeface="Bebas Neue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7137280"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4.</a:t>
            </a:r>
            <a:r>
              <a:rPr lang="sv-SE" sz="6500" b="1" dirty="0">
                <a:solidFill>
                  <a:srgbClr val="3DAA35"/>
                </a:solidFill>
                <a:latin typeface="Bebas Neue Bold"/>
                <a:ea typeface="Bebas Neue Bold"/>
                <a:cs typeface="Bebas Neue Bold"/>
                <a:sym typeface="Bebas Neue Bold"/>
              </a:rPr>
              <a:t>	Läraren kann se resultaten (och ge feedback) </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30194"/>
            <a:ext cx="7650480" cy="7467878"/>
          </a:xfrm>
          <a:prstGeom prst="rect">
            <a:avLst/>
          </a:prstGeom>
        </p:spPr>
        <p:txBody>
          <a:bodyPr lIns="0" tIns="0" rIns="0" bIns="0" rtlCol="0" anchor="t">
            <a:spAutoFit/>
          </a:bodyPr>
          <a:lstStyle/>
          <a:p>
            <a:pPr marL="506730" lvl="1" indent="-253365" algn="l">
              <a:lnSpc>
                <a:spcPts val="3919"/>
              </a:lnSpc>
              <a:buFont typeface="Arial"/>
              <a:buChar char="•"/>
            </a:pPr>
            <a:r>
              <a:rPr lang="sv-SE" sz="2799" dirty="0">
                <a:solidFill>
                  <a:srgbClr val="303436"/>
                </a:solidFill>
                <a:latin typeface="Rubik"/>
                <a:ea typeface="Rubik"/>
                <a:cs typeface="Rubik"/>
                <a:sym typeface="Rubik"/>
              </a:rPr>
              <a:t>Applikationen summerar studenternas självutvärderingsnivåer och visar resultaten som en cirkeldiagram (procentandelar av valda nivåer). </a:t>
            </a:r>
          </a:p>
          <a:p>
            <a:pPr marL="506730" lvl="1" indent="-253365" algn="l">
              <a:lnSpc>
                <a:spcPts val="3919"/>
              </a:lnSpc>
              <a:buFont typeface="Arial"/>
              <a:buChar char="•"/>
            </a:pPr>
            <a:r>
              <a:rPr lang="sv-SE" sz="2799" dirty="0">
                <a:solidFill>
                  <a:srgbClr val="303436"/>
                </a:solidFill>
                <a:latin typeface="Rubik"/>
                <a:ea typeface="Rubik"/>
                <a:cs typeface="Rubik"/>
                <a:sym typeface="Rubik"/>
              </a:rPr>
              <a:t>SOLO-nivåsymbolerna (förklaras i följande bild) visar hur väl studenterna har förstått de teman de uppmuntrats att skriva om i uppgifterna </a:t>
            </a:r>
          </a:p>
          <a:p>
            <a:pPr marL="506730" lvl="1" indent="-253365" algn="l">
              <a:lnSpc>
                <a:spcPts val="3919"/>
              </a:lnSpc>
              <a:buFont typeface="Arial"/>
              <a:buChar char="•"/>
            </a:pPr>
            <a:r>
              <a:rPr lang="sv-SE" sz="2799" dirty="0">
                <a:solidFill>
                  <a:srgbClr val="303436"/>
                </a:solidFill>
                <a:latin typeface="Rubik"/>
                <a:ea typeface="Rubik"/>
                <a:cs typeface="Rubik"/>
                <a:sym typeface="Rubik"/>
              </a:rPr>
              <a:t>Läraren kan också läsa reflektionstexterna som lämnats av studenterna genom att klicka på 'Visa'-länken. • Läraren kan se sammanfattningen av studentens framsteg på det linjära diagrammet genom att klicka på studentens namn (som är en länk). </a:t>
            </a:r>
          </a:p>
        </p:txBody>
      </p:sp>
      <p:pic>
        <p:nvPicPr>
          <p:cNvPr id="5" name="Picture 4">
            <a:extLst>
              <a:ext uri="{FF2B5EF4-FFF2-40B4-BE49-F238E27FC236}">
                <a16:creationId xmlns:a16="http://schemas.microsoft.com/office/drawing/2014/main" id="{26CA3F0E-9E18-B986-DE4E-74F80BCED732}"/>
              </a:ext>
            </a:extLst>
          </p:cNvPr>
          <p:cNvPicPr>
            <a:picLocks noChangeAspect="1"/>
          </p:cNvPicPr>
          <p:nvPr/>
        </p:nvPicPr>
        <p:blipFill>
          <a:blip r:embed="rId2"/>
          <a:stretch>
            <a:fillRect/>
          </a:stretch>
        </p:blipFill>
        <p:spPr>
          <a:xfrm>
            <a:off x="8679180" y="2271087"/>
            <a:ext cx="9354031" cy="69300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897682"/>
          </a:xfrm>
          <a:prstGeom prst="rect">
            <a:avLst/>
          </a:prstGeom>
        </p:spPr>
        <p:txBody>
          <a:bodyPr lIns="0" tIns="0" rIns="0" bIns="0" rtlCol="0" anchor="t">
            <a:spAutoFit/>
          </a:bodyPr>
          <a:lstStyle/>
          <a:p>
            <a:pPr algn="l">
              <a:lnSpc>
                <a:spcPts val="7020"/>
              </a:lnSpc>
            </a:pPr>
            <a:r>
              <a:rPr lang="et-EE" sz="6500" b="1" dirty="0">
                <a:solidFill>
                  <a:srgbClr val="3DAA35"/>
                </a:solidFill>
                <a:latin typeface="Bebas Neue Bold"/>
                <a:ea typeface="Bebas Neue Bold"/>
                <a:cs typeface="Bebas Neue Bold"/>
                <a:sym typeface="Bebas Neue Bold"/>
              </a:rPr>
              <a:t>4. </a:t>
            </a:r>
            <a:r>
              <a:rPr lang="en-US" sz="6500" b="1" dirty="0" err="1">
                <a:solidFill>
                  <a:srgbClr val="3DAA35"/>
                </a:solidFill>
                <a:latin typeface="Bebas Neue Bold"/>
                <a:ea typeface="Bebas Neue Bold"/>
                <a:cs typeface="Bebas Neue Bold"/>
                <a:sym typeface="Bebas Neue Bold"/>
              </a:rPr>
              <a:t>Att</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ge</a:t>
            </a:r>
            <a:r>
              <a:rPr lang="en-US" sz="6500" b="1" dirty="0">
                <a:solidFill>
                  <a:srgbClr val="3DAA35"/>
                </a:solidFill>
                <a:latin typeface="Bebas Neue Bold"/>
                <a:ea typeface="Bebas Neue Bold"/>
                <a:cs typeface="Bebas Neue Bold"/>
                <a:sym typeface="Bebas Neue Bold"/>
              </a:rPr>
              <a:t> feedback</a:t>
            </a:r>
          </a:p>
        </p:txBody>
      </p:sp>
      <p:sp>
        <p:nvSpPr>
          <p:cNvPr id="3" name="TextBox 3"/>
          <p:cNvSpPr txBox="1"/>
          <p:nvPr/>
        </p:nvSpPr>
        <p:spPr>
          <a:xfrm>
            <a:off x="609600" y="2171700"/>
            <a:ext cx="9068834" cy="6788077"/>
          </a:xfrm>
          <a:prstGeom prst="rect">
            <a:avLst/>
          </a:prstGeom>
        </p:spPr>
        <p:txBody>
          <a:bodyPr wrap="square" lIns="0" tIns="0" rIns="0" bIns="0" rtlCol="0" anchor="t">
            <a:spAutoFit/>
          </a:bodyPr>
          <a:lstStyle/>
          <a:p>
            <a:pPr marL="488179" lvl="1" indent="-244090" algn="l">
              <a:lnSpc>
                <a:spcPts val="3776"/>
              </a:lnSpc>
              <a:buFont typeface="Arial"/>
              <a:buChar char="•"/>
            </a:pPr>
            <a:r>
              <a:rPr lang="sv-SE" sz="2697" dirty="0">
                <a:solidFill>
                  <a:srgbClr val="303436"/>
                </a:solidFill>
                <a:latin typeface="Rubik"/>
                <a:ea typeface="Rubik"/>
                <a:cs typeface="Rubik"/>
                <a:sym typeface="Rubik"/>
              </a:rPr>
              <a:t>Detta steg är valfritt, men kan hjälpa studenterna att utveckla sin förmåga att reflektera och utvärdera sitt eget lärande. </a:t>
            </a:r>
          </a:p>
          <a:p>
            <a:pPr marL="488179" lvl="1" indent="-244090" algn="l">
              <a:lnSpc>
                <a:spcPts val="3776"/>
              </a:lnSpc>
              <a:buFont typeface="Arial"/>
              <a:buChar char="•"/>
            </a:pPr>
            <a:r>
              <a:rPr lang="sv-SE" sz="2697" dirty="0">
                <a:solidFill>
                  <a:srgbClr val="303436"/>
                </a:solidFill>
                <a:latin typeface="Rubik"/>
                <a:ea typeface="Rubik"/>
                <a:cs typeface="Rubik"/>
                <a:sym typeface="Rubik"/>
              </a:rPr>
              <a:t>När läraren klickar på 'Visa'-länken visas studentens svarstext och den förståelsenivå studenten har valt. </a:t>
            </a:r>
          </a:p>
          <a:p>
            <a:pPr marL="488179" lvl="1" indent="-244090" algn="l">
              <a:lnSpc>
                <a:spcPts val="3776"/>
              </a:lnSpc>
              <a:buFont typeface="Arial"/>
              <a:buChar char="•"/>
            </a:pPr>
            <a:r>
              <a:rPr lang="sv-SE" sz="2697" dirty="0">
                <a:solidFill>
                  <a:srgbClr val="303436"/>
                </a:solidFill>
                <a:latin typeface="Rubik"/>
                <a:ea typeface="Rubik"/>
                <a:cs typeface="Rubik"/>
                <a:sym typeface="Rubik"/>
              </a:rPr>
              <a:t>Läraren kan ge skriftlig feedback till studenten genom att t.ex. säga att självutvärderingen och reflektionstexterna matchar. </a:t>
            </a:r>
          </a:p>
          <a:p>
            <a:pPr marL="488179" lvl="1" indent="-244090" algn="l">
              <a:lnSpc>
                <a:spcPts val="3776"/>
              </a:lnSpc>
              <a:buFont typeface="Arial"/>
              <a:buChar char="•"/>
            </a:pPr>
            <a:r>
              <a:rPr lang="sv-SE" sz="2697" dirty="0">
                <a:solidFill>
                  <a:srgbClr val="303436"/>
                </a:solidFill>
                <a:latin typeface="Rubik"/>
                <a:ea typeface="Rubik"/>
                <a:cs typeface="Rubik"/>
                <a:sym typeface="Rubik"/>
              </a:rPr>
              <a:t>Om reflektionstexten inte matchar den nivå som studenten angivit kan läraren skriva en konstruktiv kommentar och ange en med studentens text matchande förståelsenivå. </a:t>
            </a:r>
          </a:p>
          <a:p>
            <a:pPr marL="488179" lvl="1" indent="-244090" algn="l">
              <a:lnSpc>
                <a:spcPts val="3776"/>
              </a:lnSpc>
              <a:buFont typeface="Arial"/>
              <a:buChar char="•"/>
            </a:pPr>
            <a:r>
              <a:rPr lang="sv-SE" sz="2697" dirty="0">
                <a:solidFill>
                  <a:srgbClr val="303436"/>
                </a:solidFill>
                <a:latin typeface="Rubik"/>
                <a:ea typeface="Rubik"/>
                <a:cs typeface="Rubik"/>
                <a:sym typeface="Rubik"/>
              </a:rPr>
              <a:t>Läraren klickar sedan på 'Spara feedback'-knappen för att dela sin feedback med studentent.</a:t>
            </a:r>
          </a:p>
        </p:txBody>
      </p:sp>
      <p:pic>
        <p:nvPicPr>
          <p:cNvPr id="5" name="Picture 4">
            <a:extLst>
              <a:ext uri="{FF2B5EF4-FFF2-40B4-BE49-F238E27FC236}">
                <a16:creationId xmlns:a16="http://schemas.microsoft.com/office/drawing/2014/main" id="{5A6B69B2-2B2C-069A-A94B-1742A748F6A5}"/>
              </a:ext>
            </a:extLst>
          </p:cNvPr>
          <p:cNvPicPr>
            <a:picLocks noChangeAspect="1"/>
          </p:cNvPicPr>
          <p:nvPr/>
        </p:nvPicPr>
        <p:blipFill>
          <a:blip r:embed="rId2"/>
          <a:stretch>
            <a:fillRect/>
          </a:stretch>
        </p:blipFill>
        <p:spPr>
          <a:xfrm>
            <a:off x="9678434" y="2562225"/>
            <a:ext cx="8352894" cy="5324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5.</a:t>
            </a:r>
            <a:r>
              <a:rPr lang="sv-SE" sz="6500" b="1" dirty="0">
                <a:solidFill>
                  <a:srgbClr val="3DAA35"/>
                </a:solidFill>
                <a:latin typeface="Bebas Neue Bold"/>
                <a:ea typeface="Bebas Neue Bold"/>
                <a:cs typeface="Bebas Neue Bold"/>
                <a:sym typeface="Bebas Neue Bold"/>
              </a:rPr>
              <a:t>	Studenten följer sina framsteg</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39719"/>
            <a:ext cx="8367876" cy="7305957"/>
          </a:xfrm>
          <a:prstGeom prst="rect">
            <a:avLst/>
          </a:prstGeom>
        </p:spPr>
        <p:txBody>
          <a:bodyPr lIns="0" tIns="0" rIns="0" bIns="0" rtlCol="0" anchor="t">
            <a:spAutoFit/>
          </a:bodyPr>
          <a:lstStyle/>
          <a:p>
            <a:pPr marL="470537" lvl="1" indent="-235268" algn="l">
              <a:lnSpc>
                <a:spcPts val="3640"/>
              </a:lnSpc>
              <a:buFont typeface="Arial"/>
              <a:buChar char="•"/>
            </a:pPr>
            <a:r>
              <a:rPr lang="sv-SE" sz="2600" dirty="0">
                <a:solidFill>
                  <a:srgbClr val="303436"/>
                </a:solidFill>
                <a:latin typeface="Rubik"/>
                <a:ea typeface="Rubik"/>
                <a:cs typeface="Rubik"/>
                <a:sym typeface="Rubik"/>
              </a:rPr>
              <a:t>Studenten kan följa sina egna självutvärderingsnivåer på ett linjärt diagram. </a:t>
            </a:r>
          </a:p>
          <a:p>
            <a:pPr marL="470537" lvl="1" indent="-235268" algn="l">
              <a:lnSpc>
                <a:spcPts val="3640"/>
              </a:lnSpc>
              <a:buFont typeface="Arial"/>
              <a:buChar char="•"/>
            </a:pPr>
            <a:r>
              <a:rPr lang="sv-SE" sz="2600" dirty="0">
                <a:solidFill>
                  <a:srgbClr val="303436"/>
                </a:solidFill>
                <a:latin typeface="Rubik"/>
                <a:ea typeface="Rubik"/>
                <a:cs typeface="Rubik"/>
                <a:sym typeface="Rubik"/>
              </a:rPr>
              <a:t>Detta hjälper till att förstå vilka teman eller innehåll som kan behöva ytterligare uppmärksamhet och vilka som studenten känner sig säker på. </a:t>
            </a:r>
          </a:p>
          <a:p>
            <a:pPr marL="470537" lvl="1" indent="-235268" algn="l">
              <a:lnSpc>
                <a:spcPts val="3640"/>
              </a:lnSpc>
              <a:buFont typeface="Arial"/>
              <a:buChar char="•"/>
            </a:pPr>
            <a:r>
              <a:rPr lang="sv-SE" sz="2600" dirty="0">
                <a:solidFill>
                  <a:srgbClr val="303436"/>
                </a:solidFill>
                <a:latin typeface="Rubik"/>
                <a:ea typeface="Rubik"/>
                <a:cs typeface="Rubik"/>
                <a:sym typeface="Rubik"/>
              </a:rPr>
              <a:t>Studenten drar också nytta av feedbacken från läraren - under sammanfattningsdiagrammet finns en länk till lärarens feedback (om läraren gett sådan) - läraren kan ha angivit en ny nivåsymbol och/eller gett skriftlig feedback till studenten. </a:t>
            </a:r>
          </a:p>
          <a:p>
            <a:pPr marL="470537" lvl="1" indent="-235268" algn="l">
              <a:lnSpc>
                <a:spcPts val="3640"/>
              </a:lnSpc>
              <a:buFont typeface="Arial"/>
              <a:buChar char="•"/>
            </a:pPr>
            <a:r>
              <a:rPr lang="sv-SE" sz="2600" dirty="0">
                <a:solidFill>
                  <a:srgbClr val="303436"/>
                </a:solidFill>
                <a:latin typeface="Rubik"/>
                <a:ea typeface="Rubik"/>
                <a:cs typeface="Rubik"/>
                <a:sym typeface="Rubik"/>
              </a:rPr>
              <a:t>Det kan vara bra för läraren och studenten att då och då ha diskussionssessioner om framstegen som visas i sammanfattningsdiagrammen - t.ex. Hur går det för studenten? Varför är vissa ämnen mer utmanande än andra? Hur utvecklas reflektionen och förståelsen?</a:t>
            </a:r>
          </a:p>
        </p:txBody>
      </p:sp>
      <p:pic>
        <p:nvPicPr>
          <p:cNvPr id="5" name="Picture 4">
            <a:extLst>
              <a:ext uri="{FF2B5EF4-FFF2-40B4-BE49-F238E27FC236}">
                <a16:creationId xmlns:a16="http://schemas.microsoft.com/office/drawing/2014/main" id="{7E65BAF8-97F0-ADC0-1117-98584DD42965}"/>
              </a:ext>
            </a:extLst>
          </p:cNvPr>
          <p:cNvPicPr>
            <a:picLocks noChangeAspect="1"/>
          </p:cNvPicPr>
          <p:nvPr/>
        </p:nvPicPr>
        <p:blipFill>
          <a:blip r:embed="rId2"/>
          <a:stretch>
            <a:fillRect/>
          </a:stretch>
        </p:blipFill>
        <p:spPr>
          <a:xfrm>
            <a:off x="9630275" y="2933700"/>
            <a:ext cx="8657725" cy="39991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1413</TotalTime>
  <Words>1348</Words>
  <Application>Microsoft Office PowerPoint</Application>
  <PresentationFormat>Custom</PresentationFormat>
  <Paragraphs>82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Bebas Neue Bold</vt:lpstr>
      <vt:lpstr>Rubik</vt:lpstr>
      <vt:lpstr>Bebas Neue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RC_slides</dc:title>
  <dc:creator>Anu Tammeleht</dc:creator>
  <cp:lastModifiedBy>anu tammeleht</cp:lastModifiedBy>
  <cp:revision>4</cp:revision>
  <dcterms:created xsi:type="dcterms:W3CDTF">2006-08-16T00:00:00Z</dcterms:created>
  <dcterms:modified xsi:type="dcterms:W3CDTF">2025-02-14T08:00:23Z</dcterms:modified>
  <dc:identifier>DAGcrN9sHi0</dc:identifier>
</cp:coreProperties>
</file>