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Bebas Neue Bold" panose="020B0604020202020204" charset="-70"/>
      <p:regular r:id="rId14"/>
    </p:embeddedFont>
    <p:embeddedFont>
      <p:font typeface="Bebas Neue Pro" panose="020B0604020202020204" charset="-70"/>
      <p:regular r:id="rId15"/>
    </p:embeddedFont>
    <p:embeddedFont>
      <p:font typeface="Rubik" pitchFamily="2" charset="-79"/>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2" autoAdjust="0"/>
  </p:normalViewPr>
  <p:slideViewPr>
    <p:cSldViewPr>
      <p:cViewPr varScale="1">
        <p:scale>
          <a:sx n="33" d="100"/>
          <a:sy n="33" d="100"/>
        </p:scale>
        <p:origin x="68"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anu.tammeleht@helsinki.fi" TargetMode="External"/><Relationship Id="rId2" Type="http://schemas.openxmlformats.org/officeDocument/2006/relationships/hyperlink" Target="mailto:erika.lofstrom@helsinki.fi" TargetMode="Externa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reflection-compass.it.helsinki.f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 y="5048339"/>
            <a:ext cx="15849600" cy="2629099"/>
            <a:chOff x="-2289809" y="95250"/>
            <a:chExt cx="21132799" cy="3505465"/>
          </a:xfrm>
        </p:grpSpPr>
        <p:sp>
          <p:nvSpPr>
            <p:cNvPr id="3" name="TextBox 3"/>
            <p:cNvSpPr txBox="1"/>
            <p:nvPr/>
          </p:nvSpPr>
          <p:spPr>
            <a:xfrm>
              <a:off x="-2289809" y="180975"/>
              <a:ext cx="10576561" cy="3419740"/>
            </a:xfrm>
            <a:prstGeom prst="rect">
              <a:avLst/>
            </a:prstGeom>
          </p:spPr>
          <p:txBody>
            <a:bodyPr wrap="square" lIns="0" tIns="0" rIns="0" bIns="0" rtlCol="0" anchor="t">
              <a:spAutoFit/>
            </a:bodyPr>
            <a:lstStyle/>
            <a:p>
              <a:pPr algn="r">
                <a:lnSpc>
                  <a:spcPts val="9999"/>
                </a:lnSpc>
              </a:pPr>
              <a:r>
                <a:rPr lang="en-US" sz="9999" b="1" dirty="0">
                  <a:solidFill>
                    <a:srgbClr val="3DAA35"/>
                  </a:solidFill>
                  <a:latin typeface="Bebas Neue Bold"/>
                  <a:ea typeface="Bebas Neue Bold"/>
                  <a:cs typeface="Bebas Neue Bold"/>
                  <a:sym typeface="Bebas Neue Bold"/>
                </a:rPr>
                <a:t>Kuinka </a:t>
              </a:r>
              <a:r>
                <a:rPr lang="en-US" sz="9999" b="1" dirty="0" err="1">
                  <a:solidFill>
                    <a:srgbClr val="3DAA35"/>
                  </a:solidFill>
                  <a:latin typeface="Bebas Neue Bold"/>
                  <a:ea typeface="Bebas Neue Bold"/>
                  <a:cs typeface="Bebas Neue Bold"/>
                  <a:sym typeface="Bebas Neue Bold"/>
                </a:rPr>
                <a:t>sovellusta</a:t>
              </a:r>
              <a:r>
                <a:rPr lang="en-US" sz="9999" b="1" dirty="0">
                  <a:solidFill>
                    <a:srgbClr val="3DAA35"/>
                  </a:solidFill>
                  <a:latin typeface="Bebas Neue Bold"/>
                  <a:ea typeface="Bebas Neue Bold"/>
                  <a:cs typeface="Bebas Neue Bold"/>
                  <a:sym typeface="Bebas Neue Bold"/>
                </a:rPr>
                <a:t> </a:t>
              </a:r>
              <a:r>
                <a:rPr lang="en-US" sz="9999" b="1" dirty="0" err="1">
                  <a:solidFill>
                    <a:srgbClr val="3DAA35"/>
                  </a:solidFill>
                  <a:latin typeface="Bebas Neue Bold"/>
                  <a:ea typeface="Bebas Neue Bold"/>
                  <a:cs typeface="Bebas Neue Bold"/>
                  <a:sym typeface="Bebas Neue Bold"/>
                </a:rPr>
                <a:t>käytetään</a:t>
              </a:r>
              <a:r>
                <a:rPr lang="en-US" sz="9999" b="1" dirty="0">
                  <a:solidFill>
                    <a:srgbClr val="3DAA35"/>
                  </a:solidFill>
                  <a:latin typeface="Bebas Neue Bold"/>
                  <a:ea typeface="Bebas Neue Bold"/>
                  <a:cs typeface="Bebas Neue Bold"/>
                  <a:sym typeface="Bebas Neue Bold"/>
                </a:rPr>
                <a:t>? </a:t>
              </a:r>
            </a:p>
          </p:txBody>
        </p:sp>
        <p:sp>
          <p:nvSpPr>
            <p:cNvPr id="4" name="TextBox 4"/>
            <p:cNvSpPr txBox="1"/>
            <p:nvPr/>
          </p:nvSpPr>
          <p:spPr>
            <a:xfrm>
              <a:off x="9079229" y="95250"/>
              <a:ext cx="9763761" cy="3077765"/>
            </a:xfrm>
            <a:prstGeom prst="rect">
              <a:avLst/>
            </a:prstGeom>
          </p:spPr>
          <p:txBody>
            <a:bodyPr wrap="square" lIns="0" tIns="0" rIns="0" bIns="0" rtlCol="0" anchor="t">
              <a:spAutoFit/>
            </a:bodyPr>
            <a:lstStyle/>
            <a:p>
              <a:pPr algn="l">
                <a:lnSpc>
                  <a:spcPts val="6000"/>
                </a:lnSpc>
              </a:pPr>
              <a:r>
                <a:rPr lang="fi-FI" sz="6000" dirty="0">
                  <a:solidFill>
                    <a:srgbClr val="303436"/>
                  </a:solidFill>
                  <a:latin typeface="Bebas Neue Pro"/>
                  <a:ea typeface="Bebas Neue Pro"/>
                  <a:cs typeface="Bebas Neue Pro"/>
                  <a:sym typeface="Bebas Neue Pro"/>
                </a:rPr>
                <a:t>Diat opastavat sovelluksen käyttöönotossa vaihe vaiheelta</a:t>
              </a:r>
              <a:r>
                <a:rPr lang="en-US" sz="6000" dirty="0">
                  <a:solidFill>
                    <a:srgbClr val="303436"/>
                  </a:solidFill>
                  <a:latin typeface="Bebas Neue Pro"/>
                  <a:ea typeface="Bebas Neue Pro"/>
                  <a:cs typeface="Bebas Neue Pro"/>
                  <a:sym typeface="Bebas Neue Pro"/>
                </a:rPr>
                <a:t>.</a:t>
              </a:r>
            </a:p>
          </p:txBody>
        </p:sp>
      </p:grpSp>
      <p:sp>
        <p:nvSpPr>
          <p:cNvPr id="5" name="Freeform 5"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
        <p:nvSpPr>
          <p:cNvPr id="6" name="Freeform 6"/>
          <p:cNvSpPr/>
          <p:nvPr/>
        </p:nvSpPr>
        <p:spPr>
          <a:xfrm>
            <a:off x="13213129" y="8633749"/>
            <a:ext cx="1587977" cy="1161252"/>
          </a:xfrm>
          <a:custGeom>
            <a:avLst/>
            <a:gdLst/>
            <a:ahLst/>
            <a:cxnLst/>
            <a:rect l="l" t="t" r="r" b="b"/>
            <a:pathLst>
              <a:path w="1587977" h="1161252">
                <a:moveTo>
                  <a:pt x="0" y="0"/>
                </a:moveTo>
                <a:lnTo>
                  <a:pt x="1587977" y="0"/>
                </a:lnTo>
                <a:lnTo>
                  <a:pt x="1587977" y="1161252"/>
                </a:lnTo>
                <a:lnTo>
                  <a:pt x="0" y="1161252"/>
                </a:lnTo>
                <a:lnTo>
                  <a:pt x="0" y="0"/>
                </a:lnTo>
                <a:close/>
              </a:path>
            </a:pathLst>
          </a:custGeom>
          <a:blipFill>
            <a:blip r:embed="rId3"/>
            <a:stretch>
              <a:fillRect/>
            </a:stretch>
          </a:blipFill>
        </p:spPr>
        <p:txBody>
          <a:bodyPr/>
          <a:lstStyle/>
          <a:p>
            <a:endParaRPr lang="en-GB"/>
          </a:p>
        </p:txBody>
      </p:sp>
      <p:sp>
        <p:nvSpPr>
          <p:cNvPr id="7" name="Freeform 7"/>
          <p:cNvSpPr/>
          <p:nvPr/>
        </p:nvSpPr>
        <p:spPr>
          <a:xfrm>
            <a:off x="10664845" y="8634337"/>
            <a:ext cx="1611218" cy="1160077"/>
          </a:xfrm>
          <a:custGeom>
            <a:avLst/>
            <a:gdLst/>
            <a:ahLst/>
            <a:cxnLst/>
            <a:rect l="l" t="t" r="r" b="b"/>
            <a:pathLst>
              <a:path w="1611218" h="1160077">
                <a:moveTo>
                  <a:pt x="0" y="0"/>
                </a:moveTo>
                <a:lnTo>
                  <a:pt x="1611218" y="0"/>
                </a:lnTo>
                <a:lnTo>
                  <a:pt x="1611218" y="1160077"/>
                </a:lnTo>
                <a:lnTo>
                  <a:pt x="0" y="11600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Freeform 8"/>
          <p:cNvSpPr/>
          <p:nvPr/>
        </p:nvSpPr>
        <p:spPr>
          <a:xfrm>
            <a:off x="3486894" y="8618000"/>
            <a:ext cx="1337326" cy="1192750"/>
          </a:xfrm>
          <a:custGeom>
            <a:avLst/>
            <a:gdLst/>
            <a:ahLst/>
            <a:cxnLst/>
            <a:rect l="l" t="t" r="r" b="b"/>
            <a:pathLst>
              <a:path w="1337326" h="1192750">
                <a:moveTo>
                  <a:pt x="0" y="0"/>
                </a:moveTo>
                <a:lnTo>
                  <a:pt x="1337326" y="0"/>
                </a:lnTo>
                <a:lnTo>
                  <a:pt x="1337326" y="1192750"/>
                </a:lnTo>
                <a:lnTo>
                  <a:pt x="0" y="1192750"/>
                </a:lnTo>
                <a:lnTo>
                  <a:pt x="0" y="0"/>
                </a:lnTo>
                <a:close/>
              </a:path>
            </a:pathLst>
          </a:custGeom>
          <a:blipFill>
            <a:blip r:embed="rId6"/>
            <a:stretch>
              <a:fillRect/>
            </a:stretch>
          </a:blipFill>
        </p:spPr>
        <p:txBody>
          <a:bodyPr/>
          <a:lstStyle/>
          <a:p>
            <a:endParaRPr lang="en-GB"/>
          </a:p>
        </p:txBody>
      </p:sp>
      <p:sp>
        <p:nvSpPr>
          <p:cNvPr id="9" name="TextBox 9"/>
          <p:cNvSpPr txBox="1"/>
          <p:nvPr/>
        </p:nvSpPr>
        <p:spPr>
          <a:xfrm>
            <a:off x="4900591" y="8610466"/>
            <a:ext cx="4827187" cy="1179242"/>
          </a:xfrm>
          <a:prstGeom prst="rect">
            <a:avLst/>
          </a:prstGeom>
        </p:spPr>
        <p:txBody>
          <a:bodyPr lIns="0" tIns="0" rIns="0" bIns="0" rtlCol="0" anchor="t">
            <a:spAutoFit/>
          </a:bodyPr>
          <a:lstStyle/>
          <a:p>
            <a:pPr algn="just">
              <a:lnSpc>
                <a:spcPts val="1333"/>
              </a:lnSpc>
            </a:pPr>
            <a:r>
              <a:rPr lang="en-US" sz="952">
                <a:solidFill>
                  <a:srgbClr val="303436"/>
                </a:solidFill>
                <a:latin typeface="Rubik"/>
                <a:ea typeface="Rubik"/>
                <a:cs typeface="Rubik"/>
                <a:sym typeface="Rubik"/>
              </a:rPr>
              <a:t>This project has received funding from the European Union's Horizon Europe research and innovation programme under GA No 101094714 (University of Oslo). UK participants in BEYOND are supported by UKRI grant number 10062742 (Trilateral Research) and by UKRI grant number 10067440 (Heriot-Watt University). Views and opinions expressed are, however, those of the author(s) only and do not necessarily reflect those of the European Union, Research Executive Agency, or UKRI. Neither the European Union nor the granting authority nor UKRI can be held responsible for them.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5800" y="1983532"/>
            <a:ext cx="17221200" cy="7275518"/>
          </a:xfrm>
          <a:prstGeom prst="rect">
            <a:avLst/>
          </a:prstGeom>
        </p:spPr>
        <p:txBody>
          <a:bodyPr wrap="square" lIns="0" tIns="0" rIns="0" bIns="0" rtlCol="0" anchor="t">
            <a:spAutoFit/>
          </a:bodyPr>
          <a:lstStyle/>
          <a:p>
            <a:pPr marL="244316" lvl="1" algn="l">
              <a:lnSpc>
                <a:spcPts val="3779"/>
              </a:lnSpc>
            </a:pPr>
            <a:r>
              <a:rPr lang="fi-FI" sz="2700" dirty="0">
                <a:solidFill>
                  <a:srgbClr val="303436"/>
                </a:solidFill>
                <a:latin typeface="Rubik"/>
                <a:ea typeface="Rubik"/>
                <a:cs typeface="Rubik"/>
                <a:sym typeface="Rubik"/>
              </a:rPr>
              <a:t>Symboli  </a:t>
            </a:r>
            <a:r>
              <a:rPr lang="et-EE" sz="2700" dirty="0">
                <a:solidFill>
                  <a:srgbClr val="303436"/>
                </a:solidFill>
                <a:latin typeface="Rubik"/>
                <a:ea typeface="Rubik"/>
                <a:cs typeface="Rubik"/>
                <a:sym typeface="Rubik"/>
              </a:rPr>
              <a:t>    </a:t>
            </a:r>
            <a:r>
              <a:rPr lang="fi-FI" sz="2700" dirty="0">
                <a:solidFill>
                  <a:srgbClr val="303436"/>
                </a:solidFill>
                <a:latin typeface="Rubik"/>
                <a:ea typeface="Rubik"/>
                <a:cs typeface="Rubik"/>
                <a:sym typeface="Rubik"/>
              </a:rPr>
              <a:t> </a:t>
            </a:r>
            <a:r>
              <a:rPr lang="et-EE" sz="2700" dirty="0">
                <a:solidFill>
                  <a:srgbClr val="303436"/>
                </a:solidFill>
                <a:latin typeface="Rubik"/>
                <a:ea typeface="Rubik"/>
                <a:cs typeface="Rubik"/>
                <a:sym typeface="Rubik"/>
              </a:rPr>
              <a:t>  </a:t>
            </a:r>
            <a:r>
              <a:rPr lang="fi-FI" sz="2700" dirty="0">
                <a:solidFill>
                  <a:srgbClr val="303436"/>
                </a:solidFill>
                <a:latin typeface="Rubik"/>
                <a:ea typeface="Rubik"/>
                <a:cs typeface="Rubik"/>
                <a:sym typeface="Rubik"/>
              </a:rPr>
              <a:t>merkitsee, että opiskelija tarvitsee apua ymmärryksen muodostamiseen opiskeltavasta tutkimusetiikan sisällöstä. Kehittääkseen ymmärrystään tutkimusetiikasta, oppijan on hyvä tutustua esimerkiksi asiaankuuluviin eettisiin ohjeistuksiin ja keskustella kokeneiden tutkijoiden kanssa siitä, miten he ajattelevat oikeiden valintojen tekemistä tutkimuksessa. </a:t>
            </a:r>
          </a:p>
          <a:p>
            <a:pPr marL="244316" lvl="1" algn="l">
              <a:lnSpc>
                <a:spcPts val="3779"/>
              </a:lnSpc>
            </a:pPr>
            <a:r>
              <a:rPr lang="fi-FI" sz="2700" dirty="0">
                <a:solidFill>
                  <a:srgbClr val="303436"/>
                </a:solidFill>
                <a:latin typeface="Rubik"/>
                <a:ea typeface="Rubik"/>
                <a:cs typeface="Rubik"/>
                <a:sym typeface="Rubik"/>
              </a:rPr>
              <a:t>Symboli   </a:t>
            </a:r>
            <a:r>
              <a:rPr lang="et-EE" sz="2700" dirty="0">
                <a:solidFill>
                  <a:srgbClr val="303436"/>
                </a:solidFill>
                <a:latin typeface="Rubik"/>
                <a:ea typeface="Rubik"/>
                <a:cs typeface="Rubik"/>
                <a:sym typeface="Rubik"/>
              </a:rPr>
              <a:t>      </a:t>
            </a:r>
            <a:r>
              <a:rPr lang="fi-FI" sz="2700" dirty="0">
                <a:solidFill>
                  <a:srgbClr val="303436"/>
                </a:solidFill>
                <a:latin typeface="Rubik"/>
                <a:ea typeface="Rubik"/>
                <a:cs typeface="Rubik"/>
                <a:sym typeface="Rubik"/>
              </a:rPr>
              <a:t>merkitsee orastavan ymmärryksen tasoa. Oppijalla on jonkinlainen käsitys aiheesta, mutta se voi olla yksipuolista. Opiskelijaa kannustetaan ajattelemaan minkälaisia muita ulottuvuuksia tai kysymyksiä aiheeseen voisi liittyä tai jotka voivat seurata opiskelijan esittämästä näkökulmasta. Opiskelijaa voi esimerkiksi kannustaa pohtimaan ketkä tai mitkä tahot ovat osallisia kyseisessä tutkimuseettisessä kysymyksessä ja miten aisa näyttäytyy heidän näkökulmastaan. </a:t>
            </a:r>
          </a:p>
          <a:p>
            <a:pPr marL="244316" lvl="1" algn="l">
              <a:lnSpc>
                <a:spcPts val="3779"/>
              </a:lnSpc>
            </a:pPr>
            <a:r>
              <a:rPr lang="fi-FI" sz="2700" dirty="0">
                <a:solidFill>
                  <a:srgbClr val="303436"/>
                </a:solidFill>
                <a:latin typeface="Rubik"/>
                <a:ea typeface="Rubik"/>
                <a:cs typeface="Rubik"/>
                <a:sym typeface="Rubik"/>
              </a:rPr>
              <a:t>Symboli   </a:t>
            </a:r>
            <a:r>
              <a:rPr lang="et-EE" sz="2700" dirty="0">
                <a:solidFill>
                  <a:srgbClr val="303436"/>
                </a:solidFill>
                <a:latin typeface="Rubik"/>
                <a:ea typeface="Rubik"/>
                <a:cs typeface="Rubik"/>
                <a:sym typeface="Rubik"/>
              </a:rPr>
              <a:t>    </a:t>
            </a:r>
            <a:r>
              <a:rPr lang="fi-FI" sz="2700" dirty="0">
                <a:solidFill>
                  <a:srgbClr val="303436"/>
                </a:solidFill>
                <a:latin typeface="Rubik"/>
                <a:ea typeface="Rubik"/>
                <a:cs typeface="Rubik"/>
                <a:sym typeface="Rubik"/>
              </a:rPr>
              <a:t>merkitsee kohtalaisen ymmärryksen tasoa. Oppijalla on ymmärrystä monista aiheeseen liittyvistä seikoista, ja seuraava askel on kehittää ymmärrystä asioiden välisistä yhteyksistä. </a:t>
            </a:r>
          </a:p>
          <a:p>
            <a:pPr marL="244316" lvl="1" algn="l">
              <a:lnSpc>
                <a:spcPts val="3779"/>
              </a:lnSpc>
            </a:pPr>
            <a:r>
              <a:rPr lang="fi-FI" sz="2700" dirty="0">
                <a:solidFill>
                  <a:srgbClr val="303436"/>
                </a:solidFill>
                <a:latin typeface="Rubik"/>
                <a:ea typeface="Rubik"/>
                <a:cs typeface="Rubik"/>
                <a:sym typeface="Rubik"/>
              </a:rPr>
              <a:t>Symboli  </a:t>
            </a:r>
            <a:r>
              <a:rPr lang="et-EE" sz="2700" dirty="0">
                <a:solidFill>
                  <a:srgbClr val="303436"/>
                </a:solidFill>
                <a:latin typeface="Rubik"/>
                <a:ea typeface="Rubik"/>
                <a:cs typeface="Rubik"/>
                <a:sym typeface="Rubik"/>
              </a:rPr>
              <a:t>       </a:t>
            </a:r>
            <a:r>
              <a:rPr lang="fi-FI" sz="2700" dirty="0">
                <a:solidFill>
                  <a:srgbClr val="303436"/>
                </a:solidFill>
                <a:latin typeface="Rubik"/>
                <a:ea typeface="Rubik"/>
                <a:cs typeface="Rubik"/>
                <a:sym typeface="Rubik"/>
              </a:rPr>
              <a:t>merkitsee asioiden välisten suhteiden ymmärtämistä. Tällä tasolla oppija kykenee soveltamaan tietojaan uusissa tai erilaisissa yhteyksissä ja myös neuvomaan muita. </a:t>
            </a:r>
          </a:p>
          <a:p>
            <a:pPr marL="244316" lvl="1" algn="l">
              <a:lnSpc>
                <a:spcPts val="3779"/>
              </a:lnSpc>
            </a:pPr>
            <a:r>
              <a:rPr lang="fi-FI" sz="2700" dirty="0">
                <a:solidFill>
                  <a:srgbClr val="303436"/>
                </a:solidFill>
                <a:latin typeface="Rubik"/>
                <a:ea typeface="Rubik"/>
                <a:cs typeface="Rubik"/>
                <a:sym typeface="Rubik"/>
              </a:rPr>
              <a:t>Symboli   </a:t>
            </a:r>
            <a:r>
              <a:rPr lang="et-EE" sz="2700" dirty="0">
                <a:solidFill>
                  <a:srgbClr val="303436"/>
                </a:solidFill>
                <a:latin typeface="Rubik"/>
                <a:ea typeface="Rubik"/>
                <a:cs typeface="Rubik"/>
                <a:sym typeface="Rubik"/>
              </a:rPr>
              <a:t>      m</a:t>
            </a:r>
            <a:r>
              <a:rPr lang="fi-FI" sz="2700" dirty="0" err="1">
                <a:solidFill>
                  <a:srgbClr val="303436"/>
                </a:solidFill>
                <a:latin typeface="Rubik"/>
                <a:ea typeface="Rubik"/>
                <a:cs typeface="Rubik"/>
                <a:sym typeface="Rubik"/>
              </a:rPr>
              <a:t>erkitsee</a:t>
            </a:r>
            <a:r>
              <a:rPr lang="fi-FI" sz="2700" dirty="0">
                <a:solidFill>
                  <a:srgbClr val="303436"/>
                </a:solidFill>
                <a:latin typeface="Rubik"/>
                <a:ea typeface="Rubik"/>
                <a:cs typeface="Rubik"/>
                <a:sym typeface="Rubik"/>
              </a:rPr>
              <a:t> syvällisen ymmärryksen tasoa. Oppija on saattanut ajatella itseään roolimallina ja ymmärtää miten hän omalla toiminnallaan voi edistää tutkimuseettisestä kestävää toimintatapaa.</a:t>
            </a:r>
          </a:p>
        </p:txBody>
      </p:sp>
      <p:sp>
        <p:nvSpPr>
          <p:cNvPr id="3" name="Freeform 3"/>
          <p:cNvSpPr/>
          <p:nvPr/>
        </p:nvSpPr>
        <p:spPr>
          <a:xfrm>
            <a:off x="2275757" y="1947053"/>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2"/>
            <a:stretch>
              <a:fillRect/>
            </a:stretch>
          </a:blipFill>
        </p:spPr>
        <p:txBody>
          <a:bodyPr/>
          <a:lstStyle/>
          <a:p>
            <a:endParaRPr lang="en-GB"/>
          </a:p>
        </p:txBody>
      </p:sp>
      <p:sp>
        <p:nvSpPr>
          <p:cNvPr id="4" name="TextBox 4"/>
          <p:cNvSpPr txBox="1"/>
          <p:nvPr/>
        </p:nvSpPr>
        <p:spPr>
          <a:xfrm>
            <a:off x="990600" y="480317"/>
            <a:ext cx="15107604" cy="897682"/>
          </a:xfrm>
          <a:prstGeom prst="rect">
            <a:avLst/>
          </a:prstGeom>
        </p:spPr>
        <p:txBody>
          <a:bodyPr lIns="0" tIns="0" rIns="0" bIns="0" rtlCol="0" anchor="t">
            <a:spAutoFit/>
          </a:bodyPr>
          <a:lstStyle/>
          <a:p>
            <a:pPr algn="l">
              <a:lnSpc>
                <a:spcPts val="7020"/>
              </a:lnSpc>
            </a:pPr>
            <a:r>
              <a:rPr lang="en-US" sz="6500" b="1" dirty="0" err="1">
                <a:solidFill>
                  <a:srgbClr val="3DAA35"/>
                </a:solidFill>
                <a:latin typeface="Bebas Neue Bold"/>
                <a:ea typeface="Bebas Neue Bold"/>
                <a:cs typeface="Bebas Neue Bold"/>
                <a:sym typeface="Bebas Neue Bold"/>
              </a:rPr>
              <a:t>Ymmärryksen</a:t>
            </a:r>
            <a:r>
              <a:rPr lang="en-US" sz="6500" b="1" dirty="0">
                <a:solidFill>
                  <a:srgbClr val="3DAA35"/>
                </a:solidFill>
                <a:latin typeface="Bebas Neue Bold"/>
                <a:ea typeface="Bebas Neue Bold"/>
                <a:cs typeface="Bebas Neue Bold"/>
                <a:sym typeface="Bebas Neue Bold"/>
              </a:rPr>
              <a:t> </a:t>
            </a:r>
            <a:r>
              <a:rPr lang="en-US" sz="6500" b="1" dirty="0" err="1">
                <a:solidFill>
                  <a:srgbClr val="3DAA35"/>
                </a:solidFill>
                <a:latin typeface="Bebas Neue Bold"/>
                <a:ea typeface="Bebas Neue Bold"/>
                <a:cs typeface="Bebas Neue Bold"/>
                <a:sym typeface="Bebas Neue Bold"/>
              </a:rPr>
              <a:t>tasot</a:t>
            </a:r>
            <a:r>
              <a:rPr lang="en-US" sz="6500" b="1" dirty="0">
                <a:solidFill>
                  <a:srgbClr val="3DAA35"/>
                </a:solidFill>
                <a:latin typeface="Bebas Neue Bold"/>
                <a:ea typeface="Bebas Neue Bold"/>
                <a:cs typeface="Bebas Neue Bold"/>
                <a:sym typeface="Bebas Neue Bold"/>
              </a:rPr>
              <a:t> </a:t>
            </a:r>
            <a:r>
              <a:rPr lang="en-US" sz="6500" b="1" dirty="0" err="1">
                <a:solidFill>
                  <a:srgbClr val="3DAA35"/>
                </a:solidFill>
                <a:latin typeface="Bebas Neue Bold"/>
                <a:ea typeface="Bebas Neue Bold"/>
                <a:cs typeface="Bebas Neue Bold"/>
                <a:sym typeface="Bebas Neue Bold"/>
              </a:rPr>
              <a:t>perustuvat</a:t>
            </a:r>
            <a:r>
              <a:rPr lang="en-US" sz="6500" b="1" dirty="0">
                <a:solidFill>
                  <a:srgbClr val="3DAA35"/>
                </a:solidFill>
                <a:latin typeface="Bebas Neue Bold"/>
                <a:ea typeface="Bebas Neue Bold"/>
                <a:cs typeface="Bebas Neue Bold"/>
                <a:sym typeface="Bebas Neue Bold"/>
              </a:rPr>
              <a:t> SOLO-</a:t>
            </a:r>
            <a:r>
              <a:rPr lang="en-US" sz="6500" b="1" dirty="0" err="1">
                <a:solidFill>
                  <a:srgbClr val="3DAA35"/>
                </a:solidFill>
                <a:latin typeface="Bebas Neue Bold"/>
                <a:ea typeface="Bebas Neue Bold"/>
                <a:cs typeface="Bebas Neue Bold"/>
                <a:sym typeface="Bebas Neue Bold"/>
              </a:rPr>
              <a:t>taksonomiaan</a:t>
            </a:r>
            <a:endParaRPr lang="en-US" sz="6500" b="1" dirty="0">
              <a:solidFill>
                <a:srgbClr val="3DAA35"/>
              </a:solidFill>
              <a:latin typeface="Bebas Neue Bold"/>
              <a:ea typeface="Bebas Neue Bold"/>
              <a:cs typeface="Bebas Neue Bold"/>
              <a:sym typeface="Bebas Neue Bold"/>
            </a:endParaRPr>
          </a:p>
        </p:txBody>
      </p:sp>
      <p:sp>
        <p:nvSpPr>
          <p:cNvPr id="5" name="Freeform 5"/>
          <p:cNvSpPr/>
          <p:nvPr/>
        </p:nvSpPr>
        <p:spPr>
          <a:xfrm>
            <a:off x="2275757" y="3821310"/>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3"/>
            <a:stretch>
              <a:fillRect/>
            </a:stretch>
          </a:blipFill>
        </p:spPr>
        <p:txBody>
          <a:bodyPr/>
          <a:lstStyle/>
          <a:p>
            <a:endParaRPr lang="en-GB"/>
          </a:p>
        </p:txBody>
      </p:sp>
      <p:sp>
        <p:nvSpPr>
          <p:cNvPr id="6" name="Freeform 6"/>
          <p:cNvSpPr/>
          <p:nvPr/>
        </p:nvSpPr>
        <p:spPr>
          <a:xfrm>
            <a:off x="2275757" y="6267067"/>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4"/>
            <a:stretch>
              <a:fillRect/>
            </a:stretch>
          </a:blipFill>
        </p:spPr>
        <p:txBody>
          <a:bodyPr/>
          <a:lstStyle/>
          <a:p>
            <a:endParaRPr lang="en-GB"/>
          </a:p>
        </p:txBody>
      </p:sp>
      <p:sp>
        <p:nvSpPr>
          <p:cNvPr id="7" name="Freeform 7"/>
          <p:cNvSpPr/>
          <p:nvPr/>
        </p:nvSpPr>
        <p:spPr>
          <a:xfrm>
            <a:off x="2275757" y="7310111"/>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5"/>
            <a:stretch>
              <a:fillRect/>
            </a:stretch>
          </a:blipFill>
        </p:spPr>
        <p:txBody>
          <a:bodyPr/>
          <a:lstStyle/>
          <a:p>
            <a:endParaRPr lang="en-GB"/>
          </a:p>
        </p:txBody>
      </p:sp>
      <p:sp>
        <p:nvSpPr>
          <p:cNvPr id="8" name="Freeform 8"/>
          <p:cNvSpPr/>
          <p:nvPr/>
        </p:nvSpPr>
        <p:spPr>
          <a:xfrm>
            <a:off x="2275757" y="8201394"/>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6"/>
            <a:stretch>
              <a:fillRect/>
            </a:stretch>
          </a:blipFill>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934769"/>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Recommendations for use</a:t>
            </a:r>
          </a:p>
        </p:txBody>
      </p:sp>
      <p:sp>
        <p:nvSpPr>
          <p:cNvPr id="3" name="TextBox 3"/>
          <p:cNvSpPr txBox="1"/>
          <p:nvPr/>
        </p:nvSpPr>
        <p:spPr>
          <a:xfrm>
            <a:off x="1028700" y="2439719"/>
            <a:ext cx="16230600" cy="5970609"/>
          </a:xfrm>
          <a:prstGeom prst="rect">
            <a:avLst/>
          </a:prstGeom>
        </p:spPr>
        <p:txBody>
          <a:bodyPr lIns="0" tIns="0" rIns="0" bIns="0" rtlCol="0" anchor="t">
            <a:spAutoFit/>
          </a:bodyPr>
          <a:lstStyle/>
          <a:p>
            <a:pPr marL="470535" lvl="1" indent="-235268" algn="l">
              <a:lnSpc>
                <a:spcPts val="3640"/>
              </a:lnSpc>
              <a:spcBef>
                <a:spcPct val="0"/>
              </a:spcBef>
              <a:buFont typeface="Arial"/>
              <a:buChar char="•"/>
            </a:pPr>
            <a:r>
              <a:rPr lang="fi-FI" sz="2600" u="none" strike="noStrike" dirty="0">
                <a:solidFill>
                  <a:srgbClr val="303436"/>
                </a:solidFill>
                <a:latin typeface="Rubik"/>
                <a:ea typeface="Rubik"/>
                <a:cs typeface="Rubik"/>
                <a:sym typeface="Rubik"/>
              </a:rPr>
              <a:t>Opettajan kannattaa laatia useita pohdintatehtäviä yhden kurssin aikana, jolloin itsearviointiin tulee rutiinia. Graafi kuvaa ymmärryksen kehittymistä. </a:t>
            </a:r>
          </a:p>
          <a:p>
            <a:pPr marL="470535" lvl="1" indent="-235268" algn="l">
              <a:lnSpc>
                <a:spcPts val="3640"/>
              </a:lnSpc>
              <a:spcBef>
                <a:spcPct val="0"/>
              </a:spcBef>
              <a:buFont typeface="Arial"/>
              <a:buChar char="•"/>
            </a:pPr>
            <a:r>
              <a:rPr lang="fi-FI" sz="2600" u="none" strike="noStrike" dirty="0">
                <a:solidFill>
                  <a:srgbClr val="303436"/>
                </a:solidFill>
                <a:latin typeface="Rubik"/>
                <a:ea typeface="Rubik"/>
                <a:cs typeface="Rubik"/>
                <a:sym typeface="Rubik"/>
              </a:rPr>
              <a:t>Opiskelijan itsearviointi ja pohdinta kehittyvät tarkemmiksi toistuvan harjoittelun myötä. </a:t>
            </a:r>
          </a:p>
          <a:p>
            <a:pPr marL="470535" lvl="1" indent="-235268" algn="l">
              <a:lnSpc>
                <a:spcPts val="3640"/>
              </a:lnSpc>
              <a:spcBef>
                <a:spcPct val="0"/>
              </a:spcBef>
              <a:buFont typeface="Arial"/>
              <a:buChar char="•"/>
            </a:pPr>
            <a:r>
              <a:rPr lang="fi-FI" sz="2600" u="none" strike="noStrike" dirty="0">
                <a:solidFill>
                  <a:srgbClr val="303436"/>
                </a:solidFill>
                <a:latin typeface="Rubik"/>
                <a:ea typeface="Rubik"/>
                <a:cs typeface="Rubik"/>
                <a:sym typeface="Rubik"/>
              </a:rPr>
              <a:t>Vaikka sovellus tukee pääasiassa opiskelijoiden pohdintaa ja formatiivista arviointia kurssin aikana, yksittäisen opiskelijan oppimisprosessia kuvaava graafi toimii hyvänä perustana myöhemmälle oppimispäiväkirjalle </a:t>
            </a:r>
          </a:p>
          <a:p>
            <a:pPr marL="470535" lvl="1" indent="-235268" algn="l">
              <a:lnSpc>
                <a:spcPts val="3640"/>
              </a:lnSpc>
              <a:spcBef>
                <a:spcPct val="0"/>
              </a:spcBef>
              <a:buFont typeface="Arial"/>
              <a:buChar char="•"/>
            </a:pPr>
            <a:r>
              <a:rPr lang="fi-FI" sz="2600" u="none" strike="noStrike" dirty="0">
                <a:solidFill>
                  <a:srgbClr val="303436"/>
                </a:solidFill>
                <a:latin typeface="Rubik"/>
                <a:ea typeface="Rubik"/>
                <a:cs typeface="Rubik"/>
                <a:sym typeface="Rubik"/>
              </a:rPr>
              <a:t>Graafin avulla opiskelija voi tiivistävää oppimisprosessiaan oppimispäiväkirjassa. • Oppimispäiväkirjaa voidaan käyttää summatiivisen arvioinnin tarkoituksiin, eli arvosteltavana tehtävänä, joka vaikuttaa kurssin loppuarvosanaan. </a:t>
            </a:r>
          </a:p>
          <a:p>
            <a:pPr marL="470535" lvl="1" indent="-235268" algn="l">
              <a:lnSpc>
                <a:spcPts val="3640"/>
              </a:lnSpc>
              <a:spcBef>
                <a:spcPct val="0"/>
              </a:spcBef>
              <a:buFont typeface="Arial"/>
              <a:buChar char="•"/>
            </a:pPr>
            <a:r>
              <a:rPr lang="fi-FI" sz="2600" u="none" strike="noStrike" dirty="0">
                <a:solidFill>
                  <a:srgbClr val="303436"/>
                </a:solidFill>
                <a:latin typeface="Rubik"/>
                <a:ea typeface="Rubik"/>
                <a:cs typeface="Rubik"/>
                <a:sym typeface="Rubik"/>
              </a:rPr>
              <a:t>Sovelluksen toistuva käyttö antaa opettajille käsityksen siitä, miten opiskelijat edistyvät, mitkä aiheet vaikuttavat olevan haastavampia ja mitkä ovat aiheet opiskelijat jo hallitsevat.</a:t>
            </a:r>
          </a:p>
          <a:p>
            <a:pPr marL="470535" lvl="1" indent="-235268" algn="l">
              <a:lnSpc>
                <a:spcPts val="3640"/>
              </a:lnSpc>
              <a:spcBef>
                <a:spcPct val="0"/>
              </a:spcBef>
              <a:buFont typeface="Arial"/>
              <a:buChar char="•"/>
            </a:pPr>
            <a:r>
              <a:rPr lang="fi-FI" sz="2600" u="none" strike="noStrike" dirty="0">
                <a:solidFill>
                  <a:srgbClr val="303436"/>
                </a:solidFill>
                <a:latin typeface="Rubik"/>
                <a:ea typeface="Rubik"/>
                <a:cs typeface="Rubik"/>
                <a:sym typeface="Rubik"/>
              </a:rPr>
              <a:t>Opiskelijat voivat myös nähdä oman edistymisensä graafista ja lukemalla sovelluksen ja opettajan antaman palautteen, he voivat työstää oppimisen reflektio- ja itsearviointitaitojaan.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0FBB0-1DEA-C9D2-6174-69FA39CC0545}"/>
              </a:ext>
            </a:extLst>
          </p:cNvPr>
          <p:cNvSpPr txBox="1"/>
          <p:nvPr/>
        </p:nvSpPr>
        <p:spPr>
          <a:xfrm>
            <a:off x="1371600" y="1085850"/>
            <a:ext cx="12804546" cy="1795363"/>
          </a:xfrm>
          <a:prstGeom prst="rect">
            <a:avLst/>
          </a:prstGeom>
        </p:spPr>
        <p:txBody>
          <a:bodyPr wrap="square" lIns="0" tIns="0" rIns="0" bIns="0" rtlCol="0" anchor="t">
            <a:spAutoFit/>
          </a:bodyPr>
          <a:lstStyle/>
          <a:p>
            <a:pPr algn="l">
              <a:lnSpc>
                <a:spcPts val="7020"/>
              </a:lnSpc>
            </a:pPr>
            <a:r>
              <a:rPr lang="et-EE" sz="6500" b="1" dirty="0">
                <a:solidFill>
                  <a:srgbClr val="3DAA35"/>
                </a:solidFill>
                <a:latin typeface="Bebas Neue Bold"/>
                <a:ea typeface="Bebas Neue Bold"/>
                <a:cs typeface="Bebas Neue Bold"/>
                <a:sym typeface="Bebas Neue Bold"/>
              </a:rPr>
              <a:t>Linkki </a:t>
            </a:r>
            <a:r>
              <a:rPr lang="et-EE" sz="6500" b="1" dirty="0" err="1">
                <a:solidFill>
                  <a:srgbClr val="3DAA35"/>
                </a:solidFill>
                <a:latin typeface="Bebas Neue Bold"/>
                <a:ea typeface="Bebas Neue Bold"/>
                <a:cs typeface="Bebas Neue Bold"/>
                <a:sym typeface="Bebas Neue Bold"/>
              </a:rPr>
              <a:t>sovellukseen</a:t>
            </a:r>
            <a:endParaRPr lang="et-EE" sz="6500" b="1" dirty="0">
              <a:solidFill>
                <a:srgbClr val="3DAA35"/>
              </a:solidFill>
              <a:latin typeface="Bebas Neue Bold"/>
              <a:ea typeface="Bebas Neue Bold"/>
              <a:cs typeface="Bebas Neue Bold"/>
              <a:sym typeface="Bebas Neue Bold"/>
            </a:endParaRPr>
          </a:p>
          <a:p>
            <a:pPr algn="l">
              <a:lnSpc>
                <a:spcPts val="7020"/>
              </a:lnSpc>
            </a:pPr>
            <a:r>
              <a:rPr lang="et-EE" sz="6500" b="1" dirty="0" err="1">
                <a:solidFill>
                  <a:srgbClr val="3DAA35"/>
                </a:solidFill>
                <a:latin typeface="Bebas Neue Bold"/>
                <a:ea typeface="Bebas Neue Bold"/>
                <a:cs typeface="Bebas Neue Bold"/>
                <a:sym typeface="Bebas Neue Bold"/>
              </a:rPr>
              <a:t>Yhteystiedoista</a:t>
            </a:r>
            <a:endParaRPr lang="en-US" sz="6500" b="1" dirty="0">
              <a:solidFill>
                <a:srgbClr val="3DAA35"/>
              </a:solidFill>
              <a:latin typeface="Bebas Neue Bold"/>
              <a:ea typeface="Bebas Neue Bold"/>
              <a:cs typeface="Bebas Neue Bold"/>
              <a:sym typeface="Bebas Neue Bold"/>
            </a:endParaRPr>
          </a:p>
        </p:txBody>
      </p:sp>
      <p:sp>
        <p:nvSpPr>
          <p:cNvPr id="4" name="TextBox 3">
            <a:extLst>
              <a:ext uri="{FF2B5EF4-FFF2-40B4-BE49-F238E27FC236}">
                <a16:creationId xmlns:a16="http://schemas.microsoft.com/office/drawing/2014/main" id="{A581B812-C047-5506-C324-DF8E69275EE2}"/>
              </a:ext>
            </a:extLst>
          </p:cNvPr>
          <p:cNvSpPr txBox="1"/>
          <p:nvPr/>
        </p:nvSpPr>
        <p:spPr>
          <a:xfrm>
            <a:off x="1219200" y="3695700"/>
            <a:ext cx="9067800" cy="5079789"/>
          </a:xfrm>
          <a:prstGeom prst="rect">
            <a:avLst/>
          </a:prstGeom>
        </p:spPr>
        <p:txBody>
          <a:bodyPr wrap="square" lIns="0" tIns="0" rIns="0" bIns="0" rtlCol="0" anchor="t">
            <a:spAutoFit/>
          </a:bodyPr>
          <a:lstStyle/>
          <a:p>
            <a:pPr marL="235267" lvl="1" algn="l">
              <a:lnSpc>
                <a:spcPts val="3640"/>
              </a:lnSpc>
              <a:spcBef>
                <a:spcPct val="0"/>
              </a:spcBef>
            </a:pPr>
            <a:r>
              <a:rPr lang="fi-FI" sz="3600" u="none" strike="noStrike" dirty="0">
                <a:solidFill>
                  <a:srgbClr val="303436"/>
                </a:solidFill>
                <a:latin typeface="Rubik"/>
                <a:ea typeface="Rubik"/>
                <a:cs typeface="Rubik"/>
                <a:sym typeface="Rubik"/>
              </a:rPr>
              <a:t>Jos sinulla on kommentteja tai kysyttävää, saat yhteyden sovelluksen pedagogisiin asiantuntijoihin</a:t>
            </a:r>
            <a:r>
              <a:rPr lang="et-EE" sz="3600" u="none" strike="noStrike" dirty="0">
                <a:solidFill>
                  <a:srgbClr val="303436"/>
                </a:solidFill>
                <a:latin typeface="Rubik"/>
                <a:ea typeface="Rubik"/>
                <a:cs typeface="Rubik"/>
                <a:sym typeface="Rubik"/>
              </a:rPr>
              <a:t>:</a:t>
            </a:r>
          </a:p>
          <a:p>
            <a:pPr marL="692467" lvl="1" indent="-457200" algn="l">
              <a:lnSpc>
                <a:spcPts val="3640"/>
              </a:lnSpc>
              <a:spcBef>
                <a:spcPct val="0"/>
              </a:spcBef>
              <a:buFont typeface="Arial" panose="020B0604020202020204" pitchFamily="34" charset="0"/>
              <a:buChar char="•"/>
            </a:pPr>
            <a:r>
              <a:rPr lang="et-EE" sz="3600" u="none" strike="noStrike" dirty="0">
                <a:solidFill>
                  <a:srgbClr val="303436"/>
                </a:solidFill>
                <a:latin typeface="Rubik"/>
                <a:ea typeface="Rubik"/>
                <a:cs typeface="Rubik"/>
                <a:sym typeface="Rubik"/>
              </a:rPr>
              <a:t>Erika </a:t>
            </a:r>
            <a:r>
              <a:rPr lang="et-EE" sz="3600" u="none" strike="noStrike" dirty="0" err="1">
                <a:solidFill>
                  <a:srgbClr val="303436"/>
                </a:solidFill>
                <a:latin typeface="Rubik"/>
                <a:ea typeface="Rubik"/>
                <a:cs typeface="Rubik"/>
                <a:sym typeface="Rubik"/>
              </a:rPr>
              <a:t>Löfström</a:t>
            </a:r>
            <a:r>
              <a:rPr lang="et-EE" sz="3600" u="none" strike="noStrike" dirty="0">
                <a:solidFill>
                  <a:srgbClr val="303436"/>
                </a:solidFill>
                <a:latin typeface="Rubik"/>
                <a:ea typeface="Rubik"/>
                <a:cs typeface="Rubik"/>
                <a:sym typeface="Rubik"/>
              </a:rPr>
              <a:t>: </a:t>
            </a:r>
            <a:r>
              <a:rPr lang="et-EE" sz="3600" u="none" strike="noStrike" dirty="0">
                <a:solidFill>
                  <a:srgbClr val="303436"/>
                </a:solidFill>
                <a:latin typeface="Rubik"/>
                <a:ea typeface="Rubik"/>
                <a:cs typeface="Rubik"/>
                <a:sym typeface="Rubik"/>
                <a:hlinkClick r:id="rId2"/>
              </a:rPr>
              <a:t>erika.lofstrom@helsinki.fi</a:t>
            </a:r>
            <a:endParaRPr lang="et-EE" sz="3600" u="none" strike="noStrike" dirty="0">
              <a:solidFill>
                <a:srgbClr val="303436"/>
              </a:solidFill>
              <a:latin typeface="Rubik"/>
              <a:ea typeface="Rubik"/>
              <a:cs typeface="Rubik"/>
              <a:sym typeface="Rubik"/>
            </a:endParaRPr>
          </a:p>
          <a:p>
            <a:pPr marL="692467" lvl="1" indent="-457200" algn="l">
              <a:lnSpc>
                <a:spcPts val="3640"/>
              </a:lnSpc>
              <a:spcBef>
                <a:spcPct val="0"/>
              </a:spcBef>
              <a:buFont typeface="Arial" panose="020B0604020202020204" pitchFamily="34" charset="0"/>
              <a:buChar char="•"/>
            </a:pPr>
            <a:r>
              <a:rPr lang="et-EE" sz="3600" dirty="0">
                <a:solidFill>
                  <a:srgbClr val="303436"/>
                </a:solidFill>
                <a:latin typeface="Rubik"/>
                <a:ea typeface="Rubik"/>
                <a:cs typeface="Rubik"/>
                <a:sym typeface="Rubik"/>
              </a:rPr>
              <a:t>Anu Tammeleht: </a:t>
            </a:r>
            <a:r>
              <a:rPr lang="et-EE" sz="3600" dirty="0">
                <a:solidFill>
                  <a:srgbClr val="303436"/>
                </a:solidFill>
                <a:latin typeface="Rubik"/>
                <a:ea typeface="Rubik"/>
                <a:cs typeface="Rubik"/>
                <a:sym typeface="Rubik"/>
                <a:hlinkClick r:id="rId3"/>
              </a:rPr>
              <a:t>anu.tammeleht@helsinki.fi</a:t>
            </a:r>
            <a:endParaRPr lang="et-EE" sz="3600" dirty="0">
              <a:solidFill>
                <a:srgbClr val="303436"/>
              </a:solidFill>
              <a:latin typeface="Rubik"/>
              <a:ea typeface="Rubik"/>
              <a:cs typeface="Rubik"/>
              <a:sym typeface="Rubik"/>
            </a:endParaRPr>
          </a:p>
          <a:p>
            <a:pPr marL="235267" lvl="1" algn="l">
              <a:lnSpc>
                <a:spcPts val="3640"/>
              </a:lnSpc>
              <a:spcBef>
                <a:spcPct val="0"/>
              </a:spcBef>
            </a:pPr>
            <a:endParaRPr lang="et-EE" sz="3600" u="none" strike="noStrike" dirty="0">
              <a:solidFill>
                <a:srgbClr val="303436"/>
              </a:solidFill>
              <a:latin typeface="Rubik"/>
              <a:ea typeface="Rubik"/>
              <a:cs typeface="Rubik"/>
              <a:sym typeface="Rubik"/>
            </a:endParaRPr>
          </a:p>
          <a:p>
            <a:pPr marL="235267" lvl="1" algn="l">
              <a:lnSpc>
                <a:spcPts val="3640"/>
              </a:lnSpc>
              <a:spcBef>
                <a:spcPct val="0"/>
              </a:spcBef>
            </a:pPr>
            <a:endParaRPr lang="et-EE" sz="3600" dirty="0">
              <a:solidFill>
                <a:srgbClr val="303436"/>
              </a:solidFill>
              <a:latin typeface="Rubik"/>
              <a:ea typeface="Rubik"/>
              <a:cs typeface="Rubik"/>
              <a:sym typeface="Rubik"/>
            </a:endParaRPr>
          </a:p>
          <a:p>
            <a:pPr marL="235267" lvl="1" algn="l">
              <a:lnSpc>
                <a:spcPts val="3640"/>
              </a:lnSpc>
              <a:spcBef>
                <a:spcPct val="0"/>
              </a:spcBef>
            </a:pPr>
            <a:r>
              <a:rPr lang="et-EE" sz="3600" u="none" strike="noStrike" dirty="0">
                <a:solidFill>
                  <a:srgbClr val="303436"/>
                </a:solidFill>
                <a:latin typeface="Rubik"/>
                <a:ea typeface="Rubik"/>
                <a:cs typeface="Rubik"/>
                <a:sym typeface="Rubik"/>
              </a:rPr>
              <a:t>Linkki </a:t>
            </a:r>
            <a:r>
              <a:rPr lang="et-EE" sz="3600" u="none" strike="noStrike" dirty="0" err="1">
                <a:solidFill>
                  <a:srgbClr val="303436"/>
                </a:solidFill>
                <a:latin typeface="Rubik"/>
                <a:ea typeface="Rubik"/>
                <a:cs typeface="Rubik"/>
                <a:sym typeface="Rubik"/>
              </a:rPr>
              <a:t>sovellukseen</a:t>
            </a:r>
            <a:r>
              <a:rPr lang="et-EE" sz="3600" u="none" strike="noStrike" dirty="0">
                <a:solidFill>
                  <a:srgbClr val="303436"/>
                </a:solidFill>
                <a:latin typeface="Rubik"/>
                <a:ea typeface="Rubik"/>
                <a:cs typeface="Rubik"/>
                <a:sym typeface="Rubik"/>
              </a:rPr>
              <a:t>: </a:t>
            </a:r>
          </a:p>
          <a:p>
            <a:pPr marL="235267" lvl="1" algn="l">
              <a:lnSpc>
                <a:spcPts val="3640"/>
              </a:lnSpc>
              <a:spcBef>
                <a:spcPct val="0"/>
              </a:spcBef>
            </a:pPr>
            <a:r>
              <a:rPr lang="et-EE" sz="3600" u="none" strike="noStrike" dirty="0">
                <a:solidFill>
                  <a:srgbClr val="303436"/>
                </a:solidFill>
                <a:latin typeface="Rubik"/>
                <a:ea typeface="Rubik"/>
                <a:cs typeface="Rubik"/>
                <a:sym typeface="Rubik"/>
                <a:hlinkClick r:id="rId4"/>
              </a:rPr>
              <a:t>https://reflection-compass.it.helsinki.fi</a:t>
            </a:r>
            <a:r>
              <a:rPr lang="et-EE" sz="3600" u="none" strike="noStrike" dirty="0">
                <a:solidFill>
                  <a:srgbClr val="303436"/>
                </a:solidFill>
                <a:latin typeface="Rubik"/>
                <a:ea typeface="Rubik"/>
                <a:cs typeface="Rubik"/>
                <a:sym typeface="Rubik"/>
              </a:rPr>
              <a:t>  </a:t>
            </a:r>
            <a:endParaRPr lang="en-US" sz="3600" u="none" strike="noStrike" dirty="0">
              <a:solidFill>
                <a:srgbClr val="303436"/>
              </a:solidFill>
              <a:latin typeface="Rubik"/>
              <a:ea typeface="Rubik"/>
              <a:cs typeface="Rubik"/>
              <a:sym typeface="Rubik"/>
            </a:endParaRPr>
          </a:p>
        </p:txBody>
      </p:sp>
      <p:pic>
        <p:nvPicPr>
          <p:cNvPr id="5" name="Picture 4">
            <a:extLst>
              <a:ext uri="{FF2B5EF4-FFF2-40B4-BE49-F238E27FC236}">
                <a16:creationId xmlns:a16="http://schemas.microsoft.com/office/drawing/2014/main" id="{FBD16EAF-EFBE-A3A6-829B-65C45BA3C25F}"/>
              </a:ext>
            </a:extLst>
          </p:cNvPr>
          <p:cNvPicPr>
            <a:picLocks noChangeAspect="1"/>
          </p:cNvPicPr>
          <p:nvPr/>
        </p:nvPicPr>
        <p:blipFill>
          <a:blip r:embed="rId5"/>
          <a:stretch>
            <a:fillRect/>
          </a:stretch>
        </p:blipFill>
        <p:spPr>
          <a:xfrm>
            <a:off x="10823346" y="1983531"/>
            <a:ext cx="6705600" cy="6705600"/>
          </a:xfrm>
          <a:prstGeom prst="rect">
            <a:avLst/>
          </a:prstGeom>
        </p:spPr>
      </p:pic>
    </p:spTree>
    <p:extLst>
      <p:ext uri="{BB962C8B-B14F-4D97-AF65-F5344CB8AC3E}">
        <p14:creationId xmlns:p14="http://schemas.microsoft.com/office/powerpoint/2010/main" val="130063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276624"/>
            <a:ext cx="16230600" cy="3466846"/>
          </a:xfrm>
          <a:prstGeom prst="rect">
            <a:avLst/>
          </a:prstGeom>
        </p:spPr>
        <p:txBody>
          <a:bodyPr lIns="0" tIns="0" rIns="0" bIns="0" rtlCol="0" anchor="t">
            <a:spAutoFit/>
          </a:bodyPr>
          <a:lstStyle/>
          <a:p>
            <a:pPr algn="l">
              <a:lnSpc>
                <a:spcPts val="3920"/>
              </a:lnSpc>
            </a:pPr>
            <a:r>
              <a:rPr lang="fi-FI" sz="2800" b="1" dirty="0">
                <a:solidFill>
                  <a:srgbClr val="303436"/>
                </a:solidFill>
                <a:latin typeface="Rubik"/>
                <a:ea typeface="Rubik"/>
                <a:cs typeface="Rubik"/>
                <a:sym typeface="Rubik"/>
              </a:rPr>
              <a:t>Reflektiokompassi-</a:t>
            </a:r>
            <a:r>
              <a:rPr lang="fi-FI" sz="2800" dirty="0">
                <a:solidFill>
                  <a:srgbClr val="303436"/>
                </a:solidFill>
                <a:latin typeface="Rubik"/>
                <a:ea typeface="Rubik"/>
                <a:cs typeface="Rubik"/>
                <a:sym typeface="Rubik"/>
              </a:rPr>
              <a:t> sovellus, auttaa... </a:t>
            </a:r>
          </a:p>
          <a:p>
            <a:pPr algn="l">
              <a:lnSpc>
                <a:spcPts val="3920"/>
              </a:lnSpc>
            </a:pPr>
            <a:r>
              <a:rPr lang="fi-FI" sz="2800" dirty="0">
                <a:solidFill>
                  <a:srgbClr val="303436"/>
                </a:solidFill>
                <a:latin typeface="Rubik"/>
                <a:ea typeface="Rubik"/>
                <a:cs typeface="Rubik"/>
                <a:sym typeface="Rubik"/>
              </a:rPr>
              <a:t>• selvittämään, mitä opiskelijat oppivat; </a:t>
            </a:r>
          </a:p>
          <a:p>
            <a:pPr algn="l">
              <a:lnSpc>
                <a:spcPts val="3920"/>
              </a:lnSpc>
            </a:pPr>
            <a:r>
              <a:rPr lang="fi-FI" sz="2800" dirty="0">
                <a:solidFill>
                  <a:srgbClr val="303436"/>
                </a:solidFill>
                <a:latin typeface="Rubik"/>
                <a:ea typeface="Rubik"/>
                <a:cs typeface="Rubik"/>
                <a:sym typeface="Rubik"/>
              </a:rPr>
              <a:t>• arvioimaan, toimiiko opetus toivotulla tavalla</a:t>
            </a:r>
          </a:p>
          <a:p>
            <a:pPr algn="l">
              <a:lnSpc>
                <a:spcPts val="3920"/>
              </a:lnSpc>
            </a:pPr>
            <a:r>
              <a:rPr lang="fi-FI" sz="2800" dirty="0">
                <a:solidFill>
                  <a:srgbClr val="303436"/>
                </a:solidFill>
                <a:latin typeface="Rubik"/>
                <a:ea typeface="Rubik"/>
                <a:cs typeface="Rubik"/>
                <a:sym typeface="Rubik"/>
              </a:rPr>
              <a:t>• seuraamaan, miten opiskelijat ymmärtävät kurssilla käsitellyt tutkimusetiikan sisällöt </a:t>
            </a:r>
          </a:p>
          <a:p>
            <a:pPr algn="l">
              <a:lnSpc>
                <a:spcPts val="3920"/>
              </a:lnSpc>
            </a:pPr>
            <a:r>
              <a:rPr lang="fi-FI" sz="2800" dirty="0">
                <a:solidFill>
                  <a:srgbClr val="303436"/>
                </a:solidFill>
                <a:latin typeface="Rubik"/>
                <a:ea typeface="Rubik"/>
                <a:cs typeface="Rubik"/>
                <a:sym typeface="Rubik"/>
              </a:rPr>
              <a:t>• toteuttamaan formatiivista arviointia ja antamaan opiskelijoille kurssinaikaista palautetta</a:t>
            </a:r>
          </a:p>
          <a:p>
            <a:pPr algn="l">
              <a:lnSpc>
                <a:spcPts val="3920"/>
              </a:lnSpc>
            </a:pPr>
            <a:r>
              <a:rPr lang="fi-FI" sz="2800" dirty="0">
                <a:solidFill>
                  <a:srgbClr val="303436"/>
                </a:solidFill>
                <a:latin typeface="Rubik"/>
                <a:ea typeface="Rubik"/>
                <a:cs typeface="Rubik"/>
                <a:sym typeface="Rubik"/>
              </a:rPr>
              <a:t>• opiskelijoita reflektoimaan omaa oppimistaan ja tukemaan reflektiotaitojen kehittymistä</a:t>
            </a:r>
          </a:p>
          <a:p>
            <a:pPr algn="l">
              <a:lnSpc>
                <a:spcPts val="3920"/>
              </a:lnSpc>
            </a:pPr>
            <a:r>
              <a:rPr lang="fi-FI" sz="2800" dirty="0">
                <a:solidFill>
                  <a:srgbClr val="303436"/>
                </a:solidFill>
                <a:latin typeface="Rubik"/>
                <a:ea typeface="Rubik"/>
                <a:cs typeface="Rubik"/>
                <a:sym typeface="Rubik"/>
              </a:rPr>
              <a:t>• tukemaan opiskelijoita itsearvioinnissa.</a:t>
            </a:r>
          </a:p>
        </p:txBody>
      </p:sp>
      <p:sp>
        <p:nvSpPr>
          <p:cNvPr id="3" name="Freeform 3"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436592"/>
            <a:ext cx="10553700" cy="5887446"/>
          </a:xfrm>
          <a:prstGeom prst="rect">
            <a:avLst/>
          </a:prstGeom>
        </p:spPr>
        <p:txBody>
          <a:bodyPr wrap="square" lIns="0" tIns="0" rIns="0" bIns="0" rtlCol="0" anchor="t">
            <a:spAutoFit/>
          </a:bodyPr>
          <a:lstStyle/>
          <a:p>
            <a:pPr marL="542925" lvl="1" indent="-271462" algn="l">
              <a:lnSpc>
                <a:spcPts val="4200"/>
              </a:lnSpc>
              <a:buFont typeface="Arial"/>
              <a:buChar char="•"/>
            </a:pPr>
            <a:r>
              <a:rPr lang="fi-FI" sz="3000" dirty="0">
                <a:solidFill>
                  <a:srgbClr val="303436"/>
                </a:solidFill>
                <a:latin typeface="Rubik"/>
                <a:ea typeface="Rubik"/>
                <a:cs typeface="Rubik"/>
                <a:sym typeface="Rubik"/>
              </a:rPr>
              <a:t>Opettajana kirjaudut sisään yliopiston tunnuksilla. </a:t>
            </a:r>
          </a:p>
          <a:p>
            <a:pPr marL="542925" lvl="1" indent="-271462" algn="l">
              <a:lnSpc>
                <a:spcPts val="4200"/>
              </a:lnSpc>
              <a:buFont typeface="Arial"/>
              <a:buChar char="•"/>
            </a:pPr>
            <a:r>
              <a:rPr lang="fi-FI" sz="3000" dirty="0">
                <a:solidFill>
                  <a:srgbClr val="303436"/>
                </a:solidFill>
                <a:latin typeface="Rubik"/>
                <a:ea typeface="Rubik"/>
                <a:cs typeface="Rubik"/>
                <a:sym typeface="Rubik"/>
              </a:rPr>
              <a:t>Napsauta 'Uusi kurssi' </a:t>
            </a:r>
          </a:p>
          <a:p>
            <a:pPr marL="542925" lvl="1" indent="-271462" algn="l">
              <a:lnSpc>
                <a:spcPts val="4200"/>
              </a:lnSpc>
              <a:buFont typeface="Arial"/>
              <a:buChar char="•"/>
            </a:pPr>
            <a:r>
              <a:rPr lang="fi-FI" sz="3000" dirty="0">
                <a:solidFill>
                  <a:srgbClr val="303436"/>
                </a:solidFill>
                <a:latin typeface="Rubik"/>
                <a:ea typeface="Rubik"/>
                <a:cs typeface="Rubik"/>
                <a:sym typeface="Rubik"/>
              </a:rPr>
              <a:t>Täytä kurssia koskevat tiedot: </a:t>
            </a:r>
          </a:p>
          <a:p>
            <a:pPr marL="542925" lvl="1" indent="-271462" algn="l">
              <a:lnSpc>
                <a:spcPts val="4200"/>
              </a:lnSpc>
              <a:buFont typeface="Arial"/>
              <a:buChar char="•"/>
            </a:pPr>
            <a:r>
              <a:rPr lang="fi-FI" sz="3000" dirty="0">
                <a:solidFill>
                  <a:srgbClr val="303436"/>
                </a:solidFill>
                <a:latin typeface="Rubik"/>
                <a:ea typeface="Rubik"/>
                <a:cs typeface="Rubik"/>
                <a:sym typeface="Rubik"/>
              </a:rPr>
              <a:t>Kurssin otsikko, yksilöllinen kurssitunnus, alkamis- ja päättymispäivämäärät </a:t>
            </a:r>
          </a:p>
          <a:p>
            <a:pPr marL="542925" lvl="1" indent="-271462" algn="l">
              <a:lnSpc>
                <a:spcPts val="4200"/>
              </a:lnSpc>
              <a:buFont typeface="Arial"/>
              <a:buChar char="•"/>
            </a:pPr>
            <a:r>
              <a:rPr lang="fi-FI" sz="3000" dirty="0">
                <a:solidFill>
                  <a:srgbClr val="303436"/>
                </a:solidFill>
                <a:latin typeface="Rubik"/>
                <a:ea typeface="Rubik"/>
                <a:cs typeface="Rubik"/>
                <a:sym typeface="Rubik"/>
              </a:rPr>
              <a:t>Lisää tehtäviä, jotka edellyttävät opiskelijoiden pohdintaa ja itsearviointia: </a:t>
            </a:r>
          </a:p>
          <a:p>
            <a:pPr marL="542925" lvl="1" indent="-271462" algn="l">
              <a:lnSpc>
                <a:spcPts val="4200"/>
              </a:lnSpc>
              <a:buFont typeface="Arial"/>
              <a:buChar char="•"/>
            </a:pPr>
            <a:r>
              <a:rPr lang="fi-FI" sz="3000" dirty="0">
                <a:solidFill>
                  <a:srgbClr val="303436"/>
                </a:solidFill>
                <a:latin typeface="Rubik"/>
                <a:ea typeface="Rubik"/>
                <a:cs typeface="Rubik"/>
                <a:sym typeface="Rubik"/>
              </a:rPr>
              <a:t>Kirjoita pohdittava aihe (voi olla tietty aihe tai toiminta, jopa koko oppimisjakso) </a:t>
            </a:r>
          </a:p>
          <a:p>
            <a:pPr marL="542925" lvl="1" indent="-271462" algn="l">
              <a:lnSpc>
                <a:spcPts val="4200"/>
              </a:lnSpc>
              <a:buFont typeface="Arial"/>
              <a:buChar char="•"/>
            </a:pPr>
            <a:r>
              <a:rPr lang="fi-FI" sz="3000" dirty="0">
                <a:solidFill>
                  <a:srgbClr val="303436"/>
                </a:solidFill>
                <a:latin typeface="Rubik"/>
                <a:ea typeface="Rubik"/>
                <a:cs typeface="Rubik"/>
                <a:sym typeface="Rubik"/>
              </a:rPr>
              <a:t>Aseta päivämäärät, jolloin tehtävä on saatavilla. </a:t>
            </a:r>
          </a:p>
          <a:p>
            <a:pPr marL="542925" lvl="1" indent="-271462" algn="l">
              <a:lnSpc>
                <a:spcPts val="4200"/>
              </a:lnSpc>
              <a:buFont typeface="Arial"/>
              <a:buChar char="•"/>
            </a:pPr>
            <a:r>
              <a:rPr lang="fi-FI" sz="3000" dirty="0">
                <a:solidFill>
                  <a:srgbClr val="303436"/>
                </a:solidFill>
                <a:latin typeface="Rubik"/>
                <a:ea typeface="Rubik"/>
                <a:cs typeface="Rubik"/>
                <a:sym typeface="Rubik"/>
              </a:rPr>
              <a:t>Tallenna kurssi.</a:t>
            </a:r>
          </a:p>
        </p:txBody>
      </p:sp>
      <p:sp>
        <p:nvSpPr>
          <p:cNvPr id="3" name="Freeform 3"/>
          <p:cNvSpPr/>
          <p:nvPr/>
        </p:nvSpPr>
        <p:spPr>
          <a:xfrm>
            <a:off x="12346106" y="3074547"/>
            <a:ext cx="4913194" cy="4114800"/>
          </a:xfrm>
          <a:custGeom>
            <a:avLst/>
            <a:gdLst/>
            <a:ahLst/>
            <a:cxnLst/>
            <a:rect l="l" t="t" r="r" b="b"/>
            <a:pathLst>
              <a:path w="4913194" h="4114800">
                <a:moveTo>
                  <a:pt x="0" y="0"/>
                </a:moveTo>
                <a:lnTo>
                  <a:pt x="4913194" y="0"/>
                </a:lnTo>
                <a:lnTo>
                  <a:pt x="491319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7079" y="769469"/>
            <a:ext cx="16230600" cy="1667123"/>
          </a:xfrm>
          <a:prstGeom prst="rect">
            <a:avLst/>
          </a:prstGeom>
        </p:spPr>
        <p:txBody>
          <a:bodyPr lIns="0" tIns="0" rIns="0" bIns="0" rtlCol="0" anchor="t">
            <a:spAutoFit/>
          </a:bodyPr>
          <a:lstStyle/>
          <a:p>
            <a:pPr algn="l">
              <a:lnSpc>
                <a:spcPts val="6500"/>
              </a:lnSpc>
            </a:pPr>
            <a:r>
              <a:rPr lang="en-US" sz="6500" b="1" dirty="0">
                <a:solidFill>
                  <a:srgbClr val="3DAA35"/>
                </a:solidFill>
                <a:latin typeface="Bebas Neue Bold"/>
                <a:ea typeface="Bebas Neue Bold"/>
                <a:cs typeface="Bebas Neue Bold"/>
                <a:sym typeface="Bebas Neue Bold"/>
              </a:rPr>
              <a:t>1.</a:t>
            </a:r>
            <a:r>
              <a:rPr lang="fi-FI" sz="6500" b="1" dirty="0">
                <a:solidFill>
                  <a:srgbClr val="3DAA35"/>
                </a:solidFill>
                <a:latin typeface="Bebas Neue Bold"/>
                <a:ea typeface="Bebas Neue Bold"/>
                <a:cs typeface="Bebas Neue Bold"/>
                <a:sym typeface="Bebas Neue Bold"/>
              </a:rPr>
              <a:t>	Opettaja perustaa kurssin ja tehtävät, joiden yhteydessä hän aikoo käyttää Reflektiokompassia</a:t>
            </a:r>
            <a:endParaRPr lang="en-US" sz="6500" b="1" dirty="0">
              <a:solidFill>
                <a:srgbClr val="3DAA35"/>
              </a:solidFill>
              <a:latin typeface="Bebas Neue Bold"/>
              <a:ea typeface="Bebas Neue Bold"/>
              <a:cs typeface="Bebas Neue Bold"/>
              <a:sym typeface="Bebas Neue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33475"/>
            <a:ext cx="15567660" cy="833562"/>
          </a:xfrm>
          <a:prstGeom prst="rect">
            <a:avLst/>
          </a:prstGeom>
        </p:spPr>
        <p:txBody>
          <a:bodyPr lIns="0" tIns="0" rIns="0" bIns="0" rtlCol="0" anchor="t">
            <a:spAutoFit/>
          </a:bodyPr>
          <a:lstStyle/>
          <a:p>
            <a:pPr algn="l">
              <a:lnSpc>
                <a:spcPts val="6500"/>
              </a:lnSpc>
            </a:pPr>
            <a:r>
              <a:rPr lang="en-US" sz="6500" b="1" dirty="0">
                <a:solidFill>
                  <a:srgbClr val="3DAA35"/>
                </a:solidFill>
                <a:latin typeface="Bebas Neue Bold"/>
                <a:ea typeface="Bebas Neue Bold"/>
                <a:cs typeface="Bebas Neue Bold"/>
                <a:sym typeface="Bebas Neue Bold"/>
              </a:rPr>
              <a:t>2.</a:t>
            </a:r>
            <a:r>
              <a:rPr lang="fi-FI" sz="6500" b="1" dirty="0">
                <a:solidFill>
                  <a:srgbClr val="3DAA35"/>
                </a:solidFill>
                <a:latin typeface="Bebas Neue Bold"/>
                <a:ea typeface="Bebas Neue Bold"/>
                <a:cs typeface="Bebas Neue Bold"/>
                <a:sym typeface="Bebas Neue Bold"/>
              </a:rPr>
              <a:t>	Tehtävän jakaminen oppijoiden kanssa</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685800" y="2436592"/>
            <a:ext cx="16992600" cy="6964664"/>
          </a:xfrm>
          <a:prstGeom prst="rect">
            <a:avLst/>
          </a:prstGeom>
        </p:spPr>
        <p:txBody>
          <a:bodyPr wrap="square" lIns="0" tIns="0" rIns="0" bIns="0" rtlCol="0" anchor="t">
            <a:spAutoFit/>
          </a:bodyPr>
          <a:lstStyle/>
          <a:p>
            <a:pPr marL="542925" lvl="1" indent="-271462" algn="l">
              <a:lnSpc>
                <a:spcPts val="4200"/>
              </a:lnSpc>
              <a:buFont typeface="Arial"/>
              <a:buChar char="•"/>
            </a:pPr>
            <a:r>
              <a:rPr lang="fi-FI" sz="3000" dirty="0">
                <a:solidFill>
                  <a:srgbClr val="303436"/>
                </a:solidFill>
                <a:latin typeface="Rubik"/>
                <a:ea typeface="Rubik"/>
                <a:cs typeface="Rubik"/>
                <a:sym typeface="Rubik"/>
              </a:rPr>
              <a:t>Kurssin tallentamisen jälkeen näet sen kurssilistassasi. </a:t>
            </a:r>
          </a:p>
          <a:p>
            <a:pPr marL="542925" lvl="1" indent="-271462" algn="l">
              <a:lnSpc>
                <a:spcPts val="4200"/>
              </a:lnSpc>
              <a:buFont typeface="Arial"/>
              <a:buChar char="•"/>
            </a:pPr>
            <a:r>
              <a:rPr lang="fi-FI" sz="3000" dirty="0">
                <a:solidFill>
                  <a:srgbClr val="303436"/>
                </a:solidFill>
                <a:latin typeface="Rubik"/>
                <a:ea typeface="Rubik"/>
                <a:cs typeface="Rubik"/>
                <a:sym typeface="Rubik"/>
              </a:rPr>
              <a:t>Kunkin kurssikuvauksen lopussa on 5 symbolia: </a:t>
            </a:r>
          </a:p>
          <a:p>
            <a:pPr marL="1185863" lvl="2" indent="-457200">
              <a:lnSpc>
                <a:spcPts val="4200"/>
              </a:lnSpc>
              <a:buFont typeface="Arial" panose="020B0604020202020204" pitchFamily="34" charset="0"/>
              <a:buChar char="•"/>
            </a:pPr>
            <a:r>
              <a:rPr lang="fi-FI" sz="3000" b="1" dirty="0">
                <a:solidFill>
                  <a:srgbClr val="303436"/>
                </a:solidFill>
                <a:latin typeface="Rubik"/>
                <a:ea typeface="Rubik"/>
                <a:cs typeface="Rubik"/>
                <a:sym typeface="Rubik"/>
              </a:rPr>
              <a:t>Muokkaa</a:t>
            </a:r>
            <a:r>
              <a:rPr lang="fi-FI" sz="3000" dirty="0">
                <a:solidFill>
                  <a:srgbClr val="303436"/>
                </a:solidFill>
                <a:latin typeface="Rubik"/>
                <a:ea typeface="Rubik"/>
                <a:cs typeface="Rubik"/>
                <a:sym typeface="Rubik"/>
              </a:rPr>
              <a:t> kurssia ja tehtäviä </a:t>
            </a:r>
          </a:p>
          <a:p>
            <a:pPr marL="1185863" lvl="2" indent="-457200">
              <a:lnSpc>
                <a:spcPts val="4200"/>
              </a:lnSpc>
              <a:buFont typeface="Arial" panose="020B0604020202020204" pitchFamily="34" charset="0"/>
              <a:buChar char="•"/>
            </a:pPr>
            <a:r>
              <a:rPr lang="fi-FI" sz="3000" b="1" dirty="0">
                <a:solidFill>
                  <a:srgbClr val="303436"/>
                </a:solidFill>
                <a:latin typeface="Rubik"/>
                <a:ea typeface="Rubik"/>
                <a:cs typeface="Rubik"/>
                <a:sym typeface="Rubik"/>
              </a:rPr>
              <a:t>Katso</a:t>
            </a:r>
            <a:r>
              <a:rPr lang="fi-FI" sz="3000" dirty="0">
                <a:solidFill>
                  <a:srgbClr val="303436"/>
                </a:solidFill>
                <a:latin typeface="Rubik"/>
                <a:ea typeface="Rubik"/>
                <a:cs typeface="Rubik"/>
                <a:sym typeface="Rubik"/>
              </a:rPr>
              <a:t> vastauksia ja tuloksia </a:t>
            </a:r>
          </a:p>
          <a:p>
            <a:pPr marL="1185863" lvl="2" indent="-457200">
              <a:lnSpc>
                <a:spcPts val="4200"/>
              </a:lnSpc>
              <a:buFont typeface="Arial" panose="020B0604020202020204" pitchFamily="34" charset="0"/>
              <a:buChar char="•"/>
            </a:pPr>
            <a:r>
              <a:rPr lang="fi-FI" sz="3000" b="1" dirty="0">
                <a:solidFill>
                  <a:srgbClr val="303436"/>
                </a:solidFill>
                <a:latin typeface="Rubik"/>
                <a:ea typeface="Rubik"/>
                <a:cs typeface="Rubik"/>
                <a:sym typeface="Rubik"/>
              </a:rPr>
              <a:t>Jaa</a:t>
            </a:r>
            <a:r>
              <a:rPr lang="fi-FI" sz="3000" dirty="0">
                <a:solidFill>
                  <a:srgbClr val="303436"/>
                </a:solidFill>
                <a:latin typeface="Rubik"/>
                <a:ea typeface="Rubik"/>
                <a:cs typeface="Rubik"/>
                <a:sym typeface="Rubik"/>
              </a:rPr>
              <a:t> linkki kutsuaksesi oppijat käyttämään sovellusta. </a:t>
            </a:r>
          </a:p>
          <a:p>
            <a:pPr marL="1185863" lvl="2" indent="-457200">
              <a:lnSpc>
                <a:spcPts val="4200"/>
              </a:lnSpc>
              <a:buFont typeface="Arial" panose="020B0604020202020204" pitchFamily="34" charset="0"/>
              <a:buChar char="•"/>
            </a:pPr>
            <a:r>
              <a:rPr lang="fi-FI" sz="3000" b="1" dirty="0">
                <a:solidFill>
                  <a:srgbClr val="303436"/>
                </a:solidFill>
                <a:latin typeface="Rubik"/>
                <a:ea typeface="Rubik"/>
                <a:cs typeface="Rubik"/>
                <a:sym typeface="Rubik"/>
              </a:rPr>
              <a:t>Opiskelijalista</a:t>
            </a:r>
            <a:r>
              <a:rPr lang="fi-FI" sz="3000" dirty="0">
                <a:solidFill>
                  <a:srgbClr val="303436"/>
                </a:solidFill>
                <a:latin typeface="Rubik"/>
                <a:ea typeface="Rubik"/>
                <a:cs typeface="Rubik"/>
                <a:sym typeface="Rubik"/>
              </a:rPr>
              <a:t> – muokataksesi kurssin osallistujaluetteloa. </a:t>
            </a:r>
          </a:p>
          <a:p>
            <a:pPr marL="1185863" lvl="2" indent="-457200">
              <a:lnSpc>
                <a:spcPts val="4200"/>
              </a:lnSpc>
              <a:buFont typeface="Arial" panose="020B0604020202020204" pitchFamily="34" charset="0"/>
              <a:buChar char="•"/>
            </a:pPr>
            <a:r>
              <a:rPr lang="fi-FI" sz="3000" b="1" dirty="0">
                <a:solidFill>
                  <a:srgbClr val="303436"/>
                </a:solidFill>
                <a:latin typeface="Rubik"/>
                <a:ea typeface="Rubik"/>
                <a:cs typeface="Rubik"/>
                <a:sym typeface="Rubik"/>
              </a:rPr>
              <a:t>Kopioi</a:t>
            </a:r>
            <a:r>
              <a:rPr lang="fi-FI" sz="3000" dirty="0">
                <a:solidFill>
                  <a:srgbClr val="303436"/>
                </a:solidFill>
                <a:latin typeface="Rubik"/>
                <a:ea typeface="Rubik"/>
                <a:cs typeface="Rubik"/>
                <a:sym typeface="Rubik"/>
              </a:rPr>
              <a:t> kurssi (käytettäväksi tulevaisuudessa, mutta sinun on muutettava kurssitunnusta!) </a:t>
            </a:r>
          </a:p>
          <a:p>
            <a:pPr marL="1185863" lvl="2" indent="-457200">
              <a:lnSpc>
                <a:spcPts val="4200"/>
              </a:lnSpc>
              <a:buFont typeface="Arial" panose="020B0604020202020204" pitchFamily="34" charset="0"/>
              <a:buChar char="•"/>
            </a:pPr>
            <a:r>
              <a:rPr lang="fi-FI" sz="3000" b="1" dirty="0">
                <a:solidFill>
                  <a:srgbClr val="303436"/>
                </a:solidFill>
                <a:latin typeface="Rubik"/>
                <a:ea typeface="Rubik"/>
                <a:cs typeface="Rubik"/>
                <a:sym typeface="Rubik"/>
              </a:rPr>
              <a:t>Poista</a:t>
            </a:r>
            <a:r>
              <a:rPr lang="fi-FI" sz="3000" dirty="0">
                <a:solidFill>
                  <a:srgbClr val="303436"/>
                </a:solidFill>
                <a:latin typeface="Rubik"/>
                <a:ea typeface="Rubik"/>
                <a:cs typeface="Rubik"/>
                <a:sym typeface="Rubik"/>
              </a:rPr>
              <a:t> kurssi ja tehtävät </a:t>
            </a:r>
          </a:p>
          <a:p>
            <a:pPr marL="542925" lvl="1" indent="-271462" algn="l">
              <a:lnSpc>
                <a:spcPts val="4200"/>
              </a:lnSpc>
              <a:buFont typeface="Arial"/>
              <a:buChar char="•"/>
            </a:pPr>
            <a:r>
              <a:rPr lang="fi-FI" sz="3000" dirty="0">
                <a:solidFill>
                  <a:srgbClr val="303436"/>
                </a:solidFill>
                <a:latin typeface="Rubik"/>
                <a:ea typeface="Rubik"/>
                <a:cs typeface="Rubik"/>
                <a:sym typeface="Rubik"/>
              </a:rPr>
              <a:t>Napsauta 'jaa' -symbolia kopioidaksesi linkin, jolla voit kutsua opiskelijat Reflektiokompassiin – liitä linkki Moodleen tai muulle alustalle tai luo linkistä QR-koodi, joka jaetaan mobiililaitteissa. </a:t>
            </a:r>
          </a:p>
          <a:p>
            <a:pPr marL="542925" lvl="1" indent="-271462" algn="l">
              <a:lnSpc>
                <a:spcPts val="4200"/>
              </a:lnSpc>
              <a:buFont typeface="Arial"/>
              <a:buChar char="•"/>
            </a:pPr>
            <a:r>
              <a:rPr lang="fi-FI" sz="3000" dirty="0">
                <a:solidFill>
                  <a:srgbClr val="303436"/>
                </a:solidFill>
                <a:latin typeface="Rubik"/>
                <a:ea typeface="Rubik"/>
                <a:cs typeface="Rubik"/>
                <a:sym typeface="Rubik"/>
              </a:rPr>
              <a:t>Ilmoita oppijoille linkistä ja tehtävästä.</a:t>
            </a:r>
          </a:p>
        </p:txBody>
      </p:sp>
      <p:pic>
        <p:nvPicPr>
          <p:cNvPr id="4" name="Picture 3">
            <a:extLst>
              <a:ext uri="{FF2B5EF4-FFF2-40B4-BE49-F238E27FC236}">
                <a16:creationId xmlns:a16="http://schemas.microsoft.com/office/drawing/2014/main" id="{9A5B983F-DEFB-9786-E914-6B4473D52C56}"/>
              </a:ext>
            </a:extLst>
          </p:cNvPr>
          <p:cNvPicPr>
            <a:picLocks noChangeAspect="1"/>
          </p:cNvPicPr>
          <p:nvPr/>
        </p:nvPicPr>
        <p:blipFill>
          <a:blip r:embed="rId2"/>
          <a:stretch>
            <a:fillRect/>
          </a:stretch>
        </p:blipFill>
        <p:spPr>
          <a:xfrm>
            <a:off x="9753600" y="4626352"/>
            <a:ext cx="7620000" cy="15746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4285294"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3.</a:t>
            </a:r>
            <a:r>
              <a:rPr lang="fi-FI" sz="6500" b="1" dirty="0">
                <a:solidFill>
                  <a:srgbClr val="3DAA35"/>
                </a:solidFill>
                <a:latin typeface="Bebas Neue Bold"/>
                <a:ea typeface="Bebas Neue Bold"/>
                <a:cs typeface="Bebas Neue Bold"/>
                <a:sym typeface="Bebas Neue Bold"/>
              </a:rPr>
              <a:t>	Opiskelijat pääsevät tekemään tehtävää </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1028700" y="2430194"/>
            <a:ext cx="16230600" cy="6426055"/>
          </a:xfrm>
          <a:prstGeom prst="rect">
            <a:avLst/>
          </a:prstGeom>
        </p:spPr>
        <p:txBody>
          <a:bodyPr lIns="0" tIns="0" rIns="0" bIns="0" rtlCol="0" anchor="t">
            <a:spAutoFit/>
          </a:bodyPr>
          <a:lstStyle/>
          <a:p>
            <a:pPr marL="542925" lvl="1" indent="-271462" algn="l">
              <a:lnSpc>
                <a:spcPts val="4200"/>
              </a:lnSpc>
              <a:buFont typeface="Arial"/>
              <a:buChar char="•"/>
            </a:pPr>
            <a:r>
              <a:rPr lang="fi-FI" sz="3000" dirty="0">
                <a:solidFill>
                  <a:srgbClr val="303436"/>
                </a:solidFill>
                <a:latin typeface="Rubik"/>
                <a:ea typeface="Rubik"/>
                <a:cs typeface="Rubik"/>
                <a:sym typeface="Rubik"/>
              </a:rPr>
              <a:t>Opiskelijat käyttävät linkkiä tai QR-koodia (jonka opettaja on luonut) päästäkseen tehtävään. </a:t>
            </a:r>
          </a:p>
          <a:p>
            <a:pPr marL="542925" lvl="1" indent="-271462" algn="l">
              <a:lnSpc>
                <a:spcPts val="4200"/>
              </a:lnSpc>
              <a:buFont typeface="Arial"/>
              <a:buChar char="•"/>
            </a:pPr>
            <a:r>
              <a:rPr lang="fi-FI" sz="3000" dirty="0">
                <a:solidFill>
                  <a:srgbClr val="303436"/>
                </a:solidFill>
                <a:latin typeface="Rubik"/>
                <a:ea typeface="Rubik"/>
                <a:cs typeface="Rubik"/>
                <a:sym typeface="Rubik"/>
              </a:rPr>
              <a:t>Linkkiä napsautettaessa sovellus pyytää oppijoita kirjautumaan sisään yliopiston tunnuksilla. </a:t>
            </a:r>
          </a:p>
          <a:p>
            <a:pPr marL="542925" lvl="1" indent="-271462" algn="l">
              <a:lnSpc>
                <a:spcPts val="4200"/>
              </a:lnSpc>
              <a:buFont typeface="Arial"/>
              <a:buChar char="•"/>
            </a:pPr>
            <a:r>
              <a:rPr lang="fi-FI" sz="3000" dirty="0">
                <a:solidFill>
                  <a:srgbClr val="303436"/>
                </a:solidFill>
                <a:latin typeface="Rubik"/>
                <a:ea typeface="Rubik"/>
                <a:cs typeface="Rubik"/>
                <a:sym typeface="Rubik"/>
              </a:rPr>
              <a:t>Suoritettavat tehtävä(t), avautuvat kirjautumisen jälkeen – tarkista tehtävän päivämäärät, opiskelija ei voi suorittaa tehtävää tai muokata vastauksiaan päättymispäivämäärän jälkeen. </a:t>
            </a:r>
          </a:p>
          <a:p>
            <a:pPr marL="542925" lvl="1" indent="-271462" algn="l">
              <a:lnSpc>
                <a:spcPts val="4200"/>
              </a:lnSpc>
              <a:buFont typeface="Arial"/>
              <a:buChar char="•"/>
            </a:pPr>
            <a:r>
              <a:rPr lang="fi-FI" sz="3000" dirty="0">
                <a:solidFill>
                  <a:srgbClr val="303436"/>
                </a:solidFill>
                <a:latin typeface="Rubik"/>
                <a:ea typeface="Rubik"/>
                <a:cs typeface="Rubik"/>
                <a:sym typeface="Rubik"/>
              </a:rPr>
              <a:t>Opiskelija napsauttaa suoritettavaa tehtävää, jossa pyydetään kuvailemaan, mitä he ovat oppineet tehtävän otsikossa määritellyssä aiheessa. </a:t>
            </a:r>
          </a:p>
          <a:p>
            <a:pPr marL="542925" lvl="1" indent="-271462" algn="l">
              <a:lnSpc>
                <a:spcPts val="4200"/>
              </a:lnSpc>
              <a:buFont typeface="Arial"/>
              <a:buChar char="•"/>
            </a:pPr>
            <a:r>
              <a:rPr lang="fi-FI" sz="3000" dirty="0">
                <a:solidFill>
                  <a:srgbClr val="303436"/>
                </a:solidFill>
                <a:latin typeface="Rubik"/>
                <a:ea typeface="Rubik"/>
                <a:cs typeface="Rubik"/>
                <a:sym typeface="Rubik"/>
              </a:rPr>
              <a:t>Tämä kuvaus on kirjallinen pohdinta siitä, mitä opiskelija on oppinut, millaista oppiminen on ollut ja kuinka hyvin he ovat ymmärtäneet opittavan sisällön. On hyvä idea sisällyttää esimerkkejä, henkilökohtaisia oivalluksia, kokemuksia, muutoksia jne. </a:t>
            </a:r>
          </a:p>
        </p:txBody>
      </p:sp>
      <p:sp>
        <p:nvSpPr>
          <p:cNvPr id="4" name="TextBox 4"/>
          <p:cNvSpPr txBox="1"/>
          <p:nvPr/>
        </p:nvSpPr>
        <p:spPr>
          <a:xfrm>
            <a:off x="1028700" y="8697158"/>
            <a:ext cx="2027370" cy="501356"/>
          </a:xfrm>
          <a:prstGeom prst="rect">
            <a:avLst/>
          </a:prstGeom>
        </p:spPr>
        <p:txBody>
          <a:bodyPr lIns="0" tIns="0" rIns="0" bIns="0" rtlCol="0" anchor="t">
            <a:spAutoFit/>
          </a:bodyPr>
          <a:lstStyle/>
          <a:p>
            <a:pPr algn="l">
              <a:lnSpc>
                <a:spcPts val="4200"/>
              </a:lnSpc>
            </a:pPr>
            <a:r>
              <a:rPr lang="en-US" sz="3000" dirty="0">
                <a:solidFill>
                  <a:srgbClr val="303436"/>
                </a:solidFill>
                <a:latin typeface="Rubik"/>
                <a:ea typeface="Rubik"/>
                <a:cs typeface="Rubik"/>
                <a:sym typeface="Rubik"/>
              </a:rPr>
              <a:t>(</a:t>
            </a:r>
            <a:r>
              <a:rPr lang="et-EE" sz="3000" dirty="0" err="1">
                <a:solidFill>
                  <a:srgbClr val="303436"/>
                </a:solidFill>
                <a:latin typeface="Rubik"/>
                <a:ea typeface="Rubik"/>
                <a:cs typeface="Rubik"/>
                <a:sym typeface="Rubik"/>
              </a:rPr>
              <a:t>jatkoo</a:t>
            </a:r>
            <a:r>
              <a:rPr lang="en-US" sz="3000" dirty="0">
                <a:solidFill>
                  <a:srgbClr val="303436"/>
                </a:solidFill>
                <a:latin typeface="Rubik"/>
                <a:ea typeface="Rubik"/>
                <a:cs typeface="Rubik"/>
                <a:sym typeface="Rubik"/>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6230600"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3.</a:t>
            </a:r>
            <a:r>
              <a:rPr lang="fi-FI" sz="6500" b="1" dirty="0">
                <a:solidFill>
                  <a:srgbClr val="3DAA35"/>
                </a:solidFill>
                <a:latin typeface="Bebas Neue Bold"/>
                <a:ea typeface="Bebas Neue Bold"/>
                <a:cs typeface="Bebas Neue Bold"/>
                <a:sym typeface="Bebas Neue Bold"/>
              </a:rPr>
              <a:t>	Opiskelijat pääsevät tekemään tehtävää </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1028700" y="2429448"/>
            <a:ext cx="16230600" cy="6964664"/>
          </a:xfrm>
          <a:prstGeom prst="rect">
            <a:avLst/>
          </a:prstGeom>
        </p:spPr>
        <p:txBody>
          <a:bodyPr lIns="0" tIns="0" rIns="0" bIns="0" rtlCol="0" anchor="t">
            <a:spAutoFit/>
          </a:bodyPr>
          <a:lstStyle/>
          <a:p>
            <a:pPr marL="542925" lvl="1" indent="-271462" algn="l">
              <a:lnSpc>
                <a:spcPts val="4200"/>
              </a:lnSpc>
              <a:buFont typeface="Arial"/>
              <a:buChar char="•"/>
            </a:pPr>
            <a:r>
              <a:rPr lang="fi-FI" sz="3000" dirty="0">
                <a:solidFill>
                  <a:srgbClr val="303436"/>
                </a:solidFill>
                <a:latin typeface="Rubik"/>
                <a:ea typeface="Rubik"/>
                <a:cs typeface="Rubik"/>
                <a:sym typeface="Rubik"/>
              </a:rPr>
              <a:t>Tämän jälkeen opiskelijaa pyydetään valitsemaan lause, joka heidän mielestään parhaiten kuvaa heidän nykyistä ymmärrystasoaan – käytössä on 5 väitettä, jotka perustuvat SOLO-taksonomian tasoihin (katso selitys seuraavilta dioilta). </a:t>
            </a:r>
          </a:p>
          <a:p>
            <a:pPr marL="542925" lvl="1" indent="-271462" algn="l">
              <a:lnSpc>
                <a:spcPts val="4200"/>
              </a:lnSpc>
              <a:buFont typeface="Arial"/>
              <a:buChar char="•"/>
            </a:pPr>
            <a:r>
              <a:rPr lang="fi-FI" sz="3000" dirty="0">
                <a:solidFill>
                  <a:srgbClr val="303436"/>
                </a:solidFill>
                <a:latin typeface="Rubik"/>
                <a:ea typeface="Rubik"/>
                <a:cs typeface="Rubik"/>
                <a:sym typeface="Rubik"/>
              </a:rPr>
              <a:t>Opiskelija lähettää vastauksensa. Vastausta voi muokata tehtävän päättymispäivämäärään asti. </a:t>
            </a:r>
          </a:p>
          <a:p>
            <a:pPr marL="542925" lvl="1" indent="-271462" algn="l">
              <a:lnSpc>
                <a:spcPts val="4200"/>
              </a:lnSpc>
              <a:buFont typeface="Arial"/>
              <a:buChar char="•"/>
            </a:pPr>
            <a:r>
              <a:rPr lang="fi-FI" sz="3000" dirty="0">
                <a:solidFill>
                  <a:srgbClr val="303436"/>
                </a:solidFill>
                <a:latin typeface="Rubik"/>
                <a:ea typeface="Rubik"/>
                <a:cs typeface="Rubik"/>
                <a:sym typeface="Rubik"/>
              </a:rPr>
              <a:t>Lähetyksen jälkeen opiskelija saa automatisoidun palautteen, joka perustuu siihen ymmärryksen tasoon, jona opiskelija on valinnut. </a:t>
            </a:r>
          </a:p>
          <a:p>
            <a:pPr marL="542925" lvl="1" indent="-271462" algn="l">
              <a:lnSpc>
                <a:spcPts val="4200"/>
              </a:lnSpc>
              <a:buFont typeface="Arial"/>
              <a:buChar char="•"/>
            </a:pPr>
            <a:r>
              <a:rPr lang="fi-FI" sz="3000" dirty="0">
                <a:solidFill>
                  <a:srgbClr val="303436"/>
                </a:solidFill>
                <a:latin typeface="Rubik"/>
                <a:ea typeface="Rubik"/>
                <a:cs typeface="Rubik"/>
                <a:sym typeface="Rubik"/>
              </a:rPr>
              <a:t>Sovellus rohkaisee opiskelijoita pohtimaan, vastaako heidän lähettämänsä pohdinta palautteessa kuvattua ymmärrystasoa. </a:t>
            </a:r>
          </a:p>
          <a:p>
            <a:pPr marL="542925" lvl="1" indent="-271462" algn="l">
              <a:lnSpc>
                <a:spcPts val="4200"/>
              </a:lnSpc>
              <a:buFont typeface="Arial"/>
              <a:buChar char="•"/>
            </a:pPr>
            <a:r>
              <a:rPr lang="fi-FI" sz="3000" dirty="0">
                <a:solidFill>
                  <a:srgbClr val="303436"/>
                </a:solidFill>
                <a:latin typeface="Rubik"/>
                <a:ea typeface="Rubik"/>
                <a:cs typeface="Rubik"/>
                <a:sym typeface="Rubik"/>
              </a:rPr>
              <a:t>Opiskelijoilla on mahdollisuus palata vastaukseensa ja muokata joko kirjoitettua kappaletta tai ymmärrystasoa.</a:t>
            </a:r>
            <a:endParaRPr lang="en-US" sz="3000" dirty="0">
              <a:solidFill>
                <a:srgbClr val="303436"/>
              </a:solidFill>
              <a:latin typeface="Rubik"/>
              <a:ea typeface="Rubik"/>
              <a:cs typeface="Rubik"/>
              <a:sym typeface="Rubik"/>
            </a:endParaRPr>
          </a:p>
          <a:p>
            <a:pPr marL="542925" lvl="1" indent="-271462" algn="l">
              <a:lnSpc>
                <a:spcPts val="4200"/>
              </a:lnSpc>
            </a:pPr>
            <a:endParaRPr lang="en-US" sz="3000" dirty="0">
              <a:solidFill>
                <a:srgbClr val="303436"/>
              </a:solidFill>
              <a:latin typeface="Rubik"/>
              <a:ea typeface="Rubik"/>
              <a:cs typeface="Rubik"/>
              <a:sym typeface="Rubik"/>
            </a:endParaRPr>
          </a:p>
          <a:p>
            <a:pPr marL="542925" lvl="1" indent="-271462" algn="l">
              <a:lnSpc>
                <a:spcPts val="4200"/>
              </a:lnSpc>
            </a:pPr>
            <a:endParaRPr lang="en-US" sz="3000" dirty="0">
              <a:solidFill>
                <a:srgbClr val="303436"/>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7137280"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4.</a:t>
            </a:r>
            <a:r>
              <a:rPr lang="fi-FI" sz="6500" b="1" dirty="0">
                <a:solidFill>
                  <a:srgbClr val="3DAA35"/>
                </a:solidFill>
                <a:latin typeface="Bebas Neue Bold"/>
                <a:ea typeface="Bebas Neue Bold"/>
                <a:cs typeface="Bebas Neue Bold"/>
                <a:sym typeface="Bebas Neue Bold"/>
              </a:rPr>
              <a:t>	Opettaja seuraa tuloksia (ja antaa palautetta) </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533400" y="2430194"/>
            <a:ext cx="8145780" cy="7467878"/>
          </a:xfrm>
          <a:prstGeom prst="rect">
            <a:avLst/>
          </a:prstGeom>
        </p:spPr>
        <p:txBody>
          <a:bodyPr wrap="square" lIns="0" tIns="0" rIns="0" bIns="0" rtlCol="0" anchor="t">
            <a:spAutoFit/>
          </a:bodyPr>
          <a:lstStyle/>
          <a:p>
            <a:pPr marL="506730" lvl="1" indent="-253365" algn="l">
              <a:lnSpc>
                <a:spcPts val="3919"/>
              </a:lnSpc>
              <a:buFont typeface="Arial"/>
              <a:buChar char="•"/>
            </a:pPr>
            <a:r>
              <a:rPr lang="fi-FI" sz="2799" dirty="0">
                <a:solidFill>
                  <a:srgbClr val="303436"/>
                </a:solidFill>
                <a:latin typeface="Rubik"/>
                <a:ea typeface="Rubik"/>
                <a:cs typeface="Rubik"/>
                <a:sym typeface="Rubik"/>
              </a:rPr>
              <a:t>Sovellus analysoi opiskelijoiden itsearviointitasoja ja näyttää tulokset sektoridiagrammina (valittujen tasojen prosenttiosuudet). </a:t>
            </a:r>
          </a:p>
          <a:p>
            <a:pPr marL="506730" lvl="1" indent="-253365" algn="l">
              <a:lnSpc>
                <a:spcPts val="3919"/>
              </a:lnSpc>
              <a:buFont typeface="Arial"/>
              <a:buChar char="•"/>
            </a:pPr>
            <a:r>
              <a:rPr lang="fi-FI" sz="2799" dirty="0">
                <a:solidFill>
                  <a:srgbClr val="303436"/>
                </a:solidFill>
                <a:latin typeface="Rubik"/>
                <a:ea typeface="Rubik"/>
                <a:cs typeface="Rubik"/>
                <a:sym typeface="Rubik"/>
              </a:rPr>
              <a:t>SOLO-tason symbolit (selitetty seuraavilla dioilla) havainnollistavat, kuinka hyvin opiskelijat ovat ymmärtäneet koulutusistunnoissa käsiteltyjä aiheita.</a:t>
            </a:r>
          </a:p>
          <a:p>
            <a:pPr marL="506730" lvl="1" indent="-253365" algn="l">
              <a:lnSpc>
                <a:spcPts val="3919"/>
              </a:lnSpc>
              <a:buFont typeface="Arial"/>
              <a:buChar char="•"/>
            </a:pPr>
            <a:r>
              <a:rPr lang="fi-FI" sz="2799" dirty="0">
                <a:solidFill>
                  <a:srgbClr val="303436"/>
                </a:solidFill>
                <a:latin typeface="Rubik"/>
                <a:ea typeface="Rubik"/>
                <a:cs typeface="Rubik"/>
                <a:sym typeface="Rubik"/>
              </a:rPr>
              <a:t>Opettaja voi myös lukea oppijoiden toimittamat pohdintatekstit napsauttamalla 'Katso' -linkkiä. </a:t>
            </a:r>
          </a:p>
          <a:p>
            <a:pPr marL="506730" lvl="1" indent="-253365" algn="l">
              <a:lnSpc>
                <a:spcPts val="3919"/>
              </a:lnSpc>
              <a:buFont typeface="Arial"/>
              <a:buChar char="•"/>
            </a:pPr>
            <a:r>
              <a:rPr lang="fi-FI" sz="2799" dirty="0">
                <a:solidFill>
                  <a:srgbClr val="303436"/>
                </a:solidFill>
                <a:latin typeface="Rubik"/>
                <a:ea typeface="Rubik"/>
                <a:cs typeface="Rubik"/>
                <a:sym typeface="Rubik"/>
              </a:rPr>
              <a:t>Opettaja näkee opiskelijan edistymisen yhteenvedon lineaarikaaviosta napsauttamalla opiskelijan nimeä (joka toimii linkkinä opiskelijakohtaisiin vastauksiin). </a:t>
            </a:r>
          </a:p>
        </p:txBody>
      </p:sp>
      <p:pic>
        <p:nvPicPr>
          <p:cNvPr id="5" name="Picture 4">
            <a:extLst>
              <a:ext uri="{FF2B5EF4-FFF2-40B4-BE49-F238E27FC236}">
                <a16:creationId xmlns:a16="http://schemas.microsoft.com/office/drawing/2014/main" id="{26CA3F0E-9E18-B986-DE4E-74F80BCED732}"/>
              </a:ext>
            </a:extLst>
          </p:cNvPr>
          <p:cNvPicPr>
            <a:picLocks noChangeAspect="1"/>
          </p:cNvPicPr>
          <p:nvPr/>
        </p:nvPicPr>
        <p:blipFill>
          <a:blip r:embed="rId2"/>
          <a:stretch>
            <a:fillRect/>
          </a:stretch>
        </p:blipFill>
        <p:spPr>
          <a:xfrm>
            <a:off x="8679180" y="2271087"/>
            <a:ext cx="9354031" cy="69300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4. </a:t>
            </a:r>
            <a:r>
              <a:rPr lang="en-US" sz="6500" b="1" dirty="0" err="1">
                <a:solidFill>
                  <a:srgbClr val="3DAA35"/>
                </a:solidFill>
                <a:latin typeface="Bebas Neue Bold"/>
                <a:ea typeface="Bebas Neue Bold"/>
                <a:cs typeface="Bebas Neue Bold"/>
                <a:sym typeface="Bebas Neue Bold"/>
              </a:rPr>
              <a:t>Opettajan</a:t>
            </a:r>
            <a:r>
              <a:rPr lang="en-US" sz="6500" b="1" dirty="0">
                <a:solidFill>
                  <a:srgbClr val="3DAA35"/>
                </a:solidFill>
                <a:latin typeface="Bebas Neue Bold"/>
                <a:ea typeface="Bebas Neue Bold"/>
                <a:cs typeface="Bebas Neue Bold"/>
                <a:sym typeface="Bebas Neue Bold"/>
              </a:rPr>
              <a:t> </a:t>
            </a:r>
            <a:r>
              <a:rPr lang="en-US" sz="6500" b="1" dirty="0" err="1">
                <a:solidFill>
                  <a:srgbClr val="3DAA35"/>
                </a:solidFill>
                <a:latin typeface="Bebas Neue Bold"/>
                <a:ea typeface="Bebas Neue Bold"/>
                <a:cs typeface="Bebas Neue Bold"/>
                <a:sym typeface="Bebas Neue Bold"/>
              </a:rPr>
              <a:t>palautteen</a:t>
            </a:r>
            <a:r>
              <a:rPr lang="en-US" sz="6500" b="1" dirty="0">
                <a:solidFill>
                  <a:srgbClr val="3DAA35"/>
                </a:solidFill>
                <a:latin typeface="Bebas Neue Bold"/>
                <a:ea typeface="Bebas Neue Bold"/>
                <a:cs typeface="Bebas Neue Bold"/>
                <a:sym typeface="Bebas Neue Bold"/>
              </a:rPr>
              <a:t> </a:t>
            </a:r>
            <a:r>
              <a:rPr lang="en-US" sz="6500" b="1" dirty="0" err="1">
                <a:solidFill>
                  <a:srgbClr val="3DAA35"/>
                </a:solidFill>
                <a:latin typeface="Bebas Neue Bold"/>
                <a:ea typeface="Bebas Neue Bold"/>
                <a:cs typeface="Bebas Neue Bold"/>
                <a:sym typeface="Bebas Neue Bold"/>
              </a:rPr>
              <a:t>antaminen</a:t>
            </a:r>
            <a:endParaRPr lang="en-US" sz="6500" b="1" dirty="0">
              <a:solidFill>
                <a:srgbClr val="3DAA35"/>
              </a:solidFill>
              <a:latin typeface="Bebas Neue Bold"/>
              <a:ea typeface="Bebas Neue Bold"/>
              <a:cs typeface="Bebas Neue Bold"/>
              <a:sym typeface="Bebas Neue Bold"/>
            </a:endParaRPr>
          </a:p>
        </p:txBody>
      </p:sp>
      <p:sp>
        <p:nvSpPr>
          <p:cNvPr id="3" name="TextBox 3"/>
          <p:cNvSpPr txBox="1"/>
          <p:nvPr/>
        </p:nvSpPr>
        <p:spPr>
          <a:xfrm>
            <a:off x="256672" y="2439719"/>
            <a:ext cx="9954128" cy="7275390"/>
          </a:xfrm>
          <a:prstGeom prst="rect">
            <a:avLst/>
          </a:prstGeom>
        </p:spPr>
        <p:txBody>
          <a:bodyPr wrap="square" lIns="0" tIns="0" rIns="0" bIns="0" rtlCol="0" anchor="t">
            <a:spAutoFit/>
          </a:bodyPr>
          <a:lstStyle/>
          <a:p>
            <a:pPr marL="488179" lvl="1" indent="-244090" algn="l">
              <a:lnSpc>
                <a:spcPts val="3776"/>
              </a:lnSpc>
              <a:buFont typeface="Arial"/>
              <a:buChar char="•"/>
            </a:pPr>
            <a:r>
              <a:rPr lang="fi-FI" sz="2697" dirty="0">
                <a:solidFill>
                  <a:srgbClr val="303436"/>
                </a:solidFill>
                <a:latin typeface="Rubik"/>
                <a:ea typeface="Rubik"/>
                <a:cs typeface="Rubik"/>
                <a:sym typeface="Rubik"/>
              </a:rPr>
              <a:t>Tämä vaihe on valinnainen, mutta se voi auttaa opiskelijoita parantamaan reflektio- ja itsearviointitaitojaan. </a:t>
            </a:r>
          </a:p>
          <a:p>
            <a:pPr marL="488179" lvl="1" indent="-244090" algn="l">
              <a:lnSpc>
                <a:spcPts val="3776"/>
              </a:lnSpc>
              <a:buFont typeface="Arial"/>
              <a:buChar char="•"/>
            </a:pPr>
            <a:r>
              <a:rPr lang="fi-FI" sz="2697" dirty="0">
                <a:solidFill>
                  <a:srgbClr val="303436"/>
                </a:solidFill>
                <a:latin typeface="Rubik"/>
                <a:ea typeface="Rubik"/>
                <a:cs typeface="Rubik"/>
                <a:sym typeface="Rubik"/>
              </a:rPr>
              <a:t>Kun opettaja napsauttaa 'Katso' -linkkiä, näytetään opiskelijan vastausteksti ja taso, jonka opiskelija on valinnut. </a:t>
            </a:r>
          </a:p>
          <a:p>
            <a:pPr marL="488179" lvl="1" indent="-244090" algn="l">
              <a:lnSpc>
                <a:spcPts val="3776"/>
              </a:lnSpc>
              <a:buFont typeface="Arial"/>
              <a:buChar char="•"/>
            </a:pPr>
            <a:r>
              <a:rPr lang="fi-FI" sz="2697" dirty="0">
                <a:solidFill>
                  <a:srgbClr val="303436"/>
                </a:solidFill>
                <a:latin typeface="Rubik"/>
                <a:ea typeface="Rubik"/>
                <a:cs typeface="Rubik"/>
                <a:sym typeface="Rubik"/>
              </a:rPr>
              <a:t>Opettaja voi antaa kirjallista palautetta opiskelijalle esimerkiksi sanomalla, että itsearviointi ja pohdintatekstit todella vastaavat toisiaan. </a:t>
            </a:r>
          </a:p>
          <a:p>
            <a:pPr marL="488179" lvl="1" indent="-244090" algn="l">
              <a:lnSpc>
                <a:spcPts val="3776"/>
              </a:lnSpc>
              <a:buFont typeface="Arial"/>
              <a:buChar char="•"/>
            </a:pPr>
            <a:r>
              <a:rPr lang="fi-FI" sz="2697" dirty="0">
                <a:solidFill>
                  <a:srgbClr val="303436"/>
                </a:solidFill>
                <a:latin typeface="Rubik"/>
                <a:ea typeface="Rubik"/>
                <a:cs typeface="Rubik"/>
                <a:sym typeface="Rubik"/>
              </a:rPr>
              <a:t>Jos pohdintateksti ei vastaa opiskelijan ilmoittamaa tasoa, opettaja voi kirjoittaa kehittämisideoita ja ilmoittaa oman arvionsa tekstin sisältöä vastaavasta ymmärryksen tasosta alareunassa. </a:t>
            </a:r>
          </a:p>
          <a:p>
            <a:pPr marL="488179" lvl="1" indent="-244090" algn="l">
              <a:lnSpc>
                <a:spcPts val="3776"/>
              </a:lnSpc>
              <a:buFont typeface="Arial"/>
              <a:buChar char="•"/>
            </a:pPr>
            <a:r>
              <a:rPr lang="fi-FI" sz="2697" dirty="0">
                <a:solidFill>
                  <a:srgbClr val="303436"/>
                </a:solidFill>
                <a:latin typeface="Rubik"/>
                <a:ea typeface="Rubik"/>
                <a:cs typeface="Rubik"/>
                <a:sym typeface="Rubik"/>
              </a:rPr>
              <a:t>Napsauttaa 'Tallenna palaute' -painiketta, opettajan palaute tallentuu ja näkyy opiskelijalle.</a:t>
            </a:r>
          </a:p>
        </p:txBody>
      </p:sp>
      <p:pic>
        <p:nvPicPr>
          <p:cNvPr id="5" name="Picture 4">
            <a:extLst>
              <a:ext uri="{FF2B5EF4-FFF2-40B4-BE49-F238E27FC236}">
                <a16:creationId xmlns:a16="http://schemas.microsoft.com/office/drawing/2014/main" id="{5A6B69B2-2B2C-069A-A94B-1742A748F6A5}"/>
              </a:ext>
            </a:extLst>
          </p:cNvPr>
          <p:cNvPicPr>
            <a:picLocks noChangeAspect="1"/>
          </p:cNvPicPr>
          <p:nvPr/>
        </p:nvPicPr>
        <p:blipFill>
          <a:blip r:embed="rId2"/>
          <a:stretch>
            <a:fillRect/>
          </a:stretch>
        </p:blipFill>
        <p:spPr>
          <a:xfrm>
            <a:off x="10744200" y="2562225"/>
            <a:ext cx="7287128" cy="5324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897682"/>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5.	</a:t>
            </a:r>
            <a:r>
              <a:rPr lang="en-US" sz="6500" b="1" dirty="0" err="1">
                <a:solidFill>
                  <a:srgbClr val="3DAA35"/>
                </a:solidFill>
                <a:latin typeface="Bebas Neue Bold"/>
                <a:ea typeface="Bebas Neue Bold"/>
                <a:cs typeface="Bebas Neue Bold"/>
                <a:sym typeface="Bebas Neue Bold"/>
              </a:rPr>
              <a:t>Opiskelijan</a:t>
            </a:r>
            <a:r>
              <a:rPr lang="en-US" sz="6500" b="1" dirty="0">
                <a:solidFill>
                  <a:srgbClr val="3DAA35"/>
                </a:solidFill>
                <a:latin typeface="Bebas Neue Bold"/>
                <a:ea typeface="Bebas Neue Bold"/>
                <a:cs typeface="Bebas Neue Bold"/>
                <a:sym typeface="Bebas Neue Bold"/>
              </a:rPr>
              <a:t> </a:t>
            </a:r>
            <a:r>
              <a:rPr lang="en-US" sz="6500" b="1" dirty="0" err="1">
                <a:solidFill>
                  <a:srgbClr val="3DAA35"/>
                </a:solidFill>
                <a:latin typeface="Bebas Neue Bold"/>
                <a:ea typeface="Bebas Neue Bold"/>
                <a:cs typeface="Bebas Neue Bold"/>
                <a:sym typeface="Bebas Neue Bold"/>
              </a:rPr>
              <a:t>edistymisen</a:t>
            </a:r>
            <a:r>
              <a:rPr lang="en-US" sz="6500" b="1" dirty="0">
                <a:solidFill>
                  <a:srgbClr val="3DAA35"/>
                </a:solidFill>
                <a:latin typeface="Bebas Neue Bold"/>
                <a:ea typeface="Bebas Neue Bold"/>
                <a:cs typeface="Bebas Neue Bold"/>
                <a:sym typeface="Bebas Neue Bold"/>
              </a:rPr>
              <a:t> </a:t>
            </a:r>
            <a:r>
              <a:rPr lang="en-US" sz="6500" b="1" dirty="0" err="1">
                <a:solidFill>
                  <a:srgbClr val="3DAA35"/>
                </a:solidFill>
                <a:latin typeface="Bebas Neue Bold"/>
                <a:ea typeface="Bebas Neue Bold"/>
                <a:cs typeface="Bebas Neue Bold"/>
                <a:sym typeface="Bebas Neue Bold"/>
              </a:rPr>
              <a:t>seuraaminen</a:t>
            </a:r>
            <a:r>
              <a:rPr lang="en-US" sz="6500" b="1" dirty="0">
                <a:solidFill>
                  <a:srgbClr val="3DAA35"/>
                </a:solidFill>
                <a:latin typeface="Bebas Neue Bold"/>
                <a:ea typeface="Bebas Neue Bold"/>
                <a:cs typeface="Bebas Neue Bold"/>
                <a:sym typeface="Bebas Neue Bold"/>
              </a:rPr>
              <a:t> </a:t>
            </a:r>
          </a:p>
        </p:txBody>
      </p:sp>
      <p:sp>
        <p:nvSpPr>
          <p:cNvPr id="3" name="TextBox 3"/>
          <p:cNvSpPr txBox="1"/>
          <p:nvPr/>
        </p:nvSpPr>
        <p:spPr>
          <a:xfrm>
            <a:off x="1028700" y="2439719"/>
            <a:ext cx="8367876" cy="7305957"/>
          </a:xfrm>
          <a:prstGeom prst="rect">
            <a:avLst/>
          </a:prstGeom>
        </p:spPr>
        <p:txBody>
          <a:bodyPr lIns="0" tIns="0" rIns="0" bIns="0" rtlCol="0" anchor="t">
            <a:spAutoFit/>
          </a:bodyPr>
          <a:lstStyle/>
          <a:p>
            <a:pPr marL="470537" lvl="1" indent="-235268" algn="l">
              <a:lnSpc>
                <a:spcPts val="3640"/>
              </a:lnSpc>
              <a:buFont typeface="Arial"/>
              <a:buChar char="•"/>
            </a:pPr>
            <a:r>
              <a:rPr lang="fi-FI" sz="2600" dirty="0">
                <a:solidFill>
                  <a:srgbClr val="303436"/>
                </a:solidFill>
                <a:latin typeface="Rubik"/>
                <a:ea typeface="Rubik"/>
                <a:cs typeface="Rubik"/>
                <a:sym typeface="Rubik"/>
              </a:rPr>
              <a:t>Opiskelija voi seurata omia itsearviointitasojaan lineaarikaaviosta. </a:t>
            </a:r>
          </a:p>
          <a:p>
            <a:pPr marL="470537" lvl="1" indent="-235268" algn="l">
              <a:lnSpc>
                <a:spcPts val="3640"/>
              </a:lnSpc>
              <a:buFont typeface="Arial"/>
              <a:buChar char="•"/>
            </a:pPr>
            <a:r>
              <a:rPr lang="fi-FI" sz="2600" dirty="0">
                <a:solidFill>
                  <a:srgbClr val="303436"/>
                </a:solidFill>
                <a:latin typeface="Rubik"/>
                <a:ea typeface="Rubik"/>
                <a:cs typeface="Rubik"/>
                <a:sym typeface="Rubik"/>
              </a:rPr>
              <a:t>Tämä auttaa ymmärtämään, mitkä aiheet saattavat vaatia lisähuomiota ja missä opiskelija tuntee olevansa varmalla pohjalla. </a:t>
            </a:r>
          </a:p>
          <a:p>
            <a:pPr marL="470537" lvl="1" indent="-235268" algn="l">
              <a:lnSpc>
                <a:spcPts val="3640"/>
              </a:lnSpc>
              <a:buFont typeface="Arial"/>
              <a:buChar char="•"/>
            </a:pPr>
            <a:r>
              <a:rPr lang="fi-FI" sz="2600" dirty="0">
                <a:solidFill>
                  <a:srgbClr val="303436"/>
                </a:solidFill>
                <a:latin typeface="Rubik"/>
                <a:ea typeface="Rubik"/>
                <a:cs typeface="Rubik"/>
                <a:sym typeface="Rubik"/>
              </a:rPr>
              <a:t>Opiskelija hyötyy myös opettajan palautteesta – yhteenvetokaavion alla on linkki opettajan palautteeseen (jos sitä on annettu) – opettaja on saattanut merkitä uuden tason ja/tai antaa kirjallista palautetta opiskelijalle. </a:t>
            </a:r>
          </a:p>
          <a:p>
            <a:pPr marL="470537" lvl="1" indent="-235268" algn="l">
              <a:lnSpc>
                <a:spcPts val="3640"/>
              </a:lnSpc>
              <a:buFont typeface="Arial"/>
              <a:buChar char="•"/>
            </a:pPr>
            <a:r>
              <a:rPr lang="fi-FI" sz="2600" dirty="0">
                <a:solidFill>
                  <a:srgbClr val="303436"/>
                </a:solidFill>
                <a:latin typeface="Rubik"/>
                <a:ea typeface="Rubik"/>
                <a:cs typeface="Rubik"/>
                <a:sym typeface="Rubik"/>
              </a:rPr>
              <a:t>On suositeltavaa, että opettaja ja opiskelijat keskustelevat ajoittain yhteenvetokaavioissa näkyvästä edistymisestä – esim. Miten opiskelija edistyy? Miksi jotkut aiheet ovat haastavampia? Miten oma pohdinta ja itsearviointi ovat kehittyneet (SOLO-tasot)?</a:t>
            </a:r>
          </a:p>
        </p:txBody>
      </p:sp>
      <p:pic>
        <p:nvPicPr>
          <p:cNvPr id="5" name="Picture 4">
            <a:extLst>
              <a:ext uri="{FF2B5EF4-FFF2-40B4-BE49-F238E27FC236}">
                <a16:creationId xmlns:a16="http://schemas.microsoft.com/office/drawing/2014/main" id="{7E65BAF8-97F0-ADC0-1117-98584DD42965}"/>
              </a:ext>
            </a:extLst>
          </p:cNvPr>
          <p:cNvPicPr>
            <a:picLocks noChangeAspect="1"/>
          </p:cNvPicPr>
          <p:nvPr/>
        </p:nvPicPr>
        <p:blipFill>
          <a:blip r:embed="rId2"/>
          <a:stretch>
            <a:fillRect/>
          </a:stretch>
        </p:blipFill>
        <p:spPr>
          <a:xfrm>
            <a:off x="9630275" y="2933700"/>
            <a:ext cx="8657725" cy="39991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1645</TotalTime>
  <Words>1149</Words>
  <Application>Microsoft Office PowerPoint</Application>
  <PresentationFormat>Custom</PresentationFormat>
  <Paragraphs>81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Bebas Neue Bold</vt:lpstr>
      <vt:lpstr>Rubik</vt:lpstr>
      <vt:lpstr>Bebas Neue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RC_slides</dc:title>
  <dc:creator>Anu Tammeleht</dc:creator>
  <cp:lastModifiedBy>anu tammeleht</cp:lastModifiedBy>
  <cp:revision>7</cp:revision>
  <dcterms:created xsi:type="dcterms:W3CDTF">2006-08-16T00:00:00Z</dcterms:created>
  <dcterms:modified xsi:type="dcterms:W3CDTF">2025-02-14T07:57:32Z</dcterms:modified>
  <dc:identifier>DAGcrN9sHi0</dc:identifier>
</cp:coreProperties>
</file>