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9" r:id="rId3"/>
    <p:sldId id="291" r:id="rId4"/>
    <p:sldId id="295" r:id="rId5"/>
    <p:sldId id="296" r:id="rId6"/>
    <p:sldId id="292" r:id="rId7"/>
    <p:sldId id="293" r:id="rId8"/>
    <p:sldId id="290" r:id="rId9"/>
    <p:sldId id="259" r:id="rId10"/>
    <p:sldId id="284" r:id="rId11"/>
    <p:sldId id="260" r:id="rId12"/>
    <p:sldId id="285" r:id="rId13"/>
    <p:sldId id="286" r:id="rId14"/>
    <p:sldId id="300" r:id="rId15"/>
    <p:sldId id="299" r:id="rId16"/>
    <p:sldId id="297" r:id="rId17"/>
    <p:sldId id="301" r:id="rId18"/>
    <p:sldId id="302" r:id="rId19"/>
    <p:sldId id="262" r:id="rId20"/>
    <p:sldId id="261" r:id="rId21"/>
    <p:sldId id="263" r:id="rId22"/>
    <p:sldId id="264" r:id="rId23"/>
    <p:sldId id="280" r:id="rId24"/>
    <p:sldId id="265" r:id="rId25"/>
    <p:sldId id="266" r:id="rId26"/>
    <p:sldId id="267" r:id="rId27"/>
  </p:sldIdLst>
  <p:sldSz cx="9144000" cy="6858000" type="screen4x3"/>
  <p:notesSz cx="6797675" cy="9926638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B00"/>
    <a:srgbClr val="FF9933"/>
    <a:srgbClr val="999999"/>
    <a:srgbClr val="E6E6E6"/>
    <a:srgbClr val="215134"/>
    <a:srgbClr val="215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60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0A36B-F30C-483F-9FA0-F164952CDFBC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0F2AFAA2-9D62-4443-9E82-8E7EDD51EB08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00" noProof="0" dirty="0" smtClean="0"/>
            <a:t>Organisaation missio</a:t>
          </a:r>
          <a:endParaRPr lang="fi-FI" sz="1000" noProof="0" dirty="0"/>
        </a:p>
      </dgm:t>
    </dgm:pt>
    <dgm:pt modelId="{21428E61-5B18-491E-BDA7-408452E60906}" type="parTrans" cxnId="{E4658F50-241E-4AE7-883E-0A35D032F1CE}">
      <dgm:prSet/>
      <dgm:spPr/>
      <dgm:t>
        <a:bodyPr/>
        <a:lstStyle/>
        <a:p>
          <a:endParaRPr lang="fi-FI" noProof="0" dirty="0"/>
        </a:p>
      </dgm:t>
    </dgm:pt>
    <dgm:pt modelId="{DE485F19-ED68-4039-B943-58A6678A3054}" type="sibTrans" cxnId="{E4658F50-241E-4AE7-883E-0A35D032F1CE}">
      <dgm:prSet/>
      <dgm:spPr/>
      <dgm:t>
        <a:bodyPr/>
        <a:lstStyle/>
        <a:p>
          <a:endParaRPr lang="fi-FI" noProof="0" dirty="0"/>
        </a:p>
      </dgm:t>
    </dgm:pt>
    <dgm:pt modelId="{9F22D508-A4C7-4E1C-B335-87E162F4CDE9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Liike-toiminnan kehittämisen periaatteet</a:t>
          </a:r>
          <a:endParaRPr lang="fi-FI" sz="1050" noProof="0" dirty="0"/>
        </a:p>
      </dgm:t>
    </dgm:pt>
    <dgm:pt modelId="{DB1EB804-5CDD-422A-8299-21AAB48B9E9C}" type="parTrans" cxnId="{EE6151D6-94E4-4311-B0B9-16DAC97536EE}">
      <dgm:prSet/>
      <dgm:spPr/>
      <dgm:t>
        <a:bodyPr/>
        <a:lstStyle/>
        <a:p>
          <a:endParaRPr lang="fi-FI" noProof="0" dirty="0"/>
        </a:p>
      </dgm:t>
    </dgm:pt>
    <dgm:pt modelId="{79167F73-C276-47CA-8CD2-9B9E1EA1A759}" type="sibTrans" cxnId="{EE6151D6-94E4-4311-B0B9-16DAC97536EE}">
      <dgm:prSet/>
      <dgm:spPr/>
      <dgm:t>
        <a:bodyPr/>
        <a:lstStyle/>
        <a:p>
          <a:endParaRPr lang="fi-FI" noProof="0" dirty="0"/>
        </a:p>
      </dgm:t>
    </dgm:pt>
    <dgm:pt modelId="{3DC1F183-980F-4B33-817B-7829A83376D4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Strategia</a:t>
          </a:r>
          <a:endParaRPr lang="fi-FI" sz="1050" noProof="0" dirty="0"/>
        </a:p>
      </dgm:t>
    </dgm:pt>
    <dgm:pt modelId="{2A9EE7DC-B807-4D93-AA6F-A28267859CC9}" type="parTrans" cxnId="{7878285E-EC47-4642-811A-F8BB9F52EBDA}">
      <dgm:prSet/>
      <dgm:spPr/>
      <dgm:t>
        <a:bodyPr/>
        <a:lstStyle/>
        <a:p>
          <a:endParaRPr lang="fi-FI" noProof="0" dirty="0"/>
        </a:p>
      </dgm:t>
    </dgm:pt>
    <dgm:pt modelId="{40078F7A-92C5-4870-99B0-975BFF9EC498}" type="sibTrans" cxnId="{7878285E-EC47-4642-811A-F8BB9F52EBDA}">
      <dgm:prSet/>
      <dgm:spPr/>
      <dgm:t>
        <a:bodyPr/>
        <a:lstStyle/>
        <a:p>
          <a:endParaRPr lang="fi-FI" noProof="0" dirty="0"/>
        </a:p>
      </dgm:t>
    </dgm:pt>
    <dgm:pt modelId="{83097A30-5314-40E1-A3B2-753901699B60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50" noProof="0" dirty="0" err="1" smtClean="0"/>
            <a:t>KA-periaateet</a:t>
          </a:r>
          <a:endParaRPr lang="fi-FI" sz="1050" noProof="0" dirty="0"/>
        </a:p>
      </dgm:t>
    </dgm:pt>
    <dgm:pt modelId="{054AE721-1976-406B-8E9F-53A4C8A3E841}" type="parTrans" cxnId="{5A086DEF-C9DC-49A0-B8D7-C5714D9E641C}">
      <dgm:prSet/>
      <dgm:spPr/>
      <dgm:t>
        <a:bodyPr/>
        <a:lstStyle/>
        <a:p>
          <a:endParaRPr lang="fi-FI" noProof="0" dirty="0"/>
        </a:p>
      </dgm:t>
    </dgm:pt>
    <dgm:pt modelId="{B5F35C37-2E61-471C-9A03-2EA1A9D0E1B0}" type="sibTrans" cxnId="{5A086DEF-C9DC-49A0-B8D7-C5714D9E641C}">
      <dgm:prSet/>
      <dgm:spPr/>
      <dgm:t>
        <a:bodyPr/>
        <a:lstStyle/>
        <a:p>
          <a:endParaRPr lang="fi-FI" noProof="0" dirty="0"/>
        </a:p>
      </dgm:t>
    </dgm:pt>
    <dgm:pt modelId="{28C41D38-DA1B-4FEA-8517-708216D0DA96}">
      <dgm:prSet phldrT="[Teksti]"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Vaikutukset asiakkaisiin, palveluihin ja prosesseihin</a:t>
          </a:r>
          <a:endParaRPr lang="fi-FI" sz="1050" noProof="0" dirty="0"/>
        </a:p>
      </dgm:t>
    </dgm:pt>
    <dgm:pt modelId="{C9313DC7-9A03-4995-AD03-FE681B7390E9}" type="parTrans" cxnId="{E3E73042-ECD2-4E37-8D0A-6E4FCCDBD365}">
      <dgm:prSet/>
      <dgm:spPr/>
      <dgm:t>
        <a:bodyPr/>
        <a:lstStyle/>
        <a:p>
          <a:endParaRPr lang="fi-FI" noProof="0" dirty="0"/>
        </a:p>
      </dgm:t>
    </dgm:pt>
    <dgm:pt modelId="{CAFE68CE-B246-461A-9FCC-43E19F738B38}" type="sibTrans" cxnId="{E3E73042-ECD2-4E37-8D0A-6E4FCCDBD365}">
      <dgm:prSet/>
      <dgm:spPr/>
      <dgm:t>
        <a:bodyPr/>
        <a:lstStyle/>
        <a:p>
          <a:endParaRPr lang="fi-FI" noProof="0" dirty="0"/>
        </a:p>
      </dgm:t>
    </dgm:pt>
    <dgm:pt modelId="{70C6591A-AA10-481E-996C-38C3752F973F}">
      <dgm:prSet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Vaikutukset palveluiden ja prosessien </a:t>
          </a:r>
          <a:r>
            <a:rPr lang="fi-FI" sz="1050" noProof="0" dirty="0" err="1" smtClean="0"/>
            <a:t>kehittä-miseen</a:t>
          </a:r>
          <a:endParaRPr lang="fi-FI" sz="1050" noProof="0" dirty="0"/>
        </a:p>
      </dgm:t>
    </dgm:pt>
    <dgm:pt modelId="{3B8D91E3-A7B1-4634-A520-5DACC4A2D2E1}" type="parTrans" cxnId="{26910090-5250-4E82-84C9-8C3D40806D23}">
      <dgm:prSet/>
      <dgm:spPr/>
      <dgm:t>
        <a:bodyPr/>
        <a:lstStyle/>
        <a:p>
          <a:endParaRPr lang="fi-FI" noProof="0" dirty="0"/>
        </a:p>
      </dgm:t>
    </dgm:pt>
    <dgm:pt modelId="{84B6FFD9-DAFA-42D7-BCB0-61DD75736C65}" type="sibTrans" cxnId="{26910090-5250-4E82-84C9-8C3D40806D23}">
      <dgm:prSet/>
      <dgm:spPr/>
      <dgm:t>
        <a:bodyPr/>
        <a:lstStyle/>
        <a:p>
          <a:endParaRPr lang="fi-FI" noProof="0" dirty="0"/>
        </a:p>
      </dgm:t>
    </dgm:pt>
    <dgm:pt modelId="{6094D03B-EE00-4632-8BE7-D5FF1887ADF9}">
      <dgm:prSet custT="1"/>
      <dgm:spPr>
        <a:solidFill>
          <a:schemeClr val="tx2"/>
        </a:solidFill>
      </dgm:spPr>
      <dgm:t>
        <a:bodyPr/>
        <a:lstStyle/>
        <a:p>
          <a:r>
            <a:rPr lang="fi-FI" sz="1050" noProof="0" dirty="0" err="1" smtClean="0"/>
            <a:t>Kustanus-hyöty</a:t>
          </a:r>
          <a:r>
            <a:rPr lang="fi-FI" sz="1050" noProof="0" dirty="0" smtClean="0"/>
            <a:t> analyysi</a:t>
          </a:r>
          <a:endParaRPr lang="fi-FI" sz="1050" noProof="0" dirty="0"/>
        </a:p>
      </dgm:t>
    </dgm:pt>
    <dgm:pt modelId="{637B886C-B62D-4F9B-B854-943134651F7C}" type="parTrans" cxnId="{8380A23F-1D90-4FEC-9E3D-8D492888830B}">
      <dgm:prSet/>
      <dgm:spPr/>
      <dgm:t>
        <a:bodyPr/>
        <a:lstStyle/>
        <a:p>
          <a:endParaRPr lang="fi-FI" noProof="0" dirty="0"/>
        </a:p>
      </dgm:t>
    </dgm:pt>
    <dgm:pt modelId="{7CFAC6FB-24FA-43D8-8CB5-F8E2F47AB393}" type="sibTrans" cxnId="{8380A23F-1D90-4FEC-9E3D-8D492888830B}">
      <dgm:prSet/>
      <dgm:spPr/>
      <dgm:t>
        <a:bodyPr/>
        <a:lstStyle/>
        <a:p>
          <a:endParaRPr lang="fi-FI" noProof="0" dirty="0"/>
        </a:p>
      </dgm:t>
    </dgm:pt>
    <dgm:pt modelId="{34C4AB61-0995-48EA-B49A-E23062E8B0E7}">
      <dgm:prSet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Sopivuus tavoitearkkitehtuureihin</a:t>
          </a:r>
          <a:endParaRPr lang="fi-FI" sz="1050" noProof="0" dirty="0"/>
        </a:p>
      </dgm:t>
    </dgm:pt>
    <dgm:pt modelId="{B7803CD5-8E62-443D-B8E9-FEFF14649FE5}" type="parTrans" cxnId="{94B0A5F0-9114-4766-8786-D895B9E46BA0}">
      <dgm:prSet/>
      <dgm:spPr/>
      <dgm:t>
        <a:bodyPr/>
        <a:lstStyle/>
        <a:p>
          <a:endParaRPr lang="fi-FI" noProof="0" dirty="0"/>
        </a:p>
      </dgm:t>
    </dgm:pt>
    <dgm:pt modelId="{B22B1345-F4CB-447A-9004-21FD6562ADA1}" type="sibTrans" cxnId="{94B0A5F0-9114-4766-8786-D895B9E46BA0}">
      <dgm:prSet/>
      <dgm:spPr/>
      <dgm:t>
        <a:bodyPr/>
        <a:lstStyle/>
        <a:p>
          <a:endParaRPr lang="fi-FI" noProof="0" dirty="0"/>
        </a:p>
      </dgm:t>
    </dgm:pt>
    <dgm:pt modelId="{C9A33E9A-C8ED-4157-87B9-0474CC16BA88}">
      <dgm:prSet custT="1"/>
      <dgm:spPr>
        <a:solidFill>
          <a:schemeClr val="tx2"/>
        </a:solidFill>
      </dgm:spPr>
      <dgm:t>
        <a:bodyPr/>
        <a:lstStyle/>
        <a:p>
          <a:r>
            <a:rPr lang="fi-FI" sz="1050" noProof="0" dirty="0" smtClean="0"/>
            <a:t>Vaikutukset IT-palveluihin</a:t>
          </a:r>
          <a:endParaRPr lang="fi-FI" sz="1050" noProof="0" dirty="0"/>
        </a:p>
      </dgm:t>
    </dgm:pt>
    <dgm:pt modelId="{8F722B72-D7D4-4FBC-BFC9-1A2B1532D56D}" type="parTrans" cxnId="{E9496349-30F8-46CA-89D3-2BE0E9387468}">
      <dgm:prSet/>
      <dgm:spPr/>
      <dgm:t>
        <a:bodyPr/>
        <a:lstStyle/>
        <a:p>
          <a:endParaRPr lang="fi-FI" noProof="0" dirty="0"/>
        </a:p>
      </dgm:t>
    </dgm:pt>
    <dgm:pt modelId="{BD3414B7-A91D-4A42-B438-1702B1403F32}" type="sibTrans" cxnId="{E9496349-30F8-46CA-89D3-2BE0E9387468}">
      <dgm:prSet/>
      <dgm:spPr/>
      <dgm:t>
        <a:bodyPr/>
        <a:lstStyle/>
        <a:p>
          <a:endParaRPr lang="fi-FI" noProof="0" dirty="0"/>
        </a:p>
      </dgm:t>
    </dgm:pt>
    <dgm:pt modelId="{A962C1B4-D17C-4076-BB17-5DD17567046A}" type="pres">
      <dgm:prSet presAssocID="{16F0A36B-F30C-483F-9FA0-F164952CDFBC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59994D43-8985-4F54-BAC3-38D892778C45}" type="pres">
      <dgm:prSet presAssocID="{16F0A36B-F30C-483F-9FA0-F164952CDFBC}" presName="triangle1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1EC24268-445E-4249-B33B-C73AD6CF6A12}" type="pres">
      <dgm:prSet presAssocID="{16F0A36B-F30C-483F-9FA0-F164952CDFBC}" presName="triangle2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B9DB3C0B-1824-4C92-9B3B-8E13F06B2F87}" type="pres">
      <dgm:prSet presAssocID="{16F0A36B-F30C-483F-9FA0-F164952CDFBC}" presName="triangle3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29A1EE09-8DFA-4490-B756-BD6566A775C4}" type="pres">
      <dgm:prSet presAssocID="{16F0A36B-F30C-483F-9FA0-F164952CDFBC}" presName="triangle4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FD3409B9-6647-4153-A62F-9F2C84A40AD0}" type="pres">
      <dgm:prSet presAssocID="{16F0A36B-F30C-483F-9FA0-F164952CDFBC}" presName="triangle5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0D4E0E5B-1DA0-42D6-9F41-38FCF1EF571B}" type="pres">
      <dgm:prSet presAssocID="{16F0A36B-F30C-483F-9FA0-F164952CDFBC}" presName="triangle6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5F954CEB-F3B9-459A-849F-121764FE11E0}" type="pres">
      <dgm:prSet presAssocID="{16F0A36B-F30C-483F-9FA0-F164952CDFBC}" presName="triangle7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C2B042D-C192-4554-AF4B-4B2B82A91DF7}" type="pres">
      <dgm:prSet presAssocID="{16F0A36B-F30C-483F-9FA0-F164952CDFBC}" presName="triangle8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5BFAEBF-18DC-4128-B1A0-F087DD1CA7F1}" type="pres">
      <dgm:prSet presAssocID="{16F0A36B-F30C-483F-9FA0-F164952CDFBC}" presName="triangle9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</dgm:ptLst>
  <dgm:cxnLst>
    <dgm:cxn modelId="{1B7E5086-3045-47DC-9776-126D84F491D9}" type="presOf" srcId="{28C41D38-DA1B-4FEA-8517-708216D0DA96}" destId="{FD3409B9-6647-4153-A62F-9F2C84A40AD0}" srcOrd="0" destOrd="0" presId="urn:microsoft.com/office/officeart/2005/8/layout/pyramid4"/>
    <dgm:cxn modelId="{A575EC53-12B7-4282-810D-B8134AAA6FFD}" type="presOf" srcId="{70C6591A-AA10-481E-996C-38C3752F973F}" destId="{0D4E0E5B-1DA0-42D6-9F41-38FCF1EF571B}" srcOrd="0" destOrd="0" presId="urn:microsoft.com/office/officeart/2005/8/layout/pyramid4"/>
    <dgm:cxn modelId="{7878285E-EC47-4642-811A-F8BB9F52EBDA}" srcId="{16F0A36B-F30C-483F-9FA0-F164952CDFBC}" destId="{3DC1F183-980F-4B33-817B-7829A83376D4}" srcOrd="2" destOrd="0" parTransId="{2A9EE7DC-B807-4D93-AA6F-A28267859CC9}" sibTransId="{40078F7A-92C5-4870-99B0-975BFF9EC498}"/>
    <dgm:cxn modelId="{E4658F50-241E-4AE7-883E-0A35D032F1CE}" srcId="{16F0A36B-F30C-483F-9FA0-F164952CDFBC}" destId="{0F2AFAA2-9D62-4443-9E82-8E7EDD51EB08}" srcOrd="0" destOrd="0" parTransId="{21428E61-5B18-491E-BDA7-408452E60906}" sibTransId="{DE485F19-ED68-4039-B943-58A6678A3054}"/>
    <dgm:cxn modelId="{8380A23F-1D90-4FEC-9E3D-8D492888830B}" srcId="{16F0A36B-F30C-483F-9FA0-F164952CDFBC}" destId="{6094D03B-EE00-4632-8BE7-D5FF1887ADF9}" srcOrd="6" destOrd="0" parTransId="{637B886C-B62D-4F9B-B854-943134651F7C}" sibTransId="{7CFAC6FB-24FA-43D8-8CB5-F8E2F47AB393}"/>
    <dgm:cxn modelId="{5A086DEF-C9DC-49A0-B8D7-C5714D9E641C}" srcId="{16F0A36B-F30C-483F-9FA0-F164952CDFBC}" destId="{83097A30-5314-40E1-A3B2-753901699B60}" srcOrd="3" destOrd="0" parTransId="{054AE721-1976-406B-8E9F-53A4C8A3E841}" sibTransId="{B5F35C37-2E61-471C-9A03-2EA1A9D0E1B0}"/>
    <dgm:cxn modelId="{E9496349-30F8-46CA-89D3-2BE0E9387468}" srcId="{16F0A36B-F30C-483F-9FA0-F164952CDFBC}" destId="{C9A33E9A-C8ED-4157-87B9-0474CC16BA88}" srcOrd="8" destOrd="0" parTransId="{8F722B72-D7D4-4FBC-BFC9-1A2B1532D56D}" sibTransId="{BD3414B7-A91D-4A42-B438-1702B1403F32}"/>
    <dgm:cxn modelId="{E3E73042-ECD2-4E37-8D0A-6E4FCCDBD365}" srcId="{16F0A36B-F30C-483F-9FA0-F164952CDFBC}" destId="{28C41D38-DA1B-4FEA-8517-708216D0DA96}" srcOrd="4" destOrd="0" parTransId="{C9313DC7-9A03-4995-AD03-FE681B7390E9}" sibTransId="{CAFE68CE-B246-461A-9FCC-43E19F738B38}"/>
    <dgm:cxn modelId="{139789C2-2A78-4322-BC97-96119D9DFB81}" type="presOf" srcId="{9F22D508-A4C7-4E1C-B335-87E162F4CDE9}" destId="{1EC24268-445E-4249-B33B-C73AD6CF6A12}" srcOrd="0" destOrd="0" presId="urn:microsoft.com/office/officeart/2005/8/layout/pyramid4"/>
    <dgm:cxn modelId="{8F3E0A29-63AF-4B0C-A28B-509477C44DE3}" type="presOf" srcId="{83097A30-5314-40E1-A3B2-753901699B60}" destId="{29A1EE09-8DFA-4490-B756-BD6566A775C4}" srcOrd="0" destOrd="0" presId="urn:microsoft.com/office/officeart/2005/8/layout/pyramid4"/>
    <dgm:cxn modelId="{94B0A5F0-9114-4766-8786-D895B9E46BA0}" srcId="{16F0A36B-F30C-483F-9FA0-F164952CDFBC}" destId="{34C4AB61-0995-48EA-B49A-E23062E8B0E7}" srcOrd="7" destOrd="0" parTransId="{B7803CD5-8E62-443D-B8E9-FEFF14649FE5}" sibTransId="{B22B1345-F4CB-447A-9004-21FD6562ADA1}"/>
    <dgm:cxn modelId="{26910090-5250-4E82-84C9-8C3D40806D23}" srcId="{16F0A36B-F30C-483F-9FA0-F164952CDFBC}" destId="{70C6591A-AA10-481E-996C-38C3752F973F}" srcOrd="5" destOrd="0" parTransId="{3B8D91E3-A7B1-4634-A520-5DACC4A2D2E1}" sibTransId="{84B6FFD9-DAFA-42D7-BCB0-61DD75736C65}"/>
    <dgm:cxn modelId="{4893403F-FDAB-47F7-BCCC-29ED4C1EDD39}" type="presOf" srcId="{16F0A36B-F30C-483F-9FA0-F164952CDFBC}" destId="{A962C1B4-D17C-4076-BB17-5DD17567046A}" srcOrd="0" destOrd="0" presId="urn:microsoft.com/office/officeart/2005/8/layout/pyramid4"/>
    <dgm:cxn modelId="{5AA46C3A-73C5-4091-886D-2EB7A983C886}" type="presOf" srcId="{0F2AFAA2-9D62-4443-9E82-8E7EDD51EB08}" destId="{59994D43-8985-4F54-BAC3-38D892778C45}" srcOrd="0" destOrd="0" presId="urn:microsoft.com/office/officeart/2005/8/layout/pyramid4"/>
    <dgm:cxn modelId="{B40BEC3A-0A3D-4154-A335-CCE2ABD5197F}" type="presOf" srcId="{3DC1F183-980F-4B33-817B-7829A83376D4}" destId="{B9DB3C0B-1824-4C92-9B3B-8E13F06B2F87}" srcOrd="0" destOrd="0" presId="urn:microsoft.com/office/officeart/2005/8/layout/pyramid4"/>
    <dgm:cxn modelId="{E6ADD79B-5896-4498-A6DB-F5534915A7C4}" type="presOf" srcId="{C9A33E9A-C8ED-4157-87B9-0474CC16BA88}" destId="{85BFAEBF-18DC-4128-B1A0-F087DD1CA7F1}" srcOrd="0" destOrd="0" presId="urn:microsoft.com/office/officeart/2005/8/layout/pyramid4"/>
    <dgm:cxn modelId="{EE6151D6-94E4-4311-B0B9-16DAC97536EE}" srcId="{16F0A36B-F30C-483F-9FA0-F164952CDFBC}" destId="{9F22D508-A4C7-4E1C-B335-87E162F4CDE9}" srcOrd="1" destOrd="0" parTransId="{DB1EB804-5CDD-422A-8299-21AAB48B9E9C}" sibTransId="{79167F73-C276-47CA-8CD2-9B9E1EA1A759}"/>
    <dgm:cxn modelId="{42675821-7F7B-4344-B7E8-842AA5C334FB}" type="presOf" srcId="{6094D03B-EE00-4632-8BE7-D5FF1887ADF9}" destId="{5F954CEB-F3B9-459A-849F-121764FE11E0}" srcOrd="0" destOrd="0" presId="urn:microsoft.com/office/officeart/2005/8/layout/pyramid4"/>
    <dgm:cxn modelId="{B2F2439F-D446-4B43-A3DE-CC6901507229}" type="presOf" srcId="{34C4AB61-0995-48EA-B49A-E23062E8B0E7}" destId="{3C2B042D-C192-4554-AF4B-4B2B82A91DF7}" srcOrd="0" destOrd="0" presId="urn:microsoft.com/office/officeart/2005/8/layout/pyramid4"/>
    <dgm:cxn modelId="{A7E80394-A91A-4E07-B4E8-11A4C431A49C}" type="presParOf" srcId="{A962C1B4-D17C-4076-BB17-5DD17567046A}" destId="{59994D43-8985-4F54-BAC3-38D892778C45}" srcOrd="0" destOrd="0" presId="urn:microsoft.com/office/officeart/2005/8/layout/pyramid4"/>
    <dgm:cxn modelId="{F32E4470-B0DF-4E35-9D58-81883E5BCFD1}" type="presParOf" srcId="{A962C1B4-D17C-4076-BB17-5DD17567046A}" destId="{1EC24268-445E-4249-B33B-C73AD6CF6A12}" srcOrd="1" destOrd="0" presId="urn:microsoft.com/office/officeart/2005/8/layout/pyramid4"/>
    <dgm:cxn modelId="{47945554-C90B-41E2-BA19-E7F37259B113}" type="presParOf" srcId="{A962C1B4-D17C-4076-BB17-5DD17567046A}" destId="{B9DB3C0B-1824-4C92-9B3B-8E13F06B2F87}" srcOrd="2" destOrd="0" presId="urn:microsoft.com/office/officeart/2005/8/layout/pyramid4"/>
    <dgm:cxn modelId="{0A77F94B-4A66-4A52-A68B-3632AE259141}" type="presParOf" srcId="{A962C1B4-D17C-4076-BB17-5DD17567046A}" destId="{29A1EE09-8DFA-4490-B756-BD6566A775C4}" srcOrd="3" destOrd="0" presId="urn:microsoft.com/office/officeart/2005/8/layout/pyramid4"/>
    <dgm:cxn modelId="{5CBDC08C-DCF1-48A4-A39E-26E2811C1D22}" type="presParOf" srcId="{A962C1B4-D17C-4076-BB17-5DD17567046A}" destId="{FD3409B9-6647-4153-A62F-9F2C84A40AD0}" srcOrd="4" destOrd="0" presId="urn:microsoft.com/office/officeart/2005/8/layout/pyramid4"/>
    <dgm:cxn modelId="{2E573E74-03EC-4957-B890-7EE64BD9D50E}" type="presParOf" srcId="{A962C1B4-D17C-4076-BB17-5DD17567046A}" destId="{0D4E0E5B-1DA0-42D6-9F41-38FCF1EF571B}" srcOrd="5" destOrd="0" presId="urn:microsoft.com/office/officeart/2005/8/layout/pyramid4"/>
    <dgm:cxn modelId="{410B4B74-C23C-4166-93B9-896AEBFFB8AF}" type="presParOf" srcId="{A962C1B4-D17C-4076-BB17-5DD17567046A}" destId="{5F954CEB-F3B9-459A-849F-121764FE11E0}" srcOrd="6" destOrd="0" presId="urn:microsoft.com/office/officeart/2005/8/layout/pyramid4"/>
    <dgm:cxn modelId="{F4AC048E-C24D-417E-AE2A-8DA27F36A17D}" type="presParOf" srcId="{A962C1B4-D17C-4076-BB17-5DD17567046A}" destId="{3C2B042D-C192-4554-AF4B-4B2B82A91DF7}" srcOrd="7" destOrd="0" presId="urn:microsoft.com/office/officeart/2005/8/layout/pyramid4"/>
    <dgm:cxn modelId="{BE7AFC95-F5A1-4D2D-8A01-AB134FA33C71}" type="presParOf" srcId="{A962C1B4-D17C-4076-BB17-5DD17567046A}" destId="{85BFAEBF-18DC-4128-B1A0-F087DD1CA7F1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51189-DE00-4539-9F52-48AA5D629C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E3909BD9-68E8-4D09-A25A-DF1F8AD254AB}">
      <dgm:prSet phldrT="[Teksti]" custT="1"/>
      <dgm:spPr/>
      <dgm:t>
        <a:bodyPr/>
        <a:lstStyle/>
        <a:p>
          <a:r>
            <a:rPr lang="fi-FI" sz="1600" dirty="0" smtClean="0"/>
            <a:t>O-vaihtoehto</a:t>
          </a:r>
          <a:endParaRPr lang="fi-FI" sz="1600" dirty="0"/>
        </a:p>
      </dgm:t>
    </dgm:pt>
    <dgm:pt modelId="{B1F1D4BE-5057-4DB7-AA92-77CF9415A492}" type="parTrans" cxnId="{0359712D-70AB-4279-B690-D5B458AECCFE}">
      <dgm:prSet/>
      <dgm:spPr/>
      <dgm:t>
        <a:bodyPr/>
        <a:lstStyle/>
        <a:p>
          <a:endParaRPr lang="fi-FI"/>
        </a:p>
      </dgm:t>
    </dgm:pt>
    <dgm:pt modelId="{6A41DDAE-DBFD-4F52-B1BB-39E2BBF63EA8}" type="sibTrans" cxnId="{0359712D-70AB-4279-B690-D5B458AECCFE}">
      <dgm:prSet/>
      <dgm:spPr/>
      <dgm:t>
        <a:bodyPr/>
        <a:lstStyle/>
        <a:p>
          <a:endParaRPr lang="fi-FI"/>
        </a:p>
      </dgm:t>
    </dgm:pt>
    <dgm:pt modelId="{E3749B2B-3974-4AEE-B151-E054F2DA6C64}">
      <dgm:prSet phldrT="[Teksti]"/>
      <dgm:spPr/>
      <dgm:t>
        <a:bodyPr/>
        <a:lstStyle/>
        <a:p>
          <a:r>
            <a:rPr lang="fi-FI" dirty="0" smtClean="0"/>
            <a:t>Nykyisen jatkumo</a:t>
          </a:r>
          <a:endParaRPr lang="fi-FI" dirty="0"/>
        </a:p>
      </dgm:t>
    </dgm:pt>
    <dgm:pt modelId="{25B04B4E-8BE2-4B72-B82A-346A3F4FFCEF}" type="parTrans" cxnId="{C3BC37EE-38A8-4FE6-9E31-A60266913249}">
      <dgm:prSet/>
      <dgm:spPr/>
      <dgm:t>
        <a:bodyPr/>
        <a:lstStyle/>
        <a:p>
          <a:endParaRPr lang="fi-FI"/>
        </a:p>
      </dgm:t>
    </dgm:pt>
    <dgm:pt modelId="{747C65E7-EEA4-4357-ABEE-F980C651B89E}" type="sibTrans" cxnId="{C3BC37EE-38A8-4FE6-9E31-A60266913249}">
      <dgm:prSet/>
      <dgm:spPr/>
      <dgm:t>
        <a:bodyPr/>
        <a:lstStyle/>
        <a:p>
          <a:endParaRPr lang="fi-FI"/>
        </a:p>
      </dgm:t>
    </dgm:pt>
    <dgm:pt modelId="{A566A147-5ADF-4B89-A23E-CE11717E1F2B}">
      <dgm:prSet phldrT="[Teksti]"/>
      <dgm:spPr/>
      <dgm:t>
        <a:bodyPr/>
        <a:lstStyle/>
        <a:p>
          <a:r>
            <a:rPr lang="fi-FI" dirty="0" smtClean="0"/>
            <a:t>Ei olennaisia muutoksia nykyiseen</a:t>
          </a:r>
          <a:endParaRPr lang="fi-FI" dirty="0"/>
        </a:p>
      </dgm:t>
    </dgm:pt>
    <dgm:pt modelId="{9084F588-B957-43BC-8452-62D60902B64F}" type="parTrans" cxnId="{031DEB18-59CD-40A2-B965-D21FF9032622}">
      <dgm:prSet/>
      <dgm:spPr/>
      <dgm:t>
        <a:bodyPr/>
        <a:lstStyle/>
        <a:p>
          <a:endParaRPr lang="fi-FI"/>
        </a:p>
      </dgm:t>
    </dgm:pt>
    <dgm:pt modelId="{CA065816-1B86-4FD3-8F1A-7BFB6B9B1CF8}" type="sibTrans" cxnId="{031DEB18-59CD-40A2-B965-D21FF9032622}">
      <dgm:prSet/>
      <dgm:spPr/>
      <dgm:t>
        <a:bodyPr/>
        <a:lstStyle/>
        <a:p>
          <a:endParaRPr lang="fi-FI"/>
        </a:p>
      </dgm:t>
    </dgm:pt>
    <dgm:pt modelId="{F97108D3-DDC0-471E-902E-ED1952FE0ABD}">
      <dgm:prSet phldrT="[Teksti]" custT="1"/>
      <dgm:spPr>
        <a:solidFill>
          <a:schemeClr val="accent2"/>
        </a:solidFill>
      </dgm:spPr>
      <dgm:t>
        <a:bodyPr/>
        <a:lstStyle/>
        <a:p>
          <a:r>
            <a:rPr lang="fi-FI" sz="1600" dirty="0" smtClean="0"/>
            <a:t>Komponentti-pohjainen</a:t>
          </a:r>
          <a:endParaRPr lang="fi-FI" sz="1600" dirty="0"/>
        </a:p>
      </dgm:t>
    </dgm:pt>
    <dgm:pt modelId="{CF453A3B-AAEA-406F-8666-9C19E7E2A221}" type="parTrans" cxnId="{823ECDF3-98D3-4BF4-8678-6E7D7CBA7528}">
      <dgm:prSet/>
      <dgm:spPr/>
      <dgm:t>
        <a:bodyPr/>
        <a:lstStyle/>
        <a:p>
          <a:endParaRPr lang="fi-FI"/>
        </a:p>
      </dgm:t>
    </dgm:pt>
    <dgm:pt modelId="{E3F209EF-26C5-4950-A4DE-665A34251AC2}" type="sibTrans" cxnId="{823ECDF3-98D3-4BF4-8678-6E7D7CBA7528}">
      <dgm:prSet/>
      <dgm:spPr/>
      <dgm:t>
        <a:bodyPr/>
        <a:lstStyle/>
        <a:p>
          <a:endParaRPr lang="fi-FI"/>
        </a:p>
      </dgm:t>
    </dgm:pt>
    <dgm:pt modelId="{3D054C79-0515-4369-A2BB-EE13C42A2A1B}">
      <dgm:prSet phldrT="[Teksti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i-FI" sz="1800" dirty="0" smtClean="0"/>
            <a:t>Koostuu erillisistä palasista, joiden keskinäinen integrointi on haasteellista</a:t>
          </a:r>
          <a:endParaRPr lang="fi-FI" sz="1800" dirty="0"/>
        </a:p>
      </dgm:t>
    </dgm:pt>
    <dgm:pt modelId="{7ACAD1F7-1E35-4137-967F-E4CC969139CF}" type="parTrans" cxnId="{DA304BD3-C87A-4CA6-B88D-34C047CFDC27}">
      <dgm:prSet/>
      <dgm:spPr/>
      <dgm:t>
        <a:bodyPr/>
        <a:lstStyle/>
        <a:p>
          <a:endParaRPr lang="fi-FI"/>
        </a:p>
      </dgm:t>
    </dgm:pt>
    <dgm:pt modelId="{062848A8-C7CE-4B79-930B-957E6CDBD107}" type="sibTrans" cxnId="{DA304BD3-C87A-4CA6-B88D-34C047CFDC27}">
      <dgm:prSet/>
      <dgm:spPr/>
      <dgm:t>
        <a:bodyPr/>
        <a:lstStyle/>
        <a:p>
          <a:endParaRPr lang="fi-FI"/>
        </a:p>
      </dgm:t>
    </dgm:pt>
    <dgm:pt modelId="{2D897503-6406-4ADC-8072-32766894BAA7}">
      <dgm:prSet phldrT="[Teksti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i-FI" sz="1800" dirty="0" smtClean="0"/>
            <a:t>Hitaampi tie kuin valmisohjelmisto</a:t>
          </a:r>
          <a:endParaRPr lang="fi-FI" sz="1800" dirty="0"/>
        </a:p>
      </dgm:t>
    </dgm:pt>
    <dgm:pt modelId="{803F91A1-8FAA-423C-8F04-F0D7AFEF9EA1}" type="parTrans" cxnId="{AFD97C7F-D9F6-4267-9B3A-3210F6E4BD45}">
      <dgm:prSet/>
      <dgm:spPr/>
      <dgm:t>
        <a:bodyPr/>
        <a:lstStyle/>
        <a:p>
          <a:endParaRPr lang="fi-FI"/>
        </a:p>
      </dgm:t>
    </dgm:pt>
    <dgm:pt modelId="{D5C870F9-9726-4A79-9904-917A40E2F776}" type="sibTrans" cxnId="{AFD97C7F-D9F6-4267-9B3A-3210F6E4BD45}">
      <dgm:prSet/>
      <dgm:spPr/>
      <dgm:t>
        <a:bodyPr/>
        <a:lstStyle/>
        <a:p>
          <a:endParaRPr lang="fi-FI"/>
        </a:p>
      </dgm:t>
    </dgm:pt>
    <dgm:pt modelId="{91B14AE5-4D2E-4864-8BB3-BC4C2EF773E8}">
      <dgm:prSet phldrT="[Teksti]" custT="1"/>
      <dgm:spPr/>
      <dgm:t>
        <a:bodyPr/>
        <a:lstStyle/>
        <a:p>
          <a:r>
            <a:rPr lang="fi-FI" sz="1600" dirty="0" smtClean="0"/>
            <a:t>Valmisohjelmisto</a:t>
          </a:r>
          <a:endParaRPr lang="fi-FI" sz="1600" dirty="0"/>
        </a:p>
      </dgm:t>
    </dgm:pt>
    <dgm:pt modelId="{DFCA3938-5EFC-4352-99FB-DE48955FB554}" type="parTrans" cxnId="{55D63D79-3CBD-4C55-BCE0-CC6F79F7E97D}">
      <dgm:prSet/>
      <dgm:spPr/>
      <dgm:t>
        <a:bodyPr/>
        <a:lstStyle/>
        <a:p>
          <a:endParaRPr lang="fi-FI"/>
        </a:p>
      </dgm:t>
    </dgm:pt>
    <dgm:pt modelId="{7D8E9EED-A93C-4AB0-9E0F-C5548BC5DC66}" type="sibTrans" cxnId="{55D63D79-3CBD-4C55-BCE0-CC6F79F7E97D}">
      <dgm:prSet/>
      <dgm:spPr/>
      <dgm:t>
        <a:bodyPr/>
        <a:lstStyle/>
        <a:p>
          <a:endParaRPr lang="fi-FI"/>
        </a:p>
      </dgm:t>
    </dgm:pt>
    <dgm:pt modelId="{E872B232-9657-4788-90D1-E969F39D3933}">
      <dgm:prSet phldrT="[Teksti]" custT="1"/>
      <dgm:spPr/>
      <dgm:t>
        <a:bodyPr/>
        <a:lstStyle/>
        <a:p>
          <a:r>
            <a:rPr lang="fi-FI" sz="1800" dirty="0" smtClean="0"/>
            <a:t>Valmiiksi integroitu kokonaisuus</a:t>
          </a:r>
          <a:endParaRPr lang="fi-FI" sz="1800" dirty="0"/>
        </a:p>
      </dgm:t>
    </dgm:pt>
    <dgm:pt modelId="{26AB3B15-2998-435C-A2D9-24B4188E4018}" type="parTrans" cxnId="{FD9F7FD0-8460-4D53-B3FC-533D760BB60B}">
      <dgm:prSet/>
      <dgm:spPr/>
      <dgm:t>
        <a:bodyPr/>
        <a:lstStyle/>
        <a:p>
          <a:endParaRPr lang="fi-FI"/>
        </a:p>
      </dgm:t>
    </dgm:pt>
    <dgm:pt modelId="{A9BA1994-B97B-4C96-A130-5297307C3777}" type="sibTrans" cxnId="{FD9F7FD0-8460-4D53-B3FC-533D760BB60B}">
      <dgm:prSet/>
      <dgm:spPr/>
      <dgm:t>
        <a:bodyPr/>
        <a:lstStyle/>
        <a:p>
          <a:endParaRPr lang="fi-FI"/>
        </a:p>
      </dgm:t>
    </dgm:pt>
    <dgm:pt modelId="{FF892574-8190-43A9-A387-A058F5E2F8B3}">
      <dgm:prSet phldrT="[Teksti]" custT="1"/>
      <dgm:spPr/>
      <dgm:t>
        <a:bodyPr/>
        <a:lstStyle/>
        <a:p>
          <a:r>
            <a:rPr lang="fi-FI" sz="1800" dirty="0" smtClean="0"/>
            <a:t>Voidaan kilpailuttaa kokonaisuutena</a:t>
          </a:r>
          <a:endParaRPr lang="fi-FI" sz="1800" dirty="0"/>
        </a:p>
      </dgm:t>
    </dgm:pt>
    <dgm:pt modelId="{92939DA6-D601-4DDA-A090-9F0D5F5F79F7}" type="parTrans" cxnId="{BD573559-D28C-48A5-B7BF-EAC61BC2F5BA}">
      <dgm:prSet/>
      <dgm:spPr/>
      <dgm:t>
        <a:bodyPr/>
        <a:lstStyle/>
        <a:p>
          <a:endParaRPr lang="fi-FI"/>
        </a:p>
      </dgm:t>
    </dgm:pt>
    <dgm:pt modelId="{40B4E178-10E9-4E96-9B63-02BCCB26EBD8}" type="sibTrans" cxnId="{BD573559-D28C-48A5-B7BF-EAC61BC2F5BA}">
      <dgm:prSet/>
      <dgm:spPr/>
      <dgm:t>
        <a:bodyPr/>
        <a:lstStyle/>
        <a:p>
          <a:endParaRPr lang="fi-FI"/>
        </a:p>
      </dgm:t>
    </dgm:pt>
    <dgm:pt modelId="{98A94625-38ED-4495-A20A-8D2161028367}">
      <dgm:prSet phldrT="[Teksti]"/>
      <dgm:spPr/>
      <dgm:t>
        <a:bodyPr/>
        <a:lstStyle/>
        <a:p>
          <a:r>
            <a:rPr lang="fi-FI" dirty="0" err="1" smtClean="0"/>
            <a:t>IT-kustannustasossa</a:t>
          </a:r>
          <a:r>
            <a:rPr lang="fi-FI" dirty="0" smtClean="0"/>
            <a:t> ei nähtävissä parannusta</a:t>
          </a:r>
          <a:endParaRPr lang="fi-FI" dirty="0"/>
        </a:p>
      </dgm:t>
    </dgm:pt>
    <dgm:pt modelId="{32B117BB-A75A-4AF0-A4FE-742C4FF79F09}" type="parTrans" cxnId="{9FE33E67-5CB2-4F61-AFB1-CFF32BECD7C8}">
      <dgm:prSet/>
      <dgm:spPr/>
      <dgm:t>
        <a:bodyPr/>
        <a:lstStyle/>
        <a:p>
          <a:endParaRPr lang="fi-FI"/>
        </a:p>
      </dgm:t>
    </dgm:pt>
    <dgm:pt modelId="{BDB5762E-74C8-4DAA-9209-6C0D7D985BBB}" type="sibTrans" cxnId="{9FE33E67-5CB2-4F61-AFB1-CFF32BECD7C8}">
      <dgm:prSet/>
      <dgm:spPr/>
      <dgm:t>
        <a:bodyPr/>
        <a:lstStyle/>
        <a:p>
          <a:endParaRPr lang="fi-FI"/>
        </a:p>
      </dgm:t>
    </dgm:pt>
    <dgm:pt modelId="{C045C9AC-924A-4F72-B870-34DE60F2EFC8}">
      <dgm:prSet phldrT="[Teksti]" custT="1"/>
      <dgm:spPr/>
      <dgm:t>
        <a:bodyPr/>
        <a:lstStyle/>
        <a:p>
          <a:r>
            <a:rPr lang="fi-FI" sz="1800" dirty="0" smtClean="0"/>
            <a:t>Toteuttaa nopeimmin asetetut tavoitteet</a:t>
          </a:r>
          <a:endParaRPr lang="fi-FI" sz="1800" dirty="0"/>
        </a:p>
      </dgm:t>
    </dgm:pt>
    <dgm:pt modelId="{0E191608-C089-41B2-97B4-6734A6CA7971}" type="parTrans" cxnId="{D13F6FC8-5B25-480E-99A2-0EE4AFDDBF57}">
      <dgm:prSet/>
      <dgm:spPr/>
      <dgm:t>
        <a:bodyPr/>
        <a:lstStyle/>
        <a:p>
          <a:endParaRPr lang="fi-FI"/>
        </a:p>
      </dgm:t>
    </dgm:pt>
    <dgm:pt modelId="{85CB0524-AE58-4413-B6A1-E54C13796F95}" type="sibTrans" cxnId="{D13F6FC8-5B25-480E-99A2-0EE4AFDDBF57}">
      <dgm:prSet/>
      <dgm:spPr/>
      <dgm:t>
        <a:bodyPr/>
        <a:lstStyle/>
        <a:p>
          <a:endParaRPr lang="fi-FI"/>
        </a:p>
      </dgm:t>
    </dgm:pt>
    <dgm:pt modelId="{FCA6ED52-912E-4E56-B908-32440066D911}">
      <dgm:prSet phldrT="[Teksti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i-FI" sz="1800" dirty="0" smtClean="0"/>
            <a:t>Vaatii erittäin hyvän hallintamallin</a:t>
          </a:r>
          <a:endParaRPr lang="fi-FI" sz="1800" dirty="0"/>
        </a:p>
      </dgm:t>
    </dgm:pt>
    <dgm:pt modelId="{CB7C64EB-1E1E-4D4F-ADDE-2855DA9ACA7A}" type="parTrans" cxnId="{11568018-C04B-49D6-83C8-0C79BB48CD62}">
      <dgm:prSet/>
      <dgm:spPr/>
      <dgm:t>
        <a:bodyPr/>
        <a:lstStyle/>
        <a:p>
          <a:endParaRPr lang="fi-FI"/>
        </a:p>
      </dgm:t>
    </dgm:pt>
    <dgm:pt modelId="{E9F23A34-0146-4E55-BF85-D60BC573A30B}" type="sibTrans" cxnId="{11568018-C04B-49D6-83C8-0C79BB48CD62}">
      <dgm:prSet/>
      <dgm:spPr/>
      <dgm:t>
        <a:bodyPr/>
        <a:lstStyle/>
        <a:p>
          <a:endParaRPr lang="fi-FI"/>
        </a:p>
      </dgm:t>
    </dgm:pt>
    <dgm:pt modelId="{816D3A52-07C2-46AD-8D0E-18CE0A49E32A}">
      <dgm:prSet phldrT="[Teksti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fi-FI" sz="1800" dirty="0" smtClean="0"/>
            <a:t>Uhkana jatkuva kilpailutus</a:t>
          </a:r>
          <a:endParaRPr lang="fi-FI" sz="1800" dirty="0"/>
        </a:p>
      </dgm:t>
    </dgm:pt>
    <dgm:pt modelId="{82E2D23B-FEAE-47DA-A461-ED6892E2719C}" type="parTrans" cxnId="{00EB749F-7B1E-4DC3-9CF3-959D55FEF8C4}">
      <dgm:prSet/>
      <dgm:spPr/>
      <dgm:t>
        <a:bodyPr/>
        <a:lstStyle/>
        <a:p>
          <a:endParaRPr lang="fi-FI"/>
        </a:p>
      </dgm:t>
    </dgm:pt>
    <dgm:pt modelId="{76FECCAA-088A-463C-A222-3018B95F1CC4}" type="sibTrans" cxnId="{00EB749F-7B1E-4DC3-9CF3-959D55FEF8C4}">
      <dgm:prSet/>
      <dgm:spPr/>
      <dgm:t>
        <a:bodyPr/>
        <a:lstStyle/>
        <a:p>
          <a:endParaRPr lang="fi-FI"/>
        </a:p>
      </dgm:t>
    </dgm:pt>
    <dgm:pt modelId="{017DDA69-A483-4095-8A3F-9AC3F2EFF2E3}">
      <dgm:prSet phldrT="[Teksti]" custT="1"/>
      <dgm:spPr/>
      <dgm:t>
        <a:bodyPr/>
        <a:lstStyle/>
        <a:p>
          <a:r>
            <a:rPr lang="fi-FI" sz="1800" dirty="0" smtClean="0"/>
            <a:t>Kustannustehokkain ratkaisu</a:t>
          </a:r>
          <a:endParaRPr lang="fi-FI" sz="1800" dirty="0"/>
        </a:p>
      </dgm:t>
    </dgm:pt>
    <dgm:pt modelId="{8D0F172C-DA73-4C17-B65E-91A1D43D2BEE}" type="parTrans" cxnId="{2BA0204D-D018-48BF-B12E-E49FFB1470E5}">
      <dgm:prSet/>
      <dgm:spPr/>
      <dgm:t>
        <a:bodyPr/>
        <a:lstStyle/>
        <a:p>
          <a:endParaRPr lang="fi-FI"/>
        </a:p>
      </dgm:t>
    </dgm:pt>
    <dgm:pt modelId="{98ED4FDA-9520-45B6-B8C5-6380EAB4C114}" type="sibTrans" cxnId="{2BA0204D-D018-48BF-B12E-E49FFB1470E5}">
      <dgm:prSet/>
      <dgm:spPr/>
      <dgm:t>
        <a:bodyPr/>
        <a:lstStyle/>
        <a:p>
          <a:endParaRPr lang="fi-FI"/>
        </a:p>
      </dgm:t>
    </dgm:pt>
    <dgm:pt modelId="{FD208343-EF00-4D7B-B10E-DDD60E65976E}" type="pres">
      <dgm:prSet presAssocID="{08151189-DE00-4539-9F52-48AA5D629C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08830190-5017-4EE2-ADB3-2D68B73419E4}" type="pres">
      <dgm:prSet presAssocID="{E3909BD9-68E8-4D09-A25A-DF1F8AD254AB}" presName="linNode" presStyleCnt="0"/>
      <dgm:spPr/>
    </dgm:pt>
    <dgm:pt modelId="{093B0CB0-27FC-4A5F-9300-95139DF6661E}" type="pres">
      <dgm:prSet presAssocID="{E3909BD9-68E8-4D09-A25A-DF1F8AD254AB}" presName="parentText" presStyleLbl="node1" presStyleIdx="0" presStyleCnt="3" custScaleX="68196">
        <dgm:presLayoutVars>
          <dgm:chMax val="1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1A12B526-0AA4-45D5-953C-5FE050F6AB7D}" type="pres">
      <dgm:prSet presAssocID="{E3909BD9-68E8-4D09-A25A-DF1F8AD254A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8CF3031B-A23D-4E7F-944C-E5446D3AC31F}" type="pres">
      <dgm:prSet presAssocID="{6A41DDAE-DBFD-4F52-B1BB-39E2BBF63EA8}" presName="sp" presStyleCnt="0"/>
      <dgm:spPr/>
    </dgm:pt>
    <dgm:pt modelId="{C741E77A-8E75-42E2-BAA5-6F767767C45B}" type="pres">
      <dgm:prSet presAssocID="{F97108D3-DDC0-471E-902E-ED1952FE0ABD}" presName="linNode" presStyleCnt="0"/>
      <dgm:spPr/>
    </dgm:pt>
    <dgm:pt modelId="{6B3947CF-ACF2-46CD-88E5-026ECDDD5E05}" type="pres">
      <dgm:prSet presAssocID="{F97108D3-DDC0-471E-902E-ED1952FE0ABD}" presName="parentText" presStyleLbl="node1" presStyleIdx="1" presStyleCnt="3" custScaleX="68196">
        <dgm:presLayoutVars>
          <dgm:chMax val="1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A55C816A-C6EA-409C-8FBC-E94270CA5197}" type="pres">
      <dgm:prSet presAssocID="{F97108D3-DDC0-471E-902E-ED1952FE0ABD}" presName="descendantText" presStyleLbl="alignAccFollowNode1" presStyleIdx="1" presStyleCnt="3" custScaleY="109996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7EF903CB-414C-4574-A809-4D6E2606EA2A}" type="pres">
      <dgm:prSet presAssocID="{E3F209EF-26C5-4950-A4DE-665A34251AC2}" presName="sp" presStyleCnt="0"/>
      <dgm:spPr/>
    </dgm:pt>
    <dgm:pt modelId="{F610752E-38CE-4B9E-B9D5-0DDF1F8DDFFE}" type="pres">
      <dgm:prSet presAssocID="{91B14AE5-4D2E-4864-8BB3-BC4C2EF773E8}" presName="linNode" presStyleCnt="0"/>
      <dgm:spPr/>
    </dgm:pt>
    <dgm:pt modelId="{5591B55F-33DA-48F7-A282-5D51402F44AB}" type="pres">
      <dgm:prSet presAssocID="{91B14AE5-4D2E-4864-8BB3-BC4C2EF773E8}" presName="parentText" presStyleLbl="node1" presStyleIdx="2" presStyleCnt="3" custScaleX="68196">
        <dgm:presLayoutVars>
          <dgm:chMax val="1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518E5585-501B-4D95-899E-7AFD54C4F636}" type="pres">
      <dgm:prSet presAssocID="{91B14AE5-4D2E-4864-8BB3-BC4C2EF773E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</dgm:ptLst>
  <dgm:cxnLst>
    <dgm:cxn modelId="{BD573559-D28C-48A5-B7BF-EAC61BC2F5BA}" srcId="{91B14AE5-4D2E-4864-8BB3-BC4C2EF773E8}" destId="{FF892574-8190-43A9-A387-A058F5E2F8B3}" srcOrd="1" destOrd="0" parTransId="{92939DA6-D601-4DDA-A090-9F0D5F5F79F7}" sibTransId="{40B4E178-10E9-4E96-9B63-02BCCB26EBD8}"/>
    <dgm:cxn modelId="{DA304BD3-C87A-4CA6-B88D-34C047CFDC27}" srcId="{F97108D3-DDC0-471E-902E-ED1952FE0ABD}" destId="{3D054C79-0515-4369-A2BB-EE13C42A2A1B}" srcOrd="0" destOrd="0" parTransId="{7ACAD1F7-1E35-4137-967F-E4CC969139CF}" sibTransId="{062848A8-C7CE-4B79-930B-957E6CDBD107}"/>
    <dgm:cxn modelId="{2BA0204D-D018-48BF-B12E-E49FFB1470E5}" srcId="{91B14AE5-4D2E-4864-8BB3-BC4C2EF773E8}" destId="{017DDA69-A483-4095-8A3F-9AC3F2EFF2E3}" srcOrd="3" destOrd="0" parTransId="{8D0F172C-DA73-4C17-B65E-91A1D43D2BEE}" sibTransId="{98ED4FDA-9520-45B6-B8C5-6380EAB4C114}"/>
    <dgm:cxn modelId="{7DD74092-1FD1-4C68-B0C6-88938FAB80B6}" type="presOf" srcId="{E3909BD9-68E8-4D09-A25A-DF1F8AD254AB}" destId="{093B0CB0-27FC-4A5F-9300-95139DF6661E}" srcOrd="0" destOrd="0" presId="urn:microsoft.com/office/officeart/2005/8/layout/vList5"/>
    <dgm:cxn modelId="{23D2FD53-1BDE-41F7-B626-7B18CED041C5}" type="presOf" srcId="{08151189-DE00-4539-9F52-48AA5D629C46}" destId="{FD208343-EF00-4D7B-B10E-DDD60E65976E}" srcOrd="0" destOrd="0" presId="urn:microsoft.com/office/officeart/2005/8/layout/vList5"/>
    <dgm:cxn modelId="{9881A1DB-2682-41D7-896C-0A5018C45369}" type="presOf" srcId="{E3749B2B-3974-4AEE-B151-E054F2DA6C64}" destId="{1A12B526-0AA4-45D5-953C-5FE050F6AB7D}" srcOrd="0" destOrd="0" presId="urn:microsoft.com/office/officeart/2005/8/layout/vList5"/>
    <dgm:cxn modelId="{C4FFFEF4-E624-4E50-BB6D-8A36C9247BBD}" type="presOf" srcId="{E872B232-9657-4788-90D1-E969F39D3933}" destId="{518E5585-501B-4D95-899E-7AFD54C4F636}" srcOrd="0" destOrd="0" presId="urn:microsoft.com/office/officeart/2005/8/layout/vList5"/>
    <dgm:cxn modelId="{C3BC37EE-38A8-4FE6-9E31-A60266913249}" srcId="{E3909BD9-68E8-4D09-A25A-DF1F8AD254AB}" destId="{E3749B2B-3974-4AEE-B151-E054F2DA6C64}" srcOrd="0" destOrd="0" parTransId="{25B04B4E-8BE2-4B72-B82A-346A3F4FFCEF}" sibTransId="{747C65E7-EEA4-4357-ABEE-F980C651B89E}"/>
    <dgm:cxn modelId="{11568018-C04B-49D6-83C8-0C79BB48CD62}" srcId="{F97108D3-DDC0-471E-902E-ED1952FE0ABD}" destId="{FCA6ED52-912E-4E56-B908-32440066D911}" srcOrd="2" destOrd="0" parTransId="{CB7C64EB-1E1E-4D4F-ADDE-2855DA9ACA7A}" sibTransId="{E9F23A34-0146-4E55-BF85-D60BC573A30B}"/>
    <dgm:cxn modelId="{0D023992-6540-496C-BF66-C0B78E1492FC}" type="presOf" srcId="{91B14AE5-4D2E-4864-8BB3-BC4C2EF773E8}" destId="{5591B55F-33DA-48F7-A282-5D51402F44AB}" srcOrd="0" destOrd="0" presId="urn:microsoft.com/office/officeart/2005/8/layout/vList5"/>
    <dgm:cxn modelId="{9FE33E67-5CB2-4F61-AFB1-CFF32BECD7C8}" srcId="{E3909BD9-68E8-4D09-A25A-DF1F8AD254AB}" destId="{98A94625-38ED-4495-A20A-8D2161028367}" srcOrd="2" destOrd="0" parTransId="{32B117BB-A75A-4AF0-A4FE-742C4FF79F09}" sibTransId="{BDB5762E-74C8-4DAA-9209-6C0D7D985BBB}"/>
    <dgm:cxn modelId="{3C14D2C6-72BB-4908-99FE-96CA8168631C}" type="presOf" srcId="{FCA6ED52-912E-4E56-B908-32440066D911}" destId="{A55C816A-C6EA-409C-8FBC-E94270CA5197}" srcOrd="0" destOrd="2" presId="urn:microsoft.com/office/officeart/2005/8/layout/vList5"/>
    <dgm:cxn modelId="{823ECDF3-98D3-4BF4-8678-6E7D7CBA7528}" srcId="{08151189-DE00-4539-9F52-48AA5D629C46}" destId="{F97108D3-DDC0-471E-902E-ED1952FE0ABD}" srcOrd="1" destOrd="0" parTransId="{CF453A3B-AAEA-406F-8666-9C19E7E2A221}" sibTransId="{E3F209EF-26C5-4950-A4DE-665A34251AC2}"/>
    <dgm:cxn modelId="{0359712D-70AB-4279-B690-D5B458AECCFE}" srcId="{08151189-DE00-4539-9F52-48AA5D629C46}" destId="{E3909BD9-68E8-4D09-A25A-DF1F8AD254AB}" srcOrd="0" destOrd="0" parTransId="{B1F1D4BE-5057-4DB7-AA92-77CF9415A492}" sibTransId="{6A41DDAE-DBFD-4F52-B1BB-39E2BBF63EA8}"/>
    <dgm:cxn modelId="{FD9F7FD0-8460-4D53-B3FC-533D760BB60B}" srcId="{91B14AE5-4D2E-4864-8BB3-BC4C2EF773E8}" destId="{E872B232-9657-4788-90D1-E969F39D3933}" srcOrd="0" destOrd="0" parTransId="{26AB3B15-2998-435C-A2D9-24B4188E4018}" sibTransId="{A9BA1994-B97B-4C96-A130-5297307C3777}"/>
    <dgm:cxn modelId="{00EB749F-7B1E-4DC3-9CF3-959D55FEF8C4}" srcId="{F97108D3-DDC0-471E-902E-ED1952FE0ABD}" destId="{816D3A52-07C2-46AD-8D0E-18CE0A49E32A}" srcOrd="3" destOrd="0" parTransId="{82E2D23B-FEAE-47DA-A461-ED6892E2719C}" sibTransId="{76FECCAA-088A-463C-A222-3018B95F1CC4}"/>
    <dgm:cxn modelId="{D13F6FC8-5B25-480E-99A2-0EE4AFDDBF57}" srcId="{91B14AE5-4D2E-4864-8BB3-BC4C2EF773E8}" destId="{C045C9AC-924A-4F72-B870-34DE60F2EFC8}" srcOrd="2" destOrd="0" parTransId="{0E191608-C089-41B2-97B4-6734A6CA7971}" sibTransId="{85CB0524-AE58-4413-B6A1-E54C13796F95}"/>
    <dgm:cxn modelId="{90BEB550-13F5-4351-B986-F4C72A373391}" type="presOf" srcId="{816D3A52-07C2-46AD-8D0E-18CE0A49E32A}" destId="{A55C816A-C6EA-409C-8FBC-E94270CA5197}" srcOrd="0" destOrd="3" presId="urn:microsoft.com/office/officeart/2005/8/layout/vList5"/>
    <dgm:cxn modelId="{1D26A61A-2801-402C-90A0-0BAE971A8366}" type="presOf" srcId="{98A94625-38ED-4495-A20A-8D2161028367}" destId="{1A12B526-0AA4-45D5-953C-5FE050F6AB7D}" srcOrd="0" destOrd="2" presId="urn:microsoft.com/office/officeart/2005/8/layout/vList5"/>
    <dgm:cxn modelId="{2A4CC54F-1E55-417E-8E74-7B6F35123EB9}" type="presOf" srcId="{3D054C79-0515-4369-A2BB-EE13C42A2A1B}" destId="{A55C816A-C6EA-409C-8FBC-E94270CA5197}" srcOrd="0" destOrd="0" presId="urn:microsoft.com/office/officeart/2005/8/layout/vList5"/>
    <dgm:cxn modelId="{031DEB18-59CD-40A2-B965-D21FF9032622}" srcId="{E3909BD9-68E8-4D09-A25A-DF1F8AD254AB}" destId="{A566A147-5ADF-4B89-A23E-CE11717E1F2B}" srcOrd="1" destOrd="0" parTransId="{9084F588-B957-43BC-8452-62D60902B64F}" sibTransId="{CA065816-1B86-4FD3-8F1A-7BFB6B9B1CF8}"/>
    <dgm:cxn modelId="{16DDBEFB-292C-4B65-A347-4130D8167EE8}" type="presOf" srcId="{2D897503-6406-4ADC-8072-32766894BAA7}" destId="{A55C816A-C6EA-409C-8FBC-E94270CA5197}" srcOrd="0" destOrd="1" presId="urn:microsoft.com/office/officeart/2005/8/layout/vList5"/>
    <dgm:cxn modelId="{50C160E7-DFDA-40F9-B877-393FF10CB86C}" type="presOf" srcId="{017DDA69-A483-4095-8A3F-9AC3F2EFF2E3}" destId="{518E5585-501B-4D95-899E-7AFD54C4F636}" srcOrd="0" destOrd="3" presId="urn:microsoft.com/office/officeart/2005/8/layout/vList5"/>
    <dgm:cxn modelId="{E2CF75C8-8BE7-4B65-BD76-9F9460109D90}" type="presOf" srcId="{FF892574-8190-43A9-A387-A058F5E2F8B3}" destId="{518E5585-501B-4D95-899E-7AFD54C4F636}" srcOrd="0" destOrd="1" presId="urn:microsoft.com/office/officeart/2005/8/layout/vList5"/>
    <dgm:cxn modelId="{74EA0BF3-9ACE-4AC7-A716-ECD768879075}" type="presOf" srcId="{C045C9AC-924A-4F72-B870-34DE60F2EFC8}" destId="{518E5585-501B-4D95-899E-7AFD54C4F636}" srcOrd="0" destOrd="2" presId="urn:microsoft.com/office/officeart/2005/8/layout/vList5"/>
    <dgm:cxn modelId="{887BE938-7E8A-4103-8AFF-DA149B8769A9}" type="presOf" srcId="{A566A147-5ADF-4B89-A23E-CE11717E1F2B}" destId="{1A12B526-0AA4-45D5-953C-5FE050F6AB7D}" srcOrd="0" destOrd="1" presId="urn:microsoft.com/office/officeart/2005/8/layout/vList5"/>
    <dgm:cxn modelId="{55D63D79-3CBD-4C55-BCE0-CC6F79F7E97D}" srcId="{08151189-DE00-4539-9F52-48AA5D629C46}" destId="{91B14AE5-4D2E-4864-8BB3-BC4C2EF773E8}" srcOrd="2" destOrd="0" parTransId="{DFCA3938-5EFC-4352-99FB-DE48955FB554}" sibTransId="{7D8E9EED-A93C-4AB0-9E0F-C5548BC5DC66}"/>
    <dgm:cxn modelId="{AFD97C7F-D9F6-4267-9B3A-3210F6E4BD45}" srcId="{F97108D3-DDC0-471E-902E-ED1952FE0ABD}" destId="{2D897503-6406-4ADC-8072-32766894BAA7}" srcOrd="1" destOrd="0" parTransId="{803F91A1-8FAA-423C-8F04-F0D7AFEF9EA1}" sibTransId="{D5C870F9-9726-4A79-9904-917A40E2F776}"/>
    <dgm:cxn modelId="{8A0CEA4D-76DA-4ACD-AC20-5B941A6884FA}" type="presOf" srcId="{F97108D3-DDC0-471E-902E-ED1952FE0ABD}" destId="{6B3947CF-ACF2-46CD-88E5-026ECDDD5E05}" srcOrd="0" destOrd="0" presId="urn:microsoft.com/office/officeart/2005/8/layout/vList5"/>
    <dgm:cxn modelId="{E827A0ED-DBD7-4BBC-B10E-5A8A09BF8AE5}" type="presParOf" srcId="{FD208343-EF00-4D7B-B10E-DDD60E65976E}" destId="{08830190-5017-4EE2-ADB3-2D68B73419E4}" srcOrd="0" destOrd="0" presId="urn:microsoft.com/office/officeart/2005/8/layout/vList5"/>
    <dgm:cxn modelId="{CD0D3ADB-DB74-4DE4-85C7-2BCFAC33CC80}" type="presParOf" srcId="{08830190-5017-4EE2-ADB3-2D68B73419E4}" destId="{093B0CB0-27FC-4A5F-9300-95139DF6661E}" srcOrd="0" destOrd="0" presId="urn:microsoft.com/office/officeart/2005/8/layout/vList5"/>
    <dgm:cxn modelId="{29339330-A498-45FB-AE33-97D0CAFCFA24}" type="presParOf" srcId="{08830190-5017-4EE2-ADB3-2D68B73419E4}" destId="{1A12B526-0AA4-45D5-953C-5FE050F6AB7D}" srcOrd="1" destOrd="0" presId="urn:microsoft.com/office/officeart/2005/8/layout/vList5"/>
    <dgm:cxn modelId="{569CDB8B-20EE-48CC-BE21-AABA420C8FF8}" type="presParOf" srcId="{FD208343-EF00-4D7B-B10E-DDD60E65976E}" destId="{8CF3031B-A23D-4E7F-944C-E5446D3AC31F}" srcOrd="1" destOrd="0" presId="urn:microsoft.com/office/officeart/2005/8/layout/vList5"/>
    <dgm:cxn modelId="{DCFA486E-3B25-4E7D-BFD2-16ADA55700C1}" type="presParOf" srcId="{FD208343-EF00-4D7B-B10E-DDD60E65976E}" destId="{C741E77A-8E75-42E2-BAA5-6F767767C45B}" srcOrd="2" destOrd="0" presId="urn:microsoft.com/office/officeart/2005/8/layout/vList5"/>
    <dgm:cxn modelId="{A2498932-5579-4E6F-BB1C-DA4015BA4257}" type="presParOf" srcId="{C741E77A-8E75-42E2-BAA5-6F767767C45B}" destId="{6B3947CF-ACF2-46CD-88E5-026ECDDD5E05}" srcOrd="0" destOrd="0" presId="urn:microsoft.com/office/officeart/2005/8/layout/vList5"/>
    <dgm:cxn modelId="{43703AC0-22E9-4D1B-8315-84259DE8E040}" type="presParOf" srcId="{C741E77A-8E75-42E2-BAA5-6F767767C45B}" destId="{A55C816A-C6EA-409C-8FBC-E94270CA5197}" srcOrd="1" destOrd="0" presId="urn:microsoft.com/office/officeart/2005/8/layout/vList5"/>
    <dgm:cxn modelId="{8D97752E-2108-496A-920F-539750A257AD}" type="presParOf" srcId="{FD208343-EF00-4D7B-B10E-DDD60E65976E}" destId="{7EF903CB-414C-4574-A809-4D6E2606EA2A}" srcOrd="3" destOrd="0" presId="urn:microsoft.com/office/officeart/2005/8/layout/vList5"/>
    <dgm:cxn modelId="{5E1C5F51-74C0-45D5-B64B-57623AD06F00}" type="presParOf" srcId="{FD208343-EF00-4D7B-B10E-DDD60E65976E}" destId="{F610752E-38CE-4B9E-B9D5-0DDF1F8DDFFE}" srcOrd="4" destOrd="0" presId="urn:microsoft.com/office/officeart/2005/8/layout/vList5"/>
    <dgm:cxn modelId="{C2BA7B94-3A07-467F-863E-204A4A75875D}" type="presParOf" srcId="{F610752E-38CE-4B9E-B9D5-0DDF1F8DDFFE}" destId="{5591B55F-33DA-48F7-A282-5D51402F44AB}" srcOrd="0" destOrd="0" presId="urn:microsoft.com/office/officeart/2005/8/layout/vList5"/>
    <dgm:cxn modelId="{7E583EE5-6AAD-4C2B-B1E2-1E80540260CD}" type="presParOf" srcId="{F610752E-38CE-4B9E-B9D5-0DDF1F8DDFFE}" destId="{518E5585-501B-4D95-899E-7AFD54C4F6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94D43-8985-4F54-BAC3-38D892778C45}">
      <dsp:nvSpPr>
        <dsp:cNvPr id="0" name=""/>
        <dsp:cNvSpPr/>
      </dsp:nvSpPr>
      <dsp:spPr>
        <a:xfrm>
          <a:off x="3045218" y="26642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00" kern="1200" noProof="0" dirty="0" smtClean="0"/>
            <a:t>Organisaation missio</a:t>
          </a:r>
          <a:endParaRPr lang="fi-FI" sz="1000" kern="1200" noProof="0" dirty="0"/>
        </a:p>
      </dsp:txBody>
      <dsp:txXfrm>
        <a:off x="3484827" y="905860"/>
        <a:ext cx="879217" cy="879217"/>
      </dsp:txXfrm>
    </dsp:sp>
    <dsp:sp modelId="{1EC24268-445E-4249-B33B-C73AD6CF6A12}">
      <dsp:nvSpPr>
        <dsp:cNvPr id="0" name=""/>
        <dsp:cNvSpPr/>
      </dsp:nvSpPr>
      <dsp:spPr>
        <a:xfrm>
          <a:off x="2166000" y="1785078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Liike-toiminnan kehittämisen periaatteet</a:t>
          </a:r>
          <a:endParaRPr lang="fi-FI" sz="1050" kern="1200" noProof="0" dirty="0"/>
        </a:p>
      </dsp:txBody>
      <dsp:txXfrm>
        <a:off x="2605609" y="2664296"/>
        <a:ext cx="879217" cy="879217"/>
      </dsp:txXfrm>
    </dsp:sp>
    <dsp:sp modelId="{B9DB3C0B-1824-4C92-9B3B-8E13F06B2F87}">
      <dsp:nvSpPr>
        <dsp:cNvPr id="0" name=""/>
        <dsp:cNvSpPr/>
      </dsp:nvSpPr>
      <dsp:spPr>
        <a:xfrm rot="10800000">
          <a:off x="3045218" y="1785078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Strategia</a:t>
          </a:r>
          <a:endParaRPr lang="fi-FI" sz="1050" kern="1200" noProof="0" dirty="0"/>
        </a:p>
      </dsp:txBody>
      <dsp:txXfrm rot="10800000">
        <a:off x="3484827" y="1785078"/>
        <a:ext cx="879217" cy="879217"/>
      </dsp:txXfrm>
    </dsp:sp>
    <dsp:sp modelId="{29A1EE09-8DFA-4490-B756-BD6566A775C4}">
      <dsp:nvSpPr>
        <dsp:cNvPr id="0" name=""/>
        <dsp:cNvSpPr/>
      </dsp:nvSpPr>
      <dsp:spPr>
        <a:xfrm>
          <a:off x="3924435" y="1785078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err="1" smtClean="0"/>
            <a:t>KA-periaateet</a:t>
          </a:r>
          <a:endParaRPr lang="fi-FI" sz="1050" kern="1200" noProof="0" dirty="0"/>
        </a:p>
      </dsp:txBody>
      <dsp:txXfrm>
        <a:off x="4364044" y="2664296"/>
        <a:ext cx="879217" cy="879217"/>
      </dsp:txXfrm>
    </dsp:sp>
    <dsp:sp modelId="{FD3409B9-6647-4153-A62F-9F2C84A40AD0}">
      <dsp:nvSpPr>
        <dsp:cNvPr id="0" name=""/>
        <dsp:cNvSpPr/>
      </dsp:nvSpPr>
      <dsp:spPr>
        <a:xfrm>
          <a:off x="1286782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Vaikutukset asiakkaisiin, palveluihin ja prosesseihin</a:t>
          </a:r>
          <a:endParaRPr lang="fi-FI" sz="1050" kern="1200" noProof="0" dirty="0"/>
        </a:p>
      </dsp:txBody>
      <dsp:txXfrm>
        <a:off x="1726391" y="4422731"/>
        <a:ext cx="879217" cy="879217"/>
      </dsp:txXfrm>
    </dsp:sp>
    <dsp:sp modelId="{0D4E0E5B-1DA0-42D6-9F41-38FCF1EF571B}">
      <dsp:nvSpPr>
        <dsp:cNvPr id="0" name=""/>
        <dsp:cNvSpPr/>
      </dsp:nvSpPr>
      <dsp:spPr>
        <a:xfrm rot="10800000">
          <a:off x="2166000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Vaikutukset palveluiden ja prosessien </a:t>
          </a:r>
          <a:r>
            <a:rPr lang="fi-FI" sz="1050" kern="1200" noProof="0" dirty="0" err="1" smtClean="0"/>
            <a:t>kehittä-miseen</a:t>
          </a:r>
          <a:endParaRPr lang="fi-FI" sz="1050" kern="1200" noProof="0" dirty="0"/>
        </a:p>
      </dsp:txBody>
      <dsp:txXfrm rot="10800000">
        <a:off x="2605609" y="3543513"/>
        <a:ext cx="879217" cy="879217"/>
      </dsp:txXfrm>
    </dsp:sp>
    <dsp:sp modelId="{5F954CEB-F3B9-459A-849F-121764FE11E0}">
      <dsp:nvSpPr>
        <dsp:cNvPr id="0" name=""/>
        <dsp:cNvSpPr/>
      </dsp:nvSpPr>
      <dsp:spPr>
        <a:xfrm>
          <a:off x="3045218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err="1" smtClean="0"/>
            <a:t>Kustanus-hyöty</a:t>
          </a:r>
          <a:r>
            <a:rPr lang="fi-FI" sz="1050" kern="1200" noProof="0" dirty="0" smtClean="0"/>
            <a:t> analyysi</a:t>
          </a:r>
          <a:endParaRPr lang="fi-FI" sz="1050" kern="1200" noProof="0" dirty="0"/>
        </a:p>
      </dsp:txBody>
      <dsp:txXfrm>
        <a:off x="3484827" y="4422731"/>
        <a:ext cx="879217" cy="879217"/>
      </dsp:txXfrm>
    </dsp:sp>
    <dsp:sp modelId="{3C2B042D-C192-4554-AF4B-4B2B82A91DF7}">
      <dsp:nvSpPr>
        <dsp:cNvPr id="0" name=""/>
        <dsp:cNvSpPr/>
      </dsp:nvSpPr>
      <dsp:spPr>
        <a:xfrm rot="10800000">
          <a:off x="3924435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Sopivuus tavoitearkkitehtuureihin</a:t>
          </a:r>
          <a:endParaRPr lang="fi-FI" sz="1050" kern="1200" noProof="0" dirty="0"/>
        </a:p>
      </dsp:txBody>
      <dsp:txXfrm rot="10800000">
        <a:off x="4364044" y="3543513"/>
        <a:ext cx="879217" cy="879217"/>
      </dsp:txXfrm>
    </dsp:sp>
    <dsp:sp modelId="{85BFAEBF-18DC-4128-B1A0-F087DD1CA7F1}">
      <dsp:nvSpPr>
        <dsp:cNvPr id="0" name=""/>
        <dsp:cNvSpPr/>
      </dsp:nvSpPr>
      <dsp:spPr>
        <a:xfrm>
          <a:off x="4803653" y="3543513"/>
          <a:ext cx="1758435" cy="1758435"/>
        </a:xfrm>
        <a:prstGeom prst="triangl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050" kern="1200" noProof="0" dirty="0" smtClean="0"/>
            <a:t>Vaikutukset IT-palveluihin</a:t>
          </a:r>
          <a:endParaRPr lang="fi-FI" sz="1050" kern="1200" noProof="0" dirty="0"/>
        </a:p>
      </dsp:txBody>
      <dsp:txXfrm>
        <a:off x="5243262" y="4422731"/>
        <a:ext cx="879217" cy="879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2B526-0AA4-45D5-953C-5FE050F6AB7D}">
      <dsp:nvSpPr>
        <dsp:cNvPr id="0" name=""/>
        <dsp:cNvSpPr/>
      </dsp:nvSpPr>
      <dsp:spPr>
        <a:xfrm rot="5400000">
          <a:off x="4669582" y="-1939275"/>
          <a:ext cx="1243825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900" kern="1200" dirty="0" smtClean="0"/>
            <a:t>Nykyisen jatkumo</a:t>
          </a:r>
          <a:endParaRPr lang="fi-FI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900" kern="1200" dirty="0" smtClean="0"/>
            <a:t>Ei olennaisia muutoksia nykyiseen</a:t>
          </a:r>
          <a:endParaRPr lang="fi-FI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900" kern="1200" dirty="0" err="1" smtClean="0"/>
            <a:t>IT-kustannustasossa</a:t>
          </a:r>
          <a:r>
            <a:rPr lang="fi-FI" sz="1900" kern="1200" dirty="0" smtClean="0"/>
            <a:t> ei nähtävissä parannusta</a:t>
          </a:r>
          <a:endParaRPr lang="fi-FI" sz="1900" kern="1200" dirty="0"/>
        </a:p>
      </dsp:txBody>
      <dsp:txXfrm rot="-5400000">
        <a:off x="2572473" y="218553"/>
        <a:ext cx="5377325" cy="1122387"/>
      </dsp:txXfrm>
    </dsp:sp>
    <dsp:sp modelId="{093B0CB0-27FC-4A5F-9300-95139DF6661E}">
      <dsp:nvSpPr>
        <dsp:cNvPr id="0" name=""/>
        <dsp:cNvSpPr/>
      </dsp:nvSpPr>
      <dsp:spPr>
        <a:xfrm>
          <a:off x="486426" y="2355"/>
          <a:ext cx="2086047" cy="1554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kern="1200" dirty="0" smtClean="0"/>
            <a:t>O-vaihtoehto</a:t>
          </a:r>
          <a:endParaRPr lang="fi-FI" sz="1600" kern="1200" dirty="0"/>
        </a:p>
      </dsp:txBody>
      <dsp:txXfrm>
        <a:off x="562324" y="78253"/>
        <a:ext cx="1934251" cy="1402986"/>
      </dsp:txXfrm>
    </dsp:sp>
    <dsp:sp modelId="{A55C816A-C6EA-409C-8FBC-E94270CA5197}">
      <dsp:nvSpPr>
        <dsp:cNvPr id="0" name=""/>
        <dsp:cNvSpPr/>
      </dsp:nvSpPr>
      <dsp:spPr>
        <a:xfrm rot="5400000">
          <a:off x="4607416" y="-306754"/>
          <a:ext cx="1368158" cy="5438044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Koostuu erillisistä palasista, joiden keskinäinen integrointi on haasteellista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Hitaampi tie kuin valmisohjelmisto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Vaatii erittäin hyvän hallintamallin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Uhkana jatkuva kilpailutus</a:t>
          </a:r>
          <a:endParaRPr lang="fi-FI" sz="1800" kern="1200" dirty="0"/>
        </a:p>
      </dsp:txBody>
      <dsp:txXfrm rot="-5400000">
        <a:off x="2572473" y="1794977"/>
        <a:ext cx="5371256" cy="1234582"/>
      </dsp:txXfrm>
    </dsp:sp>
    <dsp:sp modelId="{6B3947CF-ACF2-46CD-88E5-026ECDDD5E05}">
      <dsp:nvSpPr>
        <dsp:cNvPr id="0" name=""/>
        <dsp:cNvSpPr/>
      </dsp:nvSpPr>
      <dsp:spPr>
        <a:xfrm>
          <a:off x="486426" y="1634876"/>
          <a:ext cx="2086047" cy="1554782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kern="1200" dirty="0" smtClean="0"/>
            <a:t>Komponentti-pohjainen</a:t>
          </a:r>
          <a:endParaRPr lang="fi-FI" sz="1600" kern="1200" dirty="0"/>
        </a:p>
      </dsp:txBody>
      <dsp:txXfrm>
        <a:off x="562324" y="1710774"/>
        <a:ext cx="1934251" cy="1402986"/>
      </dsp:txXfrm>
    </dsp:sp>
    <dsp:sp modelId="{518E5585-501B-4D95-899E-7AFD54C4F636}">
      <dsp:nvSpPr>
        <dsp:cNvPr id="0" name=""/>
        <dsp:cNvSpPr/>
      </dsp:nvSpPr>
      <dsp:spPr>
        <a:xfrm rot="5400000">
          <a:off x="4669582" y="1325767"/>
          <a:ext cx="1243825" cy="543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Valmiiksi integroitu kokonaisuus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Voidaan kilpailuttaa kokonaisuutena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Toteuttaa nopeimmin asetetut tavoitteet</a:t>
          </a:r>
          <a:endParaRPr lang="fi-FI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800" kern="1200" dirty="0" smtClean="0"/>
            <a:t>Kustannustehokkain ratkaisu</a:t>
          </a:r>
          <a:endParaRPr lang="fi-FI" sz="1800" kern="1200" dirty="0"/>
        </a:p>
      </dsp:txBody>
      <dsp:txXfrm rot="-5400000">
        <a:off x="2572473" y="3483596"/>
        <a:ext cx="5377325" cy="1122387"/>
      </dsp:txXfrm>
    </dsp:sp>
    <dsp:sp modelId="{5591B55F-33DA-48F7-A282-5D51402F44AB}">
      <dsp:nvSpPr>
        <dsp:cNvPr id="0" name=""/>
        <dsp:cNvSpPr/>
      </dsp:nvSpPr>
      <dsp:spPr>
        <a:xfrm>
          <a:off x="486426" y="3267398"/>
          <a:ext cx="2086047" cy="1554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600" kern="1200" dirty="0" smtClean="0"/>
            <a:t>Valmisohjelmisto</a:t>
          </a:r>
          <a:endParaRPr lang="fi-FI" sz="1600" kern="1200" dirty="0"/>
        </a:p>
      </dsp:txBody>
      <dsp:txXfrm>
        <a:off x="562324" y="3343296"/>
        <a:ext cx="1934251" cy="140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44DD4C9-B792-4A75-8F50-6C79019AA4A1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3A872B-73AD-4357-BF83-AEF1FDA69BF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331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D46252-6D76-4FD1-9BF7-680A80444302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C29784E-0C1A-496A-8737-71F70BA7832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63612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C4EEA7-25D9-43BB-BB11-7688BCF43FD0}" type="datetime1">
              <a:rPr lang="fi-FI" altLang="fi-F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8.11.2014</a:t>
            </a:fld>
            <a:endParaRPr lang="fi-FI" altLang="fi-FI" smtClean="0">
              <a:latin typeface="Ari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D5722E-8056-4CFD-87ED-C488DD5DC8FA}" type="slidenum">
              <a:rPr lang="fi-FI" altLang="fi-FI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fi-FI" altLang="fi-FI" smtClean="0">
              <a:latin typeface="Arial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i-FI" altLang="fi-FI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548334-2323-415D-906D-B6595491209B}" type="datetime1">
              <a:rPr lang="fi-FI"/>
              <a:pPr eaLnBrk="1" hangingPunct="1"/>
              <a:t>8.11.2014</a:t>
            </a:fld>
            <a:endParaRPr lang="fi-FI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4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EC2D7E-A72A-448E-A825-A80DB6A0397C}" type="slidenum">
              <a:rPr lang="fi-FI"/>
              <a:pPr eaLnBrk="1" hangingPunct="1"/>
              <a:t>2</a:t>
            </a:fld>
            <a:endParaRPr lang="fi-FI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4876"/>
            <a:ext cx="5438775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i-FI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ian kuvan paikkamerkki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>
          <a:xfrm>
            <a:off x="679450" y="4714876"/>
            <a:ext cx="5438775" cy="446722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defRPr/>
            </a:pPr>
            <a:endParaRPr lang="fi-FI" i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6"/>
            <a:ext cx="4984750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i-FI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87413" y="723900"/>
            <a:ext cx="5022850" cy="3767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30751"/>
            <a:ext cx="4983162" cy="4487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29" tIns="46416" rIns="89629" bIns="46416"/>
          <a:lstStyle/>
          <a:p>
            <a:pPr defTabSz="723900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2400" b="1" dirty="0" smtClean="0"/>
              <a:t>Toiminta-ajatus: Toteutamme verotuksen oikean määräisenä ja oikeaan aikaan yhteiskunnan toimintojen rahoittamiseksi.</a:t>
            </a:r>
          </a:p>
          <a:p>
            <a:pPr lvl="1"/>
            <a:r>
              <a:rPr lang="fi-FI" sz="1800" dirty="0" smtClean="0"/>
              <a:t>- Keräämme verot, joilla ylläpidetään ja kehitetään yhteiskunnan palveluja. </a:t>
            </a:r>
          </a:p>
          <a:p>
            <a:pPr lvl="1"/>
            <a:r>
              <a:rPr lang="fi-FI" sz="1800" dirty="0" smtClean="0"/>
              <a:t>- Keräämme verot entistä ajantasaisemmin eli mahdollisimman lähellä verotettavan tulon syntymistä.</a:t>
            </a:r>
          </a:p>
          <a:p>
            <a:pPr lvl="1"/>
            <a:r>
              <a:rPr lang="fi-FI" sz="1800" dirty="0" smtClean="0"/>
              <a:t>- Asiakkaat maksavat veronsa oma-aloitteisesti, oikea-aikaisesti ja oikean määräisinä.</a:t>
            </a:r>
          </a:p>
          <a:p>
            <a:pPr lvl="1"/>
            <a:r>
              <a:rPr lang="fi-FI" sz="1800" dirty="0" smtClean="0"/>
              <a:t>- Toimimme luotettavasti ja ammattitaitoisesti. </a:t>
            </a:r>
          </a:p>
          <a:p>
            <a:pPr lvl="1"/>
            <a:r>
              <a:rPr lang="fi-FI" sz="1800" dirty="0" smtClean="0"/>
              <a:t>- Kohtelemme henkilökuntaa, asiakkaita ja yhteistyökumppaneita tasapuolisesti.</a:t>
            </a:r>
          </a:p>
          <a:p>
            <a:endParaRPr lang="fi-FI" baseline="0" dirty="0" smtClean="0"/>
          </a:p>
          <a:p>
            <a:pPr marL="0" indent="0">
              <a:buNone/>
            </a:pPr>
            <a:r>
              <a:rPr lang="fi-FI" sz="2400" b="1" dirty="0" smtClean="0"/>
              <a:t>Visio: Verohallinto on maineeltaan ja tuloksiltaan yksi maailman parhaista.</a:t>
            </a:r>
            <a:endParaRPr lang="fi-FI" sz="2000" b="1" dirty="0" smtClean="0"/>
          </a:p>
          <a:p>
            <a:pPr marL="342900" lvl="1" indent="-342900"/>
            <a:r>
              <a:rPr lang="fi-FI" sz="1800" dirty="0" smtClean="0"/>
              <a:t>- Henkilökunta, asiakkaat ja sidosryhmät pitävät meitä yhtenä maailman parhaista Verohallinnoista. </a:t>
            </a:r>
          </a:p>
          <a:p>
            <a:pPr marL="342900" lvl="1" indent="-342900"/>
            <a:r>
              <a:rPr lang="fi-FI" sz="1800" dirty="0" smtClean="0"/>
              <a:t>- Työntekijämme ovat ylpeitä Verohallinnosta ja kysyttyjä työmarkkinoilla. </a:t>
            </a:r>
          </a:p>
          <a:p>
            <a:pPr marL="342900" lvl="1" indent="-342900"/>
            <a:r>
              <a:rPr lang="fi-FI" sz="1800" dirty="0" smtClean="0"/>
              <a:t>- Parhaat potentiaaliset työntekijät pitävät meitä houkuttelevimpana työnantajana. </a:t>
            </a:r>
          </a:p>
          <a:p>
            <a:pPr marL="342900" lvl="1" indent="-342900"/>
            <a:r>
              <a:rPr lang="fi-FI" sz="1800" dirty="0" smtClean="0"/>
              <a:t>- Meidät tunnetaan kansainvälisesti erinomaisena verokertymän varmistajana ja ratkaisumme kiinnostavat muiden maiden verohallintoja. </a:t>
            </a:r>
          </a:p>
          <a:p>
            <a:pPr marL="342900" lvl="1" indent="-342900"/>
            <a:r>
              <a:rPr lang="fi-FI" sz="1800" dirty="0" smtClean="0"/>
              <a:t>- Hyvä maine vahvistaa uskottavuuttamme ja  mahdollisuuksiamme neuvotella verotuskysymyksistä kansainvälisissä yhteyksissä.</a:t>
            </a:r>
          </a:p>
          <a:p>
            <a:endParaRPr lang="fi-FI" baseline="0" dirty="0" smtClean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466D982-720A-4138-8CAA-4E8F573020B7}" type="datetime1">
              <a:rPr lang="fi-FI" smtClean="0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5412E0-D79C-4451-A1D4-CC626E05BF5F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067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2400" dirty="0" smtClean="0"/>
              <a:t>Vesi muovaa kaikkea, mihin se koskee. Säännöllisesti tippuva vesipisara vaikuttaa, muokkaa ja aiheuttaa pysyviä muutoksia. Siihen Verohallintokin strategiallaan pyrkii.</a:t>
            </a:r>
          </a:p>
          <a:p>
            <a:endParaRPr lang="fi-FI" sz="2400" baseline="0" dirty="0" smtClean="0"/>
          </a:p>
          <a:p>
            <a:r>
              <a:rPr lang="fi-FI" sz="2400" dirty="0" smtClean="0"/>
              <a:t>Vesipisara muodostuu strategian neljästä keskeisestä osasesta: yhteiskunnallinen vaikuttavuus, asiakkaat, prosessit ja henkilöstö. Tavoitteenamme</a:t>
            </a:r>
            <a:r>
              <a:rPr lang="fi-FI" sz="2400" baseline="0" dirty="0" smtClean="0"/>
              <a:t> on verovajeen pieneneminen</a:t>
            </a:r>
            <a:r>
              <a:rPr lang="fi-FI" sz="2400" dirty="0" smtClean="0"/>
              <a:t>. Jotta se saadaan aikaan, asiakkaiden ja prosessien pitää</a:t>
            </a:r>
            <a:r>
              <a:rPr lang="fi-FI" sz="2400" baseline="0" dirty="0" smtClean="0"/>
              <a:t> toimia oikein. Kaiken perustana on osaava ja motivoitunut henkilöstö. Pisaran tavoin strategiamme </a:t>
            </a:r>
            <a:r>
              <a:rPr lang="fi-FI" sz="2400" dirty="0" smtClean="0"/>
              <a:t>vaikutus leviää koko yhteiskuntaan.</a:t>
            </a:r>
          </a:p>
          <a:p>
            <a:endParaRPr lang="fi-FI" sz="2400" b="1" dirty="0" smtClean="0"/>
          </a:p>
          <a:p>
            <a:endParaRPr lang="fi-FI" sz="2400" b="1" dirty="0" smtClean="0"/>
          </a:p>
          <a:p>
            <a:pPr marL="0" indent="0">
              <a:buNone/>
            </a:pPr>
            <a:r>
              <a:rPr lang="fi-FI" sz="2400" b="1" dirty="0" smtClean="0"/>
              <a:t>Toiminta-ajatus: Toteutamme verotuksen oikean määräisenä ja oikeaan aikaan yhteiskunnan toimintojen rahoittamiseksi.</a:t>
            </a:r>
          </a:p>
          <a:p>
            <a:pPr lvl="1"/>
            <a:r>
              <a:rPr lang="fi-FI" sz="1800" dirty="0" smtClean="0"/>
              <a:t>- Keräämme verot, joilla ylläpidetään ja kehitetään yhteiskunnan palveluja. </a:t>
            </a:r>
          </a:p>
          <a:p>
            <a:pPr lvl="1"/>
            <a:r>
              <a:rPr lang="fi-FI" sz="1800" dirty="0" smtClean="0"/>
              <a:t>- Keräämme verot entistä ajantasaisemmin eli mahdollisimman lähellä verotettavan tulon syntymistä.</a:t>
            </a:r>
          </a:p>
          <a:p>
            <a:pPr lvl="1"/>
            <a:r>
              <a:rPr lang="fi-FI" sz="1800" dirty="0" smtClean="0"/>
              <a:t>- Asiakkaat maksavat veronsa oma-aloitteisesti, oikea-aikaisesti ja oikean määräisinä.</a:t>
            </a:r>
          </a:p>
          <a:p>
            <a:pPr lvl="1"/>
            <a:r>
              <a:rPr lang="fi-FI" sz="1800" dirty="0" smtClean="0"/>
              <a:t>- Toimimme luotettavasti ja ammattitaitoisesti. </a:t>
            </a:r>
          </a:p>
          <a:p>
            <a:pPr lvl="1"/>
            <a:r>
              <a:rPr lang="fi-FI" sz="1800" dirty="0" smtClean="0"/>
              <a:t>- Kohtelemme henkilökuntaa, asiakkaita ja yhteistyökumppaneita tasapuolisesti.</a:t>
            </a:r>
          </a:p>
          <a:p>
            <a:endParaRPr lang="fi-FI" baseline="0" dirty="0" smtClean="0"/>
          </a:p>
          <a:p>
            <a:pPr marL="0" indent="0">
              <a:buNone/>
            </a:pPr>
            <a:r>
              <a:rPr lang="fi-FI" sz="2400" b="1" dirty="0" smtClean="0"/>
              <a:t>Visio: Verohallinto on maineeltaan ja tuloksiltaan yksi maailman parhaista.</a:t>
            </a:r>
            <a:endParaRPr lang="fi-FI" sz="2000" b="1" dirty="0" smtClean="0"/>
          </a:p>
          <a:p>
            <a:pPr marL="342900" lvl="1" indent="-342900"/>
            <a:r>
              <a:rPr lang="fi-FI" sz="1800" dirty="0" smtClean="0"/>
              <a:t>- Henkilökunta, asiakkaat ja sidosryhmät pitävät meitä yhtenä maailman parhaista Verohallinnoista. </a:t>
            </a:r>
          </a:p>
          <a:p>
            <a:pPr marL="342900" lvl="1" indent="-342900"/>
            <a:r>
              <a:rPr lang="fi-FI" sz="1800" dirty="0" smtClean="0"/>
              <a:t>- Työntekijämme ovat ylpeitä Verohallinnosta ja kysyttyjä työmarkkinoilla. </a:t>
            </a:r>
          </a:p>
          <a:p>
            <a:pPr marL="342900" lvl="1" indent="-342900"/>
            <a:r>
              <a:rPr lang="fi-FI" sz="1800" dirty="0" smtClean="0"/>
              <a:t>- Parhaat potentiaaliset työntekijät pitävät meitä houkuttelevimpana työnantajana. </a:t>
            </a:r>
          </a:p>
          <a:p>
            <a:pPr marL="342900" lvl="1" indent="-342900"/>
            <a:r>
              <a:rPr lang="fi-FI" sz="1800" dirty="0" smtClean="0"/>
              <a:t>- Meidät tunnetaan kansainvälisesti erinomaisena verokertymän varmistajana ja ratkaisumme kiinnostavat muiden maiden verohallintoja. </a:t>
            </a:r>
          </a:p>
          <a:p>
            <a:pPr marL="342900" lvl="1" indent="-342900"/>
            <a:r>
              <a:rPr lang="fi-FI" sz="1800" dirty="0" smtClean="0"/>
              <a:t>- Hyvä maine vahvistaa uskottavuuttamme ja  mahdollisuuksiamme neuvotella verotuskysymyksistä kansainvälisissä yhteyksissä.</a:t>
            </a:r>
          </a:p>
          <a:p>
            <a:endParaRPr lang="fi-FI" baseline="0" dirty="0" smtClean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466D982-720A-4138-8CAA-4E8F573020B7}" type="datetime1">
              <a:rPr lang="fi-FI" smtClean="0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5412E0-D79C-4451-A1D4-CC626E05BF5F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067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5C75B1A-146B-4F0E-87FF-CCCB375F613A}" type="datetime1">
              <a:rPr lang="fi-FI" smtClean="0"/>
              <a:pPr/>
              <a:t>8.11.2014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253840-6E01-44D9-B341-1EC01286F87E}" type="slidenum">
              <a:rPr lang="fi-FI" smtClean="0"/>
              <a:pPr/>
              <a:t>13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19813"/>
            <a:ext cx="1468437" cy="4556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uusi_logo_himm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1841500"/>
            <a:ext cx="3175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057400" y="6096000"/>
            <a:ext cx="6705600" cy="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8001000" cy="1447800"/>
          </a:xfrm>
        </p:spPr>
        <p:txBody>
          <a:bodyPr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fi-FI" noProof="0" smtClean="0"/>
              <a:t>Muokkaa perustyyl. napsautt.</a:t>
            </a:r>
            <a:endParaRPr lang="fi-FI" noProof="0" dirty="0" smtClean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i-FI" noProof="0" smtClean="0"/>
              <a:t>Muokkaa alaotsikon perustyyliä napsautt.</a:t>
            </a:r>
            <a:endParaRPr lang="fi-FI" noProof="0" dirty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A42E0-AB54-42D5-9C5A-1455F436B7BD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981200" y="6096000"/>
            <a:ext cx="5029200" cy="533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6C245-FB82-4557-8926-63A55C0DC22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950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A7BAF-768A-4735-8CF1-5E0C70A956F2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C5FC-2BCB-4656-A463-93797F034C6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87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5867400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5867400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8CBDA-35BF-4AFF-AF29-2A6C1109BDFA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D53C8-2336-4CEC-8411-AF5CD2CB525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270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F13F2-4399-4D4B-B107-9F77F34D584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endParaRPr lang="en-US">
              <a:cs typeface="Arial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7E8A3-728F-4A61-9090-E1C6F20BB129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18F5-2E25-47B2-96A0-49F87F08A49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121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97985-9A6D-467E-A2E3-44D7A18D37C0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77EA4-E204-42C2-A00A-E1353B2E37D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631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733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105400" y="1447800"/>
            <a:ext cx="3733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D87F-B858-467C-8422-FBBF2ED4BDB4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758B8-C604-492A-A65A-224CF5F491C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971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F1D9-5BEF-4F21-A323-3B0BC7D0462A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4F87-74AF-46D1-A605-7139AE62C46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022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EF78B-D1B2-40F9-B831-9F6D2BE97831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B039-F8D7-4694-AA4E-EB9B296F6AA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117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5238-DD70-4B03-9F0B-F7C188373B85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73445-749A-4606-B0AE-E4A7226D189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460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79E7A-2DEA-4782-BD14-8ECB724F60BA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A5571-A477-4BF1-BF69-F5DDD5F925B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6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i-FI" noProof="0" smtClean="0"/>
              <a:t>Lisää kuva napsauttamalla kuvaketta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94C13-A854-4704-B228-066884837F3D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18333-9D4E-4B2D-8B65-9525DCA6ECF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2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D145DA88-EC13-4DEC-9EB6-098FF74714B1}" type="datetime1">
              <a:rPr lang="fi-FI"/>
              <a:pPr>
                <a:defRPr/>
              </a:pPr>
              <a:t>8.11.2014</a:t>
            </a:fld>
            <a:endParaRPr lang="fi-FI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096000"/>
            <a:ext cx="48768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10000"/>
              </a:lnSpc>
              <a:defRPr sz="1400" b="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096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1C5293CD-A2C5-44B6-A844-6CA8F720F93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otsikon perustyyliä napsauttamalla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62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smtClean="0"/>
              <a:t>Muokkaa tekstin perustyylejä napsauttamalla</a:t>
            </a:r>
          </a:p>
          <a:p>
            <a:pPr lvl="1"/>
            <a:r>
              <a:rPr lang="fi-FI" altLang="fi-FI" smtClean="0"/>
              <a:t>toinen taso</a:t>
            </a:r>
          </a:p>
          <a:p>
            <a:pPr lvl="2"/>
            <a:r>
              <a:rPr lang="fi-FI" altLang="fi-FI" smtClean="0"/>
              <a:t>kolmas taso</a:t>
            </a:r>
          </a:p>
          <a:p>
            <a:pPr lvl="3"/>
            <a:r>
              <a:rPr lang="fi-FI" altLang="fi-FI" smtClean="0"/>
              <a:t>neljäs taso</a:t>
            </a:r>
          </a:p>
          <a:p>
            <a:pPr lvl="4"/>
            <a:r>
              <a:rPr lang="fi-FI" altLang="fi-FI" smtClean="0"/>
              <a:t>viides taso</a:t>
            </a:r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19813"/>
            <a:ext cx="1468437" cy="4556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2057400" y="6096000"/>
            <a:ext cx="6705600" cy="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58B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58B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58B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58B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2014.fi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Copyright.svg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8hrqCnVEpn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t2014.fi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>
                <a:solidFill>
                  <a:schemeClr val="accent2"/>
                </a:solidFill>
              </a:rPr>
              <a:t>Case Verohallinto: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Suuret </a:t>
            </a:r>
            <a:r>
              <a:rPr lang="fi-FI" dirty="0"/>
              <a:t>järjestelmäuudistukset kokonaisarkkitehtuurin periaattein</a:t>
            </a:r>
            <a:endParaRPr lang="fi-FI" altLang="fi-FI" dirty="0" smtClean="0"/>
          </a:p>
        </p:txBody>
      </p:sp>
      <p:sp>
        <p:nvSpPr>
          <p:cNvPr id="3075" name="Alaotsikk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altLang="fi-FI" dirty="0" smtClean="0"/>
              <a:t>Markku Heikura</a:t>
            </a:r>
          </a:p>
          <a:p>
            <a:r>
              <a:rPr lang="fi-FI" altLang="fi-FI" dirty="0" smtClean="0"/>
              <a:t>CIO</a:t>
            </a:r>
          </a:p>
          <a:p>
            <a:r>
              <a:rPr lang="fi-FI" altLang="fi-FI" dirty="0" smtClean="0"/>
              <a:t>Verohallinto</a:t>
            </a:r>
          </a:p>
          <a:p>
            <a:endParaRPr lang="fi-FI" altLang="fi-FI" dirty="0"/>
          </a:p>
          <a:p>
            <a:r>
              <a:rPr lang="fi-FI" altLang="fi-FI" dirty="0" smtClean="0"/>
              <a:t>5.11.2014</a:t>
            </a:r>
          </a:p>
        </p:txBody>
      </p:sp>
      <p:pic>
        <p:nvPicPr>
          <p:cNvPr id="1026" name="Picture 2" descr="http://www.it2014.fi/images/IT_hea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2800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43891" y="116632"/>
            <a:ext cx="8748589" cy="540296"/>
          </a:xfrm>
        </p:spPr>
        <p:txBody>
          <a:bodyPr/>
          <a:lstStyle/>
          <a:p>
            <a:r>
              <a:rPr lang="fi-FI" dirty="0" smtClean="0"/>
              <a:t>Kokonaisarkkitehtuuri Verohallinnossa</a:t>
            </a:r>
            <a:endParaRPr lang="fi-FI" dirty="0"/>
          </a:p>
        </p:txBody>
      </p:sp>
      <p:sp>
        <p:nvSpPr>
          <p:cNvPr id="8" name="Suorakulmio 7"/>
          <p:cNvSpPr/>
          <p:nvPr/>
        </p:nvSpPr>
        <p:spPr bwMode="auto">
          <a:xfrm>
            <a:off x="6932503" y="1534009"/>
            <a:ext cx="1675047" cy="3822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Tavoitetila</a:t>
            </a:r>
          </a:p>
        </p:txBody>
      </p:sp>
      <p:sp>
        <p:nvSpPr>
          <p:cNvPr id="6" name="Suorakulmio 5"/>
          <p:cNvSpPr/>
          <p:nvPr/>
        </p:nvSpPr>
        <p:spPr bwMode="auto">
          <a:xfrm>
            <a:off x="580369" y="1534008"/>
            <a:ext cx="1687375" cy="38221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Nykytila</a:t>
            </a:r>
          </a:p>
        </p:txBody>
      </p:sp>
      <p:sp>
        <p:nvSpPr>
          <p:cNvPr id="7" name="Nuoli oikealle 6"/>
          <p:cNvSpPr/>
          <p:nvPr/>
        </p:nvSpPr>
        <p:spPr bwMode="auto">
          <a:xfrm>
            <a:off x="2411760" y="2397183"/>
            <a:ext cx="2376264" cy="1878899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Strategiatyö</a:t>
            </a:r>
          </a:p>
        </p:txBody>
      </p:sp>
      <p:sp>
        <p:nvSpPr>
          <p:cNvPr id="10" name="Ellipsi 9"/>
          <p:cNvSpPr/>
          <p:nvPr/>
        </p:nvSpPr>
        <p:spPr bwMode="auto">
          <a:xfrm>
            <a:off x="2412605" y="1485900"/>
            <a:ext cx="723024" cy="37771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PESTLE</a:t>
            </a:r>
          </a:p>
        </p:txBody>
      </p:sp>
      <p:sp>
        <p:nvSpPr>
          <p:cNvPr id="12" name="Ellipsi 11"/>
          <p:cNvSpPr/>
          <p:nvPr/>
        </p:nvSpPr>
        <p:spPr bwMode="auto">
          <a:xfrm>
            <a:off x="2839738" y="4325596"/>
            <a:ext cx="1584176" cy="55360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Tulosprisma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>
                <a:solidFill>
                  <a:schemeClr val="tx1"/>
                </a:solidFill>
              </a:rPr>
              <a:t>(pohjautuu </a:t>
            </a:r>
            <a:r>
              <a:rPr lang="fi-FI" sz="1000" dirty="0" err="1" smtClean="0">
                <a:solidFill>
                  <a:schemeClr val="tx1"/>
                </a:solidFill>
              </a:rPr>
              <a:t>BSC:hen</a:t>
            </a:r>
            <a:r>
              <a:rPr lang="fi-FI" sz="1000" dirty="0" smtClean="0">
                <a:solidFill>
                  <a:schemeClr val="tx1"/>
                </a:solidFill>
              </a:rPr>
              <a:t>)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Suorakulmio 12"/>
          <p:cNvSpPr/>
          <p:nvPr/>
        </p:nvSpPr>
        <p:spPr bwMode="auto">
          <a:xfrm>
            <a:off x="684640" y="3051946"/>
            <a:ext cx="1476164" cy="3770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Prosessit</a:t>
            </a:r>
          </a:p>
        </p:txBody>
      </p:sp>
      <p:sp>
        <p:nvSpPr>
          <p:cNvPr id="16" name="Ellipsi 15"/>
          <p:cNvSpPr/>
          <p:nvPr/>
        </p:nvSpPr>
        <p:spPr bwMode="auto">
          <a:xfrm>
            <a:off x="184470" y="3118565"/>
            <a:ext cx="79132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err="1" smtClean="0">
                <a:solidFill>
                  <a:schemeClr val="tx1"/>
                </a:solidFill>
                <a:latin typeface="Arial" charset="0"/>
              </a:rPr>
              <a:t>e</a:t>
            </a:r>
            <a:r>
              <a:rPr kumimoji="0" lang="fi-FI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TOM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Suorakulmio 16"/>
          <p:cNvSpPr/>
          <p:nvPr/>
        </p:nvSpPr>
        <p:spPr bwMode="auto">
          <a:xfrm>
            <a:off x="684639" y="3556002"/>
            <a:ext cx="1476165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Tieto ja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tietojärjestelmät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Suorakulmio 17"/>
          <p:cNvSpPr/>
          <p:nvPr/>
        </p:nvSpPr>
        <p:spPr bwMode="auto">
          <a:xfrm>
            <a:off x="684640" y="4134413"/>
            <a:ext cx="1476163" cy="369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Teknologia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Suorakulmio 18"/>
          <p:cNvSpPr/>
          <p:nvPr/>
        </p:nvSpPr>
        <p:spPr bwMode="auto">
          <a:xfrm>
            <a:off x="4788024" y="1534008"/>
            <a:ext cx="1080120" cy="382219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Strategiset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tavoitteet</a:t>
            </a:r>
          </a:p>
        </p:txBody>
      </p:sp>
      <p:sp>
        <p:nvSpPr>
          <p:cNvPr id="20" name="Nuoli oikealle 19"/>
          <p:cNvSpPr/>
          <p:nvPr/>
        </p:nvSpPr>
        <p:spPr bwMode="auto">
          <a:xfrm>
            <a:off x="5940152" y="2436733"/>
            <a:ext cx="960952" cy="185297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Road </a:t>
            </a:r>
            <a:r>
              <a:rPr kumimoji="0" lang="fi-FI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map</a:t>
            </a: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&amp; Projektit</a:t>
            </a:r>
          </a:p>
        </p:txBody>
      </p:sp>
      <p:sp>
        <p:nvSpPr>
          <p:cNvPr id="27" name="Ellipsi 26"/>
          <p:cNvSpPr/>
          <p:nvPr/>
        </p:nvSpPr>
        <p:spPr bwMode="auto">
          <a:xfrm>
            <a:off x="7676122" y="1175814"/>
            <a:ext cx="1330281" cy="47504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TOGAF &amp;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900" dirty="0" smtClean="0">
                <a:solidFill>
                  <a:schemeClr val="tx1"/>
                </a:solidFill>
                <a:latin typeface="Arial" charset="0"/>
              </a:rPr>
              <a:t>JHS</a:t>
            </a:r>
            <a:endParaRPr kumimoji="0" lang="fi-FI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Suorakulmio 27"/>
          <p:cNvSpPr/>
          <p:nvPr/>
        </p:nvSpPr>
        <p:spPr bwMode="auto">
          <a:xfrm>
            <a:off x="684639" y="2072730"/>
            <a:ext cx="1476164" cy="413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Asiakkaat  ja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sidosryhmät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Suorakulmio 35"/>
          <p:cNvSpPr/>
          <p:nvPr/>
        </p:nvSpPr>
        <p:spPr bwMode="auto">
          <a:xfrm>
            <a:off x="684639" y="2576786"/>
            <a:ext cx="1476164" cy="393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Palvelut</a:t>
            </a:r>
          </a:p>
        </p:txBody>
      </p:sp>
      <p:sp>
        <p:nvSpPr>
          <p:cNvPr id="39" name="Suorakulmio 38"/>
          <p:cNvSpPr/>
          <p:nvPr/>
        </p:nvSpPr>
        <p:spPr bwMode="auto">
          <a:xfrm>
            <a:off x="684638" y="4615989"/>
            <a:ext cx="1476165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Organisaatio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Ellipsi 41"/>
          <p:cNvSpPr/>
          <p:nvPr/>
        </p:nvSpPr>
        <p:spPr bwMode="auto">
          <a:xfrm>
            <a:off x="3238616" y="1742592"/>
            <a:ext cx="1224136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Skenaariot</a:t>
            </a:r>
          </a:p>
        </p:txBody>
      </p:sp>
      <p:sp>
        <p:nvSpPr>
          <p:cNvPr id="14" name="Ellipsi 13"/>
          <p:cNvSpPr/>
          <p:nvPr/>
        </p:nvSpPr>
        <p:spPr bwMode="auto">
          <a:xfrm>
            <a:off x="148321" y="3548721"/>
            <a:ext cx="837985" cy="39997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APQC</a:t>
            </a:r>
          </a:p>
        </p:txBody>
      </p:sp>
      <p:sp>
        <p:nvSpPr>
          <p:cNvPr id="48" name="Suorakulmio 47"/>
          <p:cNvSpPr/>
          <p:nvPr/>
        </p:nvSpPr>
        <p:spPr bwMode="auto">
          <a:xfrm>
            <a:off x="4896036" y="2420888"/>
            <a:ext cx="871510" cy="3680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Tavoite 1</a:t>
            </a:r>
          </a:p>
        </p:txBody>
      </p:sp>
      <p:sp>
        <p:nvSpPr>
          <p:cNvPr id="49" name="Suorakulmio 48"/>
          <p:cNvSpPr/>
          <p:nvPr/>
        </p:nvSpPr>
        <p:spPr bwMode="auto">
          <a:xfrm>
            <a:off x="4896036" y="2891291"/>
            <a:ext cx="871510" cy="3680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Tavoite</a:t>
            </a:r>
            <a:r>
              <a:rPr kumimoji="0" lang="fi-FI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50" name="Suorakulmio 49"/>
          <p:cNvSpPr/>
          <p:nvPr/>
        </p:nvSpPr>
        <p:spPr bwMode="auto">
          <a:xfrm>
            <a:off x="4914401" y="3320299"/>
            <a:ext cx="871510" cy="3680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Tavoite 3</a:t>
            </a:r>
          </a:p>
        </p:txBody>
      </p:sp>
      <p:sp>
        <p:nvSpPr>
          <p:cNvPr id="51" name="Suorakulmio 50"/>
          <p:cNvSpPr/>
          <p:nvPr/>
        </p:nvSpPr>
        <p:spPr bwMode="auto">
          <a:xfrm>
            <a:off x="4920260" y="3727287"/>
            <a:ext cx="871510" cy="3680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Tavoite 4</a:t>
            </a:r>
          </a:p>
        </p:txBody>
      </p:sp>
      <p:sp>
        <p:nvSpPr>
          <p:cNvPr id="11" name="Ellipsi 10"/>
          <p:cNvSpPr/>
          <p:nvPr/>
        </p:nvSpPr>
        <p:spPr bwMode="auto">
          <a:xfrm>
            <a:off x="2386142" y="4026474"/>
            <a:ext cx="590229" cy="407078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CAF</a:t>
            </a:r>
          </a:p>
        </p:txBody>
      </p:sp>
      <p:sp>
        <p:nvSpPr>
          <p:cNvPr id="38" name="Ellipsi 37"/>
          <p:cNvSpPr/>
          <p:nvPr/>
        </p:nvSpPr>
        <p:spPr bwMode="auto">
          <a:xfrm>
            <a:off x="5559022" y="1587684"/>
            <a:ext cx="1342050" cy="843900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Tavoitteet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saavutetaan</a:t>
            </a:r>
            <a:r>
              <a:rPr kumimoji="0" lang="fi-FI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prosesseja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kehittämällä</a:t>
            </a:r>
            <a:endParaRPr kumimoji="0" lang="fi-FI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Suorakulmio 40"/>
          <p:cNvSpPr/>
          <p:nvPr/>
        </p:nvSpPr>
        <p:spPr bwMode="auto">
          <a:xfrm>
            <a:off x="7052159" y="3018989"/>
            <a:ext cx="1476164" cy="3770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Prosessit</a:t>
            </a:r>
          </a:p>
        </p:txBody>
      </p:sp>
      <p:sp>
        <p:nvSpPr>
          <p:cNvPr id="44" name="Suorakulmio 43"/>
          <p:cNvSpPr/>
          <p:nvPr/>
        </p:nvSpPr>
        <p:spPr bwMode="auto">
          <a:xfrm>
            <a:off x="7052158" y="3523045"/>
            <a:ext cx="1476165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Tieto ja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tietojärjestelmät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Suorakulmio 44"/>
          <p:cNvSpPr/>
          <p:nvPr/>
        </p:nvSpPr>
        <p:spPr bwMode="auto">
          <a:xfrm>
            <a:off x="7052159" y="4101456"/>
            <a:ext cx="1476163" cy="369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Teknologia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Suorakulmio 46"/>
          <p:cNvSpPr/>
          <p:nvPr/>
        </p:nvSpPr>
        <p:spPr bwMode="auto">
          <a:xfrm>
            <a:off x="7052158" y="2039773"/>
            <a:ext cx="1476164" cy="413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Asiakkaat  ja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sidosryhmät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Suorakulmio 51"/>
          <p:cNvSpPr/>
          <p:nvPr/>
        </p:nvSpPr>
        <p:spPr bwMode="auto">
          <a:xfrm>
            <a:off x="7052158" y="2543829"/>
            <a:ext cx="1476164" cy="393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Palvelut</a:t>
            </a:r>
          </a:p>
        </p:txBody>
      </p:sp>
      <p:sp>
        <p:nvSpPr>
          <p:cNvPr id="53" name="Suorakulmio 52"/>
          <p:cNvSpPr/>
          <p:nvPr/>
        </p:nvSpPr>
        <p:spPr bwMode="auto">
          <a:xfrm>
            <a:off x="7061915" y="4590579"/>
            <a:ext cx="1466407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Organisaatio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Ellipsi 25"/>
          <p:cNvSpPr/>
          <p:nvPr/>
        </p:nvSpPr>
        <p:spPr bwMode="auto">
          <a:xfrm>
            <a:off x="8409323" y="3980006"/>
            <a:ext cx="706240" cy="368083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Archimate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i 24"/>
          <p:cNvSpPr/>
          <p:nvPr/>
        </p:nvSpPr>
        <p:spPr bwMode="auto">
          <a:xfrm>
            <a:off x="8341263" y="3041691"/>
            <a:ext cx="842361" cy="40341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BPMN &amp;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DMN</a:t>
            </a:r>
          </a:p>
        </p:txBody>
      </p:sp>
      <p:sp>
        <p:nvSpPr>
          <p:cNvPr id="54" name="Tekstiruutu 53"/>
          <p:cNvSpPr txBox="1"/>
          <p:nvPr/>
        </p:nvSpPr>
        <p:spPr>
          <a:xfrm>
            <a:off x="539552" y="833072"/>
            <a:ext cx="2592288" cy="307777"/>
          </a:xfrm>
          <a:prstGeom prst="rect">
            <a:avLst/>
          </a:prstGeom>
          <a:solidFill>
            <a:srgbClr val="99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/>
              <a:t>Analyysi</a:t>
            </a:r>
            <a:endParaRPr lang="fi-FI" sz="1400" dirty="0"/>
          </a:p>
        </p:txBody>
      </p:sp>
      <p:sp>
        <p:nvSpPr>
          <p:cNvPr id="55" name="Tekstiruutu 54"/>
          <p:cNvSpPr txBox="1"/>
          <p:nvPr/>
        </p:nvSpPr>
        <p:spPr>
          <a:xfrm>
            <a:off x="4877425" y="833072"/>
            <a:ext cx="1062727" cy="307777"/>
          </a:xfrm>
          <a:prstGeom prst="rect">
            <a:avLst/>
          </a:prstGeom>
          <a:solidFill>
            <a:srgbClr val="99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/>
              <a:t>Tavoitteet</a:t>
            </a:r>
            <a:endParaRPr lang="fi-FI" sz="1400" dirty="0"/>
          </a:p>
        </p:txBody>
      </p:sp>
      <p:sp>
        <p:nvSpPr>
          <p:cNvPr id="56" name="Tekstiruutu 55"/>
          <p:cNvSpPr txBox="1"/>
          <p:nvPr/>
        </p:nvSpPr>
        <p:spPr>
          <a:xfrm>
            <a:off x="6147500" y="833072"/>
            <a:ext cx="2460050" cy="307777"/>
          </a:xfrm>
          <a:prstGeom prst="rect">
            <a:avLst/>
          </a:prstGeom>
          <a:solidFill>
            <a:srgbClr val="99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/>
              <a:t>Toteutus</a:t>
            </a:r>
            <a:endParaRPr lang="fi-FI" sz="1400" dirty="0"/>
          </a:p>
        </p:txBody>
      </p:sp>
      <p:sp>
        <p:nvSpPr>
          <p:cNvPr id="57" name="Ellipsi 56"/>
          <p:cNvSpPr/>
          <p:nvPr/>
        </p:nvSpPr>
        <p:spPr bwMode="auto">
          <a:xfrm>
            <a:off x="2533842" y="4898232"/>
            <a:ext cx="910504" cy="37771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Benchmarking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uorakulmio 2"/>
          <p:cNvSpPr/>
          <p:nvPr/>
        </p:nvSpPr>
        <p:spPr bwMode="auto">
          <a:xfrm>
            <a:off x="580369" y="5647874"/>
            <a:ext cx="8002333" cy="2880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Viestintä: mitä</a:t>
            </a:r>
            <a:r>
              <a:rPr lang="fi-FI" dirty="0" smtClean="0">
                <a:solidFill>
                  <a:schemeClr val="bg1"/>
                </a:solidFill>
              </a:rPr>
              <a:t>, kenelle, milloin</a:t>
            </a:r>
            <a:endParaRPr kumimoji="0" lang="fi-FI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Pilvi 14"/>
          <p:cNvSpPr/>
          <p:nvPr/>
        </p:nvSpPr>
        <p:spPr bwMode="auto">
          <a:xfrm>
            <a:off x="3444345" y="3075331"/>
            <a:ext cx="1137189" cy="557797"/>
          </a:xfrm>
          <a:prstGeom prst="cloud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Visio</a:t>
            </a:r>
            <a:endParaRPr kumimoji="0" lang="fi-FI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Ellipsi 59"/>
          <p:cNvSpPr/>
          <p:nvPr/>
        </p:nvSpPr>
        <p:spPr bwMode="auto">
          <a:xfrm>
            <a:off x="4735107" y="4149080"/>
            <a:ext cx="1224136" cy="470291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Strategiakartta</a:t>
            </a:r>
          </a:p>
        </p:txBody>
      </p:sp>
      <p:sp>
        <p:nvSpPr>
          <p:cNvPr id="61" name="Tekstiruutu 60"/>
          <p:cNvSpPr txBox="1"/>
          <p:nvPr/>
        </p:nvSpPr>
        <p:spPr>
          <a:xfrm>
            <a:off x="3333576" y="833072"/>
            <a:ext cx="1401531" cy="307777"/>
          </a:xfrm>
          <a:prstGeom prst="rect">
            <a:avLst/>
          </a:prstGeom>
          <a:solidFill>
            <a:srgbClr val="9999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/>
              <a:t>Visio</a:t>
            </a:r>
            <a:endParaRPr lang="fi-FI" sz="1400" dirty="0"/>
          </a:p>
        </p:txBody>
      </p:sp>
      <p:sp>
        <p:nvSpPr>
          <p:cNvPr id="63" name="Suorakulmio 62"/>
          <p:cNvSpPr/>
          <p:nvPr/>
        </p:nvSpPr>
        <p:spPr bwMode="auto">
          <a:xfrm>
            <a:off x="4937029" y="4842607"/>
            <a:ext cx="871510" cy="3680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Strategiset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/>
              <a:t>mittarit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Ellipsi 45"/>
          <p:cNvSpPr/>
          <p:nvPr/>
        </p:nvSpPr>
        <p:spPr bwMode="auto">
          <a:xfrm>
            <a:off x="143891" y="1235020"/>
            <a:ext cx="791321" cy="50405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>
                <a:solidFill>
                  <a:schemeClr val="tx1"/>
                </a:solidFill>
                <a:latin typeface="Arial" charset="0"/>
              </a:rPr>
              <a:t>TOGAF,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000" dirty="0" smtClean="0">
                <a:solidFill>
                  <a:schemeClr val="tx1"/>
                </a:solidFill>
                <a:latin typeface="Arial" charset="0"/>
              </a:rPr>
              <a:t> JHS179</a:t>
            </a:r>
            <a:endParaRPr kumimoji="0" lang="fi-FI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fi-FI" dirty="0"/>
              <a:t>Kokonaisarkkitehtuuri tukemassa strategista järjestelmävalintaa</a:t>
            </a:r>
          </a:p>
        </p:txBody>
      </p:sp>
      <p:sp>
        <p:nvSpPr>
          <p:cNvPr id="5" name="Pyöristetty suorakulmio 4"/>
          <p:cNvSpPr/>
          <p:nvPr/>
        </p:nvSpPr>
        <p:spPr>
          <a:xfrm>
            <a:off x="467544" y="2132856"/>
            <a:ext cx="16561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Verohallinnon strategia ja tavoitteet</a:t>
            </a:r>
            <a:endParaRPr lang="fi-FI" sz="1200" i="1" dirty="0"/>
          </a:p>
        </p:txBody>
      </p:sp>
      <p:sp>
        <p:nvSpPr>
          <p:cNvPr id="6" name="Pyöristetty suorakulmio 5"/>
          <p:cNvSpPr/>
          <p:nvPr/>
        </p:nvSpPr>
        <p:spPr>
          <a:xfrm>
            <a:off x="395536" y="3717032"/>
            <a:ext cx="180020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Tietohallinnon tila</a:t>
            </a:r>
            <a:endParaRPr lang="fi-FI" sz="1200" i="1" dirty="0"/>
          </a:p>
        </p:txBody>
      </p:sp>
      <p:sp>
        <p:nvSpPr>
          <p:cNvPr id="7" name="Nuoli oikealle 6"/>
          <p:cNvSpPr/>
          <p:nvPr/>
        </p:nvSpPr>
        <p:spPr>
          <a:xfrm>
            <a:off x="2411760" y="2672916"/>
            <a:ext cx="1368152" cy="158417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Mitä pitää tehdä?</a:t>
            </a:r>
            <a:endParaRPr lang="fi-FI" sz="1200" dirty="0"/>
          </a:p>
        </p:txBody>
      </p:sp>
      <p:sp>
        <p:nvSpPr>
          <p:cNvPr id="8" name="Pyöristetty suorakulmio 7"/>
          <p:cNvSpPr/>
          <p:nvPr/>
        </p:nvSpPr>
        <p:spPr>
          <a:xfrm>
            <a:off x="3851920" y="2132856"/>
            <a:ext cx="1728192" cy="273630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Tilanteen tarkastelu kokonais-arkkitehtuurin avulla</a:t>
            </a:r>
            <a:endParaRPr lang="fi-FI" sz="1200" dirty="0"/>
          </a:p>
        </p:txBody>
      </p:sp>
      <p:sp>
        <p:nvSpPr>
          <p:cNvPr id="9" name="Nuoli oikealle 8"/>
          <p:cNvSpPr/>
          <p:nvPr/>
        </p:nvSpPr>
        <p:spPr>
          <a:xfrm>
            <a:off x="5724128" y="2672916"/>
            <a:ext cx="1368152" cy="158417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Vaihto-ehtoiset kehittämis-polut</a:t>
            </a:r>
            <a:endParaRPr lang="fi-FI" sz="1200" dirty="0"/>
          </a:p>
        </p:txBody>
      </p:sp>
      <p:sp>
        <p:nvSpPr>
          <p:cNvPr id="10" name="Pyöristetty suorakulmio 9"/>
          <p:cNvSpPr/>
          <p:nvPr/>
        </p:nvSpPr>
        <p:spPr>
          <a:xfrm>
            <a:off x="7236296" y="2132856"/>
            <a:ext cx="1584176" cy="273630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Valmis-ohjelmisto-pohjainen kehittäminen</a:t>
            </a:r>
            <a:endParaRPr lang="fi-FI" sz="1200" dirty="0"/>
          </a:p>
        </p:txBody>
      </p:sp>
      <p:sp>
        <p:nvSpPr>
          <p:cNvPr id="11" name="Tekstiruutu 10"/>
          <p:cNvSpPr txBox="1"/>
          <p:nvPr/>
        </p:nvSpPr>
        <p:spPr>
          <a:xfrm>
            <a:off x="660358" y="1556792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Tahtotila</a:t>
            </a:r>
            <a:endParaRPr lang="fi-FI" dirty="0"/>
          </a:p>
        </p:txBody>
      </p:sp>
      <p:sp>
        <p:nvSpPr>
          <p:cNvPr id="12" name="Tekstiruutu 11"/>
          <p:cNvSpPr txBox="1"/>
          <p:nvPr/>
        </p:nvSpPr>
        <p:spPr>
          <a:xfrm>
            <a:off x="4139952" y="1556792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Analyysi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7226466" y="1418292"/>
            <a:ext cx="160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Valinnat &amp; </a:t>
            </a:r>
          </a:p>
          <a:p>
            <a:r>
              <a:rPr lang="fi-FI" dirty="0" smtClean="0"/>
              <a:t>toimenpiteet</a:t>
            </a:r>
            <a:endParaRPr lang="fi-FI" dirty="0"/>
          </a:p>
        </p:txBody>
      </p:sp>
      <p:sp>
        <p:nvSpPr>
          <p:cNvPr id="15" name="Tekstiruutu 14"/>
          <p:cNvSpPr txBox="1"/>
          <p:nvPr/>
        </p:nvSpPr>
        <p:spPr>
          <a:xfrm>
            <a:off x="3270766" y="527227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2010-11</a:t>
            </a:r>
            <a:endParaRPr lang="fi-FI" dirty="0"/>
          </a:p>
        </p:txBody>
      </p:sp>
      <p:sp>
        <p:nvSpPr>
          <p:cNvPr id="16" name="Tekstiruutu 15"/>
          <p:cNvSpPr txBox="1"/>
          <p:nvPr/>
        </p:nvSpPr>
        <p:spPr>
          <a:xfrm>
            <a:off x="5348698" y="5260159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2011-12</a:t>
            </a:r>
            <a:endParaRPr lang="fi-FI" dirty="0"/>
          </a:p>
        </p:txBody>
      </p:sp>
      <p:sp>
        <p:nvSpPr>
          <p:cNvPr id="17" name="Tekstiruutu 16"/>
          <p:cNvSpPr txBox="1"/>
          <p:nvPr/>
        </p:nvSpPr>
        <p:spPr>
          <a:xfrm>
            <a:off x="6771854" y="52722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2012-&gt;</a:t>
            </a:r>
            <a:endParaRPr lang="fi-FI" dirty="0"/>
          </a:p>
        </p:txBody>
      </p:sp>
      <p:sp>
        <p:nvSpPr>
          <p:cNvPr id="18" name="Tekstiruutu 17"/>
          <p:cNvSpPr txBox="1"/>
          <p:nvPr/>
        </p:nvSpPr>
        <p:spPr>
          <a:xfrm>
            <a:off x="8172400" y="52586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2019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899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accent2"/>
                </a:solidFill>
              </a:rPr>
              <a:t>“Kokonaisarkkitehtuurikertomus”</a:t>
            </a:r>
            <a:endParaRPr lang="fi-FI" dirty="0" smtClean="0">
              <a:solidFill>
                <a:schemeClr val="accent1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301849" y="1772816"/>
            <a:ext cx="1677863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Asiakkaat</a:t>
            </a:r>
          </a:p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ja</a:t>
            </a:r>
          </a:p>
          <a:p>
            <a:pPr algn="ctr">
              <a:defRPr/>
            </a:pPr>
            <a:r>
              <a:rPr lang="fi-FI" sz="1600" dirty="0" err="1" smtClean="0">
                <a:solidFill>
                  <a:schemeClr val="bg1"/>
                </a:solidFill>
              </a:rPr>
              <a:t>sidosrtymät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2144266" y="1772816"/>
            <a:ext cx="1571625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Palvelut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3858766" y="1772816"/>
            <a:ext cx="1714500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Liiketoiminta-</a:t>
            </a:r>
          </a:p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prosessit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5664671" y="1772816"/>
            <a:ext cx="1571625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IT-järjestelmät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7320855" y="1772816"/>
            <a:ext cx="1571625" cy="2000250"/>
          </a:xfrm>
          <a:prstGeom prst="homePlate">
            <a:avLst>
              <a:gd name="adj" fmla="val 20426"/>
            </a:avLst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Toteutus-</a:t>
            </a:r>
          </a:p>
          <a:p>
            <a:pPr algn="ctr">
              <a:defRPr/>
            </a:pPr>
            <a:r>
              <a:rPr lang="fi-FI" sz="1600" dirty="0" smtClean="0">
                <a:solidFill>
                  <a:schemeClr val="bg1"/>
                </a:solidFill>
              </a:rPr>
              <a:t>suunnitelma</a:t>
            </a:r>
            <a:endParaRPr lang="fi-FI" sz="1600" dirty="0">
              <a:solidFill>
                <a:schemeClr val="bg1"/>
              </a:solidFill>
            </a:endParaRPr>
          </a:p>
        </p:txBody>
      </p:sp>
      <p:sp>
        <p:nvSpPr>
          <p:cNvPr id="43016" name="TextBox 14"/>
          <p:cNvSpPr txBox="1">
            <a:spLocks noChangeArrowheads="1"/>
          </p:cNvSpPr>
          <p:nvPr/>
        </p:nvSpPr>
        <p:spPr bwMode="auto">
          <a:xfrm>
            <a:off x="285750" y="4130253"/>
            <a:ext cx="1693962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Arvoketju: kenelle ja kenen kanssa toimimme</a:t>
            </a:r>
          </a:p>
          <a:p>
            <a:pPr algn="l"/>
            <a:endParaRPr lang="fi-FI" sz="1200" dirty="0" smtClean="0"/>
          </a:p>
          <a:p>
            <a:pPr algn="l"/>
            <a:endParaRPr lang="fi-FI" sz="1200" dirty="0"/>
          </a:p>
        </p:txBody>
      </p:sp>
      <p:sp>
        <p:nvSpPr>
          <p:cNvPr id="43017" name="TextBox 15"/>
          <p:cNvSpPr txBox="1">
            <a:spLocks noChangeArrowheads="1"/>
          </p:cNvSpPr>
          <p:nvPr/>
        </p:nvSpPr>
        <p:spPr bwMode="auto">
          <a:xfrm>
            <a:off x="2136279" y="4130253"/>
            <a:ext cx="1579612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Mitä palveluita, kuinka ne on ymmärretty</a:t>
            </a:r>
          </a:p>
          <a:p>
            <a:pPr algn="l"/>
            <a:endParaRPr lang="fi-FI" sz="1200" dirty="0" smtClean="0"/>
          </a:p>
          <a:p>
            <a:pPr algn="l"/>
            <a:endParaRPr lang="fi-FI" sz="1200" dirty="0"/>
          </a:p>
        </p:txBody>
      </p:sp>
      <p:sp>
        <p:nvSpPr>
          <p:cNvPr id="43018" name="TextBox 16"/>
          <p:cNvSpPr txBox="1">
            <a:spLocks noChangeArrowheads="1"/>
          </p:cNvSpPr>
          <p:nvPr/>
        </p:nvSpPr>
        <p:spPr bwMode="auto">
          <a:xfrm>
            <a:off x="3858767" y="4130253"/>
            <a:ext cx="1714500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Mitä prosessit tuottavat palvelut?</a:t>
            </a:r>
          </a:p>
          <a:p>
            <a:pPr algn="l"/>
            <a:endParaRPr lang="fi-FI" sz="1200" dirty="0" smtClean="0"/>
          </a:p>
          <a:p>
            <a:pPr algn="l"/>
            <a:endParaRPr lang="fi-FI" sz="1200" dirty="0" smtClean="0"/>
          </a:p>
          <a:p>
            <a:pPr algn="l"/>
            <a:endParaRPr lang="fi-FI" sz="1200" dirty="0"/>
          </a:p>
        </p:txBody>
      </p:sp>
      <p:sp>
        <p:nvSpPr>
          <p:cNvPr id="43019" name="TextBox 17"/>
          <p:cNvSpPr txBox="1">
            <a:spLocks noChangeArrowheads="1"/>
          </p:cNvSpPr>
          <p:nvPr/>
        </p:nvSpPr>
        <p:spPr bwMode="auto">
          <a:xfrm>
            <a:off x="5664671" y="4130253"/>
            <a:ext cx="1571625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Mitä tietojärjestelmiä prosessit tarvitsevat?</a:t>
            </a:r>
          </a:p>
          <a:p>
            <a:pPr algn="l"/>
            <a:endParaRPr lang="fi-FI" sz="1200" dirty="0"/>
          </a:p>
        </p:txBody>
      </p:sp>
      <p:sp>
        <p:nvSpPr>
          <p:cNvPr id="43020" name="TextBox 20"/>
          <p:cNvSpPr txBox="1">
            <a:spLocks noChangeArrowheads="1"/>
          </p:cNvSpPr>
          <p:nvPr/>
        </p:nvSpPr>
        <p:spPr bwMode="auto">
          <a:xfrm>
            <a:off x="7320855" y="4130253"/>
            <a:ext cx="1571625" cy="1015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fi-FI" sz="1200" dirty="0" smtClean="0"/>
              <a:t>Kuinka tavoitteisiin päästään?</a:t>
            </a:r>
          </a:p>
          <a:p>
            <a:pPr algn="l"/>
            <a:endParaRPr lang="fi-FI" sz="1200" dirty="0" smtClean="0"/>
          </a:p>
          <a:p>
            <a:pPr algn="l"/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7968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83488" cy="684312"/>
          </a:xfrm>
        </p:spPr>
        <p:txBody>
          <a:bodyPr/>
          <a:lstStyle/>
          <a:p>
            <a:r>
              <a:rPr lang="fi-FI" dirty="0" smtClean="0">
                <a:solidFill>
                  <a:schemeClr val="accent2"/>
                </a:solidFill>
              </a:rPr>
              <a:t>Liiketoimintatarpeet ja  ICT järjestelmät</a:t>
            </a:r>
            <a:endParaRPr lang="fi-FI" dirty="0">
              <a:solidFill>
                <a:schemeClr val="accent2"/>
              </a:solidFill>
            </a:endParaRPr>
          </a:p>
        </p:txBody>
      </p:sp>
      <p:graphicFrame>
        <p:nvGraphicFramePr>
          <p:cNvPr id="6" name="Kaaviokuva 5"/>
          <p:cNvGraphicFramePr/>
          <p:nvPr>
            <p:extLst>
              <p:ext uri="{D42A27DB-BD31-4B8C-83A1-F6EECF244321}">
                <p14:modId xmlns:p14="http://schemas.microsoft.com/office/powerpoint/2010/main" val="2706002957"/>
              </p:ext>
            </p:extLst>
          </p:nvPr>
        </p:nvGraphicFramePr>
        <p:xfrm>
          <a:off x="-612576" y="692696"/>
          <a:ext cx="784887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kstikehys 8"/>
          <p:cNvSpPr txBox="1"/>
          <p:nvPr/>
        </p:nvSpPr>
        <p:spPr>
          <a:xfrm>
            <a:off x="5724128" y="1052736"/>
            <a:ext cx="3096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i-FI" dirty="0" smtClean="0"/>
              <a:t>Kuinka organisaatiota tuetaan ICT:llä?</a:t>
            </a:r>
          </a:p>
          <a:p>
            <a:pPr algn="l"/>
            <a:endParaRPr lang="fi-FI" dirty="0" smtClean="0"/>
          </a:p>
          <a:p>
            <a:pPr algn="l"/>
            <a:endParaRPr lang="fi-FI" dirty="0" smtClean="0"/>
          </a:p>
          <a:p>
            <a:pPr algn="l"/>
            <a:endParaRPr lang="fi-FI" dirty="0" smtClean="0"/>
          </a:p>
          <a:p>
            <a:pPr algn="l"/>
            <a:endParaRPr lang="fi-FI" dirty="0" smtClean="0"/>
          </a:p>
          <a:p>
            <a:pPr algn="l"/>
            <a:r>
              <a:rPr lang="fi-FI" dirty="0" smtClean="0"/>
              <a:t>Auttaako ohjelmisto liiketoiminnan tavoitteiden saavuttamisessa?</a:t>
            </a:r>
          </a:p>
          <a:p>
            <a:pPr algn="l"/>
            <a:endParaRPr lang="fi-FI" dirty="0" smtClean="0"/>
          </a:p>
          <a:p>
            <a:pPr algn="l"/>
            <a:endParaRPr lang="fi-FI" dirty="0"/>
          </a:p>
          <a:p>
            <a:pPr algn="l"/>
            <a:endParaRPr lang="fi-FI" dirty="0" smtClean="0"/>
          </a:p>
          <a:p>
            <a:pPr algn="l"/>
            <a:r>
              <a:rPr lang="fi-FI" dirty="0" smtClean="0"/>
              <a:t>Kuinka ohjelmisto vaikuttaa prosesseihin ja ICT-organisaation tapaan toimittaa ICT-palveluita?</a:t>
            </a:r>
            <a:endParaRPr lang="fi-FI" dirty="0"/>
          </a:p>
        </p:txBody>
      </p:sp>
      <p:sp>
        <p:nvSpPr>
          <p:cNvPr id="7" name="Tekstikehys 6"/>
          <p:cNvSpPr txBox="1"/>
          <p:nvPr/>
        </p:nvSpPr>
        <p:spPr>
          <a:xfrm>
            <a:off x="2267744" y="6165304"/>
            <a:ext cx="3096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900" b="0" dirty="0" smtClean="0"/>
              <a:t>© 2011-14 Verohallinto, </a:t>
            </a:r>
            <a:r>
              <a:rPr lang="fi-FI" sz="900" b="0" dirty="0" err="1" smtClean="0"/>
              <a:t>Finnish</a:t>
            </a:r>
            <a:r>
              <a:rPr lang="fi-FI" sz="900" b="0" dirty="0" smtClean="0"/>
              <a:t> </a:t>
            </a:r>
            <a:r>
              <a:rPr lang="fi-FI" sz="900" b="0" dirty="0" err="1" smtClean="0"/>
              <a:t>Tax</a:t>
            </a:r>
            <a:r>
              <a:rPr lang="fi-FI" sz="900" b="0" dirty="0" smtClean="0"/>
              <a:t> </a:t>
            </a:r>
            <a:r>
              <a:rPr lang="fi-FI" sz="900" b="0" dirty="0" err="1" smtClean="0"/>
              <a:t>Administration</a:t>
            </a:r>
            <a:endParaRPr lang="fi-FI" sz="900" b="0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3231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hlinkClick r:id="rId8" tooltip="Enlarge"/>
              </a:rPr>
              <a:t>  </a:t>
            </a:r>
            <a:r>
              <a:rPr kumimoji="0" lang="fi-FI" sz="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</a:rPr>
              <a:t> </a:t>
            </a:r>
            <a:endParaRPr kumimoji="0" 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</a:rPr>
              <a:t>© </a:t>
            </a:r>
          </a:p>
        </p:txBody>
      </p:sp>
      <p:pic>
        <p:nvPicPr>
          <p:cNvPr id="2051" name="Picture 3" descr="http://bits.wikimedia.org/skins-1.17/common/images/magnify-clip.png">
            <a:hlinkClick r:id="rId8" tooltip="Enlarg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-274638"/>
            <a:ext cx="142875" cy="104775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-3231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  <a:hlinkClick r:id="rId8" tooltip="Enlarge"/>
              </a:rPr>
              <a:t>  </a:t>
            </a:r>
            <a:r>
              <a:rPr kumimoji="0" lang="fi-FI" sz="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endParaRPr kumimoji="0" lang="fi-FI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cs typeface="Courier New" pitchFamily="49" charset="0"/>
              </a:rPr>
              <a:t>© </a:t>
            </a:r>
          </a:p>
        </p:txBody>
      </p:sp>
    </p:spTree>
    <p:extLst>
      <p:ext uri="{BB962C8B-B14F-4D97-AF65-F5344CB8AC3E}">
        <p14:creationId xmlns:p14="http://schemas.microsoft.com/office/powerpoint/2010/main" val="27262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5078413" cy="365125"/>
          </a:xfrm>
        </p:spPr>
        <p:txBody>
          <a:bodyPr/>
          <a:lstStyle/>
          <a:p>
            <a:pPr eaLnBrk="1" hangingPunct="1"/>
            <a:r>
              <a:rPr lang="fi-FI" smtClean="0"/>
              <a:t>Arkkitehtuurivaatimukset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813" y="1433513"/>
            <a:ext cx="2357437" cy="12747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 dirty="0">
                <a:solidFill>
                  <a:schemeClr val="tx1"/>
                </a:solidFill>
              </a:rPr>
              <a:t>Tuottavuustavoitteiden saavuttaminen</a:t>
            </a:r>
          </a:p>
        </p:txBody>
      </p:sp>
      <p:sp>
        <p:nvSpPr>
          <p:cNvPr id="6" name="Rectangle 5"/>
          <p:cNvSpPr/>
          <p:nvPr/>
        </p:nvSpPr>
        <p:spPr>
          <a:xfrm>
            <a:off x="785813" y="3068638"/>
            <a:ext cx="2357437" cy="12747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 dirty="0">
                <a:solidFill>
                  <a:schemeClr val="tx1"/>
                </a:solidFill>
              </a:rPr>
              <a:t>Verotulojen saannin turvaaminen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813" y="4699000"/>
            <a:ext cx="2357437" cy="12747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Hyödyt asiakkaille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9375" y="4000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Asiakkaan kokonaiskuvan hallinta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29375" y="5715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Kanavariippumattomuus, uusien kanavien hyödyntäminen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29375" y="3429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Tiedon eri tilojen hallinta</a:t>
            </a:r>
          </a:p>
        </p:txBody>
      </p:sp>
      <p:sp>
        <p:nvSpPr>
          <p:cNvPr id="11" name="Oval 10"/>
          <p:cNvSpPr/>
          <p:nvPr/>
        </p:nvSpPr>
        <p:spPr>
          <a:xfrm>
            <a:off x="3571875" y="2071688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Laadun hallinta</a:t>
            </a:r>
          </a:p>
        </p:txBody>
      </p:sp>
      <p:sp>
        <p:nvSpPr>
          <p:cNvPr id="13" name="Oval 12"/>
          <p:cNvSpPr/>
          <p:nvPr/>
        </p:nvSpPr>
        <p:spPr>
          <a:xfrm>
            <a:off x="3571875" y="3214688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Ennakoiva, ”reaaliaikainen” verotus</a:t>
            </a:r>
          </a:p>
        </p:txBody>
      </p:sp>
      <p:sp>
        <p:nvSpPr>
          <p:cNvPr id="14" name="Oval 13"/>
          <p:cNvSpPr/>
          <p:nvPr/>
        </p:nvSpPr>
        <p:spPr>
          <a:xfrm>
            <a:off x="3571875" y="1000125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Prosessien automatisointi</a:t>
            </a:r>
          </a:p>
        </p:txBody>
      </p:sp>
      <p:sp>
        <p:nvSpPr>
          <p:cNvPr id="15" name="Oval 14"/>
          <p:cNvSpPr/>
          <p:nvPr/>
        </p:nvSpPr>
        <p:spPr>
          <a:xfrm>
            <a:off x="3571875" y="4357688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Asiakkuuksien hallinta</a:t>
            </a:r>
          </a:p>
        </p:txBody>
      </p:sp>
      <p:sp>
        <p:nvSpPr>
          <p:cNvPr id="16" name="Oval 15"/>
          <p:cNvSpPr/>
          <p:nvPr/>
        </p:nvSpPr>
        <p:spPr>
          <a:xfrm>
            <a:off x="3571875" y="5500688"/>
            <a:ext cx="2357438" cy="10001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400">
                <a:solidFill>
                  <a:schemeClr val="tx1"/>
                </a:solidFill>
              </a:rPr>
              <a:t>Integroituminen asiakkaan prosessiin</a:t>
            </a:r>
          </a:p>
        </p:txBody>
      </p:sp>
      <p:sp>
        <p:nvSpPr>
          <p:cNvPr id="11278" name="TextBox 65"/>
          <p:cNvSpPr txBox="1">
            <a:spLocks noChangeArrowheads="1"/>
          </p:cNvSpPr>
          <p:nvPr/>
        </p:nvSpPr>
        <p:spPr bwMode="auto">
          <a:xfrm>
            <a:off x="785813" y="476250"/>
            <a:ext cx="2428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Yleiset verohallinnon tavoitteet</a:t>
            </a:r>
          </a:p>
        </p:txBody>
      </p:sp>
      <p:sp>
        <p:nvSpPr>
          <p:cNvPr id="11279" name="TextBox 66"/>
          <p:cNvSpPr txBox="1">
            <a:spLocks noChangeArrowheads="1"/>
          </p:cNvSpPr>
          <p:nvPr/>
        </p:nvSpPr>
        <p:spPr bwMode="auto">
          <a:xfrm>
            <a:off x="3500438" y="500063"/>
            <a:ext cx="2428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Toiminnan keinot</a:t>
            </a:r>
          </a:p>
        </p:txBody>
      </p:sp>
      <p:sp>
        <p:nvSpPr>
          <p:cNvPr id="11280" name="TextBox 67"/>
          <p:cNvSpPr txBox="1">
            <a:spLocks noChangeArrowheads="1"/>
          </p:cNvSpPr>
          <p:nvPr/>
        </p:nvSpPr>
        <p:spPr bwMode="auto">
          <a:xfrm>
            <a:off x="6072188" y="71438"/>
            <a:ext cx="2928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/>
              <a:t>Arkkitehtuurivaatimukset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429375" y="1143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Verolajiriippumattomuus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429375" y="2286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Kattava tietovirtojen hallinta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2916238" y="1500188"/>
            <a:ext cx="1012825" cy="2730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916238" y="2276475"/>
            <a:ext cx="1155700" cy="3667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2843213" y="3643313"/>
            <a:ext cx="1085850" cy="2174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771775" y="4005263"/>
            <a:ext cx="1157288" cy="7096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916238" y="4873625"/>
            <a:ext cx="1012825" cy="3556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2916238" y="5516563"/>
            <a:ext cx="935037" cy="4333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ight Arrow 193"/>
          <p:cNvSpPr/>
          <p:nvPr/>
        </p:nvSpPr>
        <p:spPr>
          <a:xfrm>
            <a:off x="5786438" y="1643063"/>
            <a:ext cx="500062" cy="7858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i-FI"/>
          </a:p>
        </p:txBody>
      </p:sp>
      <p:sp>
        <p:nvSpPr>
          <p:cNvPr id="195" name="Right Arrow 194"/>
          <p:cNvSpPr/>
          <p:nvPr/>
        </p:nvSpPr>
        <p:spPr>
          <a:xfrm>
            <a:off x="5786438" y="2786063"/>
            <a:ext cx="500062" cy="7858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i-FI"/>
          </a:p>
        </p:txBody>
      </p:sp>
      <p:sp>
        <p:nvSpPr>
          <p:cNvPr id="196" name="Right Arrow 195"/>
          <p:cNvSpPr/>
          <p:nvPr/>
        </p:nvSpPr>
        <p:spPr>
          <a:xfrm>
            <a:off x="5786438" y="3929063"/>
            <a:ext cx="500062" cy="7858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i-FI"/>
          </a:p>
        </p:txBody>
      </p:sp>
      <p:sp>
        <p:nvSpPr>
          <p:cNvPr id="197" name="Right Arrow 196"/>
          <p:cNvSpPr/>
          <p:nvPr/>
        </p:nvSpPr>
        <p:spPr>
          <a:xfrm>
            <a:off x="5786438" y="5072063"/>
            <a:ext cx="500062" cy="78581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6429375" y="5143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Palveluiden yhteensopivuus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29375" y="45720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Tiedon yhteiskäyttöisyys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916238" y="2786063"/>
            <a:ext cx="1084262" cy="71437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29375" y="571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Uuden ja vanhan yhteentoimivuus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29375" y="6286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Valtion yhteisten palvelujen hyödyntämismahdollisuus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9375" y="1714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>
                <a:solidFill>
                  <a:schemeClr val="tx1"/>
                </a:solidFill>
              </a:rPr>
              <a:t>Tehokkaat virkailijavälineet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29375" y="2857500"/>
            <a:ext cx="2357438" cy="500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i-FI" sz="1200" dirty="0">
                <a:solidFill>
                  <a:schemeClr val="tx1"/>
                </a:solidFill>
              </a:rPr>
              <a:t>Järjestelmien lukumäärän minimointi</a:t>
            </a:r>
          </a:p>
        </p:txBody>
      </p:sp>
      <p:sp>
        <p:nvSpPr>
          <p:cNvPr id="37" name="Ellipsi 36"/>
          <p:cNvSpPr>
            <a:spLocks noChangeArrowheads="1"/>
          </p:cNvSpPr>
          <p:nvPr/>
        </p:nvSpPr>
        <p:spPr bwMode="auto">
          <a:xfrm>
            <a:off x="6300788" y="981075"/>
            <a:ext cx="2663825" cy="792163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  <p:sp>
        <p:nvSpPr>
          <p:cNvPr id="38" name="Ellipsi 37"/>
          <p:cNvSpPr>
            <a:spLocks noChangeArrowheads="1"/>
          </p:cNvSpPr>
          <p:nvPr/>
        </p:nvSpPr>
        <p:spPr bwMode="auto">
          <a:xfrm>
            <a:off x="6300788" y="1557338"/>
            <a:ext cx="2663825" cy="792162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  <p:sp>
        <p:nvSpPr>
          <p:cNvPr id="47" name="Ellipsi 46"/>
          <p:cNvSpPr>
            <a:spLocks noChangeArrowheads="1"/>
          </p:cNvSpPr>
          <p:nvPr/>
        </p:nvSpPr>
        <p:spPr bwMode="auto">
          <a:xfrm>
            <a:off x="6300788" y="3933825"/>
            <a:ext cx="2663825" cy="647700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  <p:sp>
        <p:nvSpPr>
          <p:cNvPr id="48" name="Ellipsi 47"/>
          <p:cNvSpPr>
            <a:spLocks noChangeArrowheads="1"/>
          </p:cNvSpPr>
          <p:nvPr/>
        </p:nvSpPr>
        <p:spPr bwMode="auto">
          <a:xfrm>
            <a:off x="6300788" y="2781300"/>
            <a:ext cx="2663825" cy="647700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  <p:sp>
        <p:nvSpPr>
          <p:cNvPr id="49" name="Ellipsi 48"/>
          <p:cNvSpPr>
            <a:spLocks noChangeArrowheads="1"/>
          </p:cNvSpPr>
          <p:nvPr/>
        </p:nvSpPr>
        <p:spPr bwMode="auto">
          <a:xfrm>
            <a:off x="6300788" y="2205038"/>
            <a:ext cx="2663825" cy="647700"/>
          </a:xfrm>
          <a:prstGeom prst="ellips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51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000" y="44624"/>
            <a:ext cx="7772400" cy="1143000"/>
          </a:xfrm>
        </p:spPr>
        <p:txBody>
          <a:bodyPr/>
          <a:lstStyle/>
          <a:p>
            <a:r>
              <a:rPr lang="fi-FI" sz="2400" dirty="0" smtClean="0"/>
              <a:t>Vaihtoehtoiset tavat kehittää järjestelmäympäristöä</a:t>
            </a:r>
            <a:endParaRPr lang="fi-FI" sz="2400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22CB-E6B7-48D0-903C-B5EC95A0CC0D}" type="slidenum">
              <a:rPr lang="fi-FI" smtClean="0">
                <a:solidFill>
                  <a:srgbClr val="000000"/>
                </a:solidFill>
              </a:rPr>
              <a:pPr/>
              <a:t>15</a:t>
            </a:fld>
            <a:endParaRPr lang="fi-FI">
              <a:solidFill>
                <a:srgbClr val="000000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699792" y="1196752"/>
            <a:ext cx="2232025" cy="5238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Skenaario 0: Nykyisen toimintamallin jatkaminen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699792" y="4221088"/>
            <a:ext cx="1295400" cy="5238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Toimintamallin uudistamimen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43983" y="2636912"/>
            <a:ext cx="1800225" cy="1169551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 wrap="square">
            <a:spAutoFit/>
          </a:bodyPr>
          <a:lstStyle/>
          <a:p>
            <a:r>
              <a:rPr lang="fi-FI" sz="1400" b="1" dirty="0">
                <a:latin typeface="Calibri" pitchFamily="34" charset="0"/>
              </a:rPr>
              <a:t>Skenaario 1: Muu kuin laaja </a:t>
            </a:r>
            <a:r>
              <a:rPr lang="fi-FI" sz="1400" b="1" dirty="0" smtClean="0">
                <a:latin typeface="Calibri" pitchFamily="34" charset="0"/>
              </a:rPr>
              <a:t>valmisohjelmisto-ratkaisu; ”Iso ohjelmistoremontti”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6876256" y="3356992"/>
            <a:ext cx="1657350" cy="5238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 dirty="0">
                <a:latin typeface="Calibri" pitchFamily="34" charset="0"/>
              </a:rPr>
              <a:t>Best of </a:t>
            </a:r>
            <a:r>
              <a:rPr lang="fi-FI" sz="1400" b="1" dirty="0" err="1">
                <a:latin typeface="Calibri" pitchFamily="34" charset="0"/>
              </a:rPr>
              <a:t>Breed</a:t>
            </a:r>
            <a:r>
              <a:rPr lang="fi-FI" sz="1400" b="1" dirty="0">
                <a:latin typeface="Calibri" pitchFamily="34" charset="0"/>
              </a:rPr>
              <a:t>, komponenttimalli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6732240" y="1988840"/>
            <a:ext cx="2017712" cy="954107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 dirty="0">
                <a:latin typeface="Calibri" pitchFamily="34" charset="0"/>
              </a:rPr>
              <a:t>Nykyjärjestelmien evoluutiokehittäminen </a:t>
            </a:r>
            <a:r>
              <a:rPr lang="fi-FI" sz="1400" b="1" dirty="0" err="1" smtClean="0">
                <a:latin typeface="Calibri" pitchFamily="34" charset="0"/>
              </a:rPr>
              <a:t>arkkitehtuuritavoittei-siin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10" name="Straight Connector 14"/>
          <p:cNvCxnSpPr>
            <a:stCxn id="15" idx="3"/>
            <a:endCxn id="5" idx="1"/>
          </p:cNvCxnSpPr>
          <p:nvPr/>
        </p:nvCxnSpPr>
        <p:spPr>
          <a:xfrm flipV="1">
            <a:off x="1908175" y="1458690"/>
            <a:ext cx="791617" cy="1619597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6"/>
          <p:cNvCxnSpPr>
            <a:stCxn id="15" idx="3"/>
            <a:endCxn id="6" idx="1"/>
          </p:cNvCxnSpPr>
          <p:nvPr/>
        </p:nvCxnSpPr>
        <p:spPr>
          <a:xfrm>
            <a:off x="1908175" y="3078287"/>
            <a:ext cx="791617" cy="1404739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>
            <a:stCxn id="6" idx="3"/>
            <a:endCxn id="7" idx="1"/>
          </p:cNvCxnSpPr>
          <p:nvPr/>
        </p:nvCxnSpPr>
        <p:spPr>
          <a:xfrm flipV="1">
            <a:off x="3995192" y="3221688"/>
            <a:ext cx="648791" cy="1261338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8"/>
          <p:cNvCxnSpPr>
            <a:stCxn id="7" idx="3"/>
            <a:endCxn id="8" idx="1"/>
          </p:cNvCxnSpPr>
          <p:nvPr/>
        </p:nvCxnSpPr>
        <p:spPr>
          <a:xfrm>
            <a:off x="6444208" y="3221688"/>
            <a:ext cx="432048" cy="397242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0"/>
          <p:cNvCxnSpPr>
            <a:stCxn id="7" idx="3"/>
            <a:endCxn id="9" idx="1"/>
          </p:cNvCxnSpPr>
          <p:nvPr/>
        </p:nvCxnSpPr>
        <p:spPr>
          <a:xfrm flipV="1">
            <a:off x="6444208" y="2465894"/>
            <a:ext cx="288032" cy="755794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8"/>
          <p:cNvSpPr txBox="1">
            <a:spLocks noChangeArrowheads="1"/>
          </p:cNvSpPr>
          <p:nvPr/>
        </p:nvSpPr>
        <p:spPr bwMode="auto">
          <a:xfrm>
            <a:off x="468313" y="2708399"/>
            <a:ext cx="1439862" cy="7397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 dirty="0">
                <a:latin typeface="Calibri" pitchFamily="34" charset="0"/>
              </a:rPr>
              <a:t>Verohallinnon tietojärjestelmä-päätökset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16" name="TextBox 56"/>
          <p:cNvSpPr txBox="1">
            <a:spLocks noChangeArrowheads="1"/>
          </p:cNvSpPr>
          <p:nvPr/>
        </p:nvSpPr>
        <p:spPr bwMode="auto">
          <a:xfrm>
            <a:off x="4859338" y="4993159"/>
            <a:ext cx="1512887" cy="7397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Skenaario 2: Laaja valmisohjelmisto-ratkaisu (COTS)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17" name="TextBox 57"/>
          <p:cNvSpPr txBox="1">
            <a:spLocks noChangeArrowheads="1"/>
          </p:cNvSpPr>
          <p:nvPr/>
        </p:nvSpPr>
        <p:spPr bwMode="auto">
          <a:xfrm>
            <a:off x="6876256" y="5229200"/>
            <a:ext cx="720725" cy="3079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 dirty="0" err="1" smtClean="0">
                <a:latin typeface="Calibri" pitchFamily="34" charset="0"/>
              </a:rPr>
              <a:t>Gentax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18" name="TextBox 58"/>
          <p:cNvSpPr txBox="1">
            <a:spLocks noChangeArrowheads="1"/>
          </p:cNvSpPr>
          <p:nvPr/>
        </p:nvSpPr>
        <p:spPr bwMode="auto">
          <a:xfrm>
            <a:off x="6876256" y="4293096"/>
            <a:ext cx="720725" cy="3079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Oracle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19" name="TextBox 59"/>
          <p:cNvSpPr txBox="1">
            <a:spLocks noChangeArrowheads="1"/>
          </p:cNvSpPr>
          <p:nvPr/>
        </p:nvSpPr>
        <p:spPr bwMode="auto">
          <a:xfrm>
            <a:off x="6876256" y="4797152"/>
            <a:ext cx="720725" cy="3079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SAP</a:t>
            </a:r>
            <a:endParaRPr lang="en-US" sz="1400" b="1">
              <a:latin typeface="Calibri" pitchFamily="34" charset="0"/>
            </a:endParaRPr>
          </a:p>
        </p:txBody>
      </p:sp>
      <p:cxnSp>
        <p:nvCxnSpPr>
          <p:cNvPr id="20" name="Straight Connector 60"/>
          <p:cNvCxnSpPr>
            <a:stCxn id="16" idx="3"/>
            <a:endCxn id="17" idx="1"/>
          </p:cNvCxnSpPr>
          <p:nvPr/>
        </p:nvCxnSpPr>
        <p:spPr>
          <a:xfrm>
            <a:off x="6372225" y="5363047"/>
            <a:ext cx="504031" cy="20141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1"/>
          <p:cNvCxnSpPr>
            <a:stCxn id="16" idx="3"/>
            <a:endCxn id="19" idx="1"/>
          </p:cNvCxnSpPr>
          <p:nvPr/>
        </p:nvCxnSpPr>
        <p:spPr>
          <a:xfrm flipV="1">
            <a:off x="6372225" y="4951140"/>
            <a:ext cx="504031" cy="411907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2"/>
          <p:cNvCxnSpPr>
            <a:stCxn id="16" idx="3"/>
            <a:endCxn id="18" idx="1"/>
          </p:cNvCxnSpPr>
          <p:nvPr/>
        </p:nvCxnSpPr>
        <p:spPr>
          <a:xfrm flipV="1">
            <a:off x="6372225" y="4447084"/>
            <a:ext cx="504031" cy="915963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3"/>
          <p:cNvSpPr txBox="1">
            <a:spLocks noChangeArrowheads="1"/>
          </p:cNvSpPr>
          <p:nvPr/>
        </p:nvSpPr>
        <p:spPr bwMode="auto">
          <a:xfrm>
            <a:off x="6875463" y="5785321"/>
            <a:ext cx="936625" cy="30797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 w="0">
            <a:solidFill>
              <a:schemeClr val="tx1"/>
            </a:solidFill>
            <a:miter lim="800000"/>
            <a:headEnd/>
            <a:tailEnd/>
          </a:ln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txBody>
          <a:bodyPr>
            <a:spAutoFit/>
          </a:bodyPr>
          <a:lstStyle/>
          <a:p>
            <a:r>
              <a:rPr lang="fi-FI" sz="1400" b="1">
                <a:latin typeface="Calibri" pitchFamily="34" charset="0"/>
              </a:rPr>
              <a:t>muita …</a:t>
            </a:r>
            <a:endParaRPr lang="en-US" sz="1400" b="1">
              <a:latin typeface="Calibri" pitchFamily="34" charset="0"/>
            </a:endParaRPr>
          </a:p>
        </p:txBody>
      </p:sp>
      <p:cxnSp>
        <p:nvCxnSpPr>
          <p:cNvPr id="24" name="Straight Connector 64"/>
          <p:cNvCxnSpPr>
            <a:stCxn id="16" idx="3"/>
            <a:endCxn id="23" idx="1"/>
          </p:cNvCxnSpPr>
          <p:nvPr/>
        </p:nvCxnSpPr>
        <p:spPr>
          <a:xfrm>
            <a:off x="6372225" y="5363046"/>
            <a:ext cx="503238" cy="576263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67"/>
          <p:cNvCxnSpPr>
            <a:stCxn id="6" idx="3"/>
            <a:endCxn id="16" idx="1"/>
          </p:cNvCxnSpPr>
          <p:nvPr/>
        </p:nvCxnSpPr>
        <p:spPr>
          <a:xfrm>
            <a:off x="3995192" y="4483026"/>
            <a:ext cx="864146" cy="880021"/>
          </a:xfrm>
          <a:prstGeom prst="line">
            <a:avLst/>
          </a:prstGeom>
          <a:ln w="31750"/>
          <a:effectLst>
            <a:outerShdw dist="50800" dir="14940000" algn="ctr" rotWithShape="0">
              <a:srgbClr val="000000">
                <a:alpha val="11000"/>
              </a:srgbClr>
            </a:outerShdw>
          </a:effectLst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Valmisohjelmistoevaluoinnin arviointikriteeristö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692275" y="2635250"/>
            <a:ext cx="1727200" cy="720725"/>
          </a:xfrm>
          <a:prstGeom prst="rect">
            <a:avLst/>
          </a:prstGeom>
          <a:solidFill>
            <a:srgbClr val="FFC000"/>
          </a:solidFill>
          <a:ln w="762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/>
              <a:t>Faktojen arviointi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124075" y="3787775"/>
            <a:ext cx="86360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Tekniikka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3203574" y="3787775"/>
            <a:ext cx="936377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 dirty="0"/>
              <a:t>Toimittaja ja </a:t>
            </a:r>
            <a:r>
              <a:rPr lang="fi-FI" sz="1200" dirty="0" err="1"/>
              <a:t>markkina</a:t>
            </a:r>
            <a:endParaRPr lang="fi-FI" sz="1200" dirty="0"/>
          </a:p>
        </p:txBody>
      </p:sp>
      <p:cxnSp>
        <p:nvCxnSpPr>
          <p:cNvPr id="4102" name="Elbow Connector 9"/>
          <p:cNvCxnSpPr>
            <a:cxnSpLocks noChangeShapeType="1"/>
            <a:stCxn id="4099" idx="2"/>
            <a:endCxn id="4105" idx="0"/>
          </p:cNvCxnSpPr>
          <p:nvPr/>
        </p:nvCxnSpPr>
        <p:spPr bwMode="auto">
          <a:xfrm rot="5400000">
            <a:off x="1800225" y="3032125"/>
            <a:ext cx="431800" cy="10795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03" name="Elbow Connector 12"/>
          <p:cNvCxnSpPr>
            <a:cxnSpLocks noChangeShapeType="1"/>
            <a:stCxn id="4099" idx="2"/>
            <a:endCxn id="4100" idx="0"/>
          </p:cNvCxnSpPr>
          <p:nvPr/>
        </p:nvCxnSpPr>
        <p:spPr bwMode="auto">
          <a:xfrm rot="16200000" flipH="1">
            <a:off x="2339975" y="3571875"/>
            <a:ext cx="431800" cy="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04" name="Elbow Connector 15"/>
          <p:cNvCxnSpPr>
            <a:cxnSpLocks noChangeShapeType="1"/>
            <a:stCxn id="4099" idx="2"/>
            <a:endCxn id="4101" idx="0"/>
          </p:cNvCxnSpPr>
          <p:nvPr/>
        </p:nvCxnSpPr>
        <p:spPr bwMode="auto">
          <a:xfrm rot="16200000" flipH="1">
            <a:off x="2897919" y="3013931"/>
            <a:ext cx="431800" cy="11158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1042988" y="3787775"/>
            <a:ext cx="865187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Toimin-nallisuus</a:t>
            </a:r>
          </a:p>
        </p:txBody>
      </p:sp>
      <p:sp>
        <p:nvSpPr>
          <p:cNvPr id="4106" name="Rectangle 2"/>
          <p:cNvSpPr>
            <a:spLocks noChangeArrowheads="1"/>
          </p:cNvSpPr>
          <p:nvPr/>
        </p:nvSpPr>
        <p:spPr bwMode="auto">
          <a:xfrm>
            <a:off x="5867400" y="2635250"/>
            <a:ext cx="1657350" cy="720725"/>
          </a:xfrm>
          <a:prstGeom prst="rect">
            <a:avLst/>
          </a:prstGeom>
          <a:solidFill>
            <a:srgbClr val="FFC000"/>
          </a:solidFill>
          <a:ln w="762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/>
              <a:t>Vaikutusten arviointi</a:t>
            </a:r>
          </a:p>
        </p:txBody>
      </p:sp>
      <p:sp>
        <p:nvSpPr>
          <p:cNvPr id="4107" name="Rectangle 4"/>
          <p:cNvSpPr>
            <a:spLocks noChangeArrowheads="1"/>
          </p:cNvSpPr>
          <p:nvPr/>
        </p:nvSpPr>
        <p:spPr bwMode="auto">
          <a:xfrm>
            <a:off x="4643438" y="3787775"/>
            <a:ext cx="865187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Liike-toiminta</a:t>
            </a:r>
          </a:p>
        </p:txBody>
      </p:sp>
      <p:sp>
        <p:nvSpPr>
          <p:cNvPr id="4108" name="Rectangle 5"/>
          <p:cNvSpPr>
            <a:spLocks noChangeArrowheads="1"/>
          </p:cNvSpPr>
          <p:nvPr/>
        </p:nvSpPr>
        <p:spPr bwMode="auto">
          <a:xfrm>
            <a:off x="5724525" y="3787775"/>
            <a:ext cx="86360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Kustan-nukset</a:t>
            </a:r>
          </a:p>
        </p:txBody>
      </p:sp>
      <p:sp>
        <p:nvSpPr>
          <p:cNvPr id="4109" name="Rectangle 6"/>
          <p:cNvSpPr>
            <a:spLocks noChangeArrowheads="1"/>
          </p:cNvSpPr>
          <p:nvPr/>
        </p:nvSpPr>
        <p:spPr bwMode="auto">
          <a:xfrm>
            <a:off x="6804025" y="3787775"/>
            <a:ext cx="863600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Muutos-hallinta</a:t>
            </a:r>
          </a:p>
        </p:txBody>
      </p:sp>
      <p:cxnSp>
        <p:nvCxnSpPr>
          <p:cNvPr id="4110" name="Elbow Connector 9"/>
          <p:cNvCxnSpPr>
            <a:cxnSpLocks noChangeShapeType="1"/>
            <a:stCxn id="4106" idx="2"/>
            <a:endCxn id="4107" idx="0"/>
          </p:cNvCxnSpPr>
          <p:nvPr/>
        </p:nvCxnSpPr>
        <p:spPr bwMode="auto">
          <a:xfrm rot="5400000">
            <a:off x="5670550" y="2762250"/>
            <a:ext cx="431800" cy="161925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11" name="Elbow Connector 12"/>
          <p:cNvCxnSpPr>
            <a:cxnSpLocks noChangeShapeType="1"/>
            <a:stCxn id="4106" idx="2"/>
            <a:endCxn id="4108" idx="0"/>
          </p:cNvCxnSpPr>
          <p:nvPr/>
        </p:nvCxnSpPr>
        <p:spPr bwMode="auto">
          <a:xfrm rot="5400000">
            <a:off x="6210300" y="3302000"/>
            <a:ext cx="431800" cy="53975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12" name="Elbow Connector 15"/>
          <p:cNvCxnSpPr>
            <a:cxnSpLocks noChangeShapeType="1"/>
            <a:stCxn id="4106" idx="2"/>
            <a:endCxn id="4109" idx="0"/>
          </p:cNvCxnSpPr>
          <p:nvPr/>
        </p:nvCxnSpPr>
        <p:spPr bwMode="auto">
          <a:xfrm rot="16200000" flipH="1">
            <a:off x="6750050" y="3302000"/>
            <a:ext cx="431800" cy="53975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13" name="Elbow Connector 18"/>
          <p:cNvCxnSpPr>
            <a:cxnSpLocks noChangeShapeType="1"/>
            <a:stCxn id="4106" idx="2"/>
            <a:endCxn id="4114" idx="0"/>
          </p:cNvCxnSpPr>
          <p:nvPr/>
        </p:nvCxnSpPr>
        <p:spPr bwMode="auto">
          <a:xfrm rot="16200000" flipH="1">
            <a:off x="7272338" y="2779712"/>
            <a:ext cx="431800" cy="158432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4114" name="Rectangle 44"/>
          <p:cNvSpPr>
            <a:spLocks noChangeArrowheads="1"/>
          </p:cNvSpPr>
          <p:nvPr/>
        </p:nvSpPr>
        <p:spPr bwMode="auto">
          <a:xfrm>
            <a:off x="7883525" y="3787775"/>
            <a:ext cx="792163" cy="72072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200"/>
              <a:t>Tieto-hallinto</a:t>
            </a:r>
          </a:p>
        </p:txBody>
      </p:sp>
      <p:sp>
        <p:nvSpPr>
          <p:cNvPr id="4115" name="Rectangle 2"/>
          <p:cNvSpPr>
            <a:spLocks noChangeArrowheads="1"/>
          </p:cNvSpPr>
          <p:nvPr/>
        </p:nvSpPr>
        <p:spPr bwMode="auto">
          <a:xfrm>
            <a:off x="3851275" y="1412875"/>
            <a:ext cx="1657350" cy="720725"/>
          </a:xfrm>
          <a:prstGeom prst="rect">
            <a:avLst/>
          </a:prstGeom>
          <a:solidFill>
            <a:srgbClr val="FFC000"/>
          </a:solidFill>
          <a:ln w="76200" algn="ctr">
            <a:solidFill>
              <a:srgbClr val="215134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fi-FI" sz="1400" b="1"/>
              <a:t>Arviointi-kriteeristö</a:t>
            </a:r>
          </a:p>
        </p:txBody>
      </p:sp>
      <p:cxnSp>
        <p:nvCxnSpPr>
          <p:cNvPr id="4116" name="Elbow Connector 9"/>
          <p:cNvCxnSpPr>
            <a:cxnSpLocks noChangeShapeType="1"/>
            <a:stCxn id="4115" idx="2"/>
            <a:endCxn id="4099" idx="0"/>
          </p:cNvCxnSpPr>
          <p:nvPr/>
        </p:nvCxnSpPr>
        <p:spPr bwMode="auto">
          <a:xfrm rot="5400000">
            <a:off x="3367088" y="1322387"/>
            <a:ext cx="501650" cy="212407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cxnSp>
        <p:nvCxnSpPr>
          <p:cNvPr id="4117" name="Elbow Connector 9"/>
          <p:cNvCxnSpPr>
            <a:cxnSpLocks noChangeShapeType="1"/>
            <a:stCxn id="4115" idx="2"/>
            <a:endCxn id="4106" idx="0"/>
          </p:cNvCxnSpPr>
          <p:nvPr/>
        </p:nvCxnSpPr>
        <p:spPr bwMode="auto">
          <a:xfrm rot="16200000" flipH="1">
            <a:off x="5437188" y="1376362"/>
            <a:ext cx="501650" cy="201612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215134"/>
            </a:solidFill>
            <a:round/>
            <a:headEnd/>
            <a:tailEnd/>
          </a:ln>
        </p:spPr>
      </p:cxnSp>
      <p:sp>
        <p:nvSpPr>
          <p:cNvPr id="4118" name="TextBox 43"/>
          <p:cNvSpPr txBox="1">
            <a:spLocks noChangeArrowheads="1"/>
          </p:cNvSpPr>
          <p:nvPr/>
        </p:nvSpPr>
        <p:spPr bwMode="auto">
          <a:xfrm>
            <a:off x="468313" y="4724400"/>
            <a:ext cx="4032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600"/>
              <a:t>Toimittajan kanssa selvitettäviä faktoja. Osittain helppoja on/ei tai xx% -tietoja, mutta joiltain osin myös arvionvaraisia ja laadullisia. Ymmärrettävä faktat myyntipuheiden yli.</a:t>
            </a:r>
          </a:p>
        </p:txBody>
      </p:sp>
      <p:sp>
        <p:nvSpPr>
          <p:cNvPr id="4119" name="TextBox 44"/>
          <p:cNvSpPr txBox="1">
            <a:spLocks noChangeArrowheads="1"/>
          </p:cNvSpPr>
          <p:nvPr/>
        </p:nvSpPr>
        <p:spPr bwMode="auto">
          <a:xfrm>
            <a:off x="4716463" y="4724400"/>
            <a:ext cx="417671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1600"/>
              <a:t>Verohallinnon toiminnan ja prosessien muutoksen arviointi. Vaatii syvällistä toiminnan ja nykytilanteen ymmärrystä. Viime kädessä nämä ratkaisevat.</a:t>
            </a:r>
          </a:p>
        </p:txBody>
      </p:sp>
    </p:spTree>
    <p:extLst>
      <p:ext uri="{BB962C8B-B14F-4D97-AF65-F5344CB8AC3E}">
        <p14:creationId xmlns:p14="http://schemas.microsoft.com/office/powerpoint/2010/main" val="6133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F1E0-EC48-4B03-B69C-08E0DBD896F7}" type="datetime1">
              <a:rPr lang="fi-FI"/>
              <a:pPr/>
              <a:t>8.11.2014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747-ACF9-4CAD-BEA3-4553BA8297A0}" type="slidenum">
              <a:rPr lang="fi-FI"/>
              <a:pPr/>
              <a:t>17</a:t>
            </a:fld>
            <a:endParaRPr lang="fi-FI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00336"/>
          </a:xfrm>
        </p:spPr>
        <p:txBody>
          <a:bodyPr/>
          <a:lstStyle/>
          <a:p>
            <a:pPr algn="ctr"/>
            <a:r>
              <a:rPr lang="fi-FI" sz="2400" dirty="0" smtClean="0"/>
              <a:t>Tietojärjestelmien toteutusmallien olennaisimmat erot</a:t>
            </a:r>
            <a:endParaRPr lang="fi-FI" sz="2400" dirty="0"/>
          </a:p>
        </p:txBody>
      </p:sp>
      <p:graphicFrame>
        <p:nvGraphicFramePr>
          <p:cNvPr id="7" name="Kaaviokuva 6"/>
          <p:cNvGraphicFramePr/>
          <p:nvPr>
            <p:extLst>
              <p:ext uri="{D42A27DB-BD31-4B8C-83A1-F6EECF244321}">
                <p14:modId xmlns:p14="http://schemas.microsoft.com/office/powerpoint/2010/main" val="1669576263"/>
              </p:ext>
            </p:extLst>
          </p:nvPr>
        </p:nvGraphicFramePr>
        <p:xfrm>
          <a:off x="395536" y="980728"/>
          <a:ext cx="84969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4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900336"/>
          </a:xfrm>
        </p:spPr>
        <p:txBody>
          <a:bodyPr/>
          <a:lstStyle/>
          <a:p>
            <a:r>
              <a:rPr lang="fi-FI" dirty="0" smtClean="0"/>
              <a:t>Valmisohjelmistoratkaisu: </a:t>
            </a:r>
            <a:br>
              <a:rPr lang="fi-FI" dirty="0" smtClean="0"/>
            </a:br>
            <a:r>
              <a:rPr lang="fi-FI" dirty="0" smtClean="0"/>
              <a:t>Hankkeen tavoitteet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7544" y="1268760"/>
            <a:ext cx="8371656" cy="4968552"/>
          </a:xfrm>
        </p:spPr>
        <p:txBody>
          <a:bodyPr/>
          <a:lstStyle/>
          <a:p>
            <a:r>
              <a:rPr lang="fi-FI" sz="2400" dirty="0" smtClean="0"/>
              <a:t>Verohallinnon strategisten tavoitteiden tukeminen, toimintavarmuus pitkällä tähtäimellä</a:t>
            </a:r>
          </a:p>
          <a:p>
            <a:r>
              <a:rPr lang="fi-FI" sz="2400" dirty="0" smtClean="0"/>
              <a:t>Tietohallinnon kustannusten alentaminen</a:t>
            </a:r>
          </a:p>
          <a:p>
            <a:r>
              <a:rPr lang="fi-FI" sz="2400" dirty="0" smtClean="0"/>
              <a:t>Vanhenevan teknologian korvaaminen</a:t>
            </a:r>
          </a:p>
          <a:p>
            <a:pPr marL="0" indent="0">
              <a:buNone/>
            </a:pPr>
            <a:endParaRPr lang="fi-FI" sz="2400" dirty="0" smtClean="0"/>
          </a:p>
          <a:p>
            <a:r>
              <a:rPr lang="fi-FI" sz="2400" smtClean="0"/>
              <a:t>Tutkituista </a:t>
            </a:r>
            <a:r>
              <a:rPr lang="fi-FI" sz="2400" dirty="0" smtClean="0"/>
              <a:t>vaihtoehdoista valmisohjelmisto-ratkaisu vaikutti lupaavimmalta ja riskittömimmältä </a:t>
            </a:r>
            <a:r>
              <a:rPr lang="fi-FI" sz="2400" dirty="0" err="1" smtClean="0"/>
              <a:t>etenemismallita</a:t>
            </a:r>
            <a:endParaRPr lang="fi-FI" sz="2400" dirty="0" smtClean="0"/>
          </a:p>
          <a:p>
            <a:endParaRPr lang="fi-FI" sz="2400" dirty="0" smtClean="0"/>
          </a:p>
          <a:p>
            <a:pPr lvl="1"/>
            <a:r>
              <a:rPr lang="fi-FI" b="1" dirty="0" smtClean="0">
                <a:solidFill>
                  <a:schemeClr val="accent2"/>
                </a:solidFill>
              </a:rPr>
              <a:t>Valmisohjelmistoon pohjautuva verotuksen järjestelmien kokonaisuudistus</a:t>
            </a:r>
          </a:p>
          <a:p>
            <a:endParaRPr lang="fi-FI" dirty="0" smtClean="0"/>
          </a:p>
          <a:p>
            <a:pPr lvl="2"/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D7F9-E8CA-4D49-A3BB-34C1D27B3415}" type="datetime1">
              <a:rPr lang="fi-FI" smtClean="0"/>
              <a:pPr/>
              <a:t>8.11.2014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C275-E456-42DD-B67F-1FAD661D120D}" type="slidenum">
              <a:rPr lang="fi-FI" smtClean="0"/>
              <a:pPr/>
              <a:t>18</a:t>
            </a:fld>
            <a:endParaRPr lang="fi-FI"/>
          </a:p>
        </p:txBody>
      </p:sp>
      <p:sp>
        <p:nvSpPr>
          <p:cNvPr id="6" name="Nuoli oikealle 5"/>
          <p:cNvSpPr/>
          <p:nvPr/>
        </p:nvSpPr>
        <p:spPr bwMode="auto">
          <a:xfrm>
            <a:off x="611560" y="5013176"/>
            <a:ext cx="576064" cy="64807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Valmisohjelmiston kilpailutus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Kokonaisarkkitehtuurin avulla parempi ymmärrys kokonaisuudesta</a:t>
            </a:r>
          </a:p>
          <a:p>
            <a:r>
              <a:rPr lang="fi-FI" dirty="0" smtClean="0"/>
              <a:t>Kilpailutusstrategian laatiminen</a:t>
            </a:r>
          </a:p>
          <a:p>
            <a:r>
              <a:rPr lang="fi-FI" dirty="0" smtClean="0"/>
              <a:t>Itse kilpailutuksen läpivienti</a:t>
            </a:r>
          </a:p>
          <a:p>
            <a:pPr lvl="1"/>
            <a:r>
              <a:rPr lang="fi-FI" dirty="0" smtClean="0"/>
              <a:t>Lopulta kaksi tarjousta, toinen hylättiin liian alhaisen hinnan vuoksi</a:t>
            </a:r>
          </a:p>
          <a:p>
            <a:pPr lvl="1"/>
            <a:r>
              <a:rPr lang="fi-FI" dirty="0" smtClean="0"/>
              <a:t>Markkinaoikeus totesi Verohallinnon toimineen oikein</a:t>
            </a:r>
          </a:p>
          <a:p>
            <a:pPr lvl="1"/>
            <a:r>
              <a:rPr lang="fi-FI" dirty="0" smtClean="0"/>
              <a:t>Vuoden viivästys projektin aloittamiseen</a:t>
            </a:r>
          </a:p>
        </p:txBody>
      </p:sp>
    </p:spTree>
    <p:extLst>
      <p:ext uri="{BB962C8B-B14F-4D97-AF65-F5344CB8AC3E}">
        <p14:creationId xmlns:p14="http://schemas.microsoft.com/office/powerpoint/2010/main" val="38396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Kuva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" y="0"/>
            <a:ext cx="9144000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kstiruutu 3"/>
          <p:cNvSpPr txBox="1">
            <a:spLocks noChangeArrowheads="1"/>
          </p:cNvSpPr>
          <p:nvPr/>
        </p:nvSpPr>
        <p:spPr bwMode="auto">
          <a:xfrm>
            <a:off x="0" y="4598989"/>
            <a:ext cx="9144000" cy="1323975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fi-FI" dirty="0">
              <a:solidFill>
                <a:schemeClr val="tx2"/>
              </a:solidFill>
            </a:endParaRPr>
          </a:p>
          <a:p>
            <a:pPr algn="ctr" eaLnBrk="1" hangingPunct="1"/>
            <a:r>
              <a:rPr lang="fi-FI" sz="4400" dirty="0">
                <a:solidFill>
                  <a:schemeClr val="tx2"/>
                </a:solidFill>
              </a:rPr>
              <a:t>Verohallinto</a:t>
            </a:r>
          </a:p>
          <a:p>
            <a:pPr eaLnBrk="1" hangingPunct="1"/>
            <a:endParaRPr lang="fi-FI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12304"/>
          </a:xfrm>
        </p:spPr>
        <p:txBody>
          <a:bodyPr/>
          <a:lstStyle/>
          <a:p>
            <a:pPr algn="ctr"/>
            <a:r>
              <a:rPr lang="fi-FI" dirty="0" smtClean="0"/>
              <a:t>Valmistautuminen valmisohjelmistoon </a:t>
            </a:r>
            <a:endParaRPr lang="fi-FI" dirty="0"/>
          </a:p>
        </p:txBody>
      </p:sp>
      <p:graphicFrame>
        <p:nvGraphicFramePr>
          <p:cNvPr id="6" name="Taulukk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30610"/>
              </p:ext>
            </p:extLst>
          </p:nvPr>
        </p:nvGraphicFramePr>
        <p:xfrm>
          <a:off x="323528" y="908720"/>
          <a:ext cx="8568950" cy="512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0"/>
                <a:gridCol w="1713790"/>
                <a:gridCol w="1713790"/>
                <a:gridCol w="1713790"/>
                <a:gridCol w="1713790"/>
              </a:tblGrid>
              <a:tr h="731708"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Arkkitehtuuri-kerros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Toimenpiteitä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smtClean="0"/>
                        <a:t>Kuvauksista:</a:t>
                      </a:r>
                      <a:endParaRPr lang="fi-FI" sz="1200" dirty="0" smtClean="0"/>
                    </a:p>
                    <a:p>
                      <a:r>
                        <a:rPr lang="fi-FI" sz="1200" dirty="0" smtClean="0"/>
                        <a:t>(QPR EA +</a:t>
                      </a:r>
                      <a:r>
                        <a:rPr lang="fi-FI" sz="1200" baseline="0" dirty="0" smtClean="0"/>
                        <a:t> muu dokumentointi)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Tulokset</a:t>
                      </a:r>
                      <a:endParaRPr lang="fi-F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 smtClean="0"/>
                        <a:t>Huomioita</a:t>
                      </a:r>
                      <a:endParaRPr lang="fi-FI" sz="1200" dirty="0"/>
                    </a:p>
                  </a:txBody>
                  <a:tcPr/>
                </a:tc>
              </a:tr>
              <a:tr h="910196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Toiminta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Prosessien tarinat,</a:t>
                      </a:r>
                    </a:p>
                    <a:p>
                      <a:r>
                        <a:rPr lang="fi-FI" sz="1000" dirty="0" smtClean="0"/>
                        <a:t>Prosessien ja päätösten kuvaaminen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Archimate</a:t>
                      </a:r>
                      <a:r>
                        <a:rPr lang="fi-FI" sz="1000" dirty="0" smtClean="0"/>
                        <a:t> &amp; BPMN</a:t>
                      </a:r>
                    </a:p>
                    <a:p>
                      <a:r>
                        <a:rPr lang="fi-FI" sz="1000" dirty="0" smtClean="0"/>
                        <a:t>DMN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toimintaprosessit tavoitetilassa uuden tietojärjestelmän tukemana + siirtymä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VH yksi ensimmäisistä </a:t>
                      </a:r>
                      <a:r>
                        <a:rPr lang="fi-FI" sz="1000" dirty="0" err="1" smtClean="0"/>
                        <a:t>DMN:n</a:t>
                      </a:r>
                      <a:r>
                        <a:rPr lang="fi-FI" sz="1000" dirty="0" smtClean="0"/>
                        <a:t> hyödyntäjistä maailmassa</a:t>
                      </a:r>
                    </a:p>
                    <a:p>
                      <a:r>
                        <a:rPr lang="fi-FI" sz="1000" dirty="0" smtClean="0"/>
                        <a:t>Eri toimintojen </a:t>
                      </a:r>
                      <a:r>
                        <a:rPr lang="fi-FI" sz="1000" dirty="0" err="1" smtClean="0"/>
                        <a:t>yhteismitallistaminen</a:t>
                      </a:r>
                      <a:endParaRPr lang="fi-FI" sz="1000" dirty="0"/>
                    </a:p>
                  </a:txBody>
                  <a:tcPr/>
                </a:tc>
              </a:tr>
              <a:tr h="499140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Tieto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Sanastot &amp; käsitemallit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yhteiset käsitteet, niiden suhteet ja hierarkia sekä ominaisuudet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Yhteinen käsitys/ merkitys termeistä </a:t>
                      </a:r>
                      <a:r>
                        <a:rPr lang="fi-FI" sz="1000" baseline="0" dirty="0" smtClean="0"/>
                        <a:t> edesauttaa ymmärrystä</a:t>
                      </a:r>
                      <a:endParaRPr lang="fi-FI" sz="1000" dirty="0"/>
                    </a:p>
                  </a:txBody>
                  <a:tcPr/>
                </a:tc>
              </a:tr>
              <a:tr h="731708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Järjestelmä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Järjestelmäsalkun</a:t>
                      </a:r>
                      <a:r>
                        <a:rPr lang="fi-FI" sz="1000" baseline="0" dirty="0" smtClean="0"/>
                        <a:t> kuvaaminen, siirtymäkuvaukset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Archimate</a:t>
                      </a:r>
                      <a:endParaRPr lang="fi-FI" sz="1000" dirty="0" smtClean="0"/>
                    </a:p>
                    <a:p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järjestelmäkokonaisuus tavoitetilassa uuden tietojärjestelmän käyttöönoton jälkeen + siirtymä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Valmisohjelmisto korvaa suurimman osan nykyisistä</a:t>
                      </a:r>
                      <a:r>
                        <a:rPr lang="fi-FI" sz="1000" baseline="0" dirty="0" smtClean="0"/>
                        <a:t> järjestelmistä</a:t>
                      </a:r>
                      <a:endParaRPr lang="fi-FI" sz="1000" dirty="0"/>
                    </a:p>
                  </a:txBody>
                  <a:tcPr/>
                </a:tc>
              </a:tr>
              <a:tr h="731708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Teknologia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Teknologia</a:t>
                      </a:r>
                      <a:r>
                        <a:rPr lang="fi-FI" sz="1000" baseline="0" dirty="0" smtClean="0"/>
                        <a:t>n kuvaaminen 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Archimate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teknologiaratkaisut tavoitetilassa + siirtymä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Vanha perusteknologia korvautuu</a:t>
                      </a:r>
                      <a:r>
                        <a:rPr lang="fi-FI" sz="1000" baseline="0" dirty="0" smtClean="0"/>
                        <a:t> valmisohjelmiston myötä.</a:t>
                      </a:r>
                    </a:p>
                    <a:p>
                      <a:r>
                        <a:rPr lang="fi-FI" sz="1000" baseline="0" dirty="0" smtClean="0"/>
                        <a:t>Valtion konesalihanke</a:t>
                      </a:r>
                      <a:endParaRPr lang="fi-FI" sz="1000" dirty="0"/>
                    </a:p>
                  </a:txBody>
                  <a:tcPr/>
                </a:tc>
              </a:tr>
              <a:tr h="499140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Integraatio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Integraatiokuvaukset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err="1" smtClean="0"/>
                        <a:t>Archimate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Verohallinnon integraatioratkaisut tavoitetilassa + siirtymä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/>
                </a:tc>
              </a:tr>
              <a:tr h="499140"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Tietoturva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Tietoturvavaatimukset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Vahti &amp; oma ohjeistus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000" dirty="0" smtClean="0"/>
                        <a:t>Tietoturvan varmistaminen</a:t>
                      </a:r>
                      <a:endParaRPr lang="fi-FI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fi-FI" dirty="0" smtClean="0"/>
              <a:t>Varautuminen valmisohjelmistopohjaiseen kehittämiseen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7544" y="1447800"/>
            <a:ext cx="8371656" cy="4572000"/>
          </a:xfrm>
        </p:spPr>
        <p:txBody>
          <a:bodyPr/>
          <a:lstStyle/>
          <a:p>
            <a:r>
              <a:rPr lang="fi-FI" b="0" dirty="0" smtClean="0"/>
              <a:t>Valmisohjelmistopohjainen tietojärjestelmä muuttaa tietohallinnon palvelut ja toimintamallit</a:t>
            </a:r>
          </a:p>
          <a:p>
            <a:pPr marL="0" indent="0">
              <a:buNone/>
            </a:pPr>
            <a:endParaRPr lang="fi-FI" b="0" dirty="0" smtClean="0"/>
          </a:p>
          <a:p>
            <a:r>
              <a:rPr lang="fi-FI" b="0" dirty="0" smtClean="0"/>
              <a:t>Tietohallinnon organisoiminen vastaamaan uutta tilannetta vaiheistetusti</a:t>
            </a:r>
          </a:p>
          <a:p>
            <a:pPr marL="0" indent="0">
              <a:buNone/>
            </a:pPr>
            <a:endParaRPr lang="fi-FI" b="0" dirty="0" smtClean="0"/>
          </a:p>
          <a:p>
            <a:r>
              <a:rPr lang="fi-FI" b="0" dirty="0" smtClean="0"/>
              <a:t>Tietohallinnon palveluiden ja prosessien uudistaminen</a:t>
            </a:r>
          </a:p>
          <a:p>
            <a:pPr lvl="2"/>
            <a:r>
              <a:rPr lang="fi-FI" dirty="0" smtClean="0"/>
              <a:t>ITIL pohjana</a:t>
            </a:r>
            <a:endParaRPr lang="fi-FI" b="0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448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fi-FI" dirty="0" smtClean="0"/>
              <a:t>Kokonaisarkkitehtuuri Valmis-hankkeessa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b="0" dirty="0" smtClean="0"/>
              <a:t>Verohallinnon järjestelmäkartta uudistuu valmisohjelmiston myötä, samoin merkittäviä prosessien uudistamisia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Tämän vuoksi kokonaisarkkitehtuurin kehittäminen ja kuvaaminen aluksi osana Valmis-hanketta, tavoitteena kokonaisarkkitehtuurin pohjan ja toimintamallien luominen ja siirtäminen ”ylläpitoon”</a:t>
            </a:r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57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fi-FI" dirty="0" smtClean="0"/>
              <a:t>Miten kokonaisarkkitehtuuria on edistetty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11560" y="1268760"/>
            <a:ext cx="8227640" cy="4751040"/>
          </a:xfrm>
        </p:spPr>
        <p:txBody>
          <a:bodyPr/>
          <a:lstStyle/>
          <a:p>
            <a:r>
              <a:rPr lang="fi-FI" sz="2400" b="0" dirty="0" smtClean="0"/>
              <a:t>2010-11 kokonaisarkkitehtuurilla pystyttiin tekemään päätös Verohallinnon järjestelmien kokonaisuudistuksesta valmisohjelmistopohjaisesti</a:t>
            </a:r>
          </a:p>
          <a:p>
            <a:pPr lvl="1"/>
            <a:r>
              <a:rPr lang="fi-FI" sz="2000" dirty="0" smtClean="0"/>
              <a:t>Kokonaisarkkitehtuuri menetelmänä sai jalansijaa</a:t>
            </a:r>
            <a:endParaRPr lang="fi-FI" sz="2000" b="0" dirty="0" smtClean="0"/>
          </a:p>
          <a:p>
            <a:r>
              <a:rPr lang="fi-FI" sz="2400" b="0" dirty="0" smtClean="0"/>
              <a:t>Kokonaisarkkitehtuurin osaajien määrää kasvatettu</a:t>
            </a:r>
          </a:p>
          <a:p>
            <a:pPr lvl="1"/>
            <a:r>
              <a:rPr lang="fi-FI" sz="2000" dirty="0" smtClean="0"/>
              <a:t>Liiketoiminnassa (toiminta ja tietoarkkitehtuuri)</a:t>
            </a:r>
          </a:p>
          <a:p>
            <a:pPr lvl="1"/>
            <a:r>
              <a:rPr lang="fi-FI" sz="2000" dirty="0"/>
              <a:t>T</a:t>
            </a:r>
            <a:r>
              <a:rPr lang="fi-FI" sz="2000" b="0" dirty="0" smtClean="0"/>
              <a:t>ietohallinnossa (Kokonaisarkkitehtuuri, tietojärjestelmä ja tekninen arkkitehtuuri)</a:t>
            </a:r>
          </a:p>
          <a:p>
            <a:pPr lvl="1"/>
            <a:r>
              <a:rPr lang="fi-FI" sz="2000" dirty="0" smtClean="0"/>
              <a:t>Arkkitehtuuriverkostossa nyt noin 100 mallintajaa eri osa-alueilla</a:t>
            </a:r>
            <a:endParaRPr lang="fi-FI" sz="2000" b="0" dirty="0" smtClean="0"/>
          </a:p>
          <a:p>
            <a:r>
              <a:rPr lang="fi-FI" sz="2400" b="0" dirty="0" smtClean="0"/>
              <a:t>Kokonaisarkkitehtuurin työvälineistöä kehitetty</a:t>
            </a:r>
          </a:p>
          <a:p>
            <a:pPr lvl="1"/>
            <a:r>
              <a:rPr lang="fi-FI" sz="2000" dirty="0" smtClean="0"/>
              <a:t>QPR EA, metamallia kehitetty Verohallinnon toivomalla tavalla</a:t>
            </a:r>
          </a:p>
          <a:p>
            <a:r>
              <a:rPr lang="fi-FI" sz="2400" b="0" dirty="0" smtClean="0"/>
              <a:t>Panostusta </a:t>
            </a:r>
            <a:r>
              <a:rPr lang="fi-FI" sz="2400" b="0" dirty="0" err="1" smtClean="0"/>
              <a:t>KA-konsultointiin</a:t>
            </a:r>
            <a:r>
              <a:rPr lang="fi-FI" sz="2400" b="0" dirty="0" smtClean="0"/>
              <a:t> (Tieto &amp; QPR)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895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Kokonaisarkkitehtuuri jatkossa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b="0" dirty="0" smtClean="0"/>
              <a:t>Verohallinnossa koulutettu lukuisia prosessimallintajia – arkkitehtuuriverkoston ja kokonaisarkkitehtuurin ylläpito,  kehittäminen ja edelleen voimistaminen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Työväline (QPR EA) laajemmin käytössä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Kokonaisarkkitehtuuri vielä syvemmin osaksi strategia-  ja muuta päätöksentekoprosessia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082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Yhteenveto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b="0" dirty="0" smtClean="0"/>
              <a:t>Kokonaisarkkitehtuuri lisäsi ymmärrystä Verohallinnon tilanteesta ja johti strategiseen tietojärjestelmävalintaan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Matka on ollut  pitkä ja monivaiheinen, mutta ilman ymmärrystä kokonaisuudesta tuskin edes mahdollinen</a:t>
            </a:r>
          </a:p>
          <a:p>
            <a:pPr marL="0" indent="0">
              <a:buNone/>
            </a:pPr>
            <a:endParaRPr lang="fi-FI" sz="2400" b="0" dirty="0" smtClean="0"/>
          </a:p>
          <a:p>
            <a:r>
              <a:rPr lang="fi-FI" sz="2400" b="0" dirty="0" smtClean="0"/>
              <a:t>Kokonaisarkkitehtuuri menetelmänä hyvä ja käyttökelpoinen, mutta ei yksin riitä -  tarvitaan muutakin osaamista ja ymmärrystä</a:t>
            </a:r>
          </a:p>
          <a:p>
            <a:pPr marL="0" indent="0">
              <a:buNone/>
            </a:pPr>
            <a:endParaRPr lang="fi-FI" sz="2400" b="0" dirty="0"/>
          </a:p>
          <a:p>
            <a:pPr marL="0" indent="0">
              <a:buNone/>
            </a:pPr>
            <a:endParaRPr lang="fi-FI" sz="2400" b="0" dirty="0"/>
          </a:p>
        </p:txBody>
      </p:sp>
    </p:spTree>
    <p:extLst>
      <p:ext uri="{BB962C8B-B14F-4D97-AF65-F5344CB8AC3E}">
        <p14:creationId xmlns:p14="http://schemas.microsoft.com/office/powerpoint/2010/main" val="539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143000"/>
          </a:xfrm>
        </p:spPr>
        <p:txBody>
          <a:bodyPr/>
          <a:lstStyle/>
          <a:p>
            <a:r>
              <a:rPr lang="fi-FI" sz="2400" b="0" dirty="0">
                <a:solidFill>
                  <a:schemeClr val="accent2"/>
                </a:solidFill>
              </a:rPr>
              <a:t>Case Verohallinto: </a:t>
            </a:r>
            <a:r>
              <a:rPr lang="fi-FI" sz="2400" b="0" dirty="0"/>
              <a:t/>
            </a:r>
            <a:br>
              <a:rPr lang="fi-FI" sz="2400" b="0" dirty="0"/>
            </a:br>
            <a:r>
              <a:rPr lang="fi-FI" sz="2400" b="0" dirty="0"/>
              <a:t>Suuret järjestelmäuudistukset kokonaisarkkitehtuurin periaattein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115616" y="2636912"/>
            <a:ext cx="7620000" cy="1045096"/>
          </a:xfrm>
        </p:spPr>
        <p:txBody>
          <a:bodyPr/>
          <a:lstStyle/>
          <a:p>
            <a:r>
              <a:rPr lang="fi-FI" dirty="0" smtClean="0"/>
              <a:t>Kommentteja &amp; Kysymyksiä?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613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2"/>
                </a:solidFill>
              </a:rPr>
              <a:t>Verohallinnon organisaatio</a:t>
            </a:r>
          </a:p>
        </p:txBody>
      </p:sp>
      <p:sp>
        <p:nvSpPr>
          <p:cNvPr id="17411" name="Päivämäärän paikkamerkki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i-FI" b="0" dirty="0" smtClean="0"/>
              <a:t>04/2014</a:t>
            </a:r>
          </a:p>
        </p:txBody>
      </p:sp>
      <p:sp>
        <p:nvSpPr>
          <p:cNvPr id="71" name="Pyöristetty suorakulmio 70"/>
          <p:cNvSpPr/>
          <p:nvPr/>
        </p:nvSpPr>
        <p:spPr>
          <a:xfrm>
            <a:off x="395288" y="2465388"/>
            <a:ext cx="6384925" cy="1057275"/>
          </a:xfrm>
          <a:prstGeom prst="roundRect">
            <a:avLst>
              <a:gd name="adj" fmla="val 1235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72" name="Pyöristetty suorakulmio 71"/>
          <p:cNvSpPr/>
          <p:nvPr/>
        </p:nvSpPr>
        <p:spPr>
          <a:xfrm>
            <a:off x="588963" y="2198688"/>
            <a:ext cx="7007225" cy="46831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5148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Hallintoyksikkö</a:t>
            </a:r>
          </a:p>
        </p:txBody>
      </p:sp>
      <p:cxnSp>
        <p:nvCxnSpPr>
          <p:cNvPr id="73" name="Suora yhdysviiva 72"/>
          <p:cNvCxnSpPr/>
          <p:nvPr/>
        </p:nvCxnSpPr>
        <p:spPr>
          <a:xfrm>
            <a:off x="395288" y="3025775"/>
            <a:ext cx="187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yöristetty suorakulmio 73"/>
          <p:cNvSpPr/>
          <p:nvPr/>
        </p:nvSpPr>
        <p:spPr>
          <a:xfrm>
            <a:off x="588963" y="2774950"/>
            <a:ext cx="7007225" cy="46672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5148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Tietohallintoyksikkö</a:t>
            </a:r>
          </a:p>
        </p:txBody>
      </p:sp>
      <p:cxnSp>
        <p:nvCxnSpPr>
          <p:cNvPr id="75" name="Suora yhdysviiva 74"/>
          <p:cNvCxnSpPr/>
          <p:nvPr/>
        </p:nvCxnSpPr>
        <p:spPr>
          <a:xfrm>
            <a:off x="3584575" y="4797425"/>
            <a:ext cx="59055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kstikehys 44"/>
          <p:cNvSpPr txBox="1"/>
          <p:nvPr/>
        </p:nvSpPr>
        <p:spPr>
          <a:xfrm>
            <a:off x="611188" y="1401763"/>
            <a:ext cx="7561262" cy="227012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spc="500" dirty="0">
                <a:solidFill>
                  <a:schemeClr val="tx2"/>
                </a:solidFill>
                <a:latin typeface="+mn-lt"/>
                <a:cs typeface="+mn-cs"/>
              </a:rPr>
              <a:t>VERONMAKSAJA</a:t>
            </a:r>
          </a:p>
        </p:txBody>
      </p:sp>
      <p:cxnSp>
        <p:nvCxnSpPr>
          <p:cNvPr id="77" name="Suora yhdysviiva 76"/>
          <p:cNvCxnSpPr/>
          <p:nvPr/>
        </p:nvCxnSpPr>
        <p:spPr>
          <a:xfrm>
            <a:off x="4181475" y="3362325"/>
            <a:ext cx="0" cy="23272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i 77"/>
          <p:cNvSpPr/>
          <p:nvPr/>
        </p:nvSpPr>
        <p:spPr>
          <a:xfrm>
            <a:off x="2020888" y="1900238"/>
            <a:ext cx="1454150" cy="1484312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79" name="Ellipsi 78"/>
          <p:cNvSpPr/>
          <p:nvPr/>
        </p:nvSpPr>
        <p:spPr>
          <a:xfrm>
            <a:off x="2157413" y="2055813"/>
            <a:ext cx="1179512" cy="1179512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dirty="0">
                <a:cs typeface="Arial" pitchFamily="34" charset="0"/>
              </a:rPr>
              <a:t>HENKILÖ-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VEROTUS-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YKSIKKÖ</a:t>
            </a:r>
          </a:p>
        </p:txBody>
      </p:sp>
      <p:sp>
        <p:nvSpPr>
          <p:cNvPr id="80" name="Ellipsi 79"/>
          <p:cNvSpPr/>
          <p:nvPr/>
        </p:nvSpPr>
        <p:spPr>
          <a:xfrm>
            <a:off x="3357563" y="1900238"/>
            <a:ext cx="1454150" cy="1479550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81" name="Ellipsi 80"/>
          <p:cNvSpPr/>
          <p:nvPr/>
        </p:nvSpPr>
        <p:spPr>
          <a:xfrm>
            <a:off x="3494088" y="2055813"/>
            <a:ext cx="1179512" cy="117951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dirty="0">
                <a:cs typeface="Arial" pitchFamily="34" charset="0"/>
              </a:rPr>
              <a:t>YRITYS-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VEROTUS-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YKSIKKÖ</a:t>
            </a:r>
          </a:p>
        </p:txBody>
      </p:sp>
      <p:sp>
        <p:nvSpPr>
          <p:cNvPr id="82" name="Ellipsi 81"/>
          <p:cNvSpPr/>
          <p:nvPr/>
        </p:nvSpPr>
        <p:spPr>
          <a:xfrm>
            <a:off x="4694238" y="1900238"/>
            <a:ext cx="1454150" cy="1476375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83" name="Ellipsi 82"/>
          <p:cNvSpPr/>
          <p:nvPr/>
        </p:nvSpPr>
        <p:spPr>
          <a:xfrm>
            <a:off x="3354388" y="1924050"/>
            <a:ext cx="1455737" cy="1454150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84" name="Ellipsi 83"/>
          <p:cNvSpPr/>
          <p:nvPr/>
        </p:nvSpPr>
        <p:spPr>
          <a:xfrm>
            <a:off x="2020888" y="1924050"/>
            <a:ext cx="1454150" cy="1454150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85" name="Pyöristetty suorakulmio 84"/>
          <p:cNvSpPr/>
          <p:nvPr/>
        </p:nvSpPr>
        <p:spPr>
          <a:xfrm>
            <a:off x="4757738" y="3681413"/>
            <a:ext cx="2643187" cy="46831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Veronsaajien oikeudenvalvontayksikkö</a:t>
            </a:r>
          </a:p>
        </p:txBody>
      </p:sp>
      <p:sp>
        <p:nvSpPr>
          <p:cNvPr id="86" name="Pyöristetty suorakulmio 85"/>
          <p:cNvSpPr/>
          <p:nvPr/>
        </p:nvSpPr>
        <p:spPr>
          <a:xfrm>
            <a:off x="4757738" y="4257675"/>
            <a:ext cx="2643187" cy="46672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Sisäisen tarkastuksen yksikkö</a:t>
            </a:r>
          </a:p>
        </p:txBody>
      </p:sp>
      <p:sp>
        <p:nvSpPr>
          <p:cNvPr id="87" name="Pyöristetty suorakulmio 86"/>
          <p:cNvSpPr/>
          <p:nvPr/>
        </p:nvSpPr>
        <p:spPr>
          <a:xfrm>
            <a:off x="4757738" y="4833938"/>
            <a:ext cx="2643187" cy="46672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Esikunta- ja oikeusyksikkö</a:t>
            </a:r>
          </a:p>
        </p:txBody>
      </p:sp>
      <p:sp>
        <p:nvSpPr>
          <p:cNvPr id="88" name="Pyöristetty suorakulmio 87"/>
          <p:cNvSpPr/>
          <p:nvPr/>
        </p:nvSpPr>
        <p:spPr>
          <a:xfrm>
            <a:off x="971550" y="4041775"/>
            <a:ext cx="2641600" cy="46672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Harmaan talouden selvitysyksikkö</a:t>
            </a:r>
          </a:p>
        </p:txBody>
      </p:sp>
      <p:sp>
        <p:nvSpPr>
          <p:cNvPr id="89" name="Pyöristetty suorakulmio 88"/>
          <p:cNvSpPr/>
          <p:nvPr/>
        </p:nvSpPr>
        <p:spPr>
          <a:xfrm>
            <a:off x="982663" y="4616450"/>
            <a:ext cx="2641600" cy="46831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Viestintäyksikkö</a:t>
            </a:r>
          </a:p>
        </p:txBody>
      </p:sp>
      <p:sp>
        <p:nvSpPr>
          <p:cNvPr id="90" name="Pyöristetty suorakulmio 89"/>
          <p:cNvSpPr/>
          <p:nvPr/>
        </p:nvSpPr>
        <p:spPr>
          <a:xfrm>
            <a:off x="2865438" y="5408613"/>
            <a:ext cx="2643187" cy="46831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spc="100" dirty="0">
                <a:solidFill>
                  <a:srgbClr val="FF9933"/>
                </a:solidFill>
                <a:cs typeface="Arial" pitchFamily="34" charset="0"/>
              </a:rPr>
              <a:t>PÄÄJOHTAJA</a:t>
            </a:r>
          </a:p>
        </p:txBody>
      </p:sp>
      <p:sp>
        <p:nvSpPr>
          <p:cNvPr id="91" name="Pyöristetty suorakulmio 90"/>
          <p:cNvSpPr/>
          <p:nvPr/>
        </p:nvSpPr>
        <p:spPr>
          <a:xfrm>
            <a:off x="7667625" y="1865313"/>
            <a:ext cx="1008063" cy="79216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Keskus-</a:t>
            </a:r>
            <a:br>
              <a:rPr lang="fi-FI" sz="1000" b="0" dirty="0">
                <a:solidFill>
                  <a:schemeClr val="tx1"/>
                </a:solidFill>
                <a:cs typeface="Arial" pitchFamily="34" charset="0"/>
              </a:rPr>
            </a:b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vero-</a:t>
            </a:r>
            <a:br>
              <a:rPr lang="fi-FI" sz="1000" b="0" dirty="0">
                <a:solidFill>
                  <a:schemeClr val="tx1"/>
                </a:solidFill>
                <a:cs typeface="Arial" pitchFamily="34" charset="0"/>
              </a:rPr>
            </a:b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lautakunta</a:t>
            </a:r>
          </a:p>
        </p:txBody>
      </p:sp>
      <p:sp>
        <p:nvSpPr>
          <p:cNvPr id="92" name="Pyöristetty suorakulmio 91"/>
          <p:cNvSpPr/>
          <p:nvPr/>
        </p:nvSpPr>
        <p:spPr>
          <a:xfrm>
            <a:off x="7667625" y="2730500"/>
            <a:ext cx="1008063" cy="79216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Verotuksen oikaisu-</a:t>
            </a:r>
            <a:br>
              <a:rPr lang="fi-FI" sz="1000" b="0" dirty="0">
                <a:solidFill>
                  <a:schemeClr val="tx1"/>
                </a:solidFill>
                <a:cs typeface="Arial" pitchFamily="34" charset="0"/>
              </a:rPr>
            </a:br>
            <a:r>
              <a:rPr lang="fi-FI" sz="1000" b="0" dirty="0">
                <a:solidFill>
                  <a:schemeClr val="tx1"/>
                </a:solidFill>
                <a:cs typeface="Arial" pitchFamily="34" charset="0"/>
              </a:rPr>
              <a:t>lautakunta</a:t>
            </a:r>
          </a:p>
        </p:txBody>
      </p:sp>
      <p:cxnSp>
        <p:nvCxnSpPr>
          <p:cNvPr id="93" name="Suora yhdysviiva 92"/>
          <p:cNvCxnSpPr/>
          <p:nvPr/>
        </p:nvCxnSpPr>
        <p:spPr>
          <a:xfrm>
            <a:off x="3613150" y="4221163"/>
            <a:ext cx="5683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uora yhdysviiva 93"/>
          <p:cNvCxnSpPr/>
          <p:nvPr/>
        </p:nvCxnSpPr>
        <p:spPr>
          <a:xfrm flipV="1">
            <a:off x="4184650" y="4508500"/>
            <a:ext cx="5730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uora yhdysviiva 94"/>
          <p:cNvCxnSpPr/>
          <p:nvPr/>
        </p:nvCxnSpPr>
        <p:spPr>
          <a:xfrm>
            <a:off x="4184650" y="5084763"/>
            <a:ext cx="57308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i 95"/>
          <p:cNvSpPr/>
          <p:nvPr/>
        </p:nvSpPr>
        <p:spPr>
          <a:xfrm>
            <a:off x="4830763" y="2055813"/>
            <a:ext cx="1179512" cy="1179512"/>
          </a:xfrm>
          <a:prstGeom prst="ellipse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dirty="0">
                <a:cs typeface="Arial" pitchFamily="34" charset="0"/>
              </a:rPr>
              <a:t>VERO-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TARKASTUS-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YKSIKKÖ</a:t>
            </a:r>
          </a:p>
        </p:txBody>
      </p:sp>
      <p:sp>
        <p:nvSpPr>
          <p:cNvPr id="97" name="Ellipsi 96"/>
          <p:cNvSpPr/>
          <p:nvPr/>
        </p:nvSpPr>
        <p:spPr>
          <a:xfrm>
            <a:off x="6053138" y="1916113"/>
            <a:ext cx="1454150" cy="1484312"/>
          </a:xfrm>
          <a:prstGeom prst="ellipse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98" name="Ellipsi 97"/>
          <p:cNvSpPr/>
          <p:nvPr/>
        </p:nvSpPr>
        <p:spPr>
          <a:xfrm>
            <a:off x="6170613" y="2060575"/>
            <a:ext cx="1179512" cy="1179513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b="1" dirty="0">
                <a:cs typeface="Arial" pitchFamily="34" charset="0"/>
              </a:rPr>
              <a:t>VERON-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KANTO-</a:t>
            </a:r>
            <a:br>
              <a:rPr lang="fi-FI" sz="1000" b="1" dirty="0">
                <a:cs typeface="Arial" pitchFamily="34" charset="0"/>
              </a:rPr>
            </a:br>
            <a:r>
              <a:rPr lang="fi-FI" sz="1000" b="1" dirty="0">
                <a:cs typeface="Arial" pitchFamily="34" charset="0"/>
              </a:rPr>
              <a:t>YKSIKKÖ</a:t>
            </a:r>
          </a:p>
        </p:txBody>
      </p:sp>
      <p:sp>
        <p:nvSpPr>
          <p:cNvPr id="99" name="Ellipsi 98"/>
          <p:cNvSpPr/>
          <p:nvPr/>
        </p:nvSpPr>
        <p:spPr>
          <a:xfrm>
            <a:off x="6021388" y="1916113"/>
            <a:ext cx="1482725" cy="1473200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sp>
        <p:nvSpPr>
          <p:cNvPr id="100" name="Ellipsi 99"/>
          <p:cNvSpPr/>
          <p:nvPr/>
        </p:nvSpPr>
        <p:spPr>
          <a:xfrm>
            <a:off x="4687888" y="1924050"/>
            <a:ext cx="1454150" cy="1454150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 sz="900" b="1" dirty="0">
              <a:cs typeface="Arial" pitchFamily="34" charset="0"/>
            </a:endParaRPr>
          </a:p>
        </p:txBody>
      </p:sp>
      <p:cxnSp>
        <p:nvCxnSpPr>
          <p:cNvPr id="101" name="Suora yhdysviiva 100"/>
          <p:cNvCxnSpPr>
            <a:endCxn id="78" idx="4"/>
          </p:cNvCxnSpPr>
          <p:nvPr/>
        </p:nvCxnSpPr>
        <p:spPr>
          <a:xfrm flipV="1">
            <a:off x="2747963" y="3384550"/>
            <a:ext cx="0" cy="1381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uora yhdysviiva 101"/>
          <p:cNvCxnSpPr>
            <a:endCxn id="82" idx="4"/>
          </p:cNvCxnSpPr>
          <p:nvPr/>
        </p:nvCxnSpPr>
        <p:spPr>
          <a:xfrm flipV="1">
            <a:off x="5421313" y="3376613"/>
            <a:ext cx="0" cy="1460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Päivämäärän paikkamerkki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i-FI" b="0" dirty="0" smtClean="0"/>
              <a:t>04/2014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263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i-FI" sz="2400" dirty="0">
                <a:solidFill>
                  <a:schemeClr val="tx2"/>
                </a:solidFill>
                <a:ea typeface="ＭＳ Ｐゴシック" pitchFamily="34" charset="-128"/>
              </a:rPr>
              <a:t>Verohallinnon rahavirrat, työt ja tekijät </a:t>
            </a:r>
            <a:r>
              <a:rPr lang="fi-FI" sz="1500" dirty="0">
                <a:solidFill>
                  <a:schemeClr val="tx2"/>
                </a:solidFill>
                <a:ea typeface="ＭＳ Ｐゴシック" pitchFamily="34" charset="-128"/>
              </a:rPr>
              <a:t>(tilastot </a:t>
            </a:r>
            <a:r>
              <a:rPr lang="fi-FI" sz="1500" dirty="0" smtClean="0">
                <a:solidFill>
                  <a:schemeClr val="tx2"/>
                </a:solidFill>
                <a:ea typeface="ＭＳ Ｐゴシック" pitchFamily="34" charset="-128"/>
              </a:rPr>
              <a:t>2013)</a:t>
            </a:r>
            <a:endParaRPr lang="fi-FI" sz="1500" dirty="0">
              <a:solidFill>
                <a:schemeClr val="tx2"/>
              </a:solidFill>
              <a:ea typeface="ＭＳ Ｐゴシック" pitchFamily="34" charset="-128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fi-FI" sz="2400" dirty="0">
              <a:ea typeface="ＭＳ Ｐゴシック" pitchFamily="34" charset="-128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74431" y="1179513"/>
            <a:ext cx="6670430" cy="2794000"/>
            <a:chOff x="392" y="928"/>
            <a:chExt cx="4552" cy="1760"/>
          </a:xfrm>
        </p:grpSpPr>
        <p:sp>
          <p:nvSpPr>
            <p:cNvPr id="16409" name="AutoShape 5"/>
            <p:cNvSpPr>
              <a:spLocks noChangeArrowheads="1"/>
            </p:cNvSpPr>
            <p:nvPr/>
          </p:nvSpPr>
          <p:spPr bwMode="auto">
            <a:xfrm>
              <a:off x="1248" y="928"/>
              <a:ext cx="3696" cy="1760"/>
            </a:xfrm>
            <a:prstGeom prst="roundRect">
              <a:avLst>
                <a:gd name="adj" fmla="val 16667"/>
              </a:avLst>
            </a:prstGeom>
            <a:solidFill>
              <a:srgbClr val="EBEBEB"/>
            </a:solidFill>
            <a:ln w="19050">
              <a:solidFill>
                <a:srgbClr val="215134"/>
              </a:solidFill>
              <a:round/>
              <a:headEnd/>
              <a:tailEnd/>
            </a:ln>
            <a:effectLst>
              <a:outerShdw dist="12700" dir="2700000" algn="ctr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fi-FI" sz="2400" b="0">
                <a:ea typeface="ＭＳ Ｐゴシック" pitchFamily="34" charset="-128"/>
              </a:endParaRPr>
            </a:p>
          </p:txBody>
        </p:sp>
        <p:grpSp>
          <p:nvGrpSpPr>
            <p:cNvPr id="16410" name="Group 6"/>
            <p:cNvGrpSpPr>
              <a:grpSpLocks/>
            </p:cNvGrpSpPr>
            <p:nvPr/>
          </p:nvGrpSpPr>
          <p:grpSpPr bwMode="auto">
            <a:xfrm>
              <a:off x="392" y="1143"/>
              <a:ext cx="1412" cy="440"/>
              <a:chOff x="392" y="1143"/>
              <a:chExt cx="1412" cy="440"/>
            </a:xfrm>
          </p:grpSpPr>
          <p:sp>
            <p:nvSpPr>
              <p:cNvPr id="16412" name="Line 7"/>
              <p:cNvSpPr>
                <a:spLocks noChangeShapeType="1"/>
              </p:cNvSpPr>
              <p:nvPr/>
            </p:nvSpPr>
            <p:spPr bwMode="auto">
              <a:xfrm>
                <a:off x="1163" y="1241"/>
                <a:ext cx="641" cy="1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i-FI"/>
              </a:p>
            </p:txBody>
          </p:sp>
          <p:sp>
            <p:nvSpPr>
              <p:cNvPr id="16413" name="Rectangle 8"/>
              <p:cNvSpPr>
                <a:spLocks noChangeArrowheads="1"/>
              </p:cNvSpPr>
              <p:nvPr/>
            </p:nvSpPr>
            <p:spPr bwMode="auto">
              <a:xfrm>
                <a:off x="392" y="1143"/>
                <a:ext cx="120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r>
                  <a:rPr lang="fi-FI" sz="1400" b="0" dirty="0">
                    <a:solidFill>
                      <a:schemeClr val="tx2"/>
                    </a:solidFill>
                  </a:rPr>
                  <a:t>Verotulot asiakkailta, bruttokertymä </a:t>
                </a:r>
              </a:p>
              <a:p>
                <a:r>
                  <a:rPr lang="fi-FI" sz="1400" b="0" dirty="0" smtClean="0">
                    <a:solidFill>
                      <a:schemeClr val="tx2"/>
                    </a:solidFill>
                  </a:rPr>
                  <a:t>67,2 </a:t>
                </a:r>
                <a:r>
                  <a:rPr lang="fi-FI" sz="1400" b="0" dirty="0" err="1">
                    <a:solidFill>
                      <a:schemeClr val="tx2"/>
                    </a:solidFill>
                  </a:rPr>
                  <a:t>mrd</a:t>
                </a:r>
                <a:r>
                  <a:rPr lang="fi-FI" sz="1400" b="0" dirty="0">
                    <a:solidFill>
                      <a:schemeClr val="tx2"/>
                    </a:solidFill>
                  </a:rPr>
                  <a:t> €</a:t>
                </a:r>
              </a:p>
            </p:txBody>
          </p:sp>
        </p:grpSp>
        <p:sp>
          <p:nvSpPr>
            <p:cNvPr id="16411" name="Rectangle 9"/>
            <p:cNvSpPr>
              <a:spLocks noChangeArrowheads="1"/>
            </p:cNvSpPr>
            <p:nvPr/>
          </p:nvSpPr>
          <p:spPr bwMode="auto">
            <a:xfrm>
              <a:off x="1248" y="1175"/>
              <a:ext cx="36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fi-FI" b="0">
                <a:solidFill>
                  <a:srgbClr val="215134"/>
                </a:solidFill>
              </a:endParaRPr>
            </a:p>
          </p:txBody>
        </p:sp>
      </p:grpSp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6963508" y="2889250"/>
            <a:ext cx="2180492" cy="228600"/>
            <a:chOff x="4752" y="1417"/>
            <a:chExt cx="1488" cy="144"/>
          </a:xfrm>
        </p:grpSpPr>
        <p:sp>
          <p:nvSpPr>
            <p:cNvPr id="16407" name="Line 11"/>
            <p:cNvSpPr>
              <a:spLocks noChangeShapeType="1"/>
            </p:cNvSpPr>
            <p:nvPr/>
          </p:nvSpPr>
          <p:spPr bwMode="auto">
            <a:xfrm>
              <a:off x="4752" y="1488"/>
              <a:ext cx="432" cy="0"/>
            </a:xfrm>
            <a:prstGeom prst="line">
              <a:avLst/>
            </a:prstGeom>
            <a:noFill/>
            <a:ln w="57150">
              <a:solidFill>
                <a:srgbClr val="21513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  <p:sp>
          <p:nvSpPr>
            <p:cNvPr id="16408" name="Rectangle 12"/>
            <p:cNvSpPr>
              <a:spLocks noChangeArrowheads="1"/>
            </p:cNvSpPr>
            <p:nvPr/>
          </p:nvSpPr>
          <p:spPr bwMode="auto">
            <a:xfrm>
              <a:off x="5232" y="1417"/>
              <a:ext cx="100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fi-FI" sz="1400" b="0">
                  <a:solidFill>
                    <a:schemeClr val="tx2"/>
                  </a:solidFill>
                </a:rPr>
                <a:t>Tilitys veronsaajille</a:t>
              </a:r>
            </a:p>
          </p:txBody>
        </p:sp>
      </p:grpSp>
      <p:grpSp>
        <p:nvGrpSpPr>
          <p:cNvPr id="16391" name="Group 13"/>
          <p:cNvGrpSpPr>
            <a:grpSpLocks/>
          </p:cNvGrpSpPr>
          <p:nvPr/>
        </p:nvGrpSpPr>
        <p:grpSpPr bwMode="auto">
          <a:xfrm>
            <a:off x="1348154" y="2686051"/>
            <a:ext cx="2778369" cy="523875"/>
            <a:chOff x="926" y="1776"/>
            <a:chExt cx="1896" cy="330"/>
          </a:xfrm>
        </p:grpSpPr>
        <p:sp>
          <p:nvSpPr>
            <p:cNvPr id="16405" name="Rectangle 14"/>
            <p:cNvSpPr>
              <a:spLocks noChangeArrowheads="1"/>
            </p:cNvSpPr>
            <p:nvPr/>
          </p:nvSpPr>
          <p:spPr bwMode="auto">
            <a:xfrm>
              <a:off x="1392" y="1776"/>
              <a:ext cx="14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fi-FI" sz="1400" dirty="0">
                  <a:solidFill>
                    <a:schemeClr val="tx2"/>
                  </a:solidFill>
                  <a:ea typeface="ＭＳ Ｐゴシック" pitchFamily="34" charset="-128"/>
                </a:rPr>
                <a:t>Veronpalautukset</a:t>
              </a:r>
            </a:p>
            <a:p>
              <a:pPr eaLnBrk="0" hangingPunct="0"/>
              <a:r>
                <a:rPr lang="fi-FI" sz="1400" dirty="0">
                  <a:solidFill>
                    <a:schemeClr val="tx2"/>
                  </a:solidFill>
                  <a:ea typeface="ＭＳ Ｐゴシック" pitchFamily="34" charset="-128"/>
                </a:rPr>
                <a:t>maksajille (</a:t>
              </a:r>
              <a:r>
                <a:rPr lang="fi-FI" sz="1400" dirty="0" smtClean="0">
                  <a:solidFill>
                    <a:schemeClr val="tx2"/>
                  </a:solidFill>
                  <a:ea typeface="ＭＳ Ｐゴシック" pitchFamily="34" charset="-128"/>
                </a:rPr>
                <a:t>14,4 </a:t>
              </a:r>
              <a:r>
                <a:rPr lang="fi-FI" sz="1400" dirty="0" err="1">
                  <a:solidFill>
                    <a:schemeClr val="tx2"/>
                  </a:solidFill>
                  <a:ea typeface="ＭＳ Ｐゴシック" pitchFamily="34" charset="-128"/>
                </a:rPr>
                <a:t>mrd</a:t>
              </a:r>
              <a:r>
                <a:rPr lang="fi-FI" sz="1400" dirty="0">
                  <a:solidFill>
                    <a:schemeClr val="tx2"/>
                  </a:solidFill>
                  <a:ea typeface="ＭＳ Ｐゴシック" pitchFamily="34" charset="-128"/>
                </a:rPr>
                <a:t> €)</a:t>
              </a:r>
            </a:p>
          </p:txBody>
        </p:sp>
        <p:sp>
          <p:nvSpPr>
            <p:cNvPr id="16406" name="Line 15"/>
            <p:cNvSpPr>
              <a:spLocks noChangeShapeType="1"/>
            </p:cNvSpPr>
            <p:nvPr/>
          </p:nvSpPr>
          <p:spPr bwMode="auto">
            <a:xfrm flipH="1">
              <a:off x="926" y="1948"/>
              <a:ext cx="43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i-FI"/>
            </a:p>
          </p:txBody>
        </p:sp>
      </p:grp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3125666" y="1743076"/>
            <a:ext cx="283258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fi-FI" sz="1700" dirty="0">
                <a:solidFill>
                  <a:schemeClr val="accent2"/>
                </a:solidFill>
              </a:rPr>
              <a:t>Verotus ja </a:t>
            </a:r>
          </a:p>
          <a:p>
            <a:pPr algn="ctr"/>
            <a:r>
              <a:rPr lang="fi-FI" sz="1700" dirty="0">
                <a:solidFill>
                  <a:schemeClr val="accent2"/>
                </a:solidFill>
              </a:rPr>
              <a:t>valvontatietojen keruu</a:t>
            </a:r>
          </a:p>
        </p:txBody>
      </p:sp>
      <p:sp>
        <p:nvSpPr>
          <p:cNvPr id="16393" name="Rectangle 19"/>
          <p:cNvSpPr>
            <a:spLocks noChangeArrowheads="1"/>
          </p:cNvSpPr>
          <p:nvPr/>
        </p:nvSpPr>
        <p:spPr bwMode="auto">
          <a:xfrm>
            <a:off x="2039816" y="3403601"/>
            <a:ext cx="14895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Asiakasrekisterit</a:t>
            </a:r>
          </a:p>
          <a:p>
            <a:pPr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Perusvalvonta</a:t>
            </a:r>
          </a:p>
        </p:txBody>
      </p:sp>
      <p:sp>
        <p:nvSpPr>
          <p:cNvPr id="16394" name="Rectangle 20"/>
          <p:cNvSpPr>
            <a:spLocks noChangeArrowheads="1"/>
          </p:cNvSpPr>
          <p:nvPr/>
        </p:nvSpPr>
        <p:spPr bwMode="auto">
          <a:xfrm>
            <a:off x="5525356" y="3403601"/>
            <a:ext cx="1508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Verojen laskenta</a:t>
            </a:r>
          </a:p>
          <a:p>
            <a:pPr algn="r"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Verokirjanpito</a:t>
            </a:r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4874619" y="2727326"/>
            <a:ext cx="20361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i-FI" sz="1400" dirty="0">
                <a:solidFill>
                  <a:schemeClr val="tx2"/>
                </a:solidFill>
                <a:ea typeface="ＭＳ Ｐゴシック" pitchFamily="34" charset="-128"/>
              </a:rPr>
              <a:t>Kertymä veronsaajille</a:t>
            </a:r>
          </a:p>
          <a:p>
            <a:pPr algn="r" eaLnBrk="0" hangingPunct="0"/>
            <a:r>
              <a:rPr lang="fi-FI" sz="1400" dirty="0">
                <a:solidFill>
                  <a:schemeClr val="tx2"/>
                </a:solidFill>
                <a:ea typeface="ＭＳ Ｐゴシック" pitchFamily="34" charset="-128"/>
              </a:rPr>
              <a:t>(</a:t>
            </a:r>
            <a:r>
              <a:rPr lang="fi-FI" sz="1400" dirty="0" smtClean="0">
                <a:solidFill>
                  <a:schemeClr val="tx2"/>
                </a:solidFill>
                <a:ea typeface="ＭＳ Ｐゴシック" pitchFamily="34" charset="-128"/>
              </a:rPr>
              <a:t>53,2 </a:t>
            </a:r>
            <a:r>
              <a:rPr lang="fi-FI" sz="1400" dirty="0" err="1">
                <a:solidFill>
                  <a:schemeClr val="tx2"/>
                </a:solidFill>
                <a:ea typeface="ＭＳ Ｐゴシック" pitchFamily="34" charset="-128"/>
              </a:rPr>
              <a:t>mrd</a:t>
            </a:r>
            <a:r>
              <a:rPr lang="fi-FI" sz="1400" dirty="0">
                <a:solidFill>
                  <a:schemeClr val="tx2"/>
                </a:solidFill>
                <a:ea typeface="ＭＳ Ｐゴシック" pitchFamily="34" charset="-128"/>
              </a:rPr>
              <a:t> €)</a:t>
            </a:r>
          </a:p>
        </p:txBody>
      </p:sp>
      <p:grpSp>
        <p:nvGrpSpPr>
          <p:cNvPr id="16396" name="Group 25"/>
          <p:cNvGrpSpPr>
            <a:grpSpLocks/>
          </p:cNvGrpSpPr>
          <p:nvPr/>
        </p:nvGrpSpPr>
        <p:grpSpPr bwMode="auto">
          <a:xfrm>
            <a:off x="855785" y="4119563"/>
            <a:ext cx="6394938" cy="768350"/>
            <a:chOff x="584" y="2724"/>
            <a:chExt cx="4364" cy="484"/>
          </a:xfrm>
        </p:grpSpPr>
        <p:sp>
          <p:nvSpPr>
            <p:cNvPr id="16403" name="AutoShape 26"/>
            <p:cNvSpPr>
              <a:spLocks noChangeArrowheads="1"/>
            </p:cNvSpPr>
            <p:nvPr/>
          </p:nvSpPr>
          <p:spPr bwMode="auto">
            <a:xfrm>
              <a:off x="1252" y="2724"/>
              <a:ext cx="3696" cy="484"/>
            </a:xfrm>
            <a:prstGeom prst="roundRect">
              <a:avLst>
                <a:gd name="adj" fmla="val 36056"/>
              </a:avLst>
            </a:prstGeom>
            <a:solidFill>
              <a:srgbClr val="EBEBEB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12700" dir="2700000" algn="ctr" rotWithShape="0">
                <a:srgbClr val="808080">
                  <a:alpha val="37999"/>
                </a:srgb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fi-FI"/>
            </a:p>
          </p:txBody>
        </p:sp>
        <p:sp>
          <p:nvSpPr>
            <p:cNvPr id="16404" name="Rectangle 27"/>
            <p:cNvSpPr>
              <a:spLocks noChangeArrowheads="1"/>
            </p:cNvSpPr>
            <p:nvPr/>
          </p:nvSpPr>
          <p:spPr bwMode="auto">
            <a:xfrm>
              <a:off x="584" y="2792"/>
              <a:ext cx="8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fi-FI" sz="1400" b="0" dirty="0">
                  <a:solidFill>
                    <a:schemeClr val="accent2"/>
                  </a:solidFill>
                  <a:ea typeface="ＭＳ Ｐゴシック" pitchFamily="34" charset="-128"/>
                </a:rPr>
                <a:t>Asiakas-palvelu</a:t>
              </a:r>
            </a:p>
          </p:txBody>
        </p:sp>
      </p:grpSp>
      <p:sp>
        <p:nvSpPr>
          <p:cNvPr id="16397" name="Rectangle 28"/>
          <p:cNvSpPr>
            <a:spLocks noChangeArrowheads="1"/>
          </p:cNvSpPr>
          <p:nvPr/>
        </p:nvSpPr>
        <p:spPr bwMode="auto">
          <a:xfrm>
            <a:off x="1828800" y="4346575"/>
            <a:ext cx="5416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fi-FI" sz="1400" b="0">
                <a:solidFill>
                  <a:srgbClr val="215134"/>
                </a:solidFill>
                <a:ea typeface="ＭＳ Ｐゴシック" pitchFamily="34" charset="-128"/>
              </a:rPr>
              <a:t>Asiointi verotusasioissa           Verotarkastukset           Erikoisperintä</a:t>
            </a:r>
          </a:p>
        </p:txBody>
      </p:sp>
      <p:sp>
        <p:nvSpPr>
          <p:cNvPr id="16398" name="Text Box 33"/>
          <p:cNvSpPr txBox="1">
            <a:spLocks noChangeArrowheads="1"/>
          </p:cNvSpPr>
          <p:nvPr/>
        </p:nvSpPr>
        <p:spPr bwMode="auto">
          <a:xfrm>
            <a:off x="817685" y="3584575"/>
            <a:ext cx="9502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i-FI" sz="1400" b="0" dirty="0">
                <a:solidFill>
                  <a:schemeClr val="accent2"/>
                </a:solidFill>
                <a:ea typeface="ＭＳ Ｐゴシック" pitchFamily="34" charset="-128"/>
              </a:rPr>
              <a:t>Taustatyö</a:t>
            </a:r>
          </a:p>
        </p:txBody>
      </p:sp>
      <p:sp>
        <p:nvSpPr>
          <p:cNvPr id="16401" name="AutoShape 26"/>
          <p:cNvSpPr>
            <a:spLocks noChangeArrowheads="1"/>
          </p:cNvSpPr>
          <p:nvPr/>
        </p:nvSpPr>
        <p:spPr bwMode="auto">
          <a:xfrm>
            <a:off x="1803890" y="5089525"/>
            <a:ext cx="5514241" cy="768350"/>
          </a:xfrm>
          <a:prstGeom prst="roundRect">
            <a:avLst>
              <a:gd name="adj" fmla="val 36056"/>
            </a:avLst>
          </a:prstGeom>
          <a:solidFill>
            <a:srgbClr val="EBEBEB"/>
          </a:solidFill>
          <a:ln w="19050">
            <a:solidFill>
              <a:schemeClr val="accent2"/>
            </a:solidFill>
            <a:round/>
            <a:headEnd/>
            <a:tailEnd/>
          </a:ln>
          <a:effectLst>
            <a:outerShdw dist="12700" dir="2700000" algn="ctr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eaLnBrk="0" hangingPunct="0"/>
            <a:endParaRPr lang="fi-FI"/>
          </a:p>
        </p:txBody>
      </p:sp>
      <p:sp>
        <p:nvSpPr>
          <p:cNvPr id="16400" name="Suorakulmio 38"/>
          <p:cNvSpPr>
            <a:spLocks noChangeArrowheads="1"/>
          </p:cNvSpPr>
          <p:nvPr/>
        </p:nvSpPr>
        <p:spPr bwMode="auto">
          <a:xfrm>
            <a:off x="2121877" y="5060951"/>
            <a:ext cx="593334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D58B00"/>
              </a:buClr>
              <a:buFontTx/>
              <a:buChar char="•"/>
              <a:tabLst>
                <a:tab pos="195263" algn="l"/>
              </a:tabLst>
            </a:pPr>
            <a:endParaRPr lang="fi-FI" sz="1400" b="0" dirty="0">
              <a:ea typeface="ＭＳ Ｐゴシック" pitchFamily="34" charset="-128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D58B00"/>
              </a:buClr>
              <a:tabLst>
                <a:tab pos="195263" algn="l"/>
              </a:tabLst>
            </a:pPr>
            <a:r>
              <a:rPr lang="fi-FI" sz="1400" b="0" dirty="0">
                <a:solidFill>
                  <a:schemeClr val="tx2"/>
                </a:solidFill>
                <a:ea typeface="ＭＳ Ｐゴシック" pitchFamily="34" charset="-128"/>
              </a:rPr>
              <a:t>Henkilöstöä: 5 </a:t>
            </a:r>
            <a:r>
              <a:rPr lang="fi-FI" sz="1400" b="0" dirty="0" smtClean="0">
                <a:solidFill>
                  <a:schemeClr val="tx2"/>
                </a:solidFill>
                <a:ea typeface="ＭＳ Ｐゴシック" pitchFamily="34" charset="-128"/>
              </a:rPr>
              <a:t>072 </a:t>
            </a:r>
            <a:r>
              <a:rPr lang="fi-FI" sz="1400" b="0" dirty="0" err="1">
                <a:solidFill>
                  <a:schemeClr val="tx2"/>
                </a:solidFill>
                <a:ea typeface="ＭＳ Ｐゴシック" pitchFamily="34" charset="-128"/>
              </a:rPr>
              <a:t>htv</a:t>
            </a:r>
            <a:r>
              <a:rPr lang="fi-FI" sz="1400" b="0" dirty="0">
                <a:solidFill>
                  <a:schemeClr val="tx2"/>
                </a:solidFill>
                <a:ea typeface="ＭＳ Ｐゴシック" pitchFamily="34" charset="-128"/>
              </a:rPr>
              <a:t> 	   </a:t>
            </a:r>
            <a:r>
              <a:rPr lang="fi-FI" sz="1400" b="0" dirty="0" smtClean="0">
                <a:solidFill>
                  <a:schemeClr val="tx2"/>
                </a:solidFill>
                <a:ea typeface="ＭＳ Ｐゴシック" pitchFamily="34" charset="-128"/>
              </a:rPr>
              <a:t>Nettokustannukset</a:t>
            </a:r>
            <a:r>
              <a:rPr lang="fi-FI" sz="1400" b="0" dirty="0">
                <a:solidFill>
                  <a:schemeClr val="tx2"/>
                </a:solidFill>
                <a:ea typeface="ＭＳ Ｐゴシック" pitchFamily="34" charset="-128"/>
              </a:rPr>
              <a:t>: </a:t>
            </a:r>
            <a:r>
              <a:rPr lang="fi-FI" sz="1400" b="0" dirty="0" smtClean="0">
                <a:solidFill>
                  <a:schemeClr val="tx2"/>
                </a:solidFill>
                <a:ea typeface="ＭＳ Ｐゴシック" pitchFamily="34" charset="-128"/>
              </a:rPr>
              <a:t>395,2 </a:t>
            </a:r>
            <a:r>
              <a:rPr lang="fi-FI" sz="1400" b="0" dirty="0">
                <a:solidFill>
                  <a:schemeClr val="tx2"/>
                </a:solidFill>
                <a:ea typeface="ＭＳ Ｐゴシック" pitchFamily="34" charset="-128"/>
              </a:rPr>
              <a:t>milj. euroa</a:t>
            </a:r>
            <a:endParaRPr lang="fi-FI" sz="1400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90221" y="5353471"/>
            <a:ext cx="1195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i-FI" sz="1400" b="0" dirty="0" smtClean="0">
                <a:solidFill>
                  <a:schemeClr val="accent2"/>
                </a:solidFill>
                <a:ea typeface="ＭＳ Ｐゴシック" pitchFamily="34" charset="-128"/>
              </a:rPr>
              <a:t>Resurssit</a:t>
            </a:r>
            <a:endParaRPr lang="fi-FI" sz="1400" b="0" dirty="0">
              <a:solidFill>
                <a:schemeClr val="accent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8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äivämäärän paikkamerkki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i-FI" b="0" dirty="0" smtClean="0"/>
              <a:t>04/2014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>
                <a:solidFill>
                  <a:schemeClr val="tx2"/>
                </a:solidFill>
              </a:rPr>
              <a:t>Asiakkaitamme ovat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b="0" dirty="0" smtClean="0"/>
              <a:t>4 854 200 henkilöasiakasta</a:t>
            </a:r>
          </a:p>
          <a:p>
            <a:pPr eaLnBrk="1" hangingPunct="1"/>
            <a:r>
              <a:rPr lang="fi-FI" b="0" dirty="0" smtClean="0"/>
              <a:t>179 300 maatalouden harjoittajaa (sisältää puolisot)</a:t>
            </a:r>
          </a:p>
          <a:p>
            <a:pPr eaLnBrk="1" hangingPunct="1"/>
            <a:r>
              <a:rPr lang="fi-FI" b="0" dirty="0" smtClean="0"/>
              <a:t>622 600</a:t>
            </a:r>
            <a:r>
              <a:rPr lang="fi-FI" dirty="0" smtClean="0"/>
              <a:t> </a:t>
            </a:r>
            <a:r>
              <a:rPr lang="fi-FI" b="0" dirty="0" smtClean="0"/>
              <a:t>yritys- ja yhteisöasiakasta</a:t>
            </a:r>
          </a:p>
          <a:p>
            <a:pPr eaLnBrk="1" hangingPunct="1"/>
            <a:r>
              <a:rPr lang="fi-FI" b="0" dirty="0" smtClean="0"/>
              <a:t>312 700 liiketoiminnasta alv-velvollista</a:t>
            </a:r>
          </a:p>
          <a:p>
            <a:pPr eaLnBrk="1" hangingPunct="1"/>
            <a:r>
              <a:rPr lang="fi-FI" b="0" dirty="0" smtClean="0"/>
              <a:t>131 800 säännöllisesti palkkaa maksavaa työnantajaa</a:t>
            </a:r>
          </a:p>
        </p:txBody>
      </p:sp>
    </p:spTree>
    <p:extLst>
      <p:ext uri="{BB962C8B-B14F-4D97-AF65-F5344CB8AC3E}">
        <p14:creationId xmlns:p14="http://schemas.microsoft.com/office/powerpoint/2010/main" val="9016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716284"/>
            <a:ext cx="3456384" cy="5737052"/>
          </a:xfrm>
          <a:prstGeom prst="rect">
            <a:avLst/>
          </a:prstGeom>
        </p:spPr>
      </p:pic>
      <p:sp>
        <p:nvSpPr>
          <p:cNvPr id="4098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2"/>
                </a:solidFill>
              </a:rPr>
              <a:t>Strategia 2013–2018</a:t>
            </a:r>
          </a:p>
        </p:txBody>
      </p:sp>
      <p:sp>
        <p:nvSpPr>
          <p:cNvPr id="512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>
                <a:solidFill>
                  <a:schemeClr val="tx2"/>
                </a:solidFill>
              </a:rPr>
              <a:t>Toiminta-ajatus</a:t>
            </a:r>
          </a:p>
          <a:p>
            <a:pPr marL="0" indent="0">
              <a:buNone/>
            </a:pPr>
            <a:r>
              <a:rPr lang="fi-FI" dirty="0" smtClean="0"/>
              <a:t>Toteutamme verotuksen oikean määräisenä ja oikeaan aikaan yhteiskunnan toimintojen rahoittamiseksi.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>
                <a:solidFill>
                  <a:schemeClr val="tx2"/>
                </a:solidFill>
              </a:rPr>
              <a:t>Arvot</a:t>
            </a:r>
          </a:p>
          <a:p>
            <a:pPr lvl="1"/>
            <a:r>
              <a:rPr lang="fi-FI" sz="2800" b="1" dirty="0" smtClean="0"/>
              <a:t>Tasapuolisuus</a:t>
            </a:r>
          </a:p>
          <a:p>
            <a:pPr lvl="1"/>
            <a:r>
              <a:rPr lang="fi-FI" sz="2800" b="1" dirty="0" smtClean="0"/>
              <a:t>Luotettavuus</a:t>
            </a:r>
          </a:p>
          <a:p>
            <a:pPr lvl="1"/>
            <a:r>
              <a:rPr lang="fi-FI" sz="2800" b="1" dirty="0" smtClean="0"/>
              <a:t>Korkea ammattitaito</a:t>
            </a:r>
          </a:p>
          <a:p>
            <a:endParaRPr lang="fi-FI" dirty="0" smtClean="0"/>
          </a:p>
          <a:p>
            <a:endParaRPr lang="fi-FI" dirty="0" smtClean="0"/>
          </a:p>
        </p:txBody>
      </p:sp>
      <p:sp>
        <p:nvSpPr>
          <p:cNvPr id="4100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934200" y="6309320"/>
            <a:ext cx="1905000" cy="457200"/>
          </a:xfrm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fi-FI" b="0" dirty="0" smtClean="0"/>
              <a:t>04/2014</a:t>
            </a:r>
          </a:p>
        </p:txBody>
      </p:sp>
    </p:spTree>
    <p:extLst>
      <p:ext uri="{BB962C8B-B14F-4D97-AF65-F5344CB8AC3E}">
        <p14:creationId xmlns:p14="http://schemas.microsoft.com/office/powerpoint/2010/main" val="31012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716284"/>
            <a:ext cx="3456384" cy="5737052"/>
          </a:xfrm>
          <a:prstGeom prst="rect">
            <a:avLst/>
          </a:prstGeom>
        </p:spPr>
      </p:pic>
      <p:sp>
        <p:nvSpPr>
          <p:cNvPr id="4098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2"/>
                </a:solidFill>
              </a:rPr>
              <a:t>Strategia 2013–2018</a:t>
            </a:r>
          </a:p>
        </p:txBody>
      </p:sp>
      <p:sp>
        <p:nvSpPr>
          <p:cNvPr id="512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>
                <a:solidFill>
                  <a:schemeClr val="tx2"/>
                </a:solidFill>
              </a:rPr>
              <a:t>Visio 2025</a:t>
            </a:r>
          </a:p>
          <a:p>
            <a:pPr marL="0" indent="0">
              <a:buNone/>
            </a:pPr>
            <a:r>
              <a:rPr lang="fi-FI" dirty="0" smtClean="0"/>
              <a:t>Verohallinto on maineeltaan ja tuloksiltaan yksi maailman parhaista.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>
                <a:solidFill>
                  <a:schemeClr val="tx2"/>
                </a:solidFill>
              </a:rPr>
              <a:t>Strategiset tavoitteet</a:t>
            </a:r>
          </a:p>
          <a:p>
            <a:r>
              <a:rPr lang="fi-FI" dirty="0" smtClean="0"/>
              <a:t>Verovaje pienenee merkittävästi</a:t>
            </a:r>
          </a:p>
          <a:p>
            <a:r>
              <a:rPr lang="fi-FI" dirty="0" smtClean="0"/>
              <a:t>Asiakkaat toimivat oikein</a:t>
            </a:r>
          </a:p>
          <a:p>
            <a:r>
              <a:rPr lang="fi-FI" dirty="0" smtClean="0"/>
              <a:t>Sujuvat ja tehokkaat prosessit</a:t>
            </a:r>
          </a:p>
          <a:p>
            <a:r>
              <a:rPr lang="fi-FI" dirty="0" smtClean="0"/>
              <a:t>Osaava ja motivoitunut henkilöstö </a:t>
            </a:r>
          </a:p>
          <a:p>
            <a:endParaRPr lang="fi-FI" dirty="0" smtClean="0"/>
          </a:p>
          <a:p>
            <a:pPr lvl="1"/>
            <a:endParaRPr lang="fi-FI" dirty="0" smtClean="0"/>
          </a:p>
        </p:txBody>
      </p:sp>
      <p:sp>
        <p:nvSpPr>
          <p:cNvPr id="6" name="Päivämäärän paikkamerkki 3"/>
          <p:cNvSpPr txBox="1">
            <a:spLocks/>
          </p:cNvSpPr>
          <p:nvPr/>
        </p:nvSpPr>
        <p:spPr bwMode="auto">
          <a:xfrm>
            <a:off x="6915472" y="6356176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i-FI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fi-FI" b="0" dirty="0" smtClean="0"/>
              <a:t>04/2014</a:t>
            </a:r>
          </a:p>
        </p:txBody>
      </p:sp>
    </p:spTree>
    <p:extLst>
      <p:ext uri="{BB962C8B-B14F-4D97-AF65-F5344CB8AC3E}">
        <p14:creationId xmlns:p14="http://schemas.microsoft.com/office/powerpoint/2010/main" val="5866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04/2014</a:t>
            </a:r>
            <a:endParaRPr lang="fi-FI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07133" cy="387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tsikk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fi-FI" dirty="0" smtClean="0">
                <a:solidFill>
                  <a:schemeClr val="tx2"/>
                </a:solidFill>
              </a:rPr>
              <a:t>Verohallinnon strategia </a:t>
            </a:r>
            <a:br>
              <a:rPr lang="fi-FI" dirty="0" smtClean="0">
                <a:solidFill>
                  <a:schemeClr val="tx2"/>
                </a:solidFill>
              </a:rPr>
            </a:br>
            <a:r>
              <a:rPr lang="fi-FI" dirty="0" smtClean="0">
                <a:solidFill>
                  <a:schemeClr val="tx2"/>
                </a:solidFill>
              </a:rPr>
              <a:t>kahdessa minuutissa</a:t>
            </a:r>
            <a:endParaRPr lang="fi-FI" dirty="0">
              <a:solidFill>
                <a:schemeClr val="tx2"/>
              </a:solidFill>
            </a:endParaRPr>
          </a:p>
        </p:txBody>
      </p:sp>
      <p:sp>
        <p:nvSpPr>
          <p:cNvPr id="6" name="Suorakulmio 5"/>
          <p:cNvSpPr/>
          <p:nvPr/>
        </p:nvSpPr>
        <p:spPr>
          <a:xfrm>
            <a:off x="1691680" y="1815207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 smtClean="0"/>
              <a:t>Katso video </a:t>
            </a:r>
            <a:r>
              <a:rPr lang="fi-FI" sz="2400" dirty="0" err="1" smtClean="0">
                <a:hlinkClick r:id="rId3"/>
              </a:rPr>
              <a:t>YouTubesta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543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922114"/>
          </a:xfrm>
        </p:spPr>
        <p:txBody>
          <a:bodyPr>
            <a:normAutofit/>
          </a:bodyPr>
          <a:lstStyle/>
          <a:p>
            <a:r>
              <a:rPr lang="fi-FI" dirty="0" smtClean="0"/>
              <a:t>Esityksen sisältö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259632" y="1124744"/>
            <a:ext cx="6883127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 smtClean="0"/>
              <a:t>1. Kokonaisarkkitehtuuri tukemassa strategista järjestelmävalintaa</a:t>
            </a:r>
          </a:p>
          <a:p>
            <a:pPr lvl="1"/>
            <a:r>
              <a:rPr lang="fi-FI" sz="2000" dirty="0" smtClean="0"/>
              <a:t>Miten Verohallinto sovelsi kokonaisarkkitehtuuria</a:t>
            </a:r>
            <a:br>
              <a:rPr lang="fi-FI" sz="2000" dirty="0" smtClean="0"/>
            </a:br>
            <a:r>
              <a:rPr lang="fi-FI" sz="2000" dirty="0" smtClean="0"/>
              <a:t> </a:t>
            </a:r>
          </a:p>
          <a:p>
            <a:pPr marL="0" indent="0">
              <a:buNone/>
            </a:pPr>
            <a:r>
              <a:rPr lang="fi-FI" sz="2000" dirty="0" smtClean="0"/>
              <a:t>2. Kokonaisarkkitehtuuri valmisjärjestelmän implementoinnin tukena</a:t>
            </a:r>
          </a:p>
          <a:p>
            <a:pPr lvl="1"/>
            <a:r>
              <a:rPr lang="fi-FI" sz="2000" dirty="0" smtClean="0"/>
              <a:t>Työtavat, -välineet </a:t>
            </a:r>
            <a:r>
              <a:rPr lang="fi-FI" sz="2000" dirty="0"/>
              <a:t>ja </a:t>
            </a:r>
            <a:r>
              <a:rPr lang="fi-FI" sz="2000" dirty="0" smtClean="0"/>
              <a:t>-menetelmät, esimerkkejä kuvauksista</a:t>
            </a:r>
            <a:br>
              <a:rPr lang="fi-FI" sz="2000" dirty="0" smtClean="0"/>
            </a:br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3. Kokonaisarkkitehtuurin rooli jatkossa</a:t>
            </a:r>
            <a:br>
              <a:rPr lang="fi-FI" sz="2000" dirty="0" smtClean="0"/>
            </a:br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4. Yhteenveto &amp; kysymyksiä</a:t>
            </a:r>
          </a:p>
        </p:txBody>
      </p:sp>
      <p:pic>
        <p:nvPicPr>
          <p:cNvPr id="4" name="Picture 2" descr="http://www.it2014.fi/images/IT_heade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60648"/>
            <a:ext cx="28003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800 Verohallinto">
  <a:themeElements>
    <a:clrScheme name="Verohallinto">
      <a:dk1>
        <a:srgbClr val="000000"/>
      </a:dk1>
      <a:lt1>
        <a:srgbClr val="FFFFFF"/>
      </a:lt1>
      <a:dk2>
        <a:srgbClr val="006600"/>
      </a:dk2>
      <a:lt2>
        <a:srgbClr val="E5EFE5"/>
      </a:lt2>
      <a:accent1>
        <a:srgbClr val="006600"/>
      </a:accent1>
      <a:accent2>
        <a:srgbClr val="FF9933"/>
      </a:accent2>
      <a:accent3>
        <a:srgbClr val="FFFFFF"/>
      </a:accent3>
      <a:accent4>
        <a:srgbClr val="000000"/>
      </a:accent4>
      <a:accent5>
        <a:srgbClr val="66A366"/>
      </a:accent5>
      <a:accent6>
        <a:srgbClr val="FFCC99"/>
      </a:accent6>
      <a:hlink>
        <a:srgbClr val="FF9933"/>
      </a:hlink>
      <a:folHlink>
        <a:srgbClr val="FFCC99"/>
      </a:folHlink>
    </a:clrScheme>
    <a:fontScheme name="Office-te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0800 Verohallinto</Template>
  <TotalTime>393</TotalTime>
  <Words>1315</Words>
  <Application>Microsoft Office PowerPoint</Application>
  <PresentationFormat>Näytössä katseltava diaesitys (4:3)</PresentationFormat>
  <Paragraphs>391</Paragraphs>
  <Slides>26</Slides>
  <Notes>8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26</vt:i4>
      </vt:variant>
    </vt:vector>
  </HeadingPairs>
  <TitlesOfParts>
    <vt:vector size="27" baseType="lpstr">
      <vt:lpstr>0800 Verohallinto</vt:lpstr>
      <vt:lpstr>Case Verohallinto:  Suuret järjestelmäuudistukset kokonaisarkkitehtuurin periaattein</vt:lpstr>
      <vt:lpstr>PowerPoint-esitys</vt:lpstr>
      <vt:lpstr>Verohallinnon organisaatio</vt:lpstr>
      <vt:lpstr>PowerPoint-esitys</vt:lpstr>
      <vt:lpstr>Asiakkaitamme ovat</vt:lpstr>
      <vt:lpstr>Strategia 2013–2018</vt:lpstr>
      <vt:lpstr>Strategia 2013–2018</vt:lpstr>
      <vt:lpstr>Verohallinnon strategia  kahdessa minuutissa</vt:lpstr>
      <vt:lpstr>Esityksen sisältö</vt:lpstr>
      <vt:lpstr>Kokonaisarkkitehtuuri Verohallinnossa</vt:lpstr>
      <vt:lpstr>Kokonaisarkkitehtuuri tukemassa strategista järjestelmävalintaa</vt:lpstr>
      <vt:lpstr>“Kokonaisarkkitehtuurikertomus”</vt:lpstr>
      <vt:lpstr>Liiketoimintatarpeet ja  ICT järjestelmät</vt:lpstr>
      <vt:lpstr>Arkkitehtuurivaatimukset</vt:lpstr>
      <vt:lpstr>Vaihtoehtoiset tavat kehittää järjestelmäympäristöä</vt:lpstr>
      <vt:lpstr>Valmisohjelmistoevaluoinnin arviointikriteeristö</vt:lpstr>
      <vt:lpstr>Tietojärjestelmien toteutusmallien olennaisimmat erot</vt:lpstr>
      <vt:lpstr>Valmisohjelmistoratkaisu:  Hankkeen tavoitteet</vt:lpstr>
      <vt:lpstr>Valmisohjelmiston kilpailutus</vt:lpstr>
      <vt:lpstr>Valmistautuminen valmisohjelmistoon </vt:lpstr>
      <vt:lpstr>Varautuminen valmisohjelmistopohjaiseen kehittämiseen</vt:lpstr>
      <vt:lpstr>Kokonaisarkkitehtuuri Valmis-hankkeessa</vt:lpstr>
      <vt:lpstr>Miten kokonaisarkkitehtuuria on edistetty</vt:lpstr>
      <vt:lpstr>Kokonaisarkkitehtuuri jatkossa</vt:lpstr>
      <vt:lpstr>Yhteenveto</vt:lpstr>
      <vt:lpstr>Case Verohallinto:  Suuret järjestelmäuudistukset kokonaisarkkitehtuurin periaattein</vt:lpstr>
    </vt:vector>
  </TitlesOfParts>
  <Manager>Verohallinto</Manager>
  <Company>Verohallinto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subject>Verohallinnon PowerPoint-esityspohja</dc:subject>
  <dc:creator>Jussi Jääsaari</dc:creator>
  <cp:lastModifiedBy>Markku Heikura</cp:lastModifiedBy>
  <cp:revision>66</cp:revision>
  <cp:lastPrinted>2004-05-12T07:24:07Z</cp:lastPrinted>
  <dcterms:created xsi:type="dcterms:W3CDTF">2014-09-16T07:23:36Z</dcterms:created>
  <dcterms:modified xsi:type="dcterms:W3CDTF">2014-11-08T19:30:29Z</dcterms:modified>
</cp:coreProperties>
</file>