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262" r:id="rId4"/>
    <p:sldId id="286" r:id="rId5"/>
    <p:sldId id="272" r:id="rId6"/>
    <p:sldId id="273" r:id="rId7"/>
    <p:sldId id="274" r:id="rId8"/>
    <p:sldId id="275" r:id="rId9"/>
    <p:sldId id="283" r:id="rId10"/>
    <p:sldId id="289" r:id="rId11"/>
    <p:sldId id="276" r:id="rId12"/>
    <p:sldId id="287" r:id="rId13"/>
    <p:sldId id="288" r:id="rId14"/>
    <p:sldId id="279" r:id="rId15"/>
    <p:sldId id="284" r:id="rId16"/>
    <p:sldId id="285" r:id="rId17"/>
  </p:sldIdLst>
  <p:sldSz cx="11522075" cy="7200900"/>
  <p:notesSz cx="6797675" cy="9926638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534924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106984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604772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2139696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674620" algn="l" defTabSz="1069848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6pPr>
    <a:lvl7pPr marL="3209544" algn="l" defTabSz="1069848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7pPr>
    <a:lvl8pPr marL="3744468" algn="l" defTabSz="1069848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8pPr>
    <a:lvl9pPr marL="4279392" algn="l" defTabSz="1069848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orient="horz" pos="4355">
          <p15:clr>
            <a:srgbClr val="A4A3A4"/>
          </p15:clr>
        </p15:guide>
        <p15:guide id="3" orient="horz" pos="4037">
          <p15:clr>
            <a:srgbClr val="A4A3A4"/>
          </p15:clr>
        </p15:guide>
        <p15:guide id="4" orient="horz" pos="1179">
          <p15:clr>
            <a:srgbClr val="A4A3A4"/>
          </p15:clr>
        </p15:guide>
        <p15:guide id="5" orient="horz" pos="408">
          <p15:clr>
            <a:srgbClr val="A4A3A4"/>
          </p15:clr>
        </p15:guide>
        <p15:guide id="6" pos="3629">
          <p15:clr>
            <a:srgbClr val="A4A3A4"/>
          </p15:clr>
        </p15:guide>
        <p15:guide id="7" pos="1044">
          <p15:clr>
            <a:srgbClr val="A4A3A4"/>
          </p15:clr>
        </p15:guide>
        <p15:guide id="8" pos="1769">
          <p15:clr>
            <a:srgbClr val="A4A3A4"/>
          </p15:clr>
        </p15:guide>
        <p15:guide id="9" pos="227">
          <p15:clr>
            <a:srgbClr val="A4A3A4"/>
          </p15:clr>
        </p15:guide>
        <p15:guide id="10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000000"/>
    <a:srgbClr val="419C35"/>
    <a:srgbClr val="419B35"/>
    <a:srgbClr val="00A9E0"/>
    <a:srgbClr val="7A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570" autoAdjust="0"/>
  </p:normalViewPr>
  <p:slideViewPr>
    <p:cSldViewPr>
      <p:cViewPr>
        <p:scale>
          <a:sx n="50" d="100"/>
          <a:sy n="50" d="100"/>
        </p:scale>
        <p:origin x="1506" y="378"/>
      </p:cViewPr>
      <p:guideLst>
        <p:guide orient="horz" pos="2268"/>
        <p:guide orient="horz" pos="4355"/>
        <p:guide orient="horz" pos="4037"/>
        <p:guide orient="horz" pos="1179"/>
        <p:guide orient="horz" pos="408"/>
        <p:guide pos="3629"/>
        <p:guide pos="1044"/>
        <p:guide pos="1769"/>
        <p:guide pos="227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defTabSz="913817"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1" y="0"/>
            <a:ext cx="2945765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 defTabSz="913817"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06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5" y="4714637"/>
            <a:ext cx="4985386" cy="44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73"/>
            <a:ext cx="2945766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defTabSz="913817">
              <a:defRPr sz="1200" smtClean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1" y="9429273"/>
            <a:ext cx="2945765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 defTabSz="913817">
              <a:defRPr sz="1200" smtClean="0"/>
            </a:lvl1pPr>
          </a:lstStyle>
          <a:p>
            <a:pPr>
              <a:defRPr/>
            </a:pPr>
            <a:fld id="{64CD9596-DFDC-483E-AC55-58E8917F1AF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79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53492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106984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60477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213969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674620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9544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4468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79392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CD9596-DFDC-483E-AC55-58E8917F1AFC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25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59D47A4-D4A1-4FD0-955D-0DE07892F040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9FE99-ABAE-4BF3-B6CC-653032101D8C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FF1AF3-0F3E-447C-88BA-1ABAF3F20569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021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027C-47C0-487D-AE84-89C8CF7BB63C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2E64EA6-3AC2-4915-9CED-94C5F5564213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693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7D33-2A99-4001-972E-2C1C22F99D33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4E4833-33EA-4BEE-BC20-F92FED5369D6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783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48F4-510E-4D2A-815A-A1B51C12A34F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3" y="1871662"/>
            <a:ext cx="9809429" cy="4537099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335C3-4B01-4C8B-A5A0-9E11907E299E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1"/>
            <a:ext cx="9847436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936501" y="1872258"/>
            <a:ext cx="4560821" cy="3118084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13101" y="1872258"/>
            <a:ext cx="4560821" cy="3118084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2421-3EB3-4D33-B66F-C6E3FCB2576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8A89-9F93-41B5-9FFC-D0DA2563D1B7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F3DAE-E0B9-47F0-AE00-931C3FA0404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B828F-50E4-4993-8D14-17FC765F7C0E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D2AB1-530F-4740-A7E1-3B768684CD0D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76105" y="690940"/>
            <a:ext cx="3790683" cy="81591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04811" y="286703"/>
            <a:ext cx="6441160" cy="3792114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76105" y="1506856"/>
            <a:ext cx="3790683" cy="600471"/>
          </a:xfrm>
        </p:spPr>
        <p:txBody>
          <a:bodyPr/>
          <a:lstStyle>
            <a:lvl1pPr marL="0" indent="0">
              <a:buNone/>
              <a:defRPr sz="1600"/>
            </a:lvl1pPr>
            <a:lvl2pPr marL="534924" indent="0">
              <a:buNone/>
              <a:defRPr sz="1400"/>
            </a:lvl2pPr>
            <a:lvl3pPr marL="1069848" indent="0">
              <a:buNone/>
              <a:defRPr sz="1200"/>
            </a:lvl3pPr>
            <a:lvl4pPr marL="1604772" indent="0">
              <a:buNone/>
              <a:defRPr sz="1100"/>
            </a:lvl4pPr>
            <a:lvl5pPr marL="2139696" indent="0">
              <a:buNone/>
              <a:defRPr sz="1100"/>
            </a:lvl5pPr>
            <a:lvl6pPr marL="2674620" indent="0">
              <a:buNone/>
              <a:defRPr sz="1100"/>
            </a:lvl6pPr>
            <a:lvl7pPr marL="3209544" indent="0">
              <a:buNone/>
              <a:defRPr sz="1100"/>
            </a:lvl7pPr>
            <a:lvl8pPr marL="3744468" indent="0">
              <a:buNone/>
              <a:defRPr sz="1100"/>
            </a:lvl8pPr>
            <a:lvl9pPr marL="4279392" indent="0">
              <a:buNone/>
              <a:defRPr sz="1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96F9-4B89-4DE1-96FA-D37362D06DD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26052-345E-47C9-ADC2-95E00F5D08FC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258407" y="5173733"/>
            <a:ext cx="6913245" cy="46197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258407" y="643414"/>
            <a:ext cx="6913245" cy="677415"/>
          </a:xfrm>
        </p:spPr>
        <p:txBody>
          <a:bodyPr/>
          <a:lstStyle>
            <a:lvl1pPr marL="0" indent="0">
              <a:buNone/>
              <a:defRPr sz="3700"/>
            </a:lvl1pPr>
            <a:lvl2pPr marL="534924" indent="0">
              <a:buNone/>
              <a:defRPr sz="3300"/>
            </a:lvl2pPr>
            <a:lvl3pPr marL="1069848" indent="0">
              <a:buNone/>
              <a:defRPr sz="2800"/>
            </a:lvl3pPr>
            <a:lvl4pPr marL="1604772" indent="0">
              <a:buNone/>
              <a:defRPr sz="2300"/>
            </a:lvl4pPr>
            <a:lvl5pPr marL="2139696" indent="0">
              <a:buNone/>
              <a:defRPr sz="2300"/>
            </a:lvl5pPr>
            <a:lvl6pPr marL="2674620" indent="0">
              <a:buNone/>
              <a:defRPr sz="2300"/>
            </a:lvl6pPr>
            <a:lvl7pPr marL="3209544" indent="0">
              <a:buNone/>
              <a:defRPr sz="2300"/>
            </a:lvl7pPr>
            <a:lvl8pPr marL="3744468" indent="0">
              <a:buNone/>
              <a:defRPr sz="2300"/>
            </a:lvl8pPr>
            <a:lvl9pPr marL="4279392" indent="0">
              <a:buNone/>
              <a:defRPr sz="2300"/>
            </a:lvl9pPr>
          </a:lstStyle>
          <a:p>
            <a:pPr lvl="0"/>
            <a:r>
              <a:rPr lang="fi-FI" noProof="0" smtClean="0"/>
              <a:t>Lisää kuva napsauttamalla kuvaketta</a:t>
            </a:r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354250"/>
          </a:xfrm>
        </p:spPr>
        <p:txBody>
          <a:bodyPr/>
          <a:lstStyle>
            <a:lvl1pPr marL="0" indent="0">
              <a:buNone/>
              <a:defRPr sz="1600"/>
            </a:lvl1pPr>
            <a:lvl2pPr marL="534924" indent="0">
              <a:buNone/>
              <a:defRPr sz="1400"/>
            </a:lvl2pPr>
            <a:lvl3pPr marL="1069848" indent="0">
              <a:buNone/>
              <a:defRPr sz="1200"/>
            </a:lvl3pPr>
            <a:lvl4pPr marL="1604772" indent="0">
              <a:buNone/>
              <a:defRPr sz="1100"/>
            </a:lvl4pPr>
            <a:lvl5pPr marL="2139696" indent="0">
              <a:buNone/>
              <a:defRPr sz="1100"/>
            </a:lvl5pPr>
            <a:lvl6pPr marL="2674620" indent="0">
              <a:buNone/>
              <a:defRPr sz="1100"/>
            </a:lvl6pPr>
            <a:lvl7pPr marL="3209544" indent="0">
              <a:buNone/>
              <a:defRPr sz="1100"/>
            </a:lvl7pPr>
            <a:lvl8pPr marL="3744468" indent="0">
              <a:buNone/>
              <a:defRPr sz="1100"/>
            </a:lvl8pPr>
            <a:lvl9pPr marL="4279392" indent="0">
              <a:buNone/>
              <a:defRPr sz="1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EF605-8471-41E2-B9C6-860F666A7E6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B1F9-7520-49FB-A7DF-916FFE590C3B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/>
          </p:nvPr>
        </p:nvSpPr>
        <p:spPr>
          <a:xfrm>
            <a:off x="362066" y="1133475"/>
            <a:ext cx="10349864" cy="2127043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C888E-8849-4E65-9C42-DB9C6CE9612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72451-A533-4FB8-B869-5A489E0779D3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51F6-0EE6-4B74-8695-20452BC7F19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3D724-DC11-4A17-820E-34046831FB03}" type="datetime1">
              <a:rPr lang="fi-FI" smtClean="0"/>
              <a:t>4.11.2014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62AAEC-A0CE-4ACD-842C-C9508B8BB89C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899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348E0-FF63-42D7-9BCD-77673A9AB0B1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3D1D80-0467-4D48-84FB-38F5E3AAE5CB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219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084D9-74A0-42BE-A3B0-43F876F473C9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5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3E2496-6A63-4C89-A834-0F4BFEC4910A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9514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6768752" cy="1223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176440"/>
          </a:xfrm>
        </p:spPr>
        <p:txBody>
          <a:bodyPr/>
          <a:lstStyle>
            <a:lvl1pPr>
              <a:spcAft>
                <a:spcPts val="48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643E-A029-41F8-9F19-554B54E225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6B09F-327A-47BD-96B8-81C0AC92689F}" type="datetime1">
              <a:rPr lang="fi-FI" smtClean="0"/>
              <a:t>4.11.2014</a:t>
            </a:fld>
            <a:endParaRPr lang="fi-FI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1543220"/>
            <a:ext cx="3568010" cy="41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" y="400"/>
            <a:ext cx="11520800" cy="72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-72207" y="6718310"/>
            <a:ext cx="180079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chemeClr val="bg1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576114"/>
            <a:ext cx="6192688" cy="2878018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3456434"/>
            <a:ext cx="5900001" cy="815915"/>
          </a:xfrm>
        </p:spPr>
        <p:txBody>
          <a:bodyPr/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1656581" y="6718310"/>
            <a:ext cx="1008112" cy="261917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5CAE84F-032A-4DE5-82EB-4AA02EB56387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81117" y="6718310"/>
            <a:ext cx="600949" cy="266516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ftr" sz="quarter" idx="12"/>
          </p:nvPr>
        </p:nvSpPr>
        <p:spPr>
          <a:xfrm>
            <a:off x="2736702" y="6718309"/>
            <a:ext cx="3744416" cy="261917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172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6" descr="testi_tausta25.jpg                                             005A6FF5Macintosh HD                   BBA3EF75:"/>
          <p:cNvPicPr>
            <a:picLocks noChangeAspect="1" noChangeArrowheads="1"/>
          </p:cNvPicPr>
          <p:nvPr/>
        </p:nvPicPr>
        <p:blipFill>
          <a:blip r:embed="rId25" cstate="print"/>
          <a:stretch>
            <a:fillRect/>
          </a:stretch>
        </p:blipFill>
        <p:spPr bwMode="auto">
          <a:xfrm>
            <a:off x="0" y="7200"/>
            <a:ext cx="11525128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493" y="648121"/>
            <a:ext cx="9847436" cy="122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6985" tIns="53492" rIns="106985" bIns="5349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493" y="1872258"/>
            <a:ext cx="9809429" cy="453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6985" tIns="53492" rIns="106985" bIns="5349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81117" y="6718310"/>
            <a:ext cx="600949" cy="26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985" tIns="53492" rIns="106985" bIns="53492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20000"/>
              </a:spcBef>
              <a:buFontTx/>
              <a:buNone/>
              <a:defRPr sz="1000" b="0">
                <a:solidFill>
                  <a:srgbClr val="005596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8E3893-E11B-400F-888F-4DC4F00EC41E}" type="slidenum">
              <a:rPr lang="fi-FI" smtClean="0"/>
              <a:pPr>
                <a:defRPr/>
              </a:pPr>
              <a:t>‹#›</a:t>
            </a:fld>
            <a:endParaRPr lang="fi-FI" dirty="0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6702" y="6718309"/>
            <a:ext cx="3744416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985" tIns="53492" rIns="106985" bIns="53492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spcBef>
                <a:spcPct val="20000"/>
              </a:spcBef>
              <a:defRPr sz="1000" smtClean="0">
                <a:solidFill>
                  <a:srgbClr val="00559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216422" y="6718311"/>
            <a:ext cx="1800199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fi-FI" sz="1000" dirty="0">
                <a:solidFill>
                  <a:srgbClr val="005596"/>
                </a:solidFill>
                <a:latin typeface="Verdana" pitchFamily="34" charset="0"/>
                <a:ea typeface="+mn-ea"/>
              </a:rPr>
              <a:t>Copyright Hansel Oy</a:t>
            </a: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56581" y="6718310"/>
            <a:ext cx="1008112" cy="26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985" tIns="53492" rIns="106985" bIns="53492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spcBef>
                <a:spcPct val="20000"/>
              </a:spcBef>
              <a:defRPr sz="1000" smtClean="0">
                <a:solidFill>
                  <a:srgbClr val="005596"/>
                </a:solidFill>
                <a:latin typeface="+mn-lt"/>
              </a:defRPr>
            </a:lvl1pPr>
          </a:lstStyle>
          <a:p>
            <a:pPr>
              <a:defRPr/>
            </a:pPr>
            <a:fld id="{3E3AA78D-9F90-4959-A201-D7957BF5D957}" type="datetime1">
              <a:rPr lang="fi-FI" smtClean="0"/>
              <a:t>4.11.2014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700" r:id="rId3"/>
    <p:sldLayoutId id="2147483693" r:id="rId4"/>
    <p:sldLayoutId id="2147483701" r:id="rId5"/>
    <p:sldLayoutId id="2147483694" r:id="rId6"/>
    <p:sldLayoutId id="2147483702" r:id="rId7"/>
    <p:sldLayoutId id="2147483695" r:id="rId8"/>
    <p:sldLayoutId id="2147483703" r:id="rId9"/>
    <p:sldLayoutId id="2147483696" r:id="rId10"/>
    <p:sldLayoutId id="2147483704" r:id="rId11"/>
    <p:sldLayoutId id="2147483697" r:id="rId12"/>
    <p:sldLayoutId id="2147483705" r:id="rId13"/>
    <p:sldLayoutId id="2147483698" r:id="rId14"/>
    <p:sldLayoutId id="2147483706" r:id="rId15"/>
    <p:sldLayoutId id="2147483699" r:id="rId16"/>
    <p:sldLayoutId id="2147483662" r:id="rId17"/>
    <p:sldLayoutId id="2147483664" r:id="rId18"/>
    <p:sldLayoutId id="2147483666" r:id="rId19"/>
    <p:sldLayoutId id="2147483668" r:id="rId20"/>
    <p:sldLayoutId id="2147483669" r:id="rId21"/>
    <p:sldLayoutId id="2147483672" r:id="rId22"/>
    <p:sldLayoutId id="2147483667" r:id="rId2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5pPr>
      <a:lvl6pPr marL="534924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6pPr>
      <a:lvl7pPr marL="1069848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7pPr>
      <a:lvl8pPr marL="1604772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8pPr>
      <a:lvl9pPr marL="2139696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05596"/>
          </a:solidFill>
          <a:latin typeface="Verdana" pitchFamily="34" charset="0"/>
          <a:ea typeface="ＭＳ Ｐゴシック" pitchFamily="84" charset="-128"/>
        </a:defRPr>
      </a:lvl9pPr>
    </p:titleStyle>
    <p:bodyStyle>
      <a:lvl1pPr marL="358775" indent="-358775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20000"/>
        <a:buFont typeface="Wingdings" pitchFamily="2" charset="2"/>
        <a:buChar char="§"/>
        <a:defRPr sz="2800">
          <a:solidFill>
            <a:srgbClr val="005596"/>
          </a:solidFill>
          <a:latin typeface="+mn-lt"/>
          <a:ea typeface="+mn-ea"/>
          <a:cs typeface="+mn-cs"/>
        </a:defRPr>
      </a:lvl1pPr>
      <a:lvl2pPr marL="869252" indent="-334328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20000"/>
        <a:buFont typeface="Wingdings" pitchFamily="2" charset="2"/>
        <a:buChar char="§"/>
        <a:defRPr sz="2600">
          <a:solidFill>
            <a:srgbClr val="005596"/>
          </a:solidFill>
          <a:latin typeface="+mn-lt"/>
          <a:ea typeface="+mn-ea"/>
        </a:defRPr>
      </a:lvl2pPr>
      <a:lvl3pPr marL="1337310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20000"/>
        <a:buFont typeface="Wingdings" pitchFamily="2" charset="2"/>
        <a:buChar char="§"/>
        <a:defRPr sz="2300">
          <a:solidFill>
            <a:srgbClr val="005596"/>
          </a:solidFill>
          <a:latin typeface="+mn-lt"/>
          <a:ea typeface="+mn-ea"/>
        </a:defRPr>
      </a:lvl3pPr>
      <a:lvl4pPr marL="1872234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10000"/>
        <a:buFont typeface="Wingdings" pitchFamily="2" charset="2"/>
        <a:buChar char="§"/>
        <a:defRPr>
          <a:solidFill>
            <a:srgbClr val="005596"/>
          </a:solidFill>
          <a:latin typeface="+mn-lt"/>
          <a:ea typeface="+mn-ea"/>
        </a:defRPr>
      </a:lvl4pPr>
      <a:lvl5pPr marL="2407158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10000"/>
        <a:buFont typeface="Wingdings" pitchFamily="2" charset="2"/>
        <a:buChar char="§"/>
        <a:defRPr sz="1900">
          <a:solidFill>
            <a:srgbClr val="005596"/>
          </a:solidFill>
          <a:latin typeface="+mn-lt"/>
          <a:ea typeface="+mn-ea"/>
        </a:defRPr>
      </a:lvl5pPr>
      <a:lvl6pPr marL="2942082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10000"/>
        <a:buFont typeface="Wingdings" pitchFamily="2" charset="2"/>
        <a:buChar char="§"/>
        <a:defRPr sz="1900">
          <a:solidFill>
            <a:srgbClr val="005596"/>
          </a:solidFill>
          <a:latin typeface="+mn-lt"/>
          <a:ea typeface="+mn-ea"/>
        </a:defRPr>
      </a:lvl6pPr>
      <a:lvl7pPr marL="3477006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10000"/>
        <a:buFont typeface="Wingdings" pitchFamily="2" charset="2"/>
        <a:buChar char="§"/>
        <a:defRPr sz="1900">
          <a:solidFill>
            <a:srgbClr val="005596"/>
          </a:solidFill>
          <a:latin typeface="+mn-lt"/>
          <a:ea typeface="+mn-ea"/>
        </a:defRPr>
      </a:lvl7pPr>
      <a:lvl8pPr marL="4011930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10000"/>
        <a:buFont typeface="Wingdings" pitchFamily="2" charset="2"/>
        <a:buChar char="§"/>
        <a:defRPr sz="1900">
          <a:solidFill>
            <a:srgbClr val="005596"/>
          </a:solidFill>
          <a:latin typeface="+mn-lt"/>
          <a:ea typeface="+mn-ea"/>
        </a:defRPr>
      </a:lvl8pPr>
      <a:lvl9pPr marL="4546854" indent="-267462" algn="l" rtl="0" eaLnBrk="1" fontAlgn="base" hangingPunct="1">
        <a:spcBef>
          <a:spcPct val="20000"/>
        </a:spcBef>
        <a:spcAft>
          <a:spcPct val="0"/>
        </a:spcAft>
        <a:buClr>
          <a:srgbClr val="7AB700"/>
        </a:buClr>
        <a:buSzPct val="110000"/>
        <a:buFont typeface="Wingdings" pitchFamily="2" charset="2"/>
        <a:buChar char="§"/>
        <a:defRPr sz="1900">
          <a:solidFill>
            <a:srgbClr val="005596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>
          <a:xfrm>
            <a:off x="75431" y="531387"/>
            <a:ext cx="6192688" cy="2878018"/>
          </a:xfrm>
        </p:spPr>
        <p:txBody>
          <a:bodyPr/>
          <a:lstStyle/>
          <a:p>
            <a:r>
              <a:rPr lang="fi-FI" dirty="0" smtClean="0"/>
              <a:t>Hankintadirektiivit uudistuvat</a:t>
            </a:r>
            <a:br>
              <a:rPr lang="fi-FI" dirty="0" smtClean="0"/>
            </a:br>
            <a:r>
              <a:rPr lang="fi-FI" dirty="0" smtClean="0"/>
              <a:t>- mikä muuttuu?</a:t>
            </a:r>
            <a:endParaRPr lang="fi-FI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>
          <a:xfrm>
            <a:off x="346874" y="4032498"/>
            <a:ext cx="5900001" cy="815915"/>
          </a:xfrm>
        </p:spPr>
        <p:txBody>
          <a:bodyPr>
            <a:normAutofit lnSpcReduction="10000"/>
          </a:bodyPr>
          <a:lstStyle/>
          <a:p>
            <a:endParaRPr lang="fi-FI" dirty="0" smtClean="0"/>
          </a:p>
          <a:p>
            <a:r>
              <a:rPr lang="fi-FI" dirty="0" smtClean="0"/>
              <a:t>4.11.2014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81DA23-64F2-4E73-A8F1-90A60649B3A8}" type="datetime1">
              <a:rPr lang="fi-FI" smtClean="0"/>
              <a:t>4.11.2014</a:t>
            </a:fld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48D2D7-1BCE-4F5C-88F8-73538CEEED14}" type="slidenum">
              <a:rPr lang="fi-FI" smtClean="0"/>
              <a:pPr>
                <a:defRPr/>
              </a:pPr>
              <a:t>1</a:t>
            </a:fld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144413" y="0"/>
            <a:ext cx="9847436" cy="1223541"/>
          </a:xfrm>
        </p:spPr>
        <p:txBody>
          <a:bodyPr/>
          <a:lstStyle/>
          <a:p>
            <a:r>
              <a:rPr lang="fi-FI" sz="2800" dirty="0" smtClean="0"/>
              <a:t>Sopimusmuutokset </a:t>
            </a:r>
            <a:r>
              <a:rPr lang="fi-FI" sz="1600" dirty="0"/>
              <a:t>(72 </a:t>
            </a:r>
            <a:r>
              <a:rPr lang="fi-FI" sz="1600" dirty="0" err="1"/>
              <a:t>Art</a:t>
            </a:r>
            <a:r>
              <a:rPr lang="fi-FI" sz="1600" dirty="0"/>
              <a:t>, </a:t>
            </a:r>
            <a:r>
              <a:rPr lang="fi-FI" sz="1600" dirty="0" smtClean="0"/>
              <a:t>107-111 </a:t>
            </a:r>
            <a:r>
              <a:rPr lang="fi-FI" sz="1600" dirty="0" err="1"/>
              <a:t>Rec</a:t>
            </a:r>
            <a:r>
              <a:rPr lang="fi-FI" sz="1600" dirty="0"/>
              <a:t>)</a:t>
            </a:r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"/>
          </p:nvPr>
        </p:nvSpPr>
        <p:spPr>
          <a:xfrm>
            <a:off x="203235" y="579449"/>
            <a:ext cx="11030410" cy="4825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sz="1800" b="1" dirty="0" smtClean="0"/>
          </a:p>
          <a:p>
            <a:pPr marL="0" indent="0">
              <a:buNone/>
            </a:pPr>
            <a:r>
              <a:rPr lang="fi-FI" sz="1600" b="1" dirty="0" smtClean="0"/>
              <a:t>Olennainen </a:t>
            </a:r>
            <a:r>
              <a:rPr lang="fi-FI" sz="1600" b="1" dirty="0" smtClean="0"/>
              <a:t>sopimusmuutos edellyttää uutta tarjouskilpailua</a:t>
            </a:r>
          </a:p>
          <a:p>
            <a:pPr lvl="1"/>
            <a:r>
              <a:rPr lang="fi-FI" sz="1400" dirty="0" smtClean="0"/>
              <a:t>Erityisesti sopimuksen laajuus, osapuolten oikeudet ja velvoitteet, immateriaalioikeusehdot</a:t>
            </a:r>
          </a:p>
          <a:p>
            <a:pPr marL="1002982" lvl="2" indent="0">
              <a:buNone/>
            </a:pPr>
            <a:r>
              <a:rPr lang="fi-FI" sz="1400" dirty="0"/>
              <a:t>O</a:t>
            </a:r>
            <a:r>
              <a:rPr lang="fi-FI" sz="1400" dirty="0" smtClean="0"/>
              <a:t>soittavat osapuolten halua neuvotella uudelleen olennaisista ehdoista</a:t>
            </a:r>
          </a:p>
          <a:p>
            <a:pPr marL="1002982" lvl="2" indent="0">
              <a:buNone/>
            </a:pPr>
            <a:r>
              <a:rPr lang="fi-FI" sz="1400" dirty="0" smtClean="0"/>
              <a:t>Myös muut toimittajat olisivat voineet kiinnostua </a:t>
            </a:r>
          </a:p>
          <a:p>
            <a:pPr marL="24447" indent="0">
              <a:buNone/>
            </a:pPr>
            <a:r>
              <a:rPr lang="fi-FI" sz="1600" b="1" dirty="0" smtClean="0"/>
              <a:t>Käytännössä sopimusmuutoksiin </a:t>
            </a:r>
            <a:r>
              <a:rPr lang="fi-FI" sz="1600" b="1" dirty="0" smtClean="0"/>
              <a:t> kannattaa varautua  </a:t>
            </a:r>
            <a:r>
              <a:rPr lang="fi-FI" sz="1600" b="1" dirty="0" smtClean="0"/>
              <a:t>muutosehdoilla + optioilla</a:t>
            </a:r>
          </a:p>
          <a:p>
            <a:pPr lvl="1"/>
            <a:r>
              <a:rPr lang="fi-FI" sz="1400" dirty="0" smtClean="0"/>
              <a:t>Esim</a:t>
            </a:r>
            <a:r>
              <a:rPr lang="fi-FI" sz="1400" dirty="0" smtClean="0"/>
              <a:t>. Hintamuutokset, teknologiamuutokset</a:t>
            </a:r>
            <a:endParaRPr lang="fi-FI" sz="1400" dirty="0" smtClean="0"/>
          </a:p>
          <a:p>
            <a:pPr marL="534924" lvl="1" indent="0">
              <a:buNone/>
            </a:pPr>
            <a:endParaRPr lang="fi-FI" sz="1600" dirty="0" smtClean="0"/>
          </a:p>
          <a:p>
            <a:pPr marL="534924" lvl="1" indent="0">
              <a:buNone/>
            </a:pPr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CD2421-3EB3-4D33-B66F-C6E3FCB25766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C950600-587B-4D14-9408-477D25A4AF13}" type="datetime1">
              <a:rPr lang="fi-FI" smtClean="0"/>
              <a:t>4.11.2014</a:t>
            </a:fld>
            <a:endParaRPr lang="fi-FI"/>
          </a:p>
        </p:txBody>
      </p:sp>
      <p:graphicFrame>
        <p:nvGraphicFramePr>
          <p:cNvPr id="10" name="Sisällön paikkamerkki 7"/>
          <p:cNvGraphicFramePr>
            <a:graphicFrameLocks/>
          </p:cNvGraphicFramePr>
          <p:nvPr>
            <p:extLst/>
          </p:nvPr>
        </p:nvGraphicFramePr>
        <p:xfrm>
          <a:off x="288429" y="2664346"/>
          <a:ext cx="11233646" cy="508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239"/>
                <a:gridCol w="6168407"/>
              </a:tblGrid>
              <a:tr h="296480">
                <a:tc>
                  <a:txBody>
                    <a:bodyPr/>
                    <a:lstStyle/>
                    <a:p>
                      <a:pPr algn="ctr"/>
                      <a:r>
                        <a:rPr lang="fi-FI" sz="2000" b="0" dirty="0" smtClean="0">
                          <a:solidFill>
                            <a:schemeClr val="tx1"/>
                          </a:solidFill>
                        </a:rPr>
                        <a:t>Olennainen</a:t>
                      </a:r>
                      <a:r>
                        <a:rPr lang="fi-FI" sz="2000" b="0" baseline="0" dirty="0" smtClean="0">
                          <a:solidFill>
                            <a:schemeClr val="tx1"/>
                          </a:solidFill>
                        </a:rPr>
                        <a:t> muutos</a:t>
                      </a:r>
                      <a:endParaRPr lang="fi-FI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0" baseline="0" dirty="0" smtClean="0">
                          <a:solidFill>
                            <a:schemeClr val="tx1"/>
                          </a:solidFill>
                        </a:rPr>
                        <a:t>Sallittu muutos</a:t>
                      </a:r>
                      <a:endParaRPr lang="fi-FI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4231575">
                <a:tc>
                  <a:txBody>
                    <a:bodyPr/>
                    <a:lstStyle/>
                    <a:p>
                      <a:pPr marL="534924" lvl="1" indent="0">
                        <a:buFont typeface="Arial" pitchFamily="34" charset="0"/>
                        <a:buNone/>
                      </a:pPr>
                      <a:endParaRPr lang="fi-FI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34924" lvl="1" indent="0">
                        <a:buFont typeface="Arial" pitchFamily="34" charset="0"/>
                        <a:buNone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Jos sopimuksesta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200" b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fi-FI" sz="1200" b="1" dirty="0" smtClean="0">
                          <a:solidFill>
                            <a:schemeClr val="tx1"/>
                          </a:solidFill>
                        </a:rPr>
                        <a:t>ineellisesti erilainen 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kuin alkuperäinen ja aina jos</a:t>
                      </a:r>
                    </a:p>
                    <a:p>
                      <a:pPr marL="877824" lvl="1" indent="-342900"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Eri toimittajat olisivat olleet kiinnostuneita/tulleet valituksi/eri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tarjous olisi tullut valituksi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, jos muutos olisi ollut tiedossa kilpailuttamisen aikana, tai </a:t>
                      </a:r>
                    </a:p>
                    <a:p>
                      <a:pPr marL="877824" lvl="1" indent="-342900"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Taloudellinen tasapaino muuttuu toimittajan hyväksi tavalla joka ei tiedossa ennalta, tai </a:t>
                      </a:r>
                    </a:p>
                    <a:p>
                      <a:pPr marL="877824" lvl="1" indent="-342900"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Muutos laajentaa sopimuksen alaa huomattavasti tai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i-FI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77824" lvl="1" indent="-342900"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Sopimuskumppanin vaihtaminen (</a:t>
                      </a:r>
                      <a:r>
                        <a:rPr lang="fi-FI" sz="1200" dirty="0" err="1" smtClean="0">
                          <a:solidFill>
                            <a:schemeClr val="tx1"/>
                          </a:solidFill>
                        </a:rPr>
                        <a:t>ks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 poikkeus)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i-FI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637" lvl="1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fi-FI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17537" lvl="1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Perustuu selkeään, yksiselitteiseen ja täsmälliseen alkup. </a:t>
                      </a:r>
                      <a:r>
                        <a:rPr lang="fi-FI" sz="1200" b="1" dirty="0" smtClean="0">
                          <a:solidFill>
                            <a:schemeClr val="tx1"/>
                          </a:solidFill>
                        </a:rPr>
                        <a:t>sopimuksen ehtoon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, jossa 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täsmällisesti muutosten soveltamisala 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ja luonne sekä 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edellytykset</a:t>
                      </a:r>
                      <a:endParaRPr lang="fi-FI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5475" lvl="1" indent="-350838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fi-FI" sz="1200" b="1" baseline="0" dirty="0" smtClean="0">
                          <a:solidFill>
                            <a:schemeClr val="tx1"/>
                          </a:solidFill>
                        </a:rPr>
                        <a:t>Lisähankinnat 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toimittajalta, jos taloudellisista tai teknisistä syistä toimittajan vaihtaminen ei  mahdollista TAI vaihto aiheuttaisi merkittävää haittaa tai 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kustannuksia</a:t>
                      </a:r>
                      <a:endParaRPr lang="fi-FI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60399" lvl="2" indent="-350838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Muutokset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eivät saa ylittää 50% alkup. arvosta</a:t>
                      </a:r>
                    </a:p>
                    <a:p>
                      <a:pPr marL="1160399" lvl="2" indent="-350838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ILMOITUS</a:t>
                      </a:r>
                    </a:p>
                    <a:p>
                      <a:pPr marL="625475" lvl="1" indent="-350838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fi-FI" sz="1200" b="1" baseline="0" dirty="0" smtClean="0">
                          <a:solidFill>
                            <a:schemeClr val="tx1"/>
                          </a:solidFill>
                        </a:rPr>
                        <a:t>Yllättävä olosuhdemuutos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+ sopimuksen yleisluonne ei muutu + hintamuutos ei ylitä 50 % alkup. arvosta</a:t>
                      </a:r>
                    </a:p>
                    <a:p>
                      <a:pPr marL="1160399" lvl="2" indent="-350838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ILMOITUS</a:t>
                      </a:r>
                    </a:p>
                    <a:p>
                      <a:pPr marL="625475" lvl="1" indent="-350838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fi-FI" sz="1200" b="1" dirty="0" smtClean="0">
                          <a:solidFill>
                            <a:schemeClr val="tx1"/>
                          </a:solidFill>
                        </a:rPr>
                        <a:t>Sopijapuolen vaihtaminen</a:t>
                      </a:r>
                      <a:r>
                        <a:rPr lang="fi-FI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joka perustuu selkeään ehtoon tai johtuu </a:t>
                      </a:r>
                      <a:r>
                        <a:rPr lang="fi-FI" sz="1200" baseline="0" dirty="0" err="1" smtClean="0">
                          <a:solidFill>
                            <a:schemeClr val="tx1"/>
                          </a:solidFill>
                        </a:rPr>
                        <a:t>yleis/osittaisesta</a:t>
                      </a:r>
                      <a:r>
                        <a:rPr lang="fi-FI" sz="1200" baseline="0" dirty="0" smtClean="0">
                          <a:solidFill>
                            <a:schemeClr val="tx1"/>
                          </a:solidFill>
                        </a:rPr>
                        <a:t> seuraannosta (yritysjärjestely/sulautuminen) tai siihen, että HV ottaa </a:t>
                      </a:r>
                      <a:r>
                        <a:rPr lang="fi-FI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vastattavakseen maksuvelvoitteet alihankkijalle (?) </a:t>
                      </a:r>
                    </a:p>
                    <a:p>
                      <a:pPr marL="625475" lvl="1" indent="-350838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fi-FI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Jos muutos </a:t>
                      </a:r>
                      <a:r>
                        <a:rPr lang="fi-FI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 EU-kynnysarvon </a:t>
                      </a:r>
                      <a:r>
                        <a:rPr lang="fi-FI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 alle 10 % tavara- ja palvelusopimuksen/ 15 % rakennusurakan arvosta eikä sopimuksen yleinen luonne muutu</a:t>
                      </a:r>
                    </a:p>
                    <a:p>
                      <a:pPr marL="625475" marR="0" lvl="1" indent="-350838" algn="l" defTabSz="1069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fi-FI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Epäolennainen muutos</a:t>
                      </a:r>
                    </a:p>
                    <a:p>
                      <a:pPr marL="274637" lvl="1" indent="0">
                        <a:buFont typeface="Arial" pitchFamily="34" charset="0"/>
                        <a:buNone/>
                      </a:pPr>
                      <a:endParaRPr lang="fi-FI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96480">
                <a:tc>
                  <a:txBody>
                    <a:bodyPr/>
                    <a:lstStyle/>
                    <a:p>
                      <a:endParaRPr lang="fi-FI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25475" indent="-350838"/>
                      <a:endParaRPr lang="fi-FI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56707" y="648716"/>
            <a:ext cx="7856658" cy="1223541"/>
          </a:xfrm>
        </p:spPr>
        <p:txBody>
          <a:bodyPr>
            <a:normAutofit fontScale="90000"/>
          </a:bodyPr>
          <a:lstStyle/>
          <a:p>
            <a:r>
              <a:rPr lang="fi-FI" dirty="0"/>
              <a:t>Sähköiset viestintävälineet pakollisiksi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i-FI" dirty="0" smtClean="0"/>
              <a:t>Hankintailmoitukset</a:t>
            </a:r>
            <a:endParaRPr lang="fi-FI" dirty="0" smtClean="0"/>
          </a:p>
          <a:p>
            <a:pPr lvl="1"/>
            <a:r>
              <a:rPr lang="fi-FI" dirty="0" smtClean="0"/>
              <a:t>Tarjouspyynnöt </a:t>
            </a:r>
          </a:p>
          <a:p>
            <a:pPr lvl="2"/>
            <a:r>
              <a:rPr lang="fi-FI" dirty="0" smtClean="0"/>
              <a:t>Ilmaiseksi, rajoituksetta, suoraan ja kokonaan kaikkien saataville hankintailmoituksen julkaisupäivänä</a:t>
            </a:r>
          </a:p>
          <a:p>
            <a:pPr lvl="3"/>
            <a:r>
              <a:rPr lang="fi-FI" dirty="0" smtClean="0"/>
              <a:t>Kaikissa hankintamenettelyissä</a:t>
            </a:r>
          </a:p>
          <a:p>
            <a:pPr lvl="1"/>
            <a:r>
              <a:rPr lang="fi-FI" dirty="0" smtClean="0"/>
              <a:t>Tarjoukset </a:t>
            </a:r>
            <a:endParaRPr lang="fi-FI" dirty="0"/>
          </a:p>
          <a:p>
            <a:pPr lvl="2"/>
            <a:r>
              <a:rPr lang="fi-FI" dirty="0" smtClean="0"/>
              <a:t>Vaatimuksia sähköisille viestintävälineille</a:t>
            </a:r>
          </a:p>
          <a:p>
            <a:pPr lvl="2"/>
            <a:r>
              <a:rPr lang="fi-FI" dirty="0" smtClean="0"/>
              <a:t>Sähköposti ei riittävä</a:t>
            </a:r>
          </a:p>
          <a:p>
            <a:pPr lvl="2"/>
            <a:r>
              <a:rPr lang="fi-FI" dirty="0" smtClean="0"/>
              <a:t>Siirtymäaika (18.10.2018/18.4.2017 </a:t>
            </a:r>
            <a:r>
              <a:rPr lang="fi-FI" dirty="0" err="1"/>
              <a:t>yh-yksiköt</a:t>
            </a:r>
            <a:r>
              <a:rPr lang="fi-FI" dirty="0"/>
              <a:t>)</a:t>
            </a:r>
          </a:p>
          <a:p>
            <a:pPr lvl="2"/>
            <a:endParaRPr lang="fi-FI" dirty="0" smtClean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69FD16E-F0AE-4536-A248-C0AA8B026F88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6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400" dirty="0" smtClean="0"/>
              <a:t>Markkinakartoitus  ja hankinnan valmistelu </a:t>
            </a:r>
            <a:r>
              <a:rPr lang="fi-FI" sz="1200" dirty="0" smtClean="0"/>
              <a:t>(40, 41 ja 57 </a:t>
            </a:r>
            <a:r>
              <a:rPr lang="fi-FI" sz="1200" dirty="0" err="1" smtClean="0"/>
              <a:t>Art</a:t>
            </a:r>
            <a:r>
              <a:rPr lang="fi-FI" sz="1200" dirty="0" smtClean="0"/>
              <a:t>)</a:t>
            </a:r>
            <a:endParaRPr lang="fi-FI" sz="1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1600" dirty="0" smtClean="0"/>
              <a:t>Alustavat markkinakartoitukset ennen hankintamenettelyä hankinnan valmistelua ja toimittajien informointia varten </a:t>
            </a:r>
          </a:p>
          <a:p>
            <a:pPr lvl="1"/>
            <a:r>
              <a:rPr lang="fi-FI" sz="1400" dirty="0" smtClean="0"/>
              <a:t>Neuvoja asiantuntijoilta / viranomaisilta / markkinatoimijoilta</a:t>
            </a:r>
          </a:p>
          <a:p>
            <a:pPr lvl="1"/>
            <a:r>
              <a:rPr lang="fi-FI" sz="1400" dirty="0" smtClean="0"/>
              <a:t>Edellytys: Neuvoilla ei vaaranneta kilpailua eivätkä ne johda syrjimättömyyden tai tasapuolisen kohtelun periaatteiden vaarantumiseen.</a:t>
            </a:r>
          </a:p>
          <a:p>
            <a:r>
              <a:rPr lang="fi-FI" sz="1600" dirty="0" smtClean="0"/>
              <a:t>Hankintayksikön toteutettava riittävät toimet kilpailun vääristymien poistamiseksi, jos hankinnan valmisteluun osallistuu tarjoajia</a:t>
            </a:r>
          </a:p>
          <a:p>
            <a:pPr lvl="1"/>
            <a:r>
              <a:rPr lang="fi-FI" sz="1400" dirty="0" smtClean="0"/>
              <a:t>Tietojen toimittaminen, määräajat</a:t>
            </a:r>
          </a:p>
          <a:p>
            <a:r>
              <a:rPr lang="fi-FI" sz="1600" dirty="0" smtClean="0"/>
              <a:t>Jos osallistumisesta kilpailun vääristymä, tarjoaja suljettava tarjouskilpailusta </a:t>
            </a:r>
            <a:r>
              <a:rPr lang="fi-FI" sz="1000" dirty="0" smtClean="0"/>
              <a:t>(57 </a:t>
            </a:r>
            <a:r>
              <a:rPr lang="fi-FI" sz="1000" dirty="0" err="1" smtClean="0"/>
              <a:t>Art</a:t>
            </a:r>
            <a:r>
              <a:rPr lang="fi-FI" sz="1000" dirty="0" smtClean="0"/>
              <a:t>)</a:t>
            </a:r>
          </a:p>
          <a:p>
            <a:pPr lvl="1"/>
            <a:r>
              <a:rPr lang="fi-FI" sz="1400" dirty="0" smtClean="0"/>
              <a:t>Tarjoajaa kuultava ennen poissulkua </a:t>
            </a:r>
            <a:r>
              <a:rPr lang="fi-FI" sz="1000" dirty="0" smtClean="0"/>
              <a:t>(41 </a:t>
            </a:r>
            <a:r>
              <a:rPr lang="fi-FI" sz="1000" dirty="0" err="1" smtClean="0"/>
              <a:t>Art</a:t>
            </a:r>
            <a:r>
              <a:rPr lang="fi-FI" sz="1000" dirty="0" smtClean="0"/>
              <a:t>)</a:t>
            </a:r>
          </a:p>
          <a:p>
            <a:pPr lvl="1"/>
            <a:endParaRPr lang="fi-FI" sz="1000" dirty="0" smtClean="0"/>
          </a:p>
          <a:p>
            <a:r>
              <a:rPr lang="fi-FI" sz="1600" dirty="0" smtClean="0"/>
              <a:t>Tekniset eritelmät - ennallaan</a:t>
            </a:r>
            <a:endParaRPr lang="fi-FI" sz="1600" dirty="0"/>
          </a:p>
          <a:p>
            <a:pPr lvl="1"/>
            <a:endParaRPr lang="fi-FI" sz="1000" dirty="0" smtClean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A03DD60-C63A-40AC-9161-95E2D56CDEFF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30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2400" dirty="0" smtClean="0"/>
              <a:t>Tarjousten täsmentäminen </a:t>
            </a:r>
            <a:r>
              <a:rPr lang="fi-FI" sz="1400" dirty="0" smtClean="0"/>
              <a:t>(54 </a:t>
            </a:r>
            <a:r>
              <a:rPr lang="fi-FI" sz="1400" dirty="0" err="1" smtClean="0"/>
              <a:t>Art</a:t>
            </a:r>
            <a:r>
              <a:rPr lang="fi-FI" sz="1400" dirty="0" smtClean="0"/>
              <a:t>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Jos tarjouksessa </a:t>
            </a:r>
          </a:p>
          <a:p>
            <a:pPr lvl="1"/>
            <a:r>
              <a:rPr lang="fi-FI" dirty="0" smtClean="0"/>
              <a:t>puutteellisuuksia </a:t>
            </a:r>
          </a:p>
          <a:p>
            <a:pPr lvl="1"/>
            <a:r>
              <a:rPr lang="fi-FI" dirty="0" smtClean="0"/>
              <a:t>virheellisyyksiä, tai </a:t>
            </a:r>
          </a:p>
          <a:p>
            <a:pPr lvl="1"/>
            <a:r>
              <a:rPr lang="fi-FI" dirty="0" smtClean="0"/>
              <a:t>asiakirjoja puuttuu </a:t>
            </a:r>
          </a:p>
          <a:p>
            <a:pPr marL="0" indent="0">
              <a:buNone/>
            </a:pPr>
            <a:endParaRPr lang="fi-FI" dirty="0" smtClean="0"/>
          </a:p>
          <a:p>
            <a:pPr marL="510477" lvl="1" indent="0">
              <a:buNone/>
            </a:pPr>
            <a:r>
              <a:rPr lang="fi-FI" dirty="0" smtClean="0"/>
              <a:t>hankintayksiköllä oikeus pyytää tarjoajaa täydentämään tai selventämään tietoja tai asiakirjoja määräajassa edellyttäen että tarjoajien tasapuolinen ja läpinäkyvä kohtelu ei vaarannu</a:t>
            </a:r>
          </a:p>
          <a:p>
            <a:pPr lvl="1"/>
            <a:r>
              <a:rPr lang="fi-FI" dirty="0" smtClean="0"/>
              <a:t>ellei kansallisessa laissa säädetä muusta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434091F-6FD4-49C7-AF7A-1CF659CCAFD9}" type="datetime1">
              <a:rPr lang="fi-FI" smtClean="0"/>
              <a:t>4.11.2014</a:t>
            </a:fld>
            <a:endParaRPr lang="fi-FI"/>
          </a:p>
        </p:txBody>
      </p:sp>
      <p:sp>
        <p:nvSpPr>
          <p:cNvPr id="7" name="Nuoli oikealle 6"/>
          <p:cNvSpPr/>
          <p:nvPr/>
        </p:nvSpPr>
        <p:spPr bwMode="auto">
          <a:xfrm>
            <a:off x="1152525" y="3816474"/>
            <a:ext cx="260221" cy="2160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648122"/>
            <a:ext cx="8280920" cy="1223541"/>
          </a:xfrm>
        </p:spPr>
        <p:txBody>
          <a:bodyPr>
            <a:normAutofit/>
          </a:bodyPr>
          <a:lstStyle/>
          <a:p>
            <a:r>
              <a:rPr lang="fi-FI" sz="2800" dirty="0" smtClean="0"/>
              <a:t>Tarjousten valinta –</a:t>
            </a:r>
            <a:r>
              <a:rPr lang="fi-FI" sz="2800" dirty="0"/>
              <a:t> </a:t>
            </a:r>
            <a:r>
              <a:rPr lang="fi-FI" sz="2800" dirty="0" smtClean="0"/>
              <a:t>ja vertailuperusteet </a:t>
            </a:r>
            <a:r>
              <a:rPr lang="fi-FI" sz="1100" dirty="0" smtClean="0"/>
              <a:t>(67 </a:t>
            </a:r>
            <a:r>
              <a:rPr lang="fi-FI" sz="1100" dirty="0" err="1" smtClean="0"/>
              <a:t>Art</a:t>
            </a:r>
            <a:r>
              <a:rPr lang="fi-FI" sz="1100" dirty="0" smtClean="0"/>
              <a:t>)</a:t>
            </a:r>
            <a:endParaRPr lang="fi-FI" sz="28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48470" y="1846936"/>
            <a:ext cx="7200799" cy="4537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i-FI" b="1" dirty="0" smtClean="0"/>
              <a:t>Kokonaistaloudellista edullisuutta </a:t>
            </a:r>
            <a:r>
              <a:rPr lang="fi-FI" dirty="0" smtClean="0"/>
              <a:t>käytettävä valintaperusteena</a:t>
            </a:r>
          </a:p>
          <a:p>
            <a:pPr lvl="1"/>
            <a:r>
              <a:rPr lang="fi-FI" sz="2100" dirty="0" smtClean="0"/>
              <a:t>Hinta</a:t>
            </a:r>
          </a:p>
          <a:p>
            <a:pPr lvl="1"/>
            <a:r>
              <a:rPr lang="fi-FI" sz="2100" dirty="0" smtClean="0"/>
              <a:t>Elinkaarikustannukset</a:t>
            </a:r>
          </a:p>
          <a:p>
            <a:pPr lvl="1"/>
            <a:r>
              <a:rPr lang="fi-FI" sz="2100" dirty="0" smtClean="0"/>
              <a:t>Hinta ja laatu</a:t>
            </a:r>
          </a:p>
          <a:p>
            <a:pPr lvl="1"/>
            <a:r>
              <a:rPr lang="fi-FI" sz="2100" dirty="0" smtClean="0"/>
              <a:t>Elinkaarikustannukset ja laatu</a:t>
            </a:r>
          </a:p>
          <a:p>
            <a:pPr lvl="1"/>
            <a:r>
              <a:rPr lang="fi-FI" sz="2100" dirty="0" smtClean="0"/>
              <a:t>Laatu (hinta kiinnitetty)</a:t>
            </a:r>
          </a:p>
          <a:p>
            <a:r>
              <a:rPr lang="fi-FI" dirty="0" smtClean="0"/>
              <a:t>Pelkän hinnan tai pelkkien kustannusten käyttäminen voidaan kieltää ainoana kriteerinä tietyiltä hankintayksiköiltä tai </a:t>
            </a:r>
            <a:r>
              <a:rPr lang="fi-FI" dirty="0" err="1" smtClean="0"/>
              <a:t>tietyissä</a:t>
            </a:r>
            <a:r>
              <a:rPr lang="fi-FI" dirty="0" smtClean="0"/>
              <a:t> </a:t>
            </a:r>
            <a:r>
              <a:rPr lang="fi-FI" dirty="0" smtClean="0"/>
              <a:t>hankinnoissa</a:t>
            </a:r>
          </a:p>
          <a:p>
            <a:r>
              <a:rPr lang="fi-FI" dirty="0" smtClean="0"/>
              <a:t>Vertailuperusteilla oltava liittymä hankinnan kohteeseen, ei rajatonta valinnanvapautta, mahdollistettava kilpailu</a:t>
            </a:r>
          </a:p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Sallituiksi laatukriteereiksi </a:t>
            </a:r>
          </a:p>
          <a:p>
            <a:r>
              <a:rPr lang="fi-FI" dirty="0" smtClean="0"/>
              <a:t>Sosiaaliset, ympäristö- ja innovatiivisuusominaisuudet</a:t>
            </a:r>
          </a:p>
          <a:p>
            <a:r>
              <a:rPr lang="fi-FI" dirty="0" smtClean="0"/>
              <a:t>Hankintaa toteuttavan henkilöstön organisointi, pätevyys ja kokemus</a:t>
            </a:r>
          </a:p>
          <a:p>
            <a:r>
              <a:rPr lang="fi-FI" dirty="0" smtClean="0"/>
              <a:t>Tuotantomenetelmä</a:t>
            </a:r>
            <a:endParaRPr lang="fi-FI" dirty="0" smtClean="0"/>
          </a:p>
          <a:p>
            <a:endParaRPr lang="fi-FI" dirty="0" smtClean="0"/>
          </a:p>
          <a:p>
            <a:pPr marL="534924" lvl="1" indent="0">
              <a:buNone/>
            </a:pPr>
            <a:endParaRPr lang="fi-FI" dirty="0" smtClean="0"/>
          </a:p>
          <a:p>
            <a:pPr lvl="1"/>
            <a:endParaRPr lang="fi-FI" dirty="0" smtClean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92B229-AC2F-49C7-A51F-3D200C18B135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50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4493" y="576114"/>
            <a:ext cx="9847436" cy="615860"/>
          </a:xfrm>
        </p:spPr>
        <p:txBody>
          <a:bodyPr/>
          <a:lstStyle/>
          <a:p>
            <a:r>
              <a:rPr lang="fi-FI" dirty="0" smtClean="0"/>
              <a:t>Direktiiviuudistuksen vaikutuksia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842" y="1656234"/>
            <a:ext cx="9809429" cy="6546714"/>
          </a:xfrm>
        </p:spPr>
        <p:txBody>
          <a:bodyPr/>
          <a:lstStyle/>
          <a:p>
            <a:r>
              <a:rPr lang="fi-FI" sz="2000" dirty="0" smtClean="0"/>
              <a:t>Direktiivi edellyttää entistä ammattimaisempaa hankintatointa</a:t>
            </a:r>
          </a:p>
          <a:p>
            <a:pPr lvl="1"/>
            <a:r>
              <a:rPr lang="fi-FI" sz="2000" dirty="0" smtClean="0"/>
              <a:t>Pakottavaa yksityiskohtaista sääntelyä entistä enemmän</a:t>
            </a:r>
          </a:p>
          <a:p>
            <a:r>
              <a:rPr lang="fi-FI" sz="2000" dirty="0" smtClean="0"/>
              <a:t>Paine ympäristöasioiden, sosiaalisten näkökulmien, innovatiivisuuden huomioimisen ja </a:t>
            </a:r>
            <a:r>
              <a:rPr lang="fi-FI" sz="2000" dirty="0" err="1" smtClean="0"/>
              <a:t>PK</a:t>
            </a:r>
            <a:r>
              <a:rPr lang="fi-FI" sz="2000" dirty="0" err="1" smtClean="0"/>
              <a:t>-yritysten</a:t>
            </a:r>
            <a:r>
              <a:rPr lang="fi-FI" sz="2000" dirty="0" smtClean="0"/>
              <a:t> </a:t>
            </a:r>
            <a:r>
              <a:rPr lang="fi-FI" sz="2000" dirty="0" smtClean="0"/>
              <a:t>aseman huomioimiseen kasvaa</a:t>
            </a:r>
          </a:p>
          <a:p>
            <a:r>
              <a:rPr lang="fi-FI" sz="2000" dirty="0" smtClean="0"/>
              <a:t>Avoimuus lisääntyy</a:t>
            </a:r>
          </a:p>
          <a:p>
            <a:r>
              <a:rPr lang="fi-FI" sz="2000" dirty="0" smtClean="0"/>
              <a:t>Sopimusmuutokset vaikeutuvat</a:t>
            </a:r>
          </a:p>
          <a:p>
            <a:r>
              <a:rPr lang="fi-FI" sz="2000" dirty="0" smtClean="0"/>
              <a:t>Sähköiset </a:t>
            </a:r>
            <a:r>
              <a:rPr lang="fi-FI" sz="2000" dirty="0"/>
              <a:t>tiedonvaihtomenettelyt kuntoon </a:t>
            </a:r>
            <a:endParaRPr lang="fi-FI" sz="2000" dirty="0" smtClean="0"/>
          </a:p>
          <a:p>
            <a:r>
              <a:rPr lang="fi-FI" sz="2000" dirty="0" smtClean="0"/>
              <a:t>Hankintayksiköille merkittäviä käytännön vaikutuksia</a:t>
            </a:r>
          </a:p>
          <a:p>
            <a:pPr lvl="1"/>
            <a:r>
              <a:rPr lang="fi-FI" sz="1800" dirty="0" smtClean="0"/>
              <a:t>Koulutukseen panostettava!!</a:t>
            </a:r>
          </a:p>
          <a:p>
            <a:pPr lvl="1"/>
            <a:r>
              <a:rPr lang="fi-FI" sz="1800" dirty="0" smtClean="0"/>
              <a:t>Tiedotus asiakkaille ja toimittajille</a:t>
            </a:r>
          </a:p>
          <a:p>
            <a:pPr lvl="1"/>
            <a:r>
              <a:rPr lang="fi-FI" sz="1800" dirty="0" smtClean="0"/>
              <a:t>Asiakirjamallit, tarjouspyynnön ohjeistus, toimintaohjeet</a:t>
            </a:r>
            <a:r>
              <a:rPr lang="fi-FI" sz="1800" dirty="0"/>
              <a:t> </a:t>
            </a:r>
            <a:r>
              <a:rPr lang="fi-FI" sz="1800" dirty="0" smtClean="0"/>
              <a:t>ym. Tarkastettava</a:t>
            </a:r>
          </a:p>
          <a:p>
            <a:endParaRPr lang="fi-FI" sz="2200" dirty="0" smtClean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0613D1C-50BE-4570-A27B-54ADD029F6F5}" type="datetime1">
              <a:rPr lang="fi-FI" smtClean="0"/>
              <a:t>4.11.2014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64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eija.kontuniemi@hansel.fi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FC252C-9BD8-4350-B675-E69433D1C58F}" type="datetime1">
              <a:rPr lang="fi-FI" smtClean="0"/>
              <a:t>4.11.2014</a:t>
            </a:fld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16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138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Lakiuudistuksen aikataulu ja organisointi</a:t>
            </a:r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Hankintadirektiivit hyväksytty helmikuussa </a:t>
            </a:r>
            <a:r>
              <a:rPr lang="fi-FI" sz="1800" dirty="0" smtClean="0"/>
              <a:t>2014</a:t>
            </a:r>
          </a:p>
          <a:p>
            <a:pPr lvl="1"/>
            <a:r>
              <a:rPr lang="fi-FI" sz="1600" u="sng" dirty="0" smtClean="0"/>
              <a:t>Viranomaissektorin hankintadirektiivi</a:t>
            </a:r>
          </a:p>
          <a:p>
            <a:pPr lvl="1"/>
            <a:r>
              <a:rPr lang="fi-FI" sz="1600" dirty="0" smtClean="0"/>
              <a:t>Käyttöoikeussopimusten direktiivi</a:t>
            </a:r>
          </a:p>
          <a:p>
            <a:pPr lvl="1"/>
            <a:r>
              <a:rPr lang="fi-FI" sz="1600" dirty="0" smtClean="0"/>
              <a:t>Erityisalojen hankintadirektiivi</a:t>
            </a:r>
            <a:endParaRPr lang="fi-FI" sz="1600" dirty="0"/>
          </a:p>
          <a:p>
            <a:r>
              <a:rPr lang="fi-FI" sz="1800" dirty="0"/>
              <a:t>Direktiivit saatettava kansallisesti voimaan 18.4.2016 </a:t>
            </a:r>
            <a:r>
              <a:rPr lang="fi-FI" sz="1800" dirty="0" smtClean="0"/>
              <a:t>mennessä</a:t>
            </a:r>
          </a:p>
          <a:p>
            <a:r>
              <a:rPr lang="fi-FI" sz="1800" dirty="0" smtClean="0"/>
              <a:t>Tavoitteena: Hallituksen esitys 5/2015</a:t>
            </a:r>
            <a:endParaRPr lang="fi-FI" sz="1800" dirty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sz="1600" dirty="0" smtClean="0"/>
              <a:t>TEM asettanut lainsäädännön uudistamista valmistelevan työryhmän ja ohjausryhmän</a:t>
            </a:r>
            <a:endParaRPr lang="fi-FI" sz="1600" dirty="0"/>
          </a:p>
          <a:p>
            <a:r>
              <a:rPr lang="fi-FI" sz="1800" dirty="0" smtClean="0"/>
              <a:t>Työryhmien määräaika</a:t>
            </a:r>
            <a:r>
              <a:rPr lang="fi-FI" sz="1600" dirty="0" smtClean="0"/>
              <a:t> päättyy 1.5.2016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5DD157D-D049-41BC-8866-D3790C49325C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8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title"/>
          </p:nvPr>
        </p:nvSpPr>
        <p:spPr>
          <a:xfrm>
            <a:off x="597793" y="0"/>
            <a:ext cx="9847436" cy="1223541"/>
          </a:xfrm>
        </p:spPr>
        <p:txBody>
          <a:bodyPr/>
          <a:lstStyle/>
          <a:p>
            <a:r>
              <a:rPr lang="fi-FI" dirty="0" smtClean="0"/>
              <a:t>Lakiuudistuksen tausta </a:t>
            </a:r>
            <a:endParaRPr lang="fi-FI" dirty="0"/>
          </a:p>
        </p:txBody>
      </p:sp>
      <p:sp>
        <p:nvSpPr>
          <p:cNvPr id="8" name="Sisällön paikkamerkki 7"/>
          <p:cNvSpPr>
            <a:spLocks noGrp="1"/>
          </p:cNvSpPr>
          <p:nvPr>
            <p:ph idx="1"/>
          </p:nvPr>
        </p:nvSpPr>
        <p:spPr>
          <a:xfrm>
            <a:off x="575200" y="1424803"/>
            <a:ext cx="10127404" cy="4537099"/>
          </a:xfrm>
        </p:spPr>
        <p:txBody>
          <a:bodyPr>
            <a:normAutofit fontScale="92500" lnSpcReduction="20000"/>
          </a:bodyPr>
          <a:lstStyle/>
          <a:p>
            <a:r>
              <a:rPr lang="fi-FI" sz="1800" dirty="0" smtClean="0"/>
              <a:t>Hankintadirektiivi rakenteeltaan ja sisällöltään kokonaan uudistettu</a:t>
            </a:r>
          </a:p>
          <a:p>
            <a:pPr lvl="1"/>
            <a:r>
              <a:rPr lang="fi-FI" sz="1600" dirty="0" smtClean="0"/>
              <a:t>Uusia säännöksiä</a:t>
            </a:r>
          </a:p>
          <a:p>
            <a:pPr lvl="1"/>
            <a:r>
              <a:rPr lang="fi-FI" sz="1600" dirty="0" smtClean="0"/>
              <a:t>Aiemmat artiklat kirjoitettu kokonaan uudelleen</a:t>
            </a:r>
          </a:p>
          <a:p>
            <a:pPr lvl="1"/>
            <a:r>
              <a:rPr lang="fi-FI" sz="1600" dirty="0" smtClean="0"/>
              <a:t>94 artiklaa, 242 sivua</a:t>
            </a:r>
          </a:p>
          <a:p>
            <a:pPr lvl="1"/>
            <a:endParaRPr lang="fi-FI" sz="1600" dirty="0" smtClean="0"/>
          </a:p>
          <a:p>
            <a:r>
              <a:rPr lang="fi-FI" sz="1800" dirty="0" smtClean="0"/>
              <a:t>Direktiivin </a:t>
            </a:r>
            <a:r>
              <a:rPr lang="fi-FI" sz="1800" dirty="0" smtClean="0"/>
              <a:t>keskeiset tavoitteet</a:t>
            </a:r>
          </a:p>
          <a:p>
            <a:pPr lvl="1"/>
            <a:r>
              <a:rPr lang="fi-FI" sz="1600" dirty="0"/>
              <a:t>Uudistaa ja modernisoida </a:t>
            </a:r>
            <a:endParaRPr lang="fi-FI" sz="1600" dirty="0" smtClean="0"/>
          </a:p>
          <a:p>
            <a:pPr marL="534924" lvl="1" indent="0">
              <a:buNone/>
            </a:pPr>
            <a:r>
              <a:rPr lang="fi-FI" sz="1600" dirty="0"/>
              <a:t>	</a:t>
            </a:r>
            <a:r>
              <a:rPr lang="fi-FI" sz="1600" dirty="0" smtClean="0"/>
              <a:t>sääntelyä</a:t>
            </a:r>
            <a:endParaRPr lang="fi-FI" sz="1600" dirty="0"/>
          </a:p>
          <a:p>
            <a:pPr lvl="1"/>
            <a:r>
              <a:rPr lang="fi-FI" sz="1600" dirty="0"/>
              <a:t>Tehostaa julkisten varojen </a:t>
            </a:r>
            <a:endParaRPr lang="fi-FI" sz="1600" dirty="0" smtClean="0"/>
          </a:p>
          <a:p>
            <a:pPr marL="534924" lvl="1" indent="0">
              <a:buNone/>
            </a:pPr>
            <a:r>
              <a:rPr lang="fi-FI" sz="1600" dirty="0"/>
              <a:t>	</a:t>
            </a:r>
            <a:r>
              <a:rPr lang="fi-FI" sz="1600" dirty="0" smtClean="0"/>
              <a:t>käyttöä</a:t>
            </a:r>
            <a:endParaRPr lang="fi-FI" sz="1600" dirty="0"/>
          </a:p>
          <a:p>
            <a:pPr lvl="1"/>
            <a:r>
              <a:rPr lang="fi-FI" sz="1600" dirty="0"/>
              <a:t>Parantaa </a:t>
            </a:r>
            <a:r>
              <a:rPr lang="fi-FI" sz="1600" dirty="0" err="1" smtClean="0"/>
              <a:t>PK-yritysten</a:t>
            </a:r>
            <a:r>
              <a:rPr lang="fi-FI" sz="1600" dirty="0" smtClean="0"/>
              <a:t> </a:t>
            </a:r>
            <a:endParaRPr lang="fi-FI" sz="1600" dirty="0" smtClean="0"/>
          </a:p>
          <a:p>
            <a:pPr marL="534924" lvl="1" indent="0">
              <a:buNone/>
            </a:pPr>
            <a:r>
              <a:rPr lang="fi-FI" sz="1600" dirty="0"/>
              <a:t>	</a:t>
            </a:r>
            <a:r>
              <a:rPr lang="fi-FI" sz="1600" dirty="0" smtClean="0"/>
              <a:t>osallistumista </a:t>
            </a:r>
            <a:endParaRPr lang="fi-FI" sz="1600" dirty="0"/>
          </a:p>
          <a:p>
            <a:pPr lvl="1"/>
            <a:r>
              <a:rPr lang="fi-FI" sz="1600" dirty="0"/>
              <a:t>Parantaa sosiaalisten </a:t>
            </a:r>
            <a:endParaRPr lang="fi-FI" sz="1600" dirty="0" smtClean="0"/>
          </a:p>
          <a:p>
            <a:pPr marL="534924" lvl="1" indent="0">
              <a:buNone/>
            </a:pPr>
            <a:r>
              <a:rPr lang="fi-FI" sz="1600" dirty="0"/>
              <a:t>	</a:t>
            </a:r>
            <a:r>
              <a:rPr lang="fi-FI" sz="1600" dirty="0" smtClean="0"/>
              <a:t>näkökulmien </a:t>
            </a:r>
            <a:r>
              <a:rPr lang="fi-FI" sz="1600" dirty="0"/>
              <a:t>huomioimista</a:t>
            </a:r>
          </a:p>
          <a:p>
            <a:pPr lvl="1"/>
            <a:r>
              <a:rPr lang="fi-FI" sz="1600" dirty="0"/>
              <a:t>Lisätä oikeudellista varmuutta </a:t>
            </a:r>
            <a:endParaRPr lang="fi-FI" sz="1600" dirty="0" smtClean="0"/>
          </a:p>
          <a:p>
            <a:pPr marL="534924" lvl="1" indent="0">
              <a:buNone/>
            </a:pPr>
            <a:r>
              <a:rPr lang="fi-FI" sz="1600" dirty="0"/>
              <a:t>	</a:t>
            </a:r>
            <a:r>
              <a:rPr lang="fi-FI" sz="1600" dirty="0" smtClean="0"/>
              <a:t>oikeuskäytäntö </a:t>
            </a:r>
            <a:r>
              <a:rPr lang="fi-FI" sz="1600" dirty="0"/>
              <a:t>direktiiveihin, </a:t>
            </a:r>
            <a:endParaRPr lang="fi-FI" sz="1600" dirty="0" smtClean="0"/>
          </a:p>
          <a:p>
            <a:pPr marL="534924" lvl="1" indent="0">
              <a:buNone/>
            </a:pPr>
            <a:r>
              <a:rPr lang="fi-FI" sz="1600" dirty="0"/>
              <a:t>	</a:t>
            </a:r>
            <a:r>
              <a:rPr lang="fi-FI" sz="1600" dirty="0" smtClean="0"/>
              <a:t>käsitteiden selkeyttäminen</a:t>
            </a:r>
            <a:r>
              <a:rPr lang="fi-FI" sz="1600" dirty="0"/>
              <a:t> </a:t>
            </a:r>
            <a:r>
              <a:rPr lang="fi-FI" sz="1600" dirty="0" err="1" smtClean="0"/>
              <a:t>jne</a:t>
            </a:r>
            <a:endParaRPr lang="fi-FI" sz="1600" dirty="0"/>
          </a:p>
          <a:p>
            <a:r>
              <a:rPr lang="fi-FI" sz="1800" dirty="0" smtClean="0"/>
              <a:t>Kansalliset tavoitteet</a:t>
            </a:r>
          </a:p>
          <a:p>
            <a:pPr marL="0" indent="0">
              <a:buNone/>
            </a:pPr>
            <a:endParaRPr lang="fi-FI" sz="240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8763AE0-45ED-4A22-9416-4E128D546739}" type="datetime1">
              <a:rPr lang="fi-FI" smtClean="0"/>
              <a:t>4.11.2014</a:t>
            </a:fld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05" y="2736355"/>
            <a:ext cx="6790070" cy="42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Kansalliset erityiskysymykset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64494" y="1872257"/>
            <a:ext cx="6768751" cy="4841451"/>
          </a:xfrm>
        </p:spPr>
        <p:txBody>
          <a:bodyPr>
            <a:normAutofit fontScale="85000" lnSpcReduction="10000"/>
          </a:bodyPr>
          <a:lstStyle/>
          <a:p>
            <a:endParaRPr lang="fi-FI" dirty="0" smtClean="0"/>
          </a:p>
          <a:p>
            <a:r>
              <a:rPr lang="fi-FI" dirty="0" err="1" smtClean="0"/>
              <a:t>Sote</a:t>
            </a:r>
            <a:r>
              <a:rPr lang="fi-FI" dirty="0" smtClean="0"/>
              <a:t>-palvelujen </a:t>
            </a:r>
            <a:r>
              <a:rPr lang="fi-FI" dirty="0" smtClean="0"/>
              <a:t>kilpailuttaminen</a:t>
            </a:r>
          </a:p>
          <a:p>
            <a:r>
              <a:rPr lang="fi-FI" dirty="0" smtClean="0"/>
              <a:t>Kansallinen kynnysarvo ja kansallisten hankintojen </a:t>
            </a:r>
            <a:r>
              <a:rPr lang="fi-FI" dirty="0" smtClean="0"/>
              <a:t>menettelytavat</a:t>
            </a:r>
          </a:p>
          <a:p>
            <a:pPr lvl="1"/>
            <a:r>
              <a:rPr lang="fi-FI" dirty="0" smtClean="0"/>
              <a:t>Pienhankinnat</a:t>
            </a:r>
          </a:p>
          <a:p>
            <a:pPr lvl="1"/>
            <a:r>
              <a:rPr lang="fi-FI" dirty="0" smtClean="0"/>
              <a:t>Kansalliset hankinnat</a:t>
            </a:r>
          </a:p>
          <a:p>
            <a:pPr lvl="1"/>
            <a:r>
              <a:rPr lang="fi-FI" dirty="0" err="1" smtClean="0"/>
              <a:t>Sote</a:t>
            </a:r>
            <a:r>
              <a:rPr lang="fi-FI" dirty="0" smtClean="0"/>
              <a:t>-hankinnat</a:t>
            </a:r>
          </a:p>
          <a:p>
            <a:pPr lvl="1"/>
            <a:r>
              <a:rPr lang="fi-FI" dirty="0" smtClean="0"/>
              <a:t>Käyttöoikeussopimukset</a:t>
            </a:r>
            <a:endParaRPr lang="fi-FI" dirty="0" smtClean="0"/>
          </a:p>
          <a:p>
            <a:r>
              <a:rPr lang="fi-FI" dirty="0" smtClean="0"/>
              <a:t>Laatuasioiden huomioiminen</a:t>
            </a:r>
            <a:endParaRPr lang="fi-FI" dirty="0" smtClean="0"/>
          </a:p>
          <a:p>
            <a:r>
              <a:rPr lang="fi-FI" dirty="0" smtClean="0"/>
              <a:t>Sosiaaliset </a:t>
            </a:r>
            <a:r>
              <a:rPr lang="fi-FI" dirty="0" smtClean="0"/>
              <a:t>näkökohdat ja erityisesti työehtoasioiden huomioiminen </a:t>
            </a:r>
          </a:p>
          <a:p>
            <a:r>
              <a:rPr lang="fi-FI" dirty="0" smtClean="0"/>
              <a:t>Julkisen sektorin yhteistyömuodot ja in </a:t>
            </a:r>
            <a:r>
              <a:rPr lang="fi-FI" dirty="0" err="1" smtClean="0"/>
              <a:t>house</a:t>
            </a:r>
            <a:r>
              <a:rPr lang="fi-FI" dirty="0" smtClean="0"/>
              <a:t>-hankinnat</a:t>
            </a:r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 smtClean="0"/>
              <a:t>Menettelylaki/substanssilaki?</a:t>
            </a:r>
          </a:p>
          <a:p>
            <a:r>
              <a:rPr lang="fi-FI" dirty="0" smtClean="0"/>
              <a:t>Direktiivien minimisääntely/kansalliset kiristykset?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C84E4C-60DB-44CA-B547-348DF0AA76A9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85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title"/>
          </p:nvPr>
        </p:nvSpPr>
        <p:spPr>
          <a:xfrm>
            <a:off x="864493" y="648122"/>
            <a:ext cx="7704856" cy="1223541"/>
          </a:xfrm>
        </p:spPr>
        <p:txBody>
          <a:bodyPr/>
          <a:lstStyle/>
          <a:p>
            <a:r>
              <a:rPr lang="fi-FI" dirty="0" smtClean="0"/>
              <a:t>Lakiuudistuksen keskeistä sisältöä</a:t>
            </a:r>
            <a:endParaRPr lang="fi-FI" dirty="0"/>
          </a:p>
        </p:txBody>
      </p:sp>
      <p:sp>
        <p:nvSpPr>
          <p:cNvPr id="8" name="Sisällön paikkamerkki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i-FI" b="1" dirty="0" smtClean="0"/>
              <a:t>Soveltamisala</a:t>
            </a:r>
          </a:p>
          <a:p>
            <a:pPr>
              <a:buFontTx/>
              <a:buChar char="-"/>
            </a:pPr>
            <a:r>
              <a:rPr lang="fi-FI" dirty="0" smtClean="0"/>
              <a:t>In </a:t>
            </a:r>
            <a:r>
              <a:rPr lang="fi-FI" dirty="0" err="1" smtClean="0"/>
              <a:t>house</a:t>
            </a:r>
            <a:r>
              <a:rPr lang="fi-FI" dirty="0" smtClean="0"/>
              <a:t>, julkisen sektorin yhteistyömuodot</a:t>
            </a:r>
          </a:p>
          <a:p>
            <a:pPr>
              <a:buFontTx/>
              <a:buChar char="-"/>
            </a:pPr>
            <a:r>
              <a:rPr lang="fi-FI" dirty="0" err="1" smtClean="0"/>
              <a:t>Sote</a:t>
            </a:r>
            <a:r>
              <a:rPr lang="fi-FI" dirty="0" smtClean="0"/>
              <a:t>-hankinnat soveltamisalaan</a:t>
            </a:r>
          </a:p>
          <a:p>
            <a:pPr>
              <a:buFontTx/>
              <a:buChar char="-"/>
            </a:pPr>
            <a:r>
              <a:rPr lang="fi-FI" dirty="0" smtClean="0"/>
              <a:t>Käyttöoikeussopimukset soveltamisalaan</a:t>
            </a:r>
          </a:p>
          <a:p>
            <a:pPr>
              <a:buFontTx/>
              <a:buChar char="-"/>
            </a:pPr>
            <a:r>
              <a:rPr lang="fi-FI" dirty="0" smtClean="0"/>
              <a:t>Yhteishankinnat</a:t>
            </a:r>
          </a:p>
          <a:p>
            <a:pPr marL="0" indent="0">
              <a:buNone/>
            </a:pPr>
            <a:r>
              <a:rPr lang="fi-FI" b="1" dirty="0" smtClean="0"/>
              <a:t>Hankintamenettelyt ja määräajat</a:t>
            </a:r>
          </a:p>
          <a:p>
            <a:pPr>
              <a:buFontTx/>
              <a:buChar char="-"/>
            </a:pPr>
            <a:r>
              <a:rPr lang="fi-FI" dirty="0" smtClean="0"/>
              <a:t>Avoin ja rajoitettu menettely</a:t>
            </a:r>
          </a:p>
          <a:p>
            <a:pPr>
              <a:buFontTx/>
              <a:buChar char="-"/>
            </a:pPr>
            <a:r>
              <a:rPr lang="fi-FI" dirty="0" smtClean="0"/>
              <a:t>Tarjousperusteinen neuvottelumenettely</a:t>
            </a:r>
          </a:p>
          <a:p>
            <a:pPr>
              <a:buFontTx/>
              <a:buChar char="-"/>
            </a:pPr>
            <a:r>
              <a:rPr lang="fi-FI" dirty="0" smtClean="0"/>
              <a:t>Neuvottelumenettely, josta ei julkaista ilmoitusta</a:t>
            </a:r>
          </a:p>
          <a:p>
            <a:pPr>
              <a:buFontTx/>
              <a:buChar char="-"/>
            </a:pPr>
            <a:r>
              <a:rPr lang="fi-FI" dirty="0" smtClean="0"/>
              <a:t>Kilpailullinen neuvottelumenettely</a:t>
            </a:r>
          </a:p>
          <a:p>
            <a:pPr>
              <a:buFontTx/>
              <a:buChar char="-"/>
            </a:pPr>
            <a:r>
              <a:rPr lang="fi-FI" dirty="0" smtClean="0"/>
              <a:t>Innovaatiokumppanuus</a:t>
            </a:r>
          </a:p>
          <a:p>
            <a:pPr>
              <a:buFontTx/>
              <a:buChar char="-"/>
            </a:pPr>
            <a:r>
              <a:rPr lang="fi-FI" dirty="0" smtClean="0"/>
              <a:t>Puitejärjestelyt, sähköiset luettelot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65013B-32E9-42D6-AFA3-144EF4D9060B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605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title"/>
          </p:nvPr>
        </p:nvSpPr>
        <p:spPr>
          <a:xfrm>
            <a:off x="864493" y="648122"/>
            <a:ext cx="7488832" cy="1223541"/>
          </a:xfrm>
        </p:spPr>
        <p:txBody>
          <a:bodyPr/>
          <a:lstStyle/>
          <a:p>
            <a:r>
              <a:rPr lang="fi-FI" dirty="0" smtClean="0"/>
              <a:t>Lakiuudistuksen keskeistä sisältöä</a:t>
            </a:r>
            <a:endParaRPr lang="fi-FI" dirty="0"/>
          </a:p>
        </p:txBody>
      </p:sp>
      <p:sp>
        <p:nvSpPr>
          <p:cNvPr id="8" name="Sisällön paikkamerkki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b="1" dirty="0" smtClean="0"/>
              <a:t>Hankinnan määrittely</a:t>
            </a:r>
          </a:p>
          <a:p>
            <a:pPr>
              <a:buFontTx/>
              <a:buChar char="-"/>
            </a:pPr>
            <a:r>
              <a:rPr lang="fi-FI" dirty="0" smtClean="0"/>
              <a:t>Hankinnan arvon laskeminen</a:t>
            </a:r>
          </a:p>
          <a:p>
            <a:pPr>
              <a:buFontTx/>
              <a:buChar char="-"/>
            </a:pPr>
            <a:r>
              <a:rPr lang="fi-FI" dirty="0" smtClean="0"/>
              <a:t>Tekniset eritelmät</a:t>
            </a:r>
          </a:p>
          <a:p>
            <a:pPr>
              <a:buFontTx/>
              <a:buChar char="-"/>
            </a:pPr>
            <a:r>
              <a:rPr lang="fi-FI" dirty="0" smtClean="0"/>
              <a:t>Merkit</a:t>
            </a:r>
          </a:p>
          <a:p>
            <a:pPr>
              <a:buFontTx/>
              <a:buChar char="-"/>
            </a:pPr>
            <a:r>
              <a:rPr lang="fi-FI" dirty="0" smtClean="0"/>
              <a:t>Hankintojen jakaminen osiin</a:t>
            </a:r>
          </a:p>
          <a:p>
            <a:pPr marL="0" indent="0">
              <a:buNone/>
            </a:pPr>
            <a:r>
              <a:rPr lang="fi-FI" b="1" dirty="0" smtClean="0"/>
              <a:t>Muutokset menettelytavoissa</a:t>
            </a:r>
          </a:p>
          <a:p>
            <a:pPr>
              <a:buFontTx/>
              <a:buChar char="-"/>
            </a:pPr>
            <a:r>
              <a:rPr lang="fi-FI" dirty="0" smtClean="0"/>
              <a:t>Tarjousten tarjouspyynnönmukaisuus ja täsmennykset</a:t>
            </a:r>
          </a:p>
          <a:p>
            <a:pPr>
              <a:buFontTx/>
              <a:buChar char="-"/>
            </a:pPr>
            <a:r>
              <a:rPr lang="fi-FI" dirty="0" smtClean="0"/>
              <a:t>Luottamuksellisuus</a:t>
            </a:r>
          </a:p>
          <a:p>
            <a:pPr>
              <a:buFontTx/>
              <a:buChar char="-"/>
            </a:pPr>
            <a:r>
              <a:rPr lang="fi-FI" dirty="0" smtClean="0"/>
              <a:t>Eturistiriidat</a:t>
            </a:r>
          </a:p>
          <a:p>
            <a:pPr>
              <a:buFontTx/>
              <a:buChar char="-"/>
            </a:pPr>
            <a:r>
              <a:rPr lang="fi-FI" dirty="0" smtClean="0"/>
              <a:t>Sähköiset menettelyt</a:t>
            </a:r>
          </a:p>
          <a:p>
            <a:pPr>
              <a:buFontTx/>
              <a:buChar char="-"/>
            </a:pPr>
            <a:endParaRPr lang="fi-FI" dirty="0" smtClean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18F2B8C-5EA8-4B7E-9403-7BBDA227419D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106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Lakiuudistuksen keskeistä sisältöä</a:t>
            </a:r>
            <a:endParaRPr lang="fi-FI" dirty="0"/>
          </a:p>
        </p:txBody>
      </p:sp>
      <p:sp>
        <p:nvSpPr>
          <p:cNvPr id="8" name="Sisällön paikkamerkki 7"/>
          <p:cNvSpPr>
            <a:spLocks noGrp="1"/>
          </p:cNvSpPr>
          <p:nvPr>
            <p:ph idx="1"/>
          </p:nvPr>
        </p:nvSpPr>
        <p:spPr>
          <a:xfrm>
            <a:off x="864494" y="1872258"/>
            <a:ext cx="6768751" cy="46085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i-FI" b="1" dirty="0" smtClean="0"/>
              <a:t>Tarjoajien soveltuvuus ja valinta</a:t>
            </a:r>
          </a:p>
          <a:p>
            <a:pPr>
              <a:buFontTx/>
              <a:buChar char="-"/>
            </a:pPr>
            <a:r>
              <a:rPr lang="fi-FI" dirty="0" smtClean="0"/>
              <a:t>Soveltuvuusvaatimukset ja poissulkuperusteet</a:t>
            </a:r>
          </a:p>
          <a:p>
            <a:pPr>
              <a:buFontTx/>
              <a:buChar char="-"/>
            </a:pPr>
            <a:r>
              <a:rPr lang="fi-FI" dirty="0" smtClean="0"/>
              <a:t>Toisten yksiköiden voimavarojen käyttö (ryhmittymät, alihankinnat) </a:t>
            </a:r>
          </a:p>
          <a:p>
            <a:pPr>
              <a:buFontTx/>
              <a:buChar char="-"/>
            </a:pPr>
            <a:r>
              <a:rPr lang="fi-FI" dirty="0" smtClean="0"/>
              <a:t>Eurooppalainen hankinta-asiakirja, muut todistuskeinot</a:t>
            </a:r>
          </a:p>
          <a:p>
            <a:pPr marL="0" indent="0">
              <a:buNone/>
            </a:pPr>
            <a:r>
              <a:rPr lang="fi-FI" b="1" dirty="0" smtClean="0"/>
              <a:t>Tarjousten valinta- ja vertailuperusteet</a:t>
            </a:r>
          </a:p>
          <a:p>
            <a:pPr>
              <a:buFontTx/>
              <a:buChar char="-"/>
            </a:pPr>
            <a:r>
              <a:rPr lang="fi-FI" dirty="0" smtClean="0"/>
              <a:t>Kokonaistaloudellisen edullisuuden käyttötavat</a:t>
            </a:r>
          </a:p>
          <a:p>
            <a:pPr>
              <a:buFontTx/>
              <a:buChar char="-"/>
            </a:pPr>
            <a:r>
              <a:rPr lang="fi-FI" dirty="0" smtClean="0"/>
              <a:t>Elinkaarikustannukset</a:t>
            </a:r>
          </a:p>
          <a:p>
            <a:pPr>
              <a:buFontTx/>
              <a:buChar char="-"/>
            </a:pPr>
            <a:r>
              <a:rPr lang="fi-FI" dirty="0" smtClean="0"/>
              <a:t>Poikkeuksellisen alhaiset tarjoukset</a:t>
            </a:r>
          </a:p>
          <a:p>
            <a:pPr marL="0" indent="0">
              <a:buNone/>
            </a:pPr>
            <a:r>
              <a:rPr lang="fi-FI" b="1" dirty="0" smtClean="0"/>
              <a:t>Hankintapäätökset</a:t>
            </a:r>
          </a:p>
          <a:p>
            <a:pPr>
              <a:buFontTx/>
              <a:buChar char="-"/>
            </a:pPr>
            <a:r>
              <a:rPr lang="fi-FI" dirty="0" smtClean="0"/>
              <a:t>Tietojen antaminen tarjoajille</a:t>
            </a:r>
          </a:p>
          <a:p>
            <a:pPr>
              <a:buFontTx/>
              <a:buChar char="-"/>
            </a:pPr>
            <a:r>
              <a:rPr lang="fi-FI" dirty="0" smtClean="0"/>
              <a:t>Kertomukset/raportit</a:t>
            </a:r>
          </a:p>
          <a:p>
            <a:pPr marL="0" indent="0">
              <a:buNone/>
            </a:pPr>
            <a:r>
              <a:rPr lang="fi-FI" b="1" dirty="0" smtClean="0"/>
              <a:t>Sopimuskausi ja sopimusmuutokset</a:t>
            </a:r>
          </a:p>
          <a:p>
            <a:pPr>
              <a:buFontTx/>
              <a:buChar char="-"/>
            </a:pPr>
            <a:endParaRPr lang="fi-FI" dirty="0" smtClean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B86BA45-F0F2-4CAE-9547-78B2B98195E4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530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76461" y="144066"/>
            <a:ext cx="7776864" cy="1223541"/>
          </a:xfrm>
        </p:spPr>
        <p:txBody>
          <a:bodyPr/>
          <a:lstStyle/>
          <a:p>
            <a:r>
              <a:rPr lang="fi-FI" dirty="0" smtClean="0"/>
              <a:t>Horisontaalipolitiikat hankinnoissa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792485" y="1367607"/>
            <a:ext cx="7416824" cy="54732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i-FI" sz="2600" b="1" dirty="0" smtClean="0"/>
          </a:p>
          <a:p>
            <a:pPr marL="0" indent="0">
              <a:buNone/>
            </a:pPr>
            <a:r>
              <a:rPr lang="fi-FI" sz="2600" b="1" dirty="0" smtClean="0"/>
              <a:t>Ympäristö-, </a:t>
            </a:r>
            <a:r>
              <a:rPr lang="fi-FI" sz="2600" b="1" dirty="0" err="1" smtClean="0"/>
              <a:t>sosiaali</a:t>
            </a:r>
            <a:r>
              <a:rPr lang="fi-FI" sz="2600" b="1" dirty="0" smtClean="0"/>
              <a:t>- ja työlainsäädännön velvoittee</a:t>
            </a:r>
            <a:r>
              <a:rPr lang="fi-FI" sz="2600" dirty="0" smtClean="0"/>
              <a:t>t</a:t>
            </a:r>
          </a:p>
          <a:p>
            <a:pPr lvl="1"/>
            <a:r>
              <a:rPr lang="fi-FI" sz="2200" dirty="0" smtClean="0"/>
              <a:t>Varatut hankintasopimukset</a:t>
            </a:r>
          </a:p>
          <a:p>
            <a:pPr lvl="1"/>
            <a:r>
              <a:rPr lang="fi-FI" sz="2200" dirty="0" smtClean="0"/>
              <a:t>Hankintasopimusten erityisehdot</a:t>
            </a:r>
          </a:p>
          <a:p>
            <a:pPr lvl="1"/>
            <a:r>
              <a:rPr lang="fi-FI" sz="2200" dirty="0" smtClean="0"/>
              <a:t>Alihintaiset tarjoukset</a:t>
            </a:r>
          </a:p>
          <a:p>
            <a:pPr lvl="1"/>
            <a:r>
              <a:rPr lang="fi-FI" sz="2200" dirty="0" smtClean="0"/>
              <a:t>Poissulkemisperusteet</a:t>
            </a:r>
          </a:p>
          <a:p>
            <a:pPr lvl="1"/>
            <a:r>
              <a:rPr lang="fi-FI" sz="2200" dirty="0" smtClean="0"/>
              <a:t>Vertailuperusteet</a:t>
            </a:r>
          </a:p>
          <a:p>
            <a:pPr lvl="1"/>
            <a:r>
              <a:rPr lang="fi-FI" sz="2200" dirty="0" smtClean="0"/>
              <a:t>Tarjoajien ja alihankintaketjun velvoitteiden noudattamisen selvittäminen</a:t>
            </a:r>
          </a:p>
          <a:p>
            <a:pPr marL="0" indent="0">
              <a:buNone/>
            </a:pPr>
            <a:r>
              <a:rPr lang="fi-FI" sz="2600" b="1" dirty="0" err="1" smtClean="0"/>
              <a:t>PK-yritysten</a:t>
            </a:r>
            <a:r>
              <a:rPr lang="fi-FI" sz="2600" b="1" dirty="0" smtClean="0"/>
              <a:t> aseman parantaminen</a:t>
            </a:r>
          </a:p>
          <a:p>
            <a:pPr lvl="1"/>
            <a:r>
              <a:rPr lang="fi-FI" sz="2200" dirty="0" smtClean="0"/>
              <a:t>Hankintojen jakaminen</a:t>
            </a:r>
          </a:p>
          <a:p>
            <a:pPr lvl="1"/>
            <a:r>
              <a:rPr lang="fi-FI" sz="2200" dirty="0" smtClean="0"/>
              <a:t>Liikevaihtorajoitteet</a:t>
            </a:r>
          </a:p>
          <a:p>
            <a:pPr lvl="1"/>
            <a:r>
              <a:rPr lang="fi-FI" sz="2200" dirty="0" smtClean="0"/>
              <a:t>Markkinoiden toimivuuden varmistaminen?</a:t>
            </a:r>
          </a:p>
          <a:p>
            <a:pPr marL="0" indent="0">
              <a:buNone/>
            </a:pPr>
            <a:r>
              <a:rPr lang="fi-FI" sz="2600" b="1" dirty="0" smtClean="0"/>
              <a:t>Innovatiivisuus</a:t>
            </a:r>
          </a:p>
          <a:p>
            <a:pPr lvl="1"/>
            <a:r>
              <a:rPr lang="fi-FI" sz="2200" dirty="0" smtClean="0"/>
              <a:t>Innovaatiokumppanuus</a:t>
            </a:r>
          </a:p>
          <a:p>
            <a:pPr lvl="1"/>
            <a:r>
              <a:rPr lang="fi-FI" sz="2200" dirty="0" smtClean="0"/>
              <a:t>Innovatiivisuusominaisuudet vertailuperusteina</a:t>
            </a:r>
            <a:endParaRPr lang="fi-FI" sz="2200" b="1" dirty="0"/>
          </a:p>
          <a:p>
            <a:pPr marL="0" indent="0">
              <a:buNone/>
            </a:pPr>
            <a:r>
              <a:rPr lang="fi-FI" sz="2600" b="1" dirty="0" smtClean="0"/>
              <a:t>Harmaan talouden torjunta</a:t>
            </a:r>
          </a:p>
          <a:p>
            <a:pPr lvl="1"/>
            <a:r>
              <a:rPr lang="fi-FI" sz="2200" dirty="0" smtClean="0"/>
              <a:t>Verot ja sotut ja muut poissulkuperusteet</a:t>
            </a:r>
          </a:p>
          <a:p>
            <a:pPr lvl="1"/>
            <a:r>
              <a:rPr lang="fi-FI" sz="2200" dirty="0" smtClean="0"/>
              <a:t>Alihintaiset tarjoukset</a:t>
            </a:r>
          </a:p>
          <a:p>
            <a:pPr marL="534924" lvl="1" indent="0">
              <a:buNone/>
            </a:pPr>
            <a:endParaRPr lang="fi-FI" dirty="0" smtClean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A75EECD-C275-409C-B205-D5173A9FEA33}" type="datetime1">
              <a:rPr lang="fi-FI" smtClean="0"/>
              <a:t>4.11.2014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94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>
          <a:xfrm>
            <a:off x="345864" y="1010473"/>
            <a:ext cx="6192688" cy="2878018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Keskeisiä </a:t>
            </a:r>
            <a:br>
              <a:rPr lang="fi-FI" dirty="0" smtClean="0"/>
            </a:br>
            <a:r>
              <a:rPr lang="fi-FI" dirty="0" smtClean="0"/>
              <a:t>muutoksia </a:t>
            </a:r>
            <a:br>
              <a:rPr lang="fi-FI" dirty="0" smtClean="0"/>
            </a:br>
            <a:r>
              <a:rPr lang="fi-FI" dirty="0" smtClean="0"/>
              <a:t>käytännön hankintatoimen kannalta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315E-991C-49EE-9754-2A32D1B75A94}" type="datetime1">
              <a:rPr lang="fi-FI" smtClean="0"/>
              <a:t>4.11.2014</a:t>
            </a:fld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0F643E-A029-41F8-9F19-554B54E225EE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Eija Kontuniemi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5663762"/>
      </p:ext>
    </p:extLst>
  </p:cSld>
  <p:clrMapOvr>
    <a:masterClrMapping/>
  </p:clrMapOvr>
</p:sld>
</file>

<file path=ppt/theme/theme1.xml><?xml version="1.0" encoding="utf-8"?>
<a:theme xmlns:a="http://schemas.openxmlformats.org/drawingml/2006/main" name="Hansel2014">
  <a:themeElements>
    <a:clrScheme name="Hansel">
      <a:dk1>
        <a:srgbClr val="005596"/>
      </a:dk1>
      <a:lt1>
        <a:srgbClr val="FFFFFF"/>
      </a:lt1>
      <a:dk2>
        <a:srgbClr val="005596"/>
      </a:dk2>
      <a:lt2>
        <a:srgbClr val="808080"/>
      </a:lt2>
      <a:accent1>
        <a:srgbClr val="00A8DF"/>
      </a:accent1>
      <a:accent2>
        <a:srgbClr val="3F9B35"/>
      </a:accent2>
      <a:accent3>
        <a:srgbClr val="FFFFFF"/>
      </a:accent3>
      <a:accent4>
        <a:srgbClr val="00477F"/>
      </a:accent4>
      <a:accent5>
        <a:srgbClr val="AAD1EC"/>
      </a:accent5>
      <a:accent6>
        <a:srgbClr val="388C2F"/>
      </a:accent6>
      <a:hlink>
        <a:srgbClr val="FE7900"/>
      </a:hlink>
      <a:folHlink>
        <a:srgbClr val="62B9E3"/>
      </a:folHlink>
    </a:clrScheme>
    <a:fontScheme name="Hansel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lnDef>
  </a:objectDefaults>
  <a:extraClrSchemeLst>
    <a:extraClrScheme>
      <a:clrScheme name="Blank 1">
        <a:dk1>
          <a:srgbClr val="005596"/>
        </a:dk1>
        <a:lt1>
          <a:srgbClr val="FFFFFF"/>
        </a:lt1>
        <a:dk2>
          <a:srgbClr val="005596"/>
        </a:dk2>
        <a:lt2>
          <a:srgbClr val="808080"/>
        </a:lt2>
        <a:accent1>
          <a:srgbClr val="00A8DF"/>
        </a:accent1>
        <a:accent2>
          <a:srgbClr val="3F9B35"/>
        </a:accent2>
        <a:accent3>
          <a:srgbClr val="FFFFFF"/>
        </a:accent3>
        <a:accent4>
          <a:srgbClr val="00477F"/>
        </a:accent4>
        <a:accent5>
          <a:srgbClr val="AAD1EC"/>
        </a:accent5>
        <a:accent6>
          <a:srgbClr val="388C2F"/>
        </a:accent6>
        <a:hlink>
          <a:srgbClr val="FE7900"/>
        </a:hlink>
        <a:folHlink>
          <a:srgbClr val="62B9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</TotalTime>
  <Words>811</Words>
  <Application>Microsoft Office PowerPoint</Application>
  <PresentationFormat>Mukautettu</PresentationFormat>
  <Paragraphs>233</Paragraphs>
  <Slides>16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Verdana</vt:lpstr>
      <vt:lpstr>Wingdings</vt:lpstr>
      <vt:lpstr>Hansel2014</vt:lpstr>
      <vt:lpstr>Hankintadirektiivit uudistuvat - mikä muuttuu?</vt:lpstr>
      <vt:lpstr>Lakiuudistuksen aikataulu ja organisointi</vt:lpstr>
      <vt:lpstr>Lakiuudistuksen tausta </vt:lpstr>
      <vt:lpstr>Kansalliset erityiskysymykset</vt:lpstr>
      <vt:lpstr>Lakiuudistuksen keskeistä sisältöä</vt:lpstr>
      <vt:lpstr>Lakiuudistuksen keskeistä sisältöä</vt:lpstr>
      <vt:lpstr>Lakiuudistuksen keskeistä sisältöä</vt:lpstr>
      <vt:lpstr>Horisontaalipolitiikat hankinnoissa</vt:lpstr>
      <vt:lpstr>Keskeisiä  muutoksia  käytännön hankintatoimen kannalta</vt:lpstr>
      <vt:lpstr>Sopimusmuutokset (72 Art, 107-111 Rec)</vt:lpstr>
      <vt:lpstr>Sähköiset viestintävälineet pakollisiksi </vt:lpstr>
      <vt:lpstr>Markkinakartoitus  ja hankinnan valmistelu (40, 41 ja 57 Art)</vt:lpstr>
      <vt:lpstr>Tarjousten täsmentäminen (54 Art)</vt:lpstr>
      <vt:lpstr>Tarjousten valinta – ja vertailuperusteet (67 Art)</vt:lpstr>
      <vt:lpstr>Direktiiviuudistuksen vaikutuksia</vt:lpstr>
      <vt:lpstr>Kiitos!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Hankintadirektiivit uudistuvat - mikä muuttuu?</dc:title>
  <dc:creator>Kontuniemi Eija</dc:creator>
  <cp:lastModifiedBy>Kontuniemi Eija</cp:lastModifiedBy>
  <cp:revision>12</cp:revision>
  <dcterms:created xsi:type="dcterms:W3CDTF">2014-11-04T05:22:00Z</dcterms:created>
  <dcterms:modified xsi:type="dcterms:W3CDTF">2014-11-04T06:18:10Z</dcterms:modified>
</cp:coreProperties>
</file>