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1pPr>
    <a:lvl2pPr indent="2286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2pPr>
    <a:lvl3pPr indent="4572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3pPr>
    <a:lvl4pPr indent="6858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4pPr>
    <a:lvl5pPr indent="9144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5pPr>
    <a:lvl6pPr indent="11430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6pPr>
    <a:lvl7pPr indent="13716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7pPr>
    <a:lvl8pPr indent="16002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8pPr>
    <a:lvl9pPr indent="1828800" defTabSz="457200">
      <a:lnSpc>
        <a:spcPct val="125000"/>
      </a:lnSpc>
      <a:defRPr sz="2400">
        <a:latin typeface="Avenir"/>
        <a:ea typeface="Avenir"/>
        <a:cs typeface="Avenir"/>
        <a:sym typeface="Avenir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 ja ala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yksi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kaksi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kolme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neljä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ain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uva - va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799004" y="4508500"/>
            <a:ext cx="1408329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Teksti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yksi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kaksi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kolme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neljä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 - kes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Otsikkoteksti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uva - py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yksi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kaksi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kolme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neljä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 - Y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Otsikkoteksti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 ja mer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yksi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kaksi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kolme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neljä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, merkit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yksi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kaksi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kolme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neljä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r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yksi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kaksi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kolme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neljä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uva - 3 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Otsikkoteksti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yksi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kaksi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kolme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neljä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Leipätekstin taso viisi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apio.haanpera@aalto.fi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698619" y="1711615"/>
            <a:ext cx="11303000" cy="3505201"/>
          </a:xfrm>
          <a:prstGeom prst="rect">
            <a:avLst/>
          </a:prstGeom>
        </p:spPr>
        <p:txBody>
          <a:bodyPr/>
          <a:lstStyle/>
          <a:p>
            <a:pPr lvl="0" defTabSz="525779">
              <a:defRPr sz="1800">
                <a:solidFill>
                  <a:srgbClr val="000000"/>
                </a:solidFill>
                <a:effectLst/>
              </a:defRPr>
            </a:pPr>
            <a:r>
              <a:rPr sz="6479">
                <a:solidFill>
                  <a:srgbClr val="FFFFFF"/>
                </a:solidFill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rPr>
              <a:t>Saavutettavuus &amp; </a:t>
            </a:r>
            <a:r>
              <a:rPr sz="6479">
                <a:solidFill>
                  <a:srgbClr val="FFFFFF"/>
                </a:solidFill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sz="6479">
                <a:solidFill>
                  <a:srgbClr val="FFFFFF"/>
                </a:solidFill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rPr>
              <a:t>steettömyys</a:t>
            </a:r>
            <a:endParaRPr sz="6479">
              <a:solidFill>
                <a:srgbClr val="FFFFFF"/>
              </a:solidFill>
              <a:effectLst>
                <a:outerShdw sx="100000" sy="100000" kx="0" ky="0" algn="b" rotWithShape="0" blurRad="45720" dist="34289" dir="5400000">
                  <a:srgbClr val="000000"/>
                </a:outerShdw>
              </a:effectLst>
            </a:endParaRPr>
          </a:p>
          <a:p>
            <a:pPr lvl="0" defTabSz="525779">
              <a:defRPr sz="1800">
                <a:solidFill>
                  <a:srgbClr val="000000"/>
                </a:solidFill>
                <a:effectLst/>
              </a:defRPr>
            </a:pPr>
            <a:endParaRPr sz="6479">
              <a:solidFill>
                <a:srgbClr val="FFFFFF"/>
              </a:solidFill>
              <a:effectLst>
                <a:outerShdw sx="100000" sy="100000" kx="0" ky="0" algn="b" rotWithShape="0" blurRad="45720" dist="34289" dir="5400000">
                  <a:srgbClr val="000000"/>
                </a:outerShdw>
              </a:effectLst>
            </a:endParaRPr>
          </a:p>
          <a:p>
            <a:pPr lvl="0" defTabSz="525779">
              <a:defRPr sz="1800">
                <a:solidFill>
                  <a:srgbClr val="000000"/>
                </a:solidFill>
                <a:effectLst/>
              </a:defRPr>
            </a:pPr>
            <a:r>
              <a:rPr sz="6479">
                <a:solidFill>
                  <a:srgbClr val="FFFFFF"/>
                </a:solidFill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rPr>
              <a:t>Käytettävyyttä Kaikille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850900" y="7102620"/>
            <a:ext cx="11303001" cy="1574800"/>
          </a:xfrm>
          <a:prstGeom prst="rect">
            <a:avLst/>
          </a:prstGeom>
        </p:spPr>
        <p:txBody>
          <a:bodyPr/>
          <a:lstStyle/>
          <a:p>
            <a:pPr lvl="0" defTabSz="438150">
              <a:defRPr sz="1800">
                <a:solidFill>
                  <a:srgbClr val="000000"/>
                </a:solidFill>
                <a:effectLst/>
              </a:defRPr>
            </a:pPr>
            <a:r>
              <a:rPr sz="3150">
                <a:solidFill>
                  <a:srgbClr val="73BFFF"/>
                </a:solidFill>
                <a:effectLst>
                  <a:outerShdw sx="100000" sy="100000" kx="0" ky="0" algn="b" rotWithShape="0" blurRad="38100" dist="28575" dir="5400000">
                    <a:srgbClr val="000000"/>
                  </a:outerShdw>
                </a:effectLst>
              </a:rPr>
              <a:t>Tapio Haanperä</a:t>
            </a:r>
            <a:endParaRPr sz="3150">
              <a:solidFill>
                <a:srgbClr val="73BFFF"/>
              </a:solidFill>
              <a:effectLst>
                <a:outerShdw sx="100000" sy="100000" kx="0" ky="0" algn="b" rotWithShape="0" blurRad="38100" dist="28575" dir="5400000">
                  <a:srgbClr val="000000"/>
                </a:outerShdw>
              </a:effectLst>
            </a:endParaRPr>
          </a:p>
          <a:p>
            <a:pPr lvl="0" defTabSz="438150">
              <a:defRPr sz="1800">
                <a:solidFill>
                  <a:srgbClr val="000000"/>
                </a:solidFill>
                <a:effectLst/>
              </a:defRPr>
            </a:pPr>
            <a:r>
              <a:rPr sz="3150">
                <a:solidFill>
                  <a:srgbClr val="73BFFF"/>
                </a:solidFill>
                <a:effectLst>
                  <a:outerShdw sx="100000" sy="100000" kx="0" ky="0" algn="b" rotWithShape="0" blurRad="38100" dist="28575" dir="5400000">
                    <a:srgbClr val="000000"/>
                  </a:outerShdw>
                </a:effectLst>
              </a:rPr>
              <a:t>Aalto Yliopisto</a:t>
            </a:r>
            <a:endParaRPr sz="3150">
              <a:solidFill>
                <a:srgbClr val="73BFFF"/>
              </a:solidFill>
              <a:effectLst>
                <a:outerShdw sx="100000" sy="100000" kx="0" ky="0" algn="b" rotWithShape="0" blurRad="38100" dist="28575" dir="5400000">
                  <a:srgbClr val="000000"/>
                </a:outerShdw>
              </a:effectLst>
            </a:endParaRPr>
          </a:p>
          <a:p>
            <a:pPr lvl="0" defTabSz="438150">
              <a:defRPr sz="1800">
                <a:solidFill>
                  <a:srgbClr val="000000"/>
                </a:solidFill>
                <a:effectLst/>
              </a:defRPr>
            </a:pPr>
            <a:r>
              <a:rPr sz="3150" u="sng">
                <a:solidFill>
                  <a:srgbClr val="73BFFF"/>
                </a:solidFill>
                <a:effectLst>
                  <a:outerShdw sx="100000" sy="100000" kx="0" ky="0" algn="b" rotWithShape="0" blurRad="38100" dist="28575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tapio.haanpera@aalto.fi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270000" y="3850036"/>
            <a:ext cx="10464800" cy="148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rPr>
              <a:t>"Good design enables,</a:t>
            </a:r>
            <a:endParaRPr sz="4500">
              <a:solidFill>
                <a:srgbClr val="FFFFFF"/>
              </a:solidFill>
              <a:effectLst>
                <a:outerShdw sx="100000" sy="100000" kx="0" ky="0" algn="b" rotWithShape="0" blurRad="38100" dist="54428" dir="2700000">
                  <a:srgbClr val="000000">
                    <a:alpha val="48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rPr>
              <a:t>Bad design disables.'</a:t>
            </a:r>
          </a:p>
        </p:txBody>
      </p:sp>
    </p:spTree>
  </p:cSld>
  <p:clrMapOvr>
    <a:masterClrMapping/>
  </p:clrMapOvr>
  <p:transition spd="slow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Suunnittelun eri tasot</a:t>
            </a:r>
          </a:p>
        </p:txBody>
      </p:sp>
      <p:graphicFrame>
        <p:nvGraphicFramePr>
          <p:cNvPr id="39" name="Table 39"/>
          <p:cNvGraphicFramePr/>
          <p:nvPr/>
        </p:nvGraphicFramePr>
        <p:xfrm>
          <a:off x="680803" y="2616318"/>
          <a:ext cx="11430000" cy="571500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5715000"/>
                <a:gridCol w="5715000"/>
              </a:tblGrid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Esteellinen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86100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Sisätää elementtejä, jotka eivät ole esteettömiä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Esteetön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solidFill>
                      <a:srgbClr val="DE6A1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Ei sisällä esteellisiä elementtejä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Hyvä käytettävyys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solidFill>
                      <a:srgbClr val="1A941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Palvelun käyttö on tuloksellista, tehokasta ja miellyttävää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Hyvä käyttäjäkokemus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  <a:solidFill>
                      <a:srgbClr val="7CCB2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Helppo ja haluttava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Factors influencing the use of online banking services</a:t>
            </a:r>
          </a:p>
        </p:txBody>
      </p:sp>
      <p:graphicFrame>
        <p:nvGraphicFramePr>
          <p:cNvPr id="42" name="Table 42"/>
          <p:cNvGraphicFramePr/>
          <p:nvPr/>
        </p:nvGraphicFramePr>
        <p:xfrm>
          <a:off x="787400" y="2768600"/>
          <a:ext cx="114300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715000"/>
                <a:gridCol w="5715000"/>
              </a:tblGrid>
              <a:tr h="1428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With no assistance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8100">
                      <a:solidFill>
                        <a:srgbClr val="588EF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410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"/>
                          <a:ea typeface="Helvetica Neue"/>
                          <a:cs typeface="Helvetica Neue"/>
                        </a:rPr>
                        <a:t>With the help of a sighted person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588EF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2452"/>
                    </a:solidFill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Feeling of independence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8100">
                      <a:solidFill>
                        <a:srgbClr val="588EF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35D0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Unable - No technical skills required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588EF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Financial information is personal and private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8100">
                      <a:solidFill>
                        <a:srgbClr val="588EF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35D0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Efficiency - A sighted person is faster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588EF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</a:tr>
              <a:tr h="142875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Convenience - Ability to do things whenever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8100">
                      <a:solidFill>
                        <a:srgbClr val="588EF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35D0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Error-rate - A sighted person makes less errors and is more accurate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588EF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Ruudunlukuohjelmat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Ruudunlukijat puhuvat ääneen näytöllä näkyvän sisällön.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Tämä ei kuitenkaan auta, jos palvelua ei ole tehty esteettömäksi.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Avustavat teknologiat tarjoavat perustan käytölle. Loppu on kiinni siitä, miten palvelu on suunniteltu ja toteutettu.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6696"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696">
                <a:solidFill>
                  <a:srgbClr val="FFFFFF"/>
                </a:solidFill>
                <a:effectLst>
                  <a:outerShdw sx="100000" sy="100000" kx="0" ky="0" algn="b" rotWithShape="0" blurRad="47244" dist="35433" dir="5400000">
                    <a:srgbClr val="000000"/>
                  </a:outerShdw>
                </a:effectLst>
              </a:rPr>
              <a:t>W3C - Web Content Accessibility Guideline (WCAG)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787400" y="2768600"/>
            <a:ext cx="4782934" cy="5715000"/>
          </a:xfrm>
          <a:prstGeom prst="rect">
            <a:avLst/>
          </a:prstGeom>
        </p:spPr>
        <p:txBody>
          <a:bodyPr/>
          <a:lstStyle/>
          <a:p>
            <a:pPr lvl="0" marL="660400" indent="-660400"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Havaittavuus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660400" indent="-660400"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Hallittavuus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660400" indent="-660400"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Ymmärrettävyys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660400" indent="-660400"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Lujatekoisuus</a:t>
            </a:r>
          </a:p>
        </p:txBody>
      </p:sp>
      <p:sp>
        <p:nvSpPr>
          <p:cNvPr id="49" name="Shape 49"/>
          <p:cNvSpPr/>
          <p:nvPr/>
        </p:nvSpPr>
        <p:spPr>
          <a:xfrm>
            <a:off x="7715792" y="3739948"/>
            <a:ext cx="3238081" cy="1207771"/>
          </a:xfrm>
          <a:prstGeom prst="rect">
            <a:avLst/>
          </a:prstGeom>
          <a:solidFill>
            <a:srgbClr val="7CCB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Level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AAA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Ideaali</a:t>
            </a:r>
          </a:p>
        </p:txBody>
      </p:sp>
      <p:sp>
        <p:nvSpPr>
          <p:cNvPr id="50" name="Shape 50"/>
          <p:cNvSpPr/>
          <p:nvPr/>
        </p:nvSpPr>
        <p:spPr>
          <a:xfrm>
            <a:off x="7901376" y="5580093"/>
            <a:ext cx="3080109" cy="1207771"/>
          </a:xfrm>
          <a:prstGeom prst="rect">
            <a:avLst/>
          </a:prstGeom>
          <a:solidFill>
            <a:srgbClr val="1A94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Level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AA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Suositeltu</a:t>
            </a:r>
          </a:p>
        </p:txBody>
      </p:sp>
      <p:sp>
        <p:nvSpPr>
          <p:cNvPr id="51" name="Shape 51"/>
          <p:cNvSpPr/>
          <p:nvPr/>
        </p:nvSpPr>
        <p:spPr>
          <a:xfrm>
            <a:off x="7800545" y="7420240"/>
            <a:ext cx="3068576" cy="1207770"/>
          </a:xfrm>
          <a:prstGeom prst="rect">
            <a:avLst/>
          </a:prstGeom>
          <a:solidFill>
            <a:srgbClr val="DE6A1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Level </a:t>
            </a: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b="1"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Perus</a:t>
            </a:r>
          </a:p>
        </p:txBody>
      </p:sp>
    </p:spTree>
  </p:cSld>
  <p:clrMapOvr>
    <a:masterClrMapping/>
  </p:clrMapOvr>
  <p:transition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Ketkä hyötyvät?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Näkö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Kuulo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Fyysiset ja Motoriset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Kognitiiviset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Puhe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Neurologiset</a:t>
            </a:r>
          </a:p>
        </p:txBody>
      </p:sp>
    </p:spTree>
  </p:cSld>
  <p:clrMapOvr>
    <a:masterClrMapping/>
  </p:clrMapOvr>
  <p:transition spd="slow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Mitä muuta tulisi ottaa huomioon?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Hitaat tietoliikenneyhteydet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Vanha teknologia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Iän tuomat haasteet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Puutteet luku- ja kirjoitustaidoissa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Rajoitteet kielitaidossa (vieraskieliset sivustot)</a:t>
            </a:r>
            <a:endParaRPr sz="3564">
              <a:solidFill>
                <a:srgbClr val="FFFFFF"/>
              </a:solidFill>
              <a:effectLst>
                <a:outerShdw sx="100000" sy="100000" kx="0" ky="0" algn="b" rotWithShape="0" blurRad="50292" dist="37719" dir="5400000">
                  <a:srgbClr val="000000"/>
                </a:outerShdw>
              </a:effectLst>
            </a:endParaRPr>
          </a:p>
          <a:p>
            <a:pPr lvl="0" marL="440055" indent="-440055" defTabSz="578358">
              <a:spcBef>
                <a:spcPts val="3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564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rPr>
              <a:t>Uudet netin käyttäjät</a:t>
            </a:r>
          </a:p>
        </p:txBody>
      </p:sp>
    </p:spTree>
  </p:cSld>
  <p:clrMapOvr>
    <a:masterClrMapping/>
  </p:clrMapOvr>
  <p:transition spd="slow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787400" y="1597995"/>
            <a:ext cx="11430000" cy="4364756"/>
          </a:xfrm>
          <a:prstGeom prst="rect">
            <a:avLst/>
          </a:prstGeom>
        </p:spPr>
        <p:txBody>
          <a:bodyPr/>
          <a:lstStyle/>
          <a:p>
            <a:pPr lvl="0" algn="ctr" defTabSz="502412">
              <a:defRPr sz="1800">
                <a:solidFill>
                  <a:srgbClr val="000000"/>
                </a:solidFill>
                <a:effectLst/>
              </a:defRPr>
            </a:pPr>
            <a:r>
              <a:rPr sz="3612">
                <a:solidFill>
                  <a:srgbClr val="73BFFF"/>
                </a:solidFill>
                <a:effectLst>
                  <a:outerShdw sx="100000" sy="100000" kx="0" ky="0" algn="b" rotWithShape="0" blurRad="43688" dist="32766" dir="5400000">
                    <a:srgbClr val="000000"/>
                  </a:outerShdw>
                </a:effectLst>
              </a:rPr>
              <a:t>"Good design enables,</a:t>
            </a:r>
            <a:endParaRPr sz="3612">
              <a:solidFill>
                <a:srgbClr val="73BFFF"/>
              </a:solidFill>
              <a:effectLst>
                <a:outerShdw sx="100000" sy="100000" kx="0" ky="0" algn="b" rotWithShape="0" blurRad="43688" dist="32766" dir="5400000">
                  <a:srgbClr val="000000"/>
                </a:outerShdw>
              </a:effectLst>
            </a:endParaRPr>
          </a:p>
          <a:p>
            <a:pPr lvl="0" algn="ctr" defTabSz="502412">
              <a:defRPr sz="1800">
                <a:solidFill>
                  <a:srgbClr val="000000"/>
                </a:solidFill>
                <a:effectLst/>
              </a:defRPr>
            </a:pPr>
            <a:r>
              <a:rPr sz="3612">
                <a:solidFill>
                  <a:srgbClr val="73BFFF"/>
                </a:solidFill>
                <a:effectLst>
                  <a:outerShdw sx="100000" sy="100000" kx="0" ky="0" algn="b" rotWithShape="0" blurRad="43688" dist="32766" dir="5400000">
                    <a:srgbClr val="000000"/>
                  </a:outerShdw>
                </a:effectLst>
              </a:rPr>
              <a:t>Bad design disables"</a:t>
            </a:r>
            <a:endParaRPr sz="3612">
              <a:solidFill>
                <a:srgbClr val="73BFFF"/>
              </a:solidFill>
              <a:effectLst>
                <a:outerShdw sx="100000" sy="100000" kx="0" ky="0" algn="b" rotWithShape="0" blurRad="43688" dist="32766" dir="5400000">
                  <a:srgbClr val="000000"/>
                </a:outerShdw>
              </a:effectLst>
            </a:endParaRPr>
          </a:p>
          <a:p>
            <a:pPr lvl="0" defTabSz="502412">
              <a:defRPr sz="1800">
                <a:solidFill>
                  <a:srgbClr val="000000"/>
                </a:solidFill>
                <a:effectLst/>
              </a:defRPr>
            </a:pPr>
            <a:endParaRPr b="1" sz="6192">
              <a:solidFill>
                <a:srgbClr val="FFFFFF"/>
              </a:solidFill>
              <a:effectLst>
                <a:outerShdw sx="100000" sy="100000" kx="0" ky="0" algn="b" rotWithShape="0" blurRad="43688" dist="32766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defTabSz="502412">
              <a:defRPr sz="1800">
                <a:solidFill>
                  <a:srgbClr val="000000"/>
                </a:solidFill>
                <a:effectLst/>
              </a:defRPr>
            </a:pPr>
            <a:endParaRPr b="1" sz="6192">
              <a:solidFill>
                <a:srgbClr val="FFFFFF"/>
              </a:solidFill>
              <a:effectLst>
                <a:outerShdw sx="100000" sy="100000" kx="0" ky="0" algn="b" rotWithShape="0" blurRad="43688" dist="32766" dir="5400000">
                  <a:srgbClr val="000000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defTabSz="502412">
              <a:defRPr sz="1800">
                <a:solidFill>
                  <a:srgbClr val="000000"/>
                </a:solidFill>
                <a:effectLst/>
              </a:defRPr>
            </a:pPr>
            <a:r>
              <a:rPr b="1" sz="8256">
                <a:solidFill>
                  <a:srgbClr val="FFFFFF"/>
                </a:solidFill>
                <a:effectLst>
                  <a:outerShdw sx="100000" sy="100000" kx="0" ky="0" algn="b" rotWithShape="0" blurRad="43688" dist="32766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Kiitos</a:t>
            </a:r>
          </a:p>
        </p:txBody>
      </p:sp>
      <p:sp>
        <p:nvSpPr>
          <p:cNvPr id="60" name="Shape 60"/>
          <p:cNvSpPr/>
          <p:nvPr/>
        </p:nvSpPr>
        <p:spPr>
          <a:xfrm>
            <a:off x="2915527" y="6997739"/>
            <a:ext cx="7173745" cy="211099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Seuraavaksi: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Hannu Puupponen</a:t>
            </a:r>
          </a:p>
        </p:txBody>
      </p:sp>
    </p:spTree>
  </p:cSld>
  <p:clrMapOvr>
    <a:masterClrMapping/>
  </p:clrMapOvr>
  <p:transition spd="slow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