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24" y="-19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415805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1pPr>
    <a:lvl2pPr indent="2286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2pPr>
    <a:lvl3pPr indent="4572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3pPr>
    <a:lvl4pPr indent="6858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4pPr>
    <a:lvl5pPr indent="9144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5pPr>
    <a:lvl6pPr indent="11430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6pPr>
    <a:lvl7pPr indent="13716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7pPr>
    <a:lvl8pPr indent="16002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8pPr>
    <a:lvl9pPr indent="18288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tsikko ja ala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yksi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kaksi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kolme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neljä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ina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uva - va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799004" y="4508500"/>
            <a:ext cx="1408329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Teksti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yksi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kaksi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kolme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neljä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tsikko - kes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Otsikkoteksti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uva - py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yksi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kaksi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kolme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neljä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tsikko - Yl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Otsikkoteksti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tsikko ja mer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yksi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kaksi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kolme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neljä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tsikko, merkit ja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yksi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kaksi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kolme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neljä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er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yksi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kaksi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kolme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neljä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uva - 3 kuv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yksi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kaksi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kolme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neljä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pio.haanpera@aalto.f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698619" y="1711615"/>
            <a:ext cx="11303000" cy="35052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defTabSz="525779">
              <a:defRPr sz="1800">
                <a:solidFill>
                  <a:srgbClr val="000000"/>
                </a:solidFill>
                <a:effectLst/>
              </a:defRPr>
            </a:pPr>
            <a:r>
              <a:rPr sz="6479">
                <a:solidFill>
                  <a:srgbClr val="FFFFFF"/>
                </a:solidFill>
                <a:effectLst>
                  <a:outerShdw blurRad="45720" dist="34289" dir="5400000" rotWithShape="0">
                    <a:srgbClr val="000000"/>
                  </a:outerShdw>
                </a:effectLst>
              </a:rPr>
              <a:t>Saavutettavuus &amp; </a:t>
            </a:r>
            <a:r>
              <a:rPr sz="6479">
                <a:solidFill>
                  <a:srgbClr val="FFFFFF"/>
                </a:solidFill>
                <a:effectLst>
                  <a:outerShdw blurRad="45720" dist="34289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sz="6479">
                <a:solidFill>
                  <a:srgbClr val="FFFFFF"/>
                </a:solidFill>
                <a:effectLst>
                  <a:outerShdw blurRad="45720" dist="34289" dir="5400000" rotWithShape="0">
                    <a:srgbClr val="000000"/>
                  </a:outerShdw>
                </a:effectLst>
              </a:rPr>
              <a:t>steettömyys</a:t>
            </a:r>
          </a:p>
          <a:p>
            <a:pPr lvl="0" defTabSz="525779">
              <a:defRPr sz="1800">
                <a:solidFill>
                  <a:srgbClr val="000000"/>
                </a:solidFill>
                <a:effectLst/>
              </a:defRPr>
            </a:pPr>
            <a:endParaRPr sz="6479">
              <a:solidFill>
                <a:srgbClr val="FFFFFF"/>
              </a:solidFill>
              <a:effectLst>
                <a:outerShdw blurRad="45720" dist="34289" dir="5400000" rotWithShape="0">
                  <a:srgbClr val="000000"/>
                </a:outerShdw>
              </a:effectLst>
            </a:endParaRPr>
          </a:p>
          <a:p>
            <a:pPr lvl="0" defTabSz="525779">
              <a:defRPr sz="1800">
                <a:solidFill>
                  <a:srgbClr val="000000"/>
                </a:solidFill>
                <a:effectLst/>
              </a:defRPr>
            </a:pPr>
            <a:r>
              <a:rPr sz="6479">
                <a:solidFill>
                  <a:srgbClr val="FFFFFF"/>
                </a:solidFill>
                <a:effectLst>
                  <a:outerShdw blurRad="45720" dist="34289" dir="5400000" rotWithShape="0">
                    <a:srgbClr val="000000"/>
                  </a:outerShdw>
                </a:effectLst>
              </a:rPr>
              <a:t>Käytettävyyttä Kaikille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850900" y="7102620"/>
            <a:ext cx="11303001" cy="1574800"/>
          </a:xfrm>
          <a:prstGeom prst="rect">
            <a:avLst/>
          </a:prstGeom>
        </p:spPr>
        <p:txBody>
          <a:bodyPr/>
          <a:lstStyle/>
          <a:p>
            <a:pPr lvl="0" defTabSz="438150">
              <a:defRPr sz="1800">
                <a:solidFill>
                  <a:srgbClr val="000000"/>
                </a:solidFill>
                <a:effectLst/>
              </a:defRPr>
            </a:pPr>
            <a:r>
              <a:rPr sz="3150">
                <a:solidFill>
                  <a:srgbClr val="73BFFF"/>
                </a:solidFill>
                <a:effectLst>
                  <a:outerShdw blurRad="38100" dist="28575" dir="5400000" rotWithShape="0">
                    <a:srgbClr val="000000"/>
                  </a:outerShdw>
                </a:effectLst>
              </a:rPr>
              <a:t>Tapio Haanperä</a:t>
            </a:r>
          </a:p>
          <a:p>
            <a:pPr lvl="0" defTabSz="438150">
              <a:defRPr sz="1800">
                <a:solidFill>
                  <a:srgbClr val="000000"/>
                </a:solidFill>
                <a:effectLst/>
              </a:defRPr>
            </a:pPr>
            <a:r>
              <a:rPr sz="3150">
                <a:solidFill>
                  <a:srgbClr val="73BFFF"/>
                </a:solidFill>
                <a:effectLst>
                  <a:outerShdw blurRad="38100" dist="28575" dir="5400000" rotWithShape="0">
                    <a:srgbClr val="000000"/>
                  </a:outerShdw>
                </a:effectLst>
              </a:rPr>
              <a:t>Aalto Yliopisto</a:t>
            </a:r>
          </a:p>
          <a:p>
            <a:pPr lvl="0" defTabSz="438150">
              <a:defRPr sz="1800">
                <a:solidFill>
                  <a:srgbClr val="000000"/>
                </a:solidFill>
                <a:effectLst/>
              </a:defRPr>
            </a:pPr>
            <a:r>
              <a:rPr sz="3150" u="sng">
                <a:solidFill>
                  <a:srgbClr val="73BFFF"/>
                </a:solidFill>
                <a:effectLst>
                  <a:outerShdw blurRad="38100" dist="28575" dir="5400000" rotWithShape="0">
                    <a:srgbClr val="000000"/>
                  </a:outerShdw>
                </a:effectLst>
                <a:hlinkClick r:id="rId2"/>
              </a:rPr>
              <a:t>tapio.haanpera@aalto.fi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270000" y="3850036"/>
            <a:ext cx="10464800" cy="148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rPr>
              <a:t>"Good design enables,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rPr>
              <a:t>Bad design disables.'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Suunnittelun eri tasot</a:t>
            </a:r>
          </a:p>
        </p:txBody>
      </p:sp>
      <p:graphicFrame>
        <p:nvGraphicFramePr>
          <p:cNvPr id="39" name="Table 39"/>
          <p:cNvGraphicFramePr/>
          <p:nvPr>
            <p:extLst>
              <p:ext uri="{D42A27DB-BD31-4B8C-83A1-F6EECF244321}">
                <p14:modId xmlns:p14="http://schemas.microsoft.com/office/powerpoint/2010/main" val="612344995"/>
              </p:ext>
            </p:extLst>
          </p:nvPr>
        </p:nvGraphicFramePr>
        <p:xfrm>
          <a:off x="680803" y="2616318"/>
          <a:ext cx="11430000" cy="5715000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5715000"/>
                <a:gridCol w="5715000"/>
              </a:tblGrid>
              <a:tr h="1428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 b="1"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Esteellinen</a:t>
                      </a:r>
                      <a:endParaRPr sz="3400" b="1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  <a:solidFill>
                      <a:srgbClr val="86100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 err="1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Sisä</a:t>
                      </a:r>
                      <a:r>
                        <a:rPr lang="fi-FI" sz="30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l</a:t>
                      </a:r>
                      <a:r>
                        <a:rPr sz="3000" dirty="0" err="1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tää</a:t>
                      </a:r>
                      <a:r>
                        <a:rPr sz="3000" dirty="0" smtClean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</a:t>
                      </a:r>
                      <a:r>
                        <a:rPr sz="3000"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elementtejä</a:t>
                      </a:r>
                      <a:r>
                        <a:rPr sz="30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 </a:t>
                      </a:r>
                      <a:r>
                        <a:rPr sz="3000"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jotka</a:t>
                      </a:r>
                      <a:r>
                        <a:rPr sz="30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</a:t>
                      </a:r>
                      <a:r>
                        <a:rPr sz="3000"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eivät</a:t>
                      </a:r>
                      <a:r>
                        <a:rPr sz="30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ole </a:t>
                      </a:r>
                      <a:r>
                        <a:rPr sz="3000"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esteettömiä</a:t>
                      </a:r>
                      <a:endParaRPr sz="30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 b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Esteetön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solidFill>
                      <a:srgbClr val="DE6A1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Ei sisällä esteellisiä elementtejä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 b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Hyvä käytettävyys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solidFill>
                      <a:srgbClr val="1A941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Palvelun käyttö on tuloksellista, tehokasta ja miellyttävää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 b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Hyvä käyttäjäkokemus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  <a:solidFill>
                      <a:srgbClr val="7CCB2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Helppo ja haluttava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Factors influencing the use of online banking services</a:t>
            </a:r>
          </a:p>
        </p:txBody>
      </p:sp>
      <p:graphicFrame>
        <p:nvGraphicFramePr>
          <p:cNvPr id="42" name="Table 42"/>
          <p:cNvGraphicFramePr/>
          <p:nvPr/>
        </p:nvGraphicFramePr>
        <p:xfrm>
          <a:off x="787400" y="2768600"/>
          <a:ext cx="11430000" cy="57594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715000"/>
                <a:gridCol w="5715000"/>
              </a:tblGrid>
              <a:tr h="1428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 b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With no assistance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588EFD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410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 b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With the help of a sighted person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88EFD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2452"/>
                    </a:solidFill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Feeling of independence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588EFD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35D0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Unable - No technical skills required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88EFD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Financial information is personal and private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588EFD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35D0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Efficiency - A sighted person is faster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88EFD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Convenience - Ability to do things whenever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588EFD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35D0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Error-rate - A sighted person makes less errors and is more accurate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88EFD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Ruudunlukuohjelmat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Ruudunlukijat puhuvat ääneen näytöllä näkyvän sisällön.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Tämä ei kuitenkaan auta, jos palvelua ei ole tehty esteettömäksi.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Avustavat teknologiat tarjoavat perustan käytölle. Loppu on kiinni siitä, miten palvelu on suunniteltu ja toteutettu.</a:t>
            </a:r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6696">
                <a:effectLst>
                  <a:outerShdw blurRad="47244" dist="35433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696">
                <a:solidFill>
                  <a:srgbClr val="FFFFFF"/>
                </a:solidFill>
                <a:effectLst>
                  <a:outerShdw blurRad="47244" dist="35433" dir="5400000" rotWithShape="0">
                    <a:srgbClr val="000000"/>
                  </a:outerShdw>
                </a:effectLst>
              </a:rPr>
              <a:t>W3C - Web Content Accessibility Guideline (WCAG)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4782934" cy="5715000"/>
          </a:xfrm>
          <a:prstGeom prst="rect">
            <a:avLst/>
          </a:prstGeom>
        </p:spPr>
        <p:txBody>
          <a:bodyPr/>
          <a:lstStyle/>
          <a:p>
            <a:pPr marL="660400" lvl="0" indent="-660400">
              <a:buSzPct val="100000"/>
              <a:buAutoNum type="arabicPeriod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Havaittavuus</a:t>
            </a:r>
          </a:p>
          <a:p>
            <a:pPr marL="660400" lvl="0" indent="-660400">
              <a:buSzPct val="100000"/>
              <a:buAutoNum type="arabicPeriod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Hallittavuus</a:t>
            </a:r>
          </a:p>
          <a:p>
            <a:pPr marL="660400" lvl="0" indent="-660400">
              <a:buSzPct val="100000"/>
              <a:buAutoNum type="arabicPeriod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Ymmärrettävyys</a:t>
            </a:r>
          </a:p>
          <a:p>
            <a:pPr marL="660400" lvl="0" indent="-660400">
              <a:buSzPct val="100000"/>
              <a:buAutoNum type="arabicPeriod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Lujatekoisuus</a:t>
            </a:r>
          </a:p>
        </p:txBody>
      </p:sp>
      <p:sp>
        <p:nvSpPr>
          <p:cNvPr id="49" name="Shape 49"/>
          <p:cNvSpPr/>
          <p:nvPr/>
        </p:nvSpPr>
        <p:spPr>
          <a:xfrm>
            <a:off x="7715792" y="3739948"/>
            <a:ext cx="3238081" cy="1207771"/>
          </a:xfrm>
          <a:prstGeom prst="rect">
            <a:avLst/>
          </a:prstGeom>
          <a:solidFill>
            <a:srgbClr val="7CCB2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Level </a:t>
            </a:r>
            <a:r>
              <a:rPr sz="36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AAA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Ideaali</a:t>
            </a:r>
          </a:p>
        </p:txBody>
      </p:sp>
      <p:sp>
        <p:nvSpPr>
          <p:cNvPr id="50" name="Shape 50"/>
          <p:cNvSpPr/>
          <p:nvPr/>
        </p:nvSpPr>
        <p:spPr>
          <a:xfrm>
            <a:off x="7901376" y="5580093"/>
            <a:ext cx="3080109" cy="1207771"/>
          </a:xfrm>
          <a:prstGeom prst="rect">
            <a:avLst/>
          </a:prstGeom>
          <a:solidFill>
            <a:srgbClr val="1A941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Level </a:t>
            </a:r>
            <a:r>
              <a:rPr sz="36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AA</a:t>
            </a:r>
            <a:endParaRPr sz="360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Suositeltu</a:t>
            </a:r>
          </a:p>
        </p:txBody>
      </p:sp>
      <p:sp>
        <p:nvSpPr>
          <p:cNvPr id="51" name="Shape 51"/>
          <p:cNvSpPr/>
          <p:nvPr/>
        </p:nvSpPr>
        <p:spPr>
          <a:xfrm>
            <a:off x="7800545" y="7420240"/>
            <a:ext cx="3068576" cy="1207770"/>
          </a:xfrm>
          <a:prstGeom prst="rect">
            <a:avLst/>
          </a:prstGeom>
          <a:solidFill>
            <a:srgbClr val="DE6A1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Level </a:t>
            </a:r>
            <a:r>
              <a:rPr sz="36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Perus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Ketkä hyötyvät?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Näkö</a:t>
            </a:r>
          </a:p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Kuulo</a:t>
            </a:r>
          </a:p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Fyysiset ja Motoriset</a:t>
            </a:r>
          </a:p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Kognitiiviset</a:t>
            </a:r>
          </a:p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Puhe</a:t>
            </a:r>
          </a:p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Neurologiset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Mitä muuta tulisi ottaa huomioon?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Hitaat tietoliikenneyhteydet</a:t>
            </a:r>
          </a:p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Vanha teknologia</a:t>
            </a:r>
          </a:p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Iän tuomat haasteet</a:t>
            </a:r>
          </a:p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Puutteet luku- ja kirjoitustaidoissa</a:t>
            </a:r>
          </a:p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Rajoitteet kielitaidossa (vieraskieliset sivustot)</a:t>
            </a:r>
          </a:p>
          <a:p>
            <a:pPr marL="440055" lvl="0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rPr>
              <a:t>Uudet netin käyttäjät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787400" y="1597995"/>
            <a:ext cx="11430000" cy="4364756"/>
          </a:xfrm>
          <a:prstGeom prst="rect">
            <a:avLst/>
          </a:prstGeom>
        </p:spPr>
        <p:txBody>
          <a:bodyPr/>
          <a:lstStyle/>
          <a:p>
            <a:pPr lvl="0" algn="ctr" defTabSz="502412">
              <a:defRPr sz="1800">
                <a:solidFill>
                  <a:srgbClr val="000000"/>
                </a:solidFill>
                <a:effectLst/>
              </a:defRPr>
            </a:pPr>
            <a:r>
              <a:rPr sz="3612">
                <a:solidFill>
                  <a:srgbClr val="73BFFF"/>
                </a:solidFill>
                <a:effectLst>
                  <a:outerShdw blurRad="43688" dist="32766" dir="5400000" rotWithShape="0">
                    <a:srgbClr val="000000"/>
                  </a:outerShdw>
                </a:effectLst>
              </a:rPr>
              <a:t>"Good design enables,</a:t>
            </a:r>
          </a:p>
          <a:p>
            <a:pPr lvl="0" algn="ctr" defTabSz="502412">
              <a:defRPr sz="1800">
                <a:solidFill>
                  <a:srgbClr val="000000"/>
                </a:solidFill>
                <a:effectLst/>
              </a:defRPr>
            </a:pPr>
            <a:r>
              <a:rPr sz="3612">
                <a:solidFill>
                  <a:srgbClr val="73BFFF"/>
                </a:solidFill>
                <a:effectLst>
                  <a:outerShdw blurRad="43688" dist="32766" dir="5400000" rotWithShape="0">
                    <a:srgbClr val="000000"/>
                  </a:outerShdw>
                </a:effectLst>
              </a:rPr>
              <a:t>Bad design disables"</a:t>
            </a:r>
          </a:p>
          <a:p>
            <a:pPr lvl="0" defTabSz="502412">
              <a:defRPr sz="1800">
                <a:solidFill>
                  <a:srgbClr val="000000"/>
                </a:solidFill>
                <a:effectLst/>
              </a:defRPr>
            </a:pPr>
            <a:endParaRPr sz="6192" b="1">
              <a:solidFill>
                <a:srgbClr val="FFFFFF"/>
              </a:solidFill>
              <a:effectLst>
                <a:outerShdw blurRad="43688" dist="32766" dir="5400000" rotWithShape="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defTabSz="502412">
              <a:defRPr sz="1800">
                <a:solidFill>
                  <a:srgbClr val="000000"/>
                </a:solidFill>
                <a:effectLst/>
              </a:defRPr>
            </a:pPr>
            <a:endParaRPr sz="6192" b="1">
              <a:solidFill>
                <a:srgbClr val="FFFFFF"/>
              </a:solidFill>
              <a:effectLst>
                <a:outerShdw blurRad="43688" dist="32766" dir="5400000" rotWithShape="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defTabSz="502412">
              <a:defRPr sz="1800">
                <a:solidFill>
                  <a:srgbClr val="000000"/>
                </a:solidFill>
                <a:effectLst/>
              </a:defRPr>
            </a:pPr>
            <a:r>
              <a:rPr sz="8256" b="1">
                <a:solidFill>
                  <a:srgbClr val="FFFFFF"/>
                </a:solidFill>
                <a:effectLst>
                  <a:outerShdw blurRad="43688" dist="32766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Kiitos</a:t>
            </a:r>
          </a:p>
        </p:txBody>
      </p:sp>
      <p:sp>
        <p:nvSpPr>
          <p:cNvPr id="60" name="Shape 60"/>
          <p:cNvSpPr/>
          <p:nvPr/>
        </p:nvSpPr>
        <p:spPr>
          <a:xfrm>
            <a:off x="2915527" y="6997739"/>
            <a:ext cx="7173745" cy="2110996"/>
          </a:xfrm>
          <a:prstGeom prst="rect">
            <a:avLst/>
          </a:prstGeom>
          <a:ln w="12700">
            <a:miter lim="400000"/>
          </a:ln>
          <a:effectLst>
            <a:outerShdw blurRad="25400" dist="38100" dir="2700000" rotWithShape="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Seuraavaksi: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Hannu Puupponen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222</Words>
  <Application>Microsoft Office PowerPoint</Application>
  <PresentationFormat>Mukautettu</PresentationFormat>
  <Paragraphs>62</Paragraphs>
  <Slides>9</Slides>
  <Notes>0</Notes>
  <HiddenSlides>1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0" baseType="lpstr">
      <vt:lpstr>Industrial</vt:lpstr>
      <vt:lpstr>Saavutettavuus &amp; Esteettömyys  Käytettävyyttä Kaikille</vt:lpstr>
      <vt:lpstr>PowerPoint-esitys</vt:lpstr>
      <vt:lpstr>Suunnittelun eri tasot</vt:lpstr>
      <vt:lpstr>Factors influencing the use of online banking services</vt:lpstr>
      <vt:lpstr>Ruudunlukuohjelmat</vt:lpstr>
      <vt:lpstr>W3C - Web Content Accessibility Guideline (WCAG)</vt:lpstr>
      <vt:lpstr>Ketkä hyötyvät?</vt:lpstr>
      <vt:lpstr>Mitä muuta tulisi ottaa huomioon?</vt:lpstr>
      <vt:lpstr>"Good design enables, Bad design disables"   Kiitos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Saavutettavuus &amp; Esteettömyys  Käytettävyyttä Kaikille</dc:title>
  <dc:creator>Puupponen Hannu</dc:creator>
  <cp:lastModifiedBy>Puupponen Hannu</cp:lastModifiedBy>
  <cp:revision>3</cp:revision>
  <dcterms:modified xsi:type="dcterms:W3CDTF">2014-10-31T13:56:09Z</dcterms:modified>
</cp:coreProperties>
</file>