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5" r:id="rId4"/>
    <p:sldId id="261" r:id="rId5"/>
    <p:sldId id="266" r:id="rId6"/>
    <p:sldId id="267" r:id="rId7"/>
    <p:sldId id="270" r:id="rId8"/>
    <p:sldId id="271" r:id="rId9"/>
    <p:sldId id="262" r:id="rId10"/>
    <p:sldId id="264" r:id="rId11"/>
    <p:sldId id="268" r:id="rId12"/>
    <p:sldId id="274" r:id="rId13"/>
    <p:sldId id="275" r:id="rId14"/>
    <p:sldId id="276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  <a:srgbClr val="A1CB46"/>
    <a:srgbClr val="699841"/>
    <a:srgbClr val="508927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9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0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4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47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5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3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8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536F-BD95-499C-B5DE-7208F89CBB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3B0B7B-0AEE-4AC4-A479-8570056BE3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4731" y="5036170"/>
            <a:ext cx="5116155" cy="897008"/>
          </a:xfrm>
        </p:spPr>
        <p:txBody>
          <a:bodyPr>
            <a:noAutofit/>
          </a:bodyPr>
          <a:lstStyle/>
          <a:p>
            <a:pPr algn="l"/>
            <a:r>
              <a:rPr lang="fi-FI" sz="2800" dirty="0" smtClean="0">
                <a:solidFill>
                  <a:srgbClr val="508927"/>
                </a:solidFill>
                <a:latin typeface="+mj-lt"/>
                <a:ea typeface="+mj-ea"/>
                <a:cs typeface="+mj-cs"/>
              </a:rPr>
              <a:t>Antero Kalliomäki</a:t>
            </a:r>
          </a:p>
          <a:p>
            <a:pPr algn="l"/>
            <a:r>
              <a:rPr lang="fi-FI" sz="2800" dirty="0" smtClean="0">
                <a:solidFill>
                  <a:srgbClr val="508927"/>
                </a:solidFill>
                <a:latin typeface="+mj-lt"/>
                <a:ea typeface="+mj-ea"/>
                <a:cs typeface="+mj-cs"/>
              </a:rPr>
              <a:t>järjestelmäasiantuntija</a:t>
            </a:r>
          </a:p>
          <a:p>
            <a:pPr algn="l"/>
            <a:r>
              <a:rPr lang="fi-FI" sz="2800" dirty="0" smtClean="0">
                <a:solidFill>
                  <a:srgbClr val="508927"/>
                </a:solidFill>
                <a:latin typeface="+mj-lt"/>
                <a:ea typeface="+mj-ea"/>
                <a:cs typeface="+mj-cs"/>
              </a:rPr>
              <a:t>HAAGA-HELIA amk</a:t>
            </a:r>
            <a:endParaRPr lang="en-US" sz="2800" dirty="0">
              <a:solidFill>
                <a:srgbClr val="508927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2003" y="2834381"/>
            <a:ext cx="7766936" cy="1646302"/>
          </a:xfrm>
        </p:spPr>
        <p:txBody>
          <a:bodyPr/>
          <a:lstStyle/>
          <a:p>
            <a:pPr algn="ctr"/>
            <a:r>
              <a:rPr lang="fi-FI" sz="6600" dirty="0" smtClean="0">
                <a:solidFill>
                  <a:srgbClr val="508927"/>
                </a:solidFill>
              </a:rPr>
              <a:t>HAAGA-HELIA VDI</a:t>
            </a:r>
            <a:br>
              <a:rPr lang="fi-FI" sz="6600" dirty="0" smtClean="0">
                <a:solidFill>
                  <a:srgbClr val="508927"/>
                </a:solidFill>
              </a:rPr>
            </a:br>
            <a:r>
              <a:rPr lang="fi-FI" sz="6600" dirty="0" smtClean="0">
                <a:solidFill>
                  <a:srgbClr val="508927"/>
                </a:solidFill>
              </a:rPr>
              <a:t>Taustaa,</a:t>
            </a:r>
            <a:br>
              <a:rPr lang="fi-FI" sz="6600" dirty="0" smtClean="0">
                <a:solidFill>
                  <a:srgbClr val="508927"/>
                </a:solidFill>
              </a:rPr>
            </a:br>
            <a:r>
              <a:rPr lang="fi-FI" sz="6600" dirty="0" smtClean="0">
                <a:solidFill>
                  <a:srgbClr val="508927"/>
                </a:solidFill>
              </a:rPr>
              <a:t>tekniikkaa ja</a:t>
            </a:r>
            <a:br>
              <a:rPr lang="fi-FI" sz="6600" dirty="0" smtClean="0">
                <a:solidFill>
                  <a:srgbClr val="508927"/>
                </a:solidFill>
              </a:rPr>
            </a:br>
            <a:r>
              <a:rPr lang="fi-FI" sz="6600" dirty="0" smtClean="0">
                <a:solidFill>
                  <a:srgbClr val="508927"/>
                </a:solidFill>
              </a:rPr>
              <a:t>tulevaisuutta</a:t>
            </a:r>
            <a:endParaRPr lang="en-US" sz="6600" dirty="0">
              <a:solidFill>
                <a:srgbClr val="50892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01" y="4716127"/>
            <a:ext cx="2142064" cy="1964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31" y="4716126"/>
            <a:ext cx="1957754" cy="19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8634" y="272391"/>
            <a:ext cx="7417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HAAGA-HELIA </a:t>
            </a:r>
            <a:r>
              <a:rPr lang="fi-FI" sz="4000" dirty="0" err="1" smtClean="0">
                <a:solidFill>
                  <a:srgbClr val="508927"/>
                </a:solidFill>
              </a:rPr>
              <a:t>NetApp</a:t>
            </a:r>
            <a:r>
              <a:rPr lang="fi-FI" sz="4000" dirty="0" smtClean="0">
                <a:solidFill>
                  <a:srgbClr val="508927"/>
                </a:solidFill>
              </a:rPr>
              <a:t> FAS 6210</a:t>
            </a:r>
            <a:endParaRPr lang="en-US" sz="4000" dirty="0">
              <a:solidFill>
                <a:srgbClr val="50892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467" y="1290903"/>
            <a:ext cx="1525860" cy="4964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4" y="1290903"/>
            <a:ext cx="1525860" cy="4964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3793" y="963027"/>
            <a:ext cx="9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>
                <a:solidFill>
                  <a:srgbClr val="508927"/>
                </a:solidFill>
              </a:rPr>
              <a:t>Node</a:t>
            </a:r>
            <a:r>
              <a:rPr lang="fi-FI" dirty="0" smtClean="0">
                <a:solidFill>
                  <a:srgbClr val="508927"/>
                </a:solidFill>
              </a:rPr>
              <a:t> 1</a:t>
            </a:r>
            <a:endParaRPr lang="en-US" dirty="0">
              <a:solidFill>
                <a:srgbClr val="50892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3283" y="935268"/>
            <a:ext cx="9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>
                <a:solidFill>
                  <a:srgbClr val="508927"/>
                </a:solidFill>
              </a:rPr>
              <a:t>Node</a:t>
            </a:r>
            <a:r>
              <a:rPr lang="fi-FI" dirty="0" smtClean="0">
                <a:solidFill>
                  <a:srgbClr val="508927"/>
                </a:solidFill>
              </a:rPr>
              <a:t> 2</a:t>
            </a:r>
            <a:endParaRPr lang="en-US" dirty="0">
              <a:solidFill>
                <a:srgbClr val="50892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4547" y="1150077"/>
            <a:ext cx="205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2400" dirty="0" err="1" smtClean="0">
                <a:solidFill>
                  <a:srgbClr val="508927"/>
                </a:solidFill>
              </a:rPr>
              <a:t>Mirrored</a:t>
            </a:r>
            <a:r>
              <a:rPr lang="fi-FI" sz="2400" dirty="0" smtClean="0">
                <a:solidFill>
                  <a:srgbClr val="508927"/>
                </a:solidFill>
              </a:rPr>
              <a:t> data</a:t>
            </a:r>
            <a:endParaRPr lang="en-US" sz="2400" dirty="0">
              <a:solidFill>
                <a:srgbClr val="508927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479594" y="1584032"/>
            <a:ext cx="5052291" cy="277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9688" y="1709984"/>
            <a:ext cx="250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solidFill>
                  <a:srgbClr val="508927"/>
                </a:solidFill>
              </a:rPr>
              <a:t>2 X 8Gb FC </a:t>
            </a:r>
            <a:r>
              <a:rPr lang="fi-FI" sz="1600" dirty="0" err="1" smtClean="0">
                <a:solidFill>
                  <a:srgbClr val="508927"/>
                </a:solidFill>
              </a:rPr>
              <a:t>interconnect</a:t>
            </a:r>
            <a:endParaRPr lang="en-US" sz="1600" dirty="0">
              <a:solidFill>
                <a:srgbClr val="508927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20860" y="2042095"/>
            <a:ext cx="5011024" cy="338554"/>
            <a:chOff x="2479594" y="5941348"/>
            <a:chExt cx="5011024" cy="338554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6257268" y="6080849"/>
              <a:ext cx="1233350" cy="46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79594" y="6071609"/>
              <a:ext cx="1233352" cy="462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54213" y="5941348"/>
              <a:ext cx="2503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i-FI" sz="1600" dirty="0" smtClean="0">
                  <a:solidFill>
                    <a:srgbClr val="508927"/>
                  </a:solidFill>
                </a:rPr>
                <a:t>2 X 10Gb NFS tuotantoon</a:t>
              </a:r>
              <a:endParaRPr lang="en-US" sz="1600" dirty="0">
                <a:solidFill>
                  <a:srgbClr val="508927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6257268" y="6159858"/>
              <a:ext cx="1233350" cy="46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79594" y="6159858"/>
              <a:ext cx="1233352" cy="462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V="1">
            <a:off x="2479593" y="1682274"/>
            <a:ext cx="5052291" cy="277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548866" y="2528054"/>
            <a:ext cx="4851825" cy="3826005"/>
            <a:chOff x="2638793" y="2158238"/>
            <a:chExt cx="4851825" cy="3826005"/>
          </a:xfrm>
        </p:grpSpPr>
        <p:sp>
          <p:nvSpPr>
            <p:cNvPr id="24" name="TextBox 23"/>
            <p:cNvSpPr txBox="1"/>
            <p:nvPr/>
          </p:nvSpPr>
          <p:spPr>
            <a:xfrm>
              <a:off x="2638793" y="2158238"/>
              <a:ext cx="4851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i-FI" dirty="0" smtClean="0">
                  <a:solidFill>
                    <a:srgbClr val="508927"/>
                  </a:solidFill>
                </a:rPr>
                <a:t>- Maksimi suorituskyky </a:t>
              </a:r>
              <a:r>
                <a:rPr lang="fi-FI" dirty="0" err="1" smtClean="0">
                  <a:solidFill>
                    <a:srgbClr val="508927"/>
                  </a:solidFill>
                </a:rPr>
                <a:t>random</a:t>
              </a:r>
              <a:r>
                <a:rPr lang="fi-FI" dirty="0" smtClean="0">
                  <a:solidFill>
                    <a:srgbClr val="508927"/>
                  </a:solidFill>
                </a:rPr>
                <a:t> </a:t>
              </a:r>
              <a:r>
                <a:rPr lang="fi-FI" dirty="0" err="1" smtClean="0">
                  <a:solidFill>
                    <a:srgbClr val="508927"/>
                  </a:solidFill>
                </a:rPr>
                <a:t>read</a:t>
              </a:r>
              <a:r>
                <a:rPr lang="fi-FI" dirty="0" smtClean="0">
                  <a:solidFill>
                    <a:srgbClr val="508927"/>
                  </a:solidFill>
                </a:rPr>
                <a:t>/</a:t>
              </a:r>
              <a:r>
                <a:rPr lang="fi-FI" dirty="0" err="1" smtClean="0">
                  <a:solidFill>
                    <a:srgbClr val="508927"/>
                  </a:solidFill>
                </a:rPr>
                <a:t>write</a:t>
              </a:r>
              <a:r>
                <a:rPr lang="fi-FI" dirty="0" smtClean="0">
                  <a:solidFill>
                    <a:srgbClr val="508927"/>
                  </a:solidFill>
                </a:rPr>
                <a:t> n. 1GB /s ja 15 000 IOPS /s latenssi &lt; 10 ms</a:t>
              </a:r>
              <a:endParaRPr lang="en-US" dirty="0" smtClean="0">
                <a:solidFill>
                  <a:srgbClr val="508927"/>
                </a:solidFill>
              </a:endParaRPr>
            </a:p>
            <a:p>
              <a:pPr lvl="0"/>
              <a:r>
                <a:rPr lang="fi-FI" dirty="0" smtClean="0">
                  <a:solidFill>
                    <a:srgbClr val="508927"/>
                  </a:solidFill>
                </a:rPr>
                <a:t>- Kokonaiskapasiteetti (netto) n. 140 TB, josta n. 85 TB peilattua</a:t>
              </a:r>
            </a:p>
            <a:p>
              <a:pPr lvl="0"/>
              <a:r>
                <a:rPr lang="fi-FI" dirty="0" smtClean="0">
                  <a:solidFill>
                    <a:srgbClr val="508927"/>
                  </a:solidFill>
                </a:rPr>
                <a:t>- </a:t>
              </a:r>
              <a:r>
                <a:rPr lang="fi-FI" dirty="0" err="1" smtClean="0">
                  <a:solidFill>
                    <a:srgbClr val="508927"/>
                  </a:solidFill>
                </a:rPr>
                <a:t>DeDuplikaation</a:t>
              </a:r>
              <a:r>
                <a:rPr lang="fi-FI" dirty="0" smtClean="0">
                  <a:solidFill>
                    <a:srgbClr val="508927"/>
                  </a:solidFill>
                </a:rPr>
                <a:t> </a:t>
              </a:r>
              <a:r>
                <a:rPr lang="fi-FI" dirty="0">
                  <a:solidFill>
                    <a:srgbClr val="508927"/>
                  </a:solidFill>
                </a:rPr>
                <a:t>tuoma </a:t>
              </a:r>
              <a:r>
                <a:rPr lang="fi-FI" dirty="0" smtClean="0">
                  <a:solidFill>
                    <a:srgbClr val="508927"/>
                  </a:solidFill>
                </a:rPr>
                <a:t>levytilansäästö 40%</a:t>
              </a:r>
              <a:endParaRPr lang="en-US" dirty="0">
                <a:solidFill>
                  <a:srgbClr val="508927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77324" y="3952918"/>
              <a:ext cx="231189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Tx/>
                <a:buChar char="-"/>
              </a:pPr>
              <a:r>
                <a:rPr lang="fi-FI" dirty="0" smtClean="0">
                  <a:solidFill>
                    <a:srgbClr val="508927"/>
                  </a:solidFill>
                </a:rPr>
                <a:t>Opiskelijoiden VDI –työpöydät</a:t>
              </a:r>
            </a:p>
            <a:p>
              <a:pPr marL="285750" lvl="0" indent="-285750">
                <a:buFontTx/>
                <a:buChar char="-"/>
              </a:pPr>
              <a:r>
                <a:rPr lang="fi-FI" dirty="0" smtClean="0">
                  <a:solidFill>
                    <a:srgbClr val="508927"/>
                  </a:solidFill>
                </a:rPr>
                <a:t>Tietotekniikan opiskelijoiden </a:t>
              </a:r>
              <a:r>
                <a:rPr lang="fi-FI" dirty="0" err="1" smtClean="0">
                  <a:solidFill>
                    <a:srgbClr val="508927"/>
                  </a:solidFill>
                </a:rPr>
                <a:t>Cloud</a:t>
              </a:r>
              <a:r>
                <a:rPr lang="fi-FI" dirty="0" smtClean="0">
                  <a:solidFill>
                    <a:srgbClr val="508927"/>
                  </a:solidFill>
                </a:rPr>
                <a:t> </a:t>
              </a:r>
              <a:r>
                <a:rPr lang="fi-FI" dirty="0" err="1" smtClean="0">
                  <a:solidFill>
                    <a:srgbClr val="508927"/>
                  </a:solidFill>
                </a:rPr>
                <a:t>Platform-virtuaalikonesali</a:t>
              </a:r>
              <a:r>
                <a:rPr lang="fi-FI" dirty="0" smtClean="0">
                  <a:solidFill>
                    <a:srgbClr val="508927"/>
                  </a:solidFill>
                </a:rPr>
                <a:t>–ympäristö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7317" y="3952918"/>
              <a:ext cx="221589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Tx/>
                <a:buChar char="-"/>
              </a:pPr>
              <a:r>
                <a:rPr lang="fi-FI" dirty="0" smtClean="0">
                  <a:solidFill>
                    <a:srgbClr val="508927"/>
                  </a:solidFill>
                </a:rPr>
                <a:t>Henkilökunnan VDI –työasemat </a:t>
              </a:r>
              <a:r>
                <a:rPr lang="fi-FI" dirty="0" err="1" smtClean="0">
                  <a:solidFill>
                    <a:srgbClr val="508927"/>
                  </a:solidFill>
                </a:rPr>
                <a:t>Palvelinvirtuali</a:t>
              </a:r>
              <a:r>
                <a:rPr lang="fi-FI" dirty="0" smtClean="0">
                  <a:solidFill>
                    <a:srgbClr val="508927"/>
                  </a:solidFill>
                </a:rPr>
                <a:t>-sointi (</a:t>
              </a:r>
              <a:r>
                <a:rPr lang="fi-FI" dirty="0" err="1" smtClean="0">
                  <a:solidFill>
                    <a:srgbClr val="508927"/>
                  </a:solidFill>
                </a:rPr>
                <a:t>Vmware</a:t>
              </a:r>
              <a:r>
                <a:rPr lang="fi-FI" dirty="0" smtClean="0">
                  <a:solidFill>
                    <a:srgbClr val="508927"/>
                  </a:solidFill>
                </a:rPr>
                <a:t>)</a:t>
              </a:r>
            </a:p>
            <a:p>
              <a:pPr marL="285750" lvl="0" indent="-285750">
                <a:buFontTx/>
                <a:buChar char="-"/>
              </a:pPr>
              <a:r>
                <a:rPr lang="fi-FI" dirty="0" err="1" smtClean="0">
                  <a:solidFill>
                    <a:srgbClr val="508927"/>
                  </a:solidFill>
                </a:rPr>
                <a:t>Palvelinbackupit</a:t>
              </a:r>
              <a:endParaRPr lang="en-US" dirty="0" smtClean="0">
                <a:solidFill>
                  <a:srgbClr val="508927"/>
                </a:solidFill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939544" y="3632386"/>
            <a:ext cx="863849" cy="8446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39544" y="3780185"/>
            <a:ext cx="918030" cy="12515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097190" y="3632387"/>
            <a:ext cx="866093" cy="9110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153907" y="3728384"/>
            <a:ext cx="806631" cy="13057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302804" y="3839848"/>
            <a:ext cx="657734" cy="17153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552873" y="47073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38344" y="4685045"/>
            <a:ext cx="9187" cy="222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15972" y="4696193"/>
            <a:ext cx="9187" cy="222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5558" y="162827"/>
            <a:ext cx="502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Sovellusvirtualisointi</a:t>
            </a:r>
            <a:endParaRPr lang="en-US" sz="4000" dirty="0">
              <a:solidFill>
                <a:srgbClr val="508927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4065" y="1262382"/>
            <a:ext cx="9265820" cy="5595618"/>
            <a:chOff x="697956" y="1071855"/>
            <a:chExt cx="9265820" cy="5595618"/>
          </a:xfrm>
        </p:grpSpPr>
        <p:grpSp>
          <p:nvGrpSpPr>
            <p:cNvPr id="92" name="Group 91"/>
            <p:cNvGrpSpPr/>
            <p:nvPr/>
          </p:nvGrpSpPr>
          <p:grpSpPr>
            <a:xfrm>
              <a:off x="3828186" y="5513295"/>
              <a:ext cx="3643210" cy="1154178"/>
              <a:chOff x="3812668" y="5299677"/>
              <a:chExt cx="3643210" cy="1154178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812668" y="5299677"/>
                <a:ext cx="3404115" cy="811727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33670" y="5376637"/>
                <a:ext cx="34222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3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VDI työpöydät</a:t>
                </a:r>
                <a:endParaRPr lang="en-US" sz="3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97956" y="1071855"/>
              <a:ext cx="9265820" cy="4636420"/>
              <a:chOff x="697956" y="1071855"/>
              <a:chExt cx="9265820" cy="4636420"/>
            </a:xfrm>
          </p:grpSpPr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97956" y="3389868"/>
                <a:ext cx="9095030" cy="18246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r" defTabSz="457200" rtl="0" eaLnBrk="1" latinLnBrk="0" hangingPunct="1">
                  <a:spcBef>
                    <a:spcPct val="0"/>
                  </a:spcBef>
                  <a:buNone/>
                  <a:defRPr sz="5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endParaRPr lang="en-US" sz="8000" b="1" dirty="0">
                  <a:solidFill>
                    <a:srgbClr val="90C226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185844" y="2977481"/>
                <a:ext cx="73308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fi-FI" sz="2400" dirty="0" smtClean="0"/>
              </a:p>
              <a:p>
                <a:endParaRPr lang="en-US" sz="2400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40423" y="3199051"/>
                <a:ext cx="2407139" cy="1109785"/>
                <a:chOff x="3774831" y="3008923"/>
                <a:chExt cx="2407139" cy="1109785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3774831" y="3008923"/>
                  <a:ext cx="2258646" cy="1109785"/>
                </a:xfrm>
                <a:prstGeom prst="roundRect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4173416" y="3023553"/>
                  <a:ext cx="2008554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sz="3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Golden image</a:t>
                  </a:r>
                  <a:endParaRPr lang="en-US" sz="3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52" name="Rounded Rectangle 51"/>
              <p:cNvSpPr/>
              <p:nvPr/>
            </p:nvSpPr>
            <p:spPr>
              <a:xfrm>
                <a:off x="3827962" y="1071855"/>
                <a:ext cx="3392237" cy="812688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015835" y="1124794"/>
                <a:ext cx="30166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3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Fyysiset koneet</a:t>
                </a:r>
                <a:endParaRPr lang="en-US" sz="3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7600773" y="1821835"/>
                <a:ext cx="2363003" cy="1109785"/>
                <a:chOff x="7632705" y="3563815"/>
                <a:chExt cx="2363003" cy="1109785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7632705" y="3563815"/>
                  <a:ext cx="2258646" cy="1109785"/>
                </a:xfrm>
                <a:prstGeom prst="roundRect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668228" y="3568575"/>
                  <a:ext cx="232748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sz="3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Pelkät sovellukset</a:t>
                  </a:r>
                  <a:endParaRPr lang="en-US" sz="3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785280" y="2933329"/>
                <a:ext cx="2772425" cy="1678031"/>
                <a:chOff x="3794606" y="2760432"/>
                <a:chExt cx="2772425" cy="167803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794606" y="2921784"/>
                  <a:ext cx="1305169" cy="820615"/>
                  <a:chOff x="1586523" y="1237028"/>
                  <a:chExt cx="1305169" cy="820615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1586523" y="1237028"/>
                    <a:ext cx="1305169" cy="820615"/>
                  </a:xfrm>
                  <a:prstGeom prst="ellipse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661834" y="1446705"/>
                    <a:ext cx="11879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i-FI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Ohjelmat</a:t>
                    </a:r>
                    <a:endParaRPr 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4086535" y="3617848"/>
                  <a:ext cx="1305169" cy="820615"/>
                  <a:chOff x="1586523" y="1237028"/>
                  <a:chExt cx="1305169" cy="820615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1586523" y="1237028"/>
                    <a:ext cx="1305169" cy="820615"/>
                  </a:xfrm>
                  <a:prstGeom prst="ellipse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661834" y="1446705"/>
                    <a:ext cx="11879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i-FI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Ohjelmat</a:t>
                    </a:r>
                    <a:endParaRPr 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5261862" y="3346813"/>
                  <a:ext cx="1305169" cy="820615"/>
                  <a:chOff x="1586523" y="1237028"/>
                  <a:chExt cx="1305169" cy="820615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1586523" y="1237028"/>
                    <a:ext cx="1305169" cy="820615"/>
                  </a:xfrm>
                  <a:prstGeom prst="ellipse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661834" y="1446705"/>
                    <a:ext cx="11879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i-FI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Ohjelmat</a:t>
                    </a:r>
                    <a:endParaRPr 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4983368" y="2760432"/>
                  <a:ext cx="1305169" cy="820615"/>
                  <a:chOff x="1586523" y="1237028"/>
                  <a:chExt cx="1305169" cy="820615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1586523" y="1237028"/>
                    <a:ext cx="1305169" cy="820615"/>
                  </a:xfrm>
                  <a:prstGeom prst="ellipse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661834" y="1446705"/>
                    <a:ext cx="11879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i-FI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Ohjelmat</a:t>
                    </a:r>
                    <a:endParaRPr lang="en-US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4" name="TextBox 63"/>
              <p:cNvSpPr txBox="1"/>
              <p:nvPr/>
            </p:nvSpPr>
            <p:spPr>
              <a:xfrm>
                <a:off x="1517678" y="1931771"/>
                <a:ext cx="1400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>
                    <a:solidFill>
                      <a:schemeClr val="accent1">
                        <a:lumMod val="50000"/>
                      </a:schemeClr>
                    </a:solidFill>
                  </a:rPr>
                  <a:t>A</a:t>
                </a:r>
                <a:r>
                  <a:rPr lang="fi-FI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sennetaan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379584" y="4705331"/>
                <a:ext cx="30278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Ajetaan palvelimella,</a:t>
                </a:r>
              </a:p>
              <a:p>
                <a:r>
                  <a:rPr lang="fi-FI" dirty="0">
                    <a:solidFill>
                      <a:schemeClr val="accent1">
                        <a:lumMod val="50000"/>
                      </a:schemeClr>
                    </a:solidFill>
                  </a:rPr>
                  <a:t>p</a:t>
                </a:r>
                <a:r>
                  <a:rPr lang="fi-FI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alvelimen CPU &amp; RAM, ICA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462157" y="2072620"/>
                <a:ext cx="28530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Striimataan</a:t>
                </a:r>
                <a:r>
                  <a:rPr lang="fi-FI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CIFS –jaosta, käyttää paikallista CPU &amp; RAM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343879" y="5072808"/>
                <a:ext cx="1574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Provisioidaan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2096655" y="1607127"/>
                <a:ext cx="1642722" cy="1370354"/>
              </a:xfrm>
              <a:prstGeom prst="straightConnector1">
                <a:avLst/>
              </a:prstGeom>
              <a:ln w="44450">
                <a:solidFill>
                  <a:srgbClr val="50892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038201" y="4518488"/>
                <a:ext cx="1676387" cy="1189787"/>
              </a:xfrm>
              <a:prstGeom prst="straightConnector1">
                <a:avLst/>
              </a:prstGeom>
              <a:ln w="44450">
                <a:solidFill>
                  <a:srgbClr val="50892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4252306" y="4611360"/>
                <a:ext cx="127278" cy="794008"/>
              </a:xfrm>
              <a:prstGeom prst="straightConnector1">
                <a:avLst/>
              </a:prstGeom>
              <a:ln w="44450">
                <a:solidFill>
                  <a:srgbClr val="50892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4278972" y="1970053"/>
                <a:ext cx="183185" cy="1054774"/>
              </a:xfrm>
              <a:prstGeom prst="straightConnector1">
                <a:avLst/>
              </a:prstGeom>
              <a:ln w="44450">
                <a:solidFill>
                  <a:srgbClr val="50892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6463273" y="2896144"/>
                <a:ext cx="1064302" cy="604000"/>
              </a:xfrm>
              <a:prstGeom prst="straightConnector1">
                <a:avLst/>
              </a:prstGeom>
              <a:ln w="44450">
                <a:solidFill>
                  <a:srgbClr val="50892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7557851" y="3020536"/>
                <a:ext cx="2344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Ajetaan palvelimella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7600773" y="4274167"/>
                <a:ext cx="2267524" cy="1115108"/>
                <a:chOff x="7600773" y="4274167"/>
                <a:chExt cx="2267524" cy="1115108"/>
              </a:xfrm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7600773" y="4279490"/>
                  <a:ext cx="2258646" cy="1109785"/>
                </a:xfrm>
                <a:prstGeom prst="roundRect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7859743" y="4274167"/>
                  <a:ext cx="2008554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sz="3200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Vmware</a:t>
                  </a:r>
                  <a:r>
                    <a:rPr lang="fi-FI" sz="3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fi-FI" sz="3200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ThinApp</a:t>
                  </a:r>
                  <a:endParaRPr lang="en-US" sz="3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6573504" y="4098720"/>
                <a:ext cx="917915" cy="466723"/>
              </a:xfrm>
              <a:prstGeom prst="straightConnector1">
                <a:avLst/>
              </a:prstGeom>
              <a:ln w="44450">
                <a:solidFill>
                  <a:srgbClr val="50892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737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994" y="2813876"/>
            <a:ext cx="733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i-FI" sz="24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35558" y="162827"/>
            <a:ext cx="502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 smtClean="0">
                <a:solidFill>
                  <a:srgbClr val="508927"/>
                </a:solidFill>
              </a:rPr>
              <a:t>Why</a:t>
            </a:r>
            <a:r>
              <a:rPr lang="fi-FI" sz="4000" dirty="0" smtClean="0">
                <a:solidFill>
                  <a:srgbClr val="508927"/>
                </a:solidFill>
              </a:rPr>
              <a:t>?</a:t>
            </a:r>
            <a:endParaRPr lang="en-US" sz="4000" dirty="0">
              <a:solidFill>
                <a:srgbClr val="50892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7543" y="1162880"/>
            <a:ext cx="84594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smtClean="0">
                <a:solidFill>
                  <a:srgbClr val="508927"/>
                </a:solidFill>
              </a:rPr>
              <a:t>Tarkoituksena on perinteisten työasema-asennusten sijaan tuotteistaa työasema-, ohjelma- ja sovellustarjonta palveluksi, joka on käytettävissä mistä-, milloin- ja millä päätelaitteella tahansa.</a:t>
            </a:r>
          </a:p>
          <a:p>
            <a:pPr marL="342900" indent="-342900">
              <a:buFontTx/>
              <a:buChar char="-"/>
            </a:pPr>
            <a:endParaRPr lang="fi-FI" sz="2400" dirty="0" smtClean="0">
              <a:solidFill>
                <a:srgbClr val="508927"/>
              </a:solidFill>
            </a:endParaRP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XYOD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Opiskelijalle aikaa opiskella milloin vain ja missä vain.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Notkeus, päivitykset, tilojen monikäyttöisyys jne.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Henkilökunnalle hyvät työvälineet etätyöskentelyyn.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Standardointi, ylläpidettävyys jne.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Tietoturva – data pysyy turvallisissa säilytyspaikoissa</a:t>
            </a:r>
          </a:p>
          <a:p>
            <a:endParaRPr lang="en-US" sz="3200" dirty="0">
              <a:solidFill>
                <a:srgbClr val="5089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3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" y="28575"/>
            <a:ext cx="10239855" cy="6829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994" y="2813876"/>
            <a:ext cx="733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i-FI" sz="24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0516" y="233021"/>
            <a:ext cx="523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Tulevaisuuden visio?</a:t>
            </a:r>
            <a:endParaRPr lang="en-US" sz="4000" dirty="0">
              <a:solidFill>
                <a:srgbClr val="508927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166976" y="2324210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53487" y="5513055"/>
            <a:ext cx="16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Pasila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5594" y="5337203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26481" y="4014015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14159" y="4014015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82760" y="4014015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5382" y="2509552"/>
            <a:ext cx="191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Vierumäki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9020" y="4163749"/>
            <a:ext cx="16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Haaga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9227" y="4185238"/>
            <a:ext cx="16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Malmi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2741" y="4204987"/>
            <a:ext cx="16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Porvoo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885595" y="4995406"/>
            <a:ext cx="535849" cy="25604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73621" y="4986398"/>
            <a:ext cx="1552860" cy="26505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14356" y="3315125"/>
            <a:ext cx="2158385" cy="195418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00031" y="5017326"/>
            <a:ext cx="34512" cy="2519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5519" y="994740"/>
            <a:ext cx="3747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FF0000"/>
                </a:solidFill>
              </a:rPr>
              <a:t>Etäkampusten työasemat lähes kokonaan </a:t>
            </a:r>
            <a:r>
              <a:rPr lang="fi-FI" dirty="0" err="1" smtClean="0">
                <a:solidFill>
                  <a:srgbClr val="FF0000"/>
                </a:solidFill>
              </a:rPr>
              <a:t>virtualisoitu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  <a:endParaRPr lang="fi-FI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FF0000"/>
                </a:solidFill>
              </a:rPr>
              <a:t>Pasilassa vapaakäyttötilat, teorialuokat ja osa laiteluokista </a:t>
            </a:r>
            <a:r>
              <a:rPr lang="fi-FI" dirty="0" err="1" smtClean="0">
                <a:solidFill>
                  <a:srgbClr val="FF0000"/>
                </a:solidFill>
              </a:rPr>
              <a:t>virtualisoitu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8" name="Right Triangle 27"/>
          <p:cNvSpPr/>
          <p:nvPr/>
        </p:nvSpPr>
        <p:spPr>
          <a:xfrm rot="3934050">
            <a:off x="-880038" y="322573"/>
            <a:ext cx="3059486" cy="2011976"/>
          </a:xfrm>
          <a:prstGeom prst="rtTriangle">
            <a:avLst/>
          </a:prstGeom>
          <a:solidFill>
            <a:srgbClr val="A1C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4236172">
            <a:off x="7773283" y="774094"/>
            <a:ext cx="4912226" cy="841035"/>
          </a:xfrm>
          <a:prstGeom prst="rect">
            <a:avLst/>
          </a:prstGeom>
          <a:solidFill>
            <a:srgbClr val="729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23055" y="0"/>
            <a:ext cx="655781" cy="162827"/>
          </a:xfrm>
          <a:prstGeom prst="rect">
            <a:avLst/>
          </a:prstGeom>
          <a:solidFill>
            <a:srgbClr val="729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" y="28575"/>
            <a:ext cx="10239855" cy="6829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994" y="2813876"/>
            <a:ext cx="733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i-FI" sz="24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0516" y="233021"/>
            <a:ext cx="523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Tulevaisuuden visio?</a:t>
            </a:r>
            <a:endParaRPr lang="en-US" sz="4000" dirty="0">
              <a:solidFill>
                <a:srgbClr val="508927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166976" y="2324210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53487" y="5513055"/>
            <a:ext cx="16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Pasila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5594" y="5337203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26481" y="4014015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14159" y="4014015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82760" y="4014015"/>
            <a:ext cx="2062624" cy="905164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5382" y="2509552"/>
            <a:ext cx="191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Vierumäki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9020" y="4163749"/>
            <a:ext cx="16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Haaga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9227" y="4185238"/>
            <a:ext cx="16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Malmi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2741" y="4204987"/>
            <a:ext cx="16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accent1">
                    <a:lumMod val="50000"/>
                  </a:schemeClr>
                </a:solidFill>
              </a:rPr>
              <a:t>Porvoo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885595" y="4995406"/>
            <a:ext cx="535849" cy="25604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73621" y="4986398"/>
            <a:ext cx="1552860" cy="26505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14356" y="3315125"/>
            <a:ext cx="2158385" cy="195418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00031" y="5017326"/>
            <a:ext cx="34512" cy="2519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115405" y="3519055"/>
            <a:ext cx="755164" cy="1763386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68198" y="4264030"/>
            <a:ext cx="2431678" cy="1342990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17150" y="1097616"/>
            <a:ext cx="620956" cy="4171697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974928" y="1490786"/>
            <a:ext cx="3662341" cy="3810116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53860" y="6062621"/>
            <a:ext cx="6008831" cy="418561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053860" y="5626409"/>
            <a:ext cx="1489799" cy="148256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7380" y="5859477"/>
            <a:ext cx="3362496" cy="771882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5519" y="994740"/>
            <a:ext cx="3747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FF0000"/>
                </a:solidFill>
              </a:rPr>
              <a:t>Etäkampusten työasemat lähes kokonaan </a:t>
            </a:r>
            <a:r>
              <a:rPr lang="fi-FI" dirty="0" err="1" smtClean="0">
                <a:solidFill>
                  <a:srgbClr val="FF0000"/>
                </a:solidFill>
              </a:rPr>
              <a:t>virtualisoitu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  <a:endParaRPr lang="fi-FI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FF0000"/>
                </a:solidFill>
              </a:rPr>
              <a:t>Pasilassa vapaakäyttötilat, teorialuokat ja osa laiteluokista </a:t>
            </a:r>
            <a:r>
              <a:rPr lang="fi-FI" dirty="0" err="1" smtClean="0">
                <a:solidFill>
                  <a:srgbClr val="FF0000"/>
                </a:solidFill>
              </a:rPr>
              <a:t>virtualisoitu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7030A0"/>
                </a:solidFill>
              </a:rPr>
              <a:t>Kaikilla opiskelijoilla mahdollisuus käyttää </a:t>
            </a:r>
            <a:r>
              <a:rPr lang="fi-FI" dirty="0" err="1" smtClean="0">
                <a:solidFill>
                  <a:srgbClr val="7030A0"/>
                </a:solidFill>
              </a:rPr>
              <a:t>HAAGA-HELIAn</a:t>
            </a:r>
            <a:r>
              <a:rPr lang="fi-FI" dirty="0" smtClean="0">
                <a:solidFill>
                  <a:srgbClr val="7030A0"/>
                </a:solidFill>
              </a:rPr>
              <a:t> </a:t>
            </a:r>
            <a:r>
              <a:rPr lang="fi-FI" dirty="0" err="1" smtClean="0">
                <a:solidFill>
                  <a:srgbClr val="7030A0"/>
                </a:solidFill>
              </a:rPr>
              <a:t>virtuaalityöpöytää</a:t>
            </a:r>
            <a:r>
              <a:rPr lang="fi-FI" dirty="0" smtClean="0">
                <a:solidFill>
                  <a:srgbClr val="7030A0"/>
                </a:solidFill>
              </a:rPr>
              <a:t> tai sovelluksia kotoa vuoden 2015 alusta.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Right Triangle 27"/>
          <p:cNvSpPr/>
          <p:nvPr/>
        </p:nvSpPr>
        <p:spPr>
          <a:xfrm rot="3934050">
            <a:off x="-880038" y="322573"/>
            <a:ext cx="3059486" cy="2011976"/>
          </a:xfrm>
          <a:prstGeom prst="rtTriangle">
            <a:avLst/>
          </a:prstGeom>
          <a:solidFill>
            <a:srgbClr val="A1C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4236172">
            <a:off x="7773283" y="774094"/>
            <a:ext cx="4912226" cy="841035"/>
          </a:xfrm>
          <a:prstGeom prst="rect">
            <a:avLst/>
          </a:prstGeom>
          <a:solidFill>
            <a:srgbClr val="729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23055" y="0"/>
            <a:ext cx="655781" cy="162827"/>
          </a:xfrm>
          <a:prstGeom prst="rect">
            <a:avLst/>
          </a:prstGeom>
          <a:solidFill>
            <a:srgbClr val="729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23055" y="0"/>
            <a:ext cx="655781" cy="162827"/>
          </a:xfrm>
          <a:prstGeom prst="rect">
            <a:avLst/>
          </a:prstGeom>
          <a:solidFill>
            <a:srgbClr val="729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75455" y="152400"/>
            <a:ext cx="655781" cy="162827"/>
          </a:xfrm>
          <a:prstGeom prst="rect">
            <a:avLst/>
          </a:prstGeom>
          <a:solidFill>
            <a:srgbClr val="729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3739" y="233813"/>
            <a:ext cx="6736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HAAGA-HELIA VDI -partnerit:</a:t>
            </a:r>
            <a:endParaRPr lang="en-US" sz="4000" dirty="0">
              <a:solidFill>
                <a:srgbClr val="508927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90176" y="1630584"/>
            <a:ext cx="7330831" cy="4361633"/>
            <a:chOff x="1751994" y="1288839"/>
            <a:chExt cx="7330831" cy="4361633"/>
          </a:xfrm>
        </p:grpSpPr>
        <p:sp>
          <p:nvSpPr>
            <p:cNvPr id="3" name="TextBox 2"/>
            <p:cNvSpPr txBox="1"/>
            <p:nvPr/>
          </p:nvSpPr>
          <p:spPr>
            <a:xfrm>
              <a:off x="1751994" y="2813876"/>
              <a:ext cx="73308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endParaRPr lang="fi-FI" sz="2400" dirty="0" smtClean="0"/>
            </a:p>
            <a:p>
              <a:endParaRPr lang="en-US" sz="24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558" y="1288839"/>
              <a:ext cx="5462168" cy="107567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815" y="2813876"/>
              <a:ext cx="5120749" cy="95587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815" y="4251332"/>
              <a:ext cx="3519044" cy="139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7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5" y="101037"/>
            <a:ext cx="9892144" cy="6566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994" y="2813876"/>
            <a:ext cx="733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i-FI" sz="24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26903" y="1715245"/>
            <a:ext cx="3972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800" dirty="0" smtClean="0">
                <a:solidFill>
                  <a:srgbClr val="FF0000"/>
                </a:solidFill>
              </a:rPr>
              <a:t>KIITOS!</a:t>
            </a:r>
            <a:endParaRPr lang="en-US" sz="88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66440" y="3802680"/>
            <a:ext cx="5726546" cy="2171930"/>
            <a:chOff x="4284533" y="3802680"/>
            <a:chExt cx="5726546" cy="2171930"/>
          </a:xfrm>
        </p:grpSpPr>
        <p:sp>
          <p:nvSpPr>
            <p:cNvPr id="2" name="TextBox 1"/>
            <p:cNvSpPr txBox="1"/>
            <p:nvPr/>
          </p:nvSpPr>
          <p:spPr>
            <a:xfrm>
              <a:off x="4284533" y="3802680"/>
              <a:ext cx="569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800" dirty="0" smtClean="0">
                  <a:solidFill>
                    <a:srgbClr val="FF0000"/>
                  </a:solidFill>
                </a:rPr>
                <a:t>Vastaan mielelläni esityksestä heränneisiin kysymyksiin:</a:t>
              </a:r>
              <a:endParaRPr lang="fi-FI" sz="28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84533" y="4743504"/>
              <a:ext cx="572654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800" dirty="0">
                  <a:solidFill>
                    <a:srgbClr val="FF0000"/>
                  </a:solidFill>
                </a:rPr>
                <a:t>antero.kalliomaki@haaga-helia.fi</a:t>
              </a:r>
            </a:p>
            <a:p>
              <a:r>
                <a:rPr lang="fi-FI" sz="2800" dirty="0">
                  <a:solidFill>
                    <a:srgbClr val="FF0000"/>
                  </a:solidFill>
                </a:rPr>
                <a:t>+358 50 4111 994</a:t>
              </a:r>
              <a:endParaRPr lang="en-US" sz="2800" dirty="0">
                <a:solidFill>
                  <a:srgbClr val="FF0000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56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0307" y="381955"/>
            <a:ext cx="69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 smtClean="0">
                <a:solidFill>
                  <a:srgbClr val="508927"/>
                </a:solidFill>
              </a:rPr>
              <a:t>Proof</a:t>
            </a:r>
            <a:r>
              <a:rPr lang="fi-FI" sz="4000" dirty="0" smtClean="0">
                <a:solidFill>
                  <a:srgbClr val="508927"/>
                </a:solidFill>
              </a:rPr>
              <a:t> of </a:t>
            </a:r>
            <a:r>
              <a:rPr lang="fi-FI" sz="4000" dirty="0" err="1" smtClean="0">
                <a:solidFill>
                  <a:srgbClr val="508927"/>
                </a:solidFill>
              </a:rPr>
              <a:t>Concept</a:t>
            </a:r>
            <a:r>
              <a:rPr lang="fi-FI" sz="4000" dirty="0" smtClean="0">
                <a:solidFill>
                  <a:srgbClr val="508927"/>
                </a:solidFill>
              </a:rPr>
              <a:t> syksy 2010</a:t>
            </a:r>
            <a:endParaRPr lang="en-US" sz="4000" dirty="0">
              <a:solidFill>
                <a:srgbClr val="50892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1994" y="1085515"/>
            <a:ext cx="698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rgbClr val="508927"/>
                </a:solidFill>
              </a:rPr>
              <a:t>- Citrix (</a:t>
            </a:r>
            <a:r>
              <a:rPr lang="fi-FI" sz="3600" dirty="0" err="1" smtClean="0">
                <a:solidFill>
                  <a:srgbClr val="508927"/>
                </a:solidFill>
              </a:rPr>
              <a:t>Atea</a:t>
            </a:r>
            <a:r>
              <a:rPr lang="fi-FI" sz="3600" dirty="0" smtClean="0">
                <a:solidFill>
                  <a:srgbClr val="508927"/>
                </a:solidFill>
              </a:rPr>
              <a:t> Oy)</a:t>
            </a:r>
            <a:endParaRPr lang="en-US" sz="3600" dirty="0">
              <a:solidFill>
                <a:srgbClr val="50892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994" y="1731846"/>
            <a:ext cx="698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rgbClr val="508927"/>
                </a:solidFill>
              </a:rPr>
              <a:t>- </a:t>
            </a:r>
            <a:r>
              <a:rPr lang="fi-FI" sz="3600" dirty="0" err="1" smtClean="0">
                <a:solidFill>
                  <a:srgbClr val="508927"/>
                </a:solidFill>
              </a:rPr>
              <a:t>Vmware</a:t>
            </a:r>
            <a:r>
              <a:rPr lang="fi-FI" sz="3600" dirty="0" smtClean="0">
                <a:solidFill>
                  <a:srgbClr val="508927"/>
                </a:solidFill>
              </a:rPr>
              <a:t> (</a:t>
            </a:r>
            <a:r>
              <a:rPr lang="fi-FI" sz="3600" dirty="0" err="1" smtClean="0">
                <a:solidFill>
                  <a:srgbClr val="508927"/>
                </a:solidFill>
              </a:rPr>
              <a:t>Decens</a:t>
            </a:r>
            <a:r>
              <a:rPr lang="fi-FI" sz="3600" dirty="0" smtClean="0">
                <a:solidFill>
                  <a:srgbClr val="508927"/>
                </a:solidFill>
              </a:rPr>
              <a:t> Oy)</a:t>
            </a:r>
            <a:endParaRPr lang="en-US" sz="3600" dirty="0">
              <a:solidFill>
                <a:srgbClr val="50892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994" y="2813876"/>
            <a:ext cx="733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i-FI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91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0307" y="381955"/>
            <a:ext cx="69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 smtClean="0">
                <a:solidFill>
                  <a:srgbClr val="508927"/>
                </a:solidFill>
              </a:rPr>
              <a:t>Proof</a:t>
            </a:r>
            <a:r>
              <a:rPr lang="fi-FI" sz="4000" dirty="0" smtClean="0">
                <a:solidFill>
                  <a:srgbClr val="508927"/>
                </a:solidFill>
              </a:rPr>
              <a:t> of </a:t>
            </a:r>
            <a:r>
              <a:rPr lang="fi-FI" sz="4000" dirty="0" err="1" smtClean="0">
                <a:solidFill>
                  <a:srgbClr val="508927"/>
                </a:solidFill>
              </a:rPr>
              <a:t>Concept</a:t>
            </a:r>
            <a:r>
              <a:rPr lang="fi-FI" sz="4000" dirty="0" smtClean="0">
                <a:solidFill>
                  <a:srgbClr val="508927"/>
                </a:solidFill>
              </a:rPr>
              <a:t> syksy 2010</a:t>
            </a:r>
            <a:endParaRPr lang="en-US" sz="4000" dirty="0">
              <a:solidFill>
                <a:srgbClr val="50892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1994" y="1085515"/>
            <a:ext cx="698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rgbClr val="508927"/>
                </a:solidFill>
              </a:rPr>
              <a:t>- Citrix (</a:t>
            </a:r>
            <a:r>
              <a:rPr lang="fi-FI" sz="3600" dirty="0" err="1" smtClean="0">
                <a:solidFill>
                  <a:srgbClr val="508927"/>
                </a:solidFill>
              </a:rPr>
              <a:t>Atea</a:t>
            </a:r>
            <a:r>
              <a:rPr lang="fi-FI" sz="3600" dirty="0" smtClean="0">
                <a:solidFill>
                  <a:srgbClr val="508927"/>
                </a:solidFill>
              </a:rPr>
              <a:t> Oy)</a:t>
            </a:r>
            <a:endParaRPr lang="en-US" sz="3600" dirty="0">
              <a:solidFill>
                <a:srgbClr val="50892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994" y="1731846"/>
            <a:ext cx="698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rgbClr val="508927"/>
                </a:solidFill>
              </a:rPr>
              <a:t>- </a:t>
            </a:r>
            <a:r>
              <a:rPr lang="fi-FI" sz="3600" dirty="0" err="1" smtClean="0">
                <a:solidFill>
                  <a:srgbClr val="508927"/>
                </a:solidFill>
              </a:rPr>
              <a:t>Vmware</a:t>
            </a:r>
            <a:r>
              <a:rPr lang="fi-FI" sz="3600" dirty="0" smtClean="0">
                <a:solidFill>
                  <a:srgbClr val="508927"/>
                </a:solidFill>
              </a:rPr>
              <a:t> (</a:t>
            </a:r>
            <a:r>
              <a:rPr lang="fi-FI" sz="3600" dirty="0" err="1" smtClean="0">
                <a:solidFill>
                  <a:srgbClr val="508927"/>
                </a:solidFill>
              </a:rPr>
              <a:t>Decens</a:t>
            </a:r>
            <a:r>
              <a:rPr lang="fi-FI" sz="3600" dirty="0" smtClean="0">
                <a:solidFill>
                  <a:srgbClr val="508927"/>
                </a:solidFill>
              </a:rPr>
              <a:t> Oy)</a:t>
            </a:r>
            <a:endParaRPr lang="en-US" sz="3600" dirty="0">
              <a:solidFill>
                <a:srgbClr val="50892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3907" y="2893910"/>
            <a:ext cx="9329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2400" dirty="0" smtClean="0">
                <a:solidFill>
                  <a:srgbClr val="508927"/>
                </a:solidFill>
              </a:rPr>
              <a:t>Perustelujen ydinasiat vuodelta 2010 p</a:t>
            </a:r>
            <a:r>
              <a:rPr lang="fi-FI" sz="2400" dirty="0" smtClean="0">
                <a:solidFill>
                  <a:srgbClr val="508927"/>
                </a:solidFill>
              </a:rPr>
              <a:t>itävät vieläkin paikkansa:</a:t>
            </a:r>
          </a:p>
          <a:p>
            <a:pPr lvl="0"/>
            <a:endParaRPr lang="fi-FI" sz="2400" dirty="0" smtClean="0">
              <a:solidFill>
                <a:srgbClr val="508927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i-FI" sz="2400" i="1" dirty="0" smtClean="0">
                <a:solidFill>
                  <a:srgbClr val="508927"/>
                </a:solidFill>
              </a:rPr>
              <a:t>”CITRIX </a:t>
            </a:r>
            <a:r>
              <a:rPr lang="fi-FI" sz="2400" i="1" dirty="0" smtClean="0">
                <a:solidFill>
                  <a:srgbClr val="508927"/>
                </a:solidFill>
              </a:rPr>
              <a:t>markkinajohtaja ja sillä on suurimmat kehitysresurssit.</a:t>
            </a:r>
            <a:endParaRPr lang="en-US" sz="2400" i="1" dirty="0" smtClean="0">
              <a:solidFill>
                <a:srgbClr val="508927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i-FI" sz="2400" i="1" dirty="0" smtClean="0">
                <a:solidFill>
                  <a:srgbClr val="508927"/>
                </a:solidFill>
              </a:rPr>
              <a:t>CITRIX </a:t>
            </a:r>
            <a:r>
              <a:rPr lang="fi-FI" sz="2400" i="1" dirty="0" smtClean="0">
                <a:solidFill>
                  <a:srgbClr val="508927"/>
                </a:solidFill>
              </a:rPr>
              <a:t>tarjoaa laajimmat käyttömahdollisuudet ja </a:t>
            </a:r>
            <a:r>
              <a:rPr lang="fi-FI" sz="2400" i="1" dirty="0" smtClean="0">
                <a:solidFill>
                  <a:srgbClr val="508927"/>
                </a:solidFill>
              </a:rPr>
              <a:t>soveltuu        ominaisuuksiltaan </a:t>
            </a:r>
            <a:r>
              <a:rPr lang="fi-FI" sz="2400" i="1" dirty="0" smtClean="0">
                <a:solidFill>
                  <a:srgbClr val="508927"/>
                </a:solidFill>
              </a:rPr>
              <a:t>parhaiten suuriin virtualisointiympäristöihin.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i="1" dirty="0" smtClean="0">
                <a:solidFill>
                  <a:srgbClr val="508927"/>
                </a:solidFill>
              </a:rPr>
              <a:t>Päätelaitteisiin </a:t>
            </a:r>
            <a:r>
              <a:rPr lang="fi-FI" sz="2400" i="1" dirty="0">
                <a:solidFill>
                  <a:srgbClr val="508927"/>
                </a:solidFill>
              </a:rPr>
              <a:t>uusien ominaisuuksien tuki </a:t>
            </a:r>
            <a:r>
              <a:rPr lang="fi-FI" sz="2400" i="1" dirty="0" err="1">
                <a:solidFill>
                  <a:srgbClr val="508927"/>
                </a:solidFill>
              </a:rPr>
              <a:t>CITRIXille</a:t>
            </a:r>
            <a:r>
              <a:rPr lang="fi-FI" sz="2400" i="1" dirty="0">
                <a:solidFill>
                  <a:srgbClr val="508927"/>
                </a:solidFill>
              </a:rPr>
              <a:t> tulee </a:t>
            </a:r>
            <a:r>
              <a:rPr lang="fi-FI" sz="2400" i="1" dirty="0" smtClean="0">
                <a:solidFill>
                  <a:srgbClr val="508927"/>
                </a:solidFill>
              </a:rPr>
              <a:t>ensimmäisenä.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i="1" dirty="0" err="1" smtClean="0">
                <a:solidFill>
                  <a:srgbClr val="508927"/>
                </a:solidFill>
              </a:rPr>
              <a:t>CITRIXillä</a:t>
            </a:r>
            <a:r>
              <a:rPr lang="fi-FI" sz="2400" i="1" dirty="0" smtClean="0">
                <a:solidFill>
                  <a:srgbClr val="508927"/>
                </a:solidFill>
              </a:rPr>
              <a:t> </a:t>
            </a:r>
            <a:r>
              <a:rPr lang="fi-FI" sz="2400" i="1" dirty="0">
                <a:solidFill>
                  <a:srgbClr val="508927"/>
                </a:solidFill>
              </a:rPr>
              <a:t>on myöskin laajin tuki mobiililaitteille</a:t>
            </a:r>
            <a:r>
              <a:rPr lang="fi-FI" sz="2400" i="1" dirty="0" smtClean="0">
                <a:solidFill>
                  <a:srgbClr val="508927"/>
                </a:solidFill>
              </a:rPr>
              <a:t>.”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46" y="1823225"/>
            <a:ext cx="1566195" cy="550626"/>
          </a:xfrm>
          <a:prstGeom prst="rect">
            <a:avLst/>
          </a:prstGeom>
          <a:effectLst>
            <a:glow rad="127000">
              <a:schemeClr val="accent1">
                <a:alpha val="22000"/>
              </a:schemeClr>
            </a:glow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172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0307" y="381955"/>
            <a:ext cx="69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VDI pilotti kevät-syksy 2011</a:t>
            </a:r>
            <a:endParaRPr lang="en-US" sz="4000" dirty="0">
              <a:solidFill>
                <a:srgbClr val="50892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87" y="1135405"/>
            <a:ext cx="7278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smtClean="0">
                <a:solidFill>
                  <a:srgbClr val="508927"/>
                </a:solidFill>
              </a:rPr>
              <a:t>Kattavasta suunnittelusta </a:t>
            </a:r>
            <a:r>
              <a:rPr lang="fi-FI" sz="3200" dirty="0" smtClean="0">
                <a:solidFill>
                  <a:srgbClr val="508927"/>
                </a:solidFill>
              </a:rPr>
              <a:t>huolimatta alussa todella suuria ongelmia: </a:t>
            </a:r>
            <a:endParaRPr lang="en-US" sz="3200" dirty="0">
              <a:solidFill>
                <a:srgbClr val="50892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302" y="2267086"/>
            <a:ext cx="7823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Vastaavaa ei ollut tehty, ei kokemuksia.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Citrixin tuotteet kehittymättömiä monimutkaisen työpöytävirtualisoinnin tarpeisiin - ja </a:t>
            </a:r>
            <a:r>
              <a:rPr lang="fi-FI" sz="2400" dirty="0" err="1" smtClean="0">
                <a:solidFill>
                  <a:srgbClr val="508927"/>
                </a:solidFill>
              </a:rPr>
              <a:t>bugisia</a:t>
            </a:r>
            <a:r>
              <a:rPr lang="fi-FI" sz="2400" dirty="0" smtClean="0">
                <a:solidFill>
                  <a:srgbClr val="508927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Oman henkilökunnan tietotaito lähti 0 –tasolta.</a:t>
            </a:r>
            <a:endParaRPr lang="en-US" sz="3200" dirty="0">
              <a:solidFill>
                <a:srgbClr val="50892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0302" y="3906153"/>
            <a:ext cx="727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smtClean="0">
                <a:solidFill>
                  <a:srgbClr val="508927"/>
                </a:solidFill>
              </a:rPr>
              <a:t>Toisaalta:</a:t>
            </a:r>
            <a:endParaRPr lang="en-US" sz="3200" dirty="0">
              <a:solidFill>
                <a:srgbClr val="50892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0302" y="4560336"/>
            <a:ext cx="77038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Citrix osoittautui </a:t>
            </a:r>
            <a:r>
              <a:rPr lang="fi-FI" sz="2400" dirty="0" smtClean="0">
                <a:solidFill>
                  <a:srgbClr val="508927"/>
                </a:solidFill>
              </a:rPr>
              <a:t>kuitenkin oikeaksi </a:t>
            </a:r>
            <a:r>
              <a:rPr lang="fi-FI" sz="2400" dirty="0" smtClean="0">
                <a:solidFill>
                  <a:srgbClr val="508927"/>
                </a:solidFill>
              </a:rPr>
              <a:t>valinnaksi.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Palvelinten ja levyjärjestelmän valinta ja kilpailutus onnistui erittäin hyvin.</a:t>
            </a:r>
            <a:endParaRPr lang="fi-FI" sz="2400" dirty="0">
              <a:solidFill>
                <a:srgbClr val="508927"/>
              </a:solidFill>
            </a:endParaRP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Löydettiin erinomainen partneri, ICT Verstas.</a:t>
            </a:r>
            <a:endParaRPr lang="fi-FI" sz="2400" dirty="0">
              <a:solidFill>
                <a:srgbClr val="508927"/>
              </a:solidFill>
            </a:endParaRP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Nykytilanteessa ei oltaisi ilman ”aikaista” aloitusta.</a:t>
            </a:r>
            <a:endParaRPr lang="en-US" sz="2400" dirty="0">
              <a:solidFill>
                <a:srgbClr val="5089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5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7253" y="2573923"/>
            <a:ext cx="733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i-FI" sz="2400" dirty="0" smtClean="0"/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634" y="272391"/>
            <a:ext cx="7417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HAAGA-HELIA VDI </a:t>
            </a:r>
            <a:r>
              <a:rPr lang="fi-FI" sz="4000" dirty="0" smtClean="0">
                <a:solidFill>
                  <a:srgbClr val="FF0000"/>
                </a:solidFill>
              </a:rPr>
              <a:t>-projektit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2889" y="1008916"/>
            <a:ext cx="852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rgbClr val="508927"/>
                </a:solidFill>
              </a:rPr>
              <a:t>2 Dell M1000 + 16 M710HD + 16 M620 yhteensä 7,5 TB RAM, 256 </a:t>
            </a:r>
            <a:r>
              <a:rPr lang="fi-FI" sz="2000" dirty="0" err="1" smtClean="0">
                <a:solidFill>
                  <a:srgbClr val="508927"/>
                </a:solidFill>
              </a:rPr>
              <a:t>Core</a:t>
            </a:r>
            <a:r>
              <a:rPr lang="fi-FI" sz="2000" dirty="0" smtClean="0">
                <a:solidFill>
                  <a:srgbClr val="508927"/>
                </a:solidFill>
              </a:rPr>
              <a:t> HT</a:t>
            </a:r>
            <a:endParaRPr lang="en-US" sz="2000" dirty="0">
              <a:solidFill>
                <a:srgbClr val="5089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137" y="1665227"/>
            <a:ext cx="3137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dirty="0" err="1" smtClean="0">
                <a:solidFill>
                  <a:srgbClr val="FF0000"/>
                </a:solidFill>
              </a:rPr>
              <a:t>Cloud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Platform</a:t>
            </a:r>
            <a:r>
              <a:rPr lang="fi-FI" dirty="0" smtClean="0">
                <a:solidFill>
                  <a:srgbClr val="508927"/>
                </a:solidFill>
              </a:rPr>
              <a:t>, </a:t>
            </a:r>
            <a:r>
              <a:rPr lang="fi-FI" dirty="0" err="1" smtClean="0">
                <a:solidFill>
                  <a:srgbClr val="508927"/>
                </a:solidFill>
              </a:rPr>
              <a:t>max</a:t>
            </a:r>
            <a:r>
              <a:rPr lang="fi-FI" dirty="0" smtClean="0">
                <a:solidFill>
                  <a:srgbClr val="508927"/>
                </a:solidFill>
              </a:rPr>
              <a:t>. noin 1000 </a:t>
            </a:r>
            <a:r>
              <a:rPr lang="fi-FI" dirty="0" err="1" smtClean="0">
                <a:solidFill>
                  <a:srgbClr val="508927"/>
                </a:solidFill>
              </a:rPr>
              <a:t>virtuaali</a:t>
            </a:r>
            <a:r>
              <a:rPr lang="fi-FI" dirty="0" smtClean="0">
                <a:solidFill>
                  <a:srgbClr val="508927"/>
                </a:solidFill>
              </a:rPr>
              <a:t>-instanssia</a:t>
            </a:r>
          </a:p>
          <a:p>
            <a:pPr marL="285750" lvl="0" indent="-285750">
              <a:buFontTx/>
              <a:buChar char="-"/>
            </a:pPr>
            <a:r>
              <a:rPr lang="fi-FI" dirty="0" smtClean="0">
                <a:solidFill>
                  <a:srgbClr val="FF0000"/>
                </a:solidFill>
              </a:rPr>
              <a:t>Opiskelijoiden VDI </a:t>
            </a:r>
            <a:r>
              <a:rPr lang="fi-FI" dirty="0" smtClean="0">
                <a:solidFill>
                  <a:srgbClr val="508927"/>
                </a:solidFill>
              </a:rPr>
              <a:t>–työpöydät (</a:t>
            </a:r>
            <a:r>
              <a:rPr lang="fi-FI" dirty="0" err="1" smtClean="0">
                <a:solidFill>
                  <a:srgbClr val="508927"/>
                </a:solidFill>
              </a:rPr>
              <a:t>max</a:t>
            </a:r>
            <a:r>
              <a:rPr lang="fi-FI" dirty="0" smtClean="0">
                <a:solidFill>
                  <a:srgbClr val="508927"/>
                </a:solidFill>
              </a:rPr>
              <a:t>. n. 700 </a:t>
            </a:r>
            <a:r>
              <a:rPr lang="fi-FI" dirty="0" smtClean="0">
                <a:solidFill>
                  <a:srgbClr val="508927"/>
                </a:solidFill>
              </a:rPr>
              <a:t>), ei pysyvä, profiilit säilyy. </a:t>
            </a:r>
            <a:endParaRPr lang="fi-FI" dirty="0" smtClean="0">
              <a:solidFill>
                <a:srgbClr val="508927"/>
              </a:solidFill>
            </a:endParaRPr>
          </a:p>
          <a:p>
            <a:pPr marL="285750" lvl="0" indent="-285750">
              <a:buFontTx/>
              <a:buChar char="-"/>
            </a:pPr>
            <a:endParaRPr lang="fi-FI" dirty="0">
              <a:solidFill>
                <a:srgbClr val="50892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6717" y="1665226"/>
            <a:ext cx="340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fi-FI" dirty="0" smtClean="0">
                <a:solidFill>
                  <a:srgbClr val="FF0000"/>
                </a:solidFill>
              </a:rPr>
              <a:t>Henkilökunnan VDI </a:t>
            </a:r>
            <a:r>
              <a:rPr lang="fi-FI" dirty="0" smtClean="0">
                <a:solidFill>
                  <a:srgbClr val="508927"/>
                </a:solidFill>
              </a:rPr>
              <a:t>–työpöydät (</a:t>
            </a:r>
            <a:r>
              <a:rPr lang="fi-FI" dirty="0" err="1" smtClean="0">
                <a:solidFill>
                  <a:srgbClr val="508927"/>
                </a:solidFill>
              </a:rPr>
              <a:t>max</a:t>
            </a:r>
            <a:r>
              <a:rPr lang="fi-FI" dirty="0" smtClean="0">
                <a:solidFill>
                  <a:srgbClr val="508927"/>
                </a:solidFill>
              </a:rPr>
              <a:t>. n. 600 </a:t>
            </a:r>
            <a:r>
              <a:rPr lang="fi-FI" dirty="0" smtClean="0">
                <a:solidFill>
                  <a:srgbClr val="508927"/>
                </a:solidFill>
              </a:rPr>
              <a:t>), pysyvä, </a:t>
            </a:r>
            <a:r>
              <a:rPr lang="fi-FI" dirty="0" err="1" smtClean="0">
                <a:solidFill>
                  <a:srgbClr val="508927"/>
                </a:solidFill>
              </a:rPr>
              <a:t>personal</a:t>
            </a:r>
            <a:r>
              <a:rPr lang="fi-FI" dirty="0" smtClean="0">
                <a:solidFill>
                  <a:srgbClr val="508927"/>
                </a:solidFill>
              </a:rPr>
              <a:t> V-Disk  </a:t>
            </a:r>
            <a:endParaRPr lang="fi-FI" dirty="0" smtClean="0">
              <a:solidFill>
                <a:srgbClr val="508927"/>
              </a:solidFill>
            </a:endParaRPr>
          </a:p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508927"/>
                </a:solidFill>
              </a:rPr>
              <a:t>VDI palvelimet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63371" y="1665227"/>
            <a:ext cx="3577342" cy="4769564"/>
            <a:chOff x="3463371" y="1665227"/>
            <a:chExt cx="3577342" cy="47695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3779" y="1665227"/>
              <a:ext cx="2685565" cy="476956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017818" y="2105891"/>
              <a:ext cx="2373746" cy="10067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09688" y="3133667"/>
              <a:ext cx="2381876" cy="10067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5799" y="4247169"/>
              <a:ext cx="1144723" cy="10067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Elbow Connector 23"/>
            <p:cNvCxnSpPr/>
            <p:nvPr/>
          </p:nvCxnSpPr>
          <p:spPr>
            <a:xfrm>
              <a:off x="4016037" y="4261304"/>
              <a:ext cx="1188654" cy="992629"/>
            </a:xfrm>
            <a:prstGeom prst="bentConnector3">
              <a:avLst>
                <a:gd name="adj1" fmla="val 100508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6200000" flipH="1">
              <a:off x="3845567" y="4423989"/>
              <a:ext cx="2040406" cy="1699465"/>
            </a:xfrm>
            <a:prstGeom prst="bentConnector3">
              <a:avLst>
                <a:gd name="adj1" fmla="val 99794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63371" y="3386266"/>
              <a:ext cx="546317" cy="137969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391564" y="1984411"/>
              <a:ext cx="538188" cy="61408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375305" y="2787644"/>
              <a:ext cx="665408" cy="192878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>
              <a:off x="5530171" y="5442441"/>
              <a:ext cx="1033642" cy="669327"/>
            </a:xfrm>
            <a:prstGeom prst="bentConnector3">
              <a:avLst>
                <a:gd name="adj1" fmla="val 991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929752" y="2998165"/>
            <a:ext cx="336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rgbClr val="508927"/>
                </a:solidFill>
              </a:rPr>
              <a:t>2 Dell R720 + </a:t>
            </a:r>
            <a:r>
              <a:rPr lang="fi-FI" sz="2000" dirty="0" err="1" smtClean="0">
                <a:solidFill>
                  <a:srgbClr val="508927"/>
                </a:solidFill>
              </a:rPr>
              <a:t>Nvidia</a:t>
            </a:r>
            <a:r>
              <a:rPr lang="fi-FI" sz="2000" dirty="0" smtClean="0">
                <a:solidFill>
                  <a:srgbClr val="508927"/>
                </a:solidFill>
              </a:rPr>
              <a:t> GridK</a:t>
            </a:r>
            <a:r>
              <a:rPr lang="fi-FI" sz="2000" dirty="0">
                <a:solidFill>
                  <a:srgbClr val="508927"/>
                </a:solidFill>
              </a:rPr>
              <a:t>2</a:t>
            </a:r>
            <a:endParaRPr lang="en-US" sz="2000" dirty="0">
              <a:solidFill>
                <a:srgbClr val="508927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956" y="3588769"/>
            <a:ext cx="268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rgbClr val="508927"/>
                </a:solidFill>
              </a:rPr>
              <a:t>CITRIX </a:t>
            </a:r>
            <a:r>
              <a:rPr lang="fi-FI" sz="2000" dirty="0" err="1" smtClean="0">
                <a:solidFill>
                  <a:srgbClr val="508927"/>
                </a:solidFill>
              </a:rPr>
              <a:t>Netscaler</a:t>
            </a:r>
            <a:r>
              <a:rPr lang="fi-FI" sz="2000" dirty="0" smtClean="0">
                <a:solidFill>
                  <a:srgbClr val="508927"/>
                </a:solidFill>
              </a:rPr>
              <a:t> MPX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0195" y="4129112"/>
            <a:ext cx="3071130" cy="62850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5" y="3536881"/>
            <a:ext cx="3118812" cy="122908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733979" y="4827150"/>
            <a:ext cx="3137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FF0000"/>
                </a:solidFill>
              </a:rPr>
              <a:t>Sovellusvirtualisointi</a:t>
            </a:r>
          </a:p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508927"/>
                </a:solidFill>
              </a:rPr>
              <a:t>Pystyy jakamaan fyysisen näytönohjaimen</a:t>
            </a:r>
          </a:p>
          <a:p>
            <a:pPr marL="285750" indent="-285750">
              <a:buFontTx/>
              <a:buChar char="-"/>
            </a:pPr>
            <a:r>
              <a:rPr lang="fi-FI" dirty="0" err="1" smtClean="0">
                <a:solidFill>
                  <a:srgbClr val="508927"/>
                </a:solidFill>
              </a:rPr>
              <a:t>Esim</a:t>
            </a:r>
            <a:r>
              <a:rPr lang="fi-FI" dirty="0" smtClean="0">
                <a:solidFill>
                  <a:srgbClr val="508927"/>
                </a:solidFill>
              </a:rPr>
              <a:t> 3D mallinnussoftat, PhotoShop, emulaattorit jne.</a:t>
            </a:r>
            <a:endParaRPr lang="fi-FI" dirty="0">
              <a:solidFill>
                <a:srgbClr val="508927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137" y="4809009"/>
            <a:ext cx="3137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508927"/>
                </a:solidFill>
              </a:rPr>
              <a:t>Access </a:t>
            </a:r>
            <a:r>
              <a:rPr lang="fi-FI" dirty="0" err="1">
                <a:solidFill>
                  <a:srgbClr val="508927"/>
                </a:solidFill>
              </a:rPr>
              <a:t>G</a:t>
            </a:r>
            <a:r>
              <a:rPr lang="fi-FI" dirty="0" err="1" smtClean="0">
                <a:solidFill>
                  <a:srgbClr val="508927"/>
                </a:solidFill>
              </a:rPr>
              <a:t>ateway</a:t>
            </a:r>
            <a:endParaRPr lang="fi-FI" dirty="0" smtClean="0">
              <a:solidFill>
                <a:srgbClr val="508927"/>
              </a:solidFill>
            </a:endParaRPr>
          </a:p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508927"/>
                </a:solidFill>
              </a:rPr>
              <a:t>VPN yhteydet</a:t>
            </a:r>
          </a:p>
          <a:p>
            <a:pPr marL="285750" indent="-285750">
              <a:buFontTx/>
              <a:buChar char="-"/>
            </a:pPr>
            <a:r>
              <a:rPr lang="fi-FI" dirty="0" smtClean="0">
                <a:solidFill>
                  <a:srgbClr val="508927"/>
                </a:solidFill>
              </a:rPr>
              <a:t>Kuormanjako</a:t>
            </a:r>
          </a:p>
          <a:p>
            <a:pPr marL="285750" indent="-285750">
              <a:buFontTx/>
              <a:buChar char="-"/>
            </a:pPr>
            <a:r>
              <a:rPr lang="fi-FI" dirty="0" err="1" smtClean="0">
                <a:solidFill>
                  <a:srgbClr val="508927"/>
                </a:solidFill>
              </a:rPr>
              <a:t>Autentikointi</a:t>
            </a:r>
            <a:endParaRPr lang="fi-FI" dirty="0" smtClean="0">
              <a:solidFill>
                <a:srgbClr val="508927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fi-FI" dirty="0" smtClean="0">
                <a:solidFill>
                  <a:srgbClr val="508927"/>
                </a:solidFill>
              </a:rPr>
              <a:t>Uudelleenohjaukset</a:t>
            </a:r>
          </a:p>
          <a:p>
            <a:pPr marL="285750" lvl="0" indent="-285750">
              <a:buFontTx/>
              <a:buChar char="-"/>
            </a:pPr>
            <a:r>
              <a:rPr lang="fi-FI" dirty="0" smtClean="0">
                <a:solidFill>
                  <a:srgbClr val="508927"/>
                </a:solidFill>
              </a:rPr>
              <a:t>Sertifikaatit </a:t>
            </a:r>
            <a:endParaRPr lang="fi-FI" dirty="0">
              <a:solidFill>
                <a:srgbClr val="508927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168073" y="2105891"/>
            <a:ext cx="841615" cy="13635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59106" y="4423508"/>
            <a:ext cx="171679" cy="5027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33079" y="564778"/>
            <a:ext cx="733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i-FI" sz="24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58634" y="272391"/>
            <a:ext cx="7417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HAAGA-HELIA VDI -palvelimet</a:t>
            </a:r>
            <a:endParaRPr lang="en-US" sz="4000" dirty="0">
              <a:solidFill>
                <a:srgbClr val="508927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91920" y="1136834"/>
            <a:ext cx="10126105" cy="5268028"/>
            <a:chOff x="651774" y="1070633"/>
            <a:chExt cx="10126105" cy="5268028"/>
          </a:xfrm>
        </p:grpSpPr>
        <p:grpSp>
          <p:nvGrpSpPr>
            <p:cNvPr id="61" name="Group 60"/>
            <p:cNvGrpSpPr/>
            <p:nvPr/>
          </p:nvGrpSpPr>
          <p:grpSpPr>
            <a:xfrm>
              <a:off x="867871" y="1070633"/>
              <a:ext cx="8096418" cy="1959639"/>
              <a:chOff x="867871" y="1162320"/>
              <a:chExt cx="8096418" cy="195963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151536" y="1168174"/>
                <a:ext cx="1988187" cy="1625211"/>
                <a:chOff x="4363128" y="1038139"/>
                <a:chExt cx="1988187" cy="162521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4896609" y="1749338"/>
                  <a:ext cx="692290" cy="914012"/>
                  <a:chOff x="6174373" y="1346785"/>
                  <a:chExt cx="692290" cy="914012"/>
                </a:xfrm>
              </p:grpSpPr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4373" y="134678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6773" y="1499185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4363128" y="1038139"/>
                  <a:ext cx="19881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Desktop Delivery Controller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62503" y="1162320"/>
                <a:ext cx="2312833" cy="1630006"/>
                <a:chOff x="6657862" y="1033344"/>
                <a:chExt cx="2312833" cy="1630006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7197752" y="1749338"/>
                  <a:ext cx="692290" cy="914012"/>
                  <a:chOff x="8623516" y="3781362"/>
                  <a:chExt cx="692290" cy="914012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3516" y="3781362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75916" y="3933762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6657862" y="1033344"/>
                  <a:ext cx="23128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Web 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Interface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538218" y="1164648"/>
                <a:ext cx="1426071" cy="1957311"/>
                <a:chOff x="1071366" y="1017059"/>
                <a:chExt cx="1426071" cy="195731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71366" y="1755558"/>
                  <a:ext cx="997090" cy="1218812"/>
                  <a:chOff x="1560374" y="1381226"/>
                  <a:chExt cx="997090" cy="1218812"/>
                </a:xfrm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60374" y="13812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12774" y="15336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5174" y="16860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7574" y="1838426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1071366" y="1017059"/>
                  <a:ext cx="14260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Provisiointi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(PVS) 4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867871" y="1170465"/>
                <a:ext cx="1820783" cy="1675194"/>
                <a:chOff x="5768903" y="3336738"/>
                <a:chExt cx="1820783" cy="1675194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6145055" y="4097920"/>
                  <a:ext cx="692290" cy="914012"/>
                  <a:chOff x="6174373" y="4019235"/>
                  <a:chExt cx="692290" cy="914012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4373" y="401923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6773" y="4171635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5768903" y="3336738"/>
                  <a:ext cx="18207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Storefront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2 kpl</a:t>
                  </a:r>
                </a:p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”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Front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End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”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850142" y="5077167"/>
              <a:ext cx="1004017" cy="1261494"/>
              <a:chOff x="4334702" y="3382085"/>
              <a:chExt cx="1004017" cy="1261494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723" y="3881967"/>
                <a:ext cx="539890" cy="761612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4334702" y="3382085"/>
                <a:ext cx="1004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smtClean="0">
                    <a:solidFill>
                      <a:srgbClr val="508927"/>
                    </a:solidFill>
                  </a:rPr>
                  <a:t>Lisenssi</a:t>
                </a:r>
                <a:endParaRPr lang="en-US" dirty="0">
                  <a:solidFill>
                    <a:srgbClr val="508927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51774" y="3143049"/>
              <a:ext cx="10126105" cy="2274058"/>
              <a:chOff x="651774" y="3143049"/>
              <a:chExt cx="10126105" cy="2274058"/>
            </a:xfrm>
          </p:grpSpPr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51774" y="3150832"/>
                <a:ext cx="9095030" cy="18246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r" defTabSz="457200" rtl="0" eaLnBrk="1" latinLnBrk="0" hangingPunct="1">
                  <a:spcBef>
                    <a:spcPct val="0"/>
                  </a:spcBef>
                  <a:buNone/>
                  <a:defRPr sz="5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endParaRPr lang="en-US" sz="8000" b="1" dirty="0">
                  <a:solidFill>
                    <a:srgbClr val="90C226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2415480" y="3144387"/>
                <a:ext cx="1225817" cy="1797191"/>
                <a:chOff x="2836648" y="1018559"/>
                <a:chExt cx="1225817" cy="179719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952074" y="1749338"/>
                  <a:ext cx="844690" cy="1066412"/>
                  <a:chOff x="3379937" y="1382569"/>
                  <a:chExt cx="844690" cy="1066412"/>
                </a:xfrm>
              </p:grpSpPr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79937" y="1382569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32337" y="1534969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4737" y="1687369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2836648" y="1018559"/>
                  <a:ext cx="1225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SQL 3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5853895" y="3144746"/>
                <a:ext cx="1880708" cy="1660550"/>
                <a:chOff x="5523650" y="3154785"/>
                <a:chExt cx="1880708" cy="166055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902942" y="3901323"/>
                  <a:ext cx="692290" cy="914012"/>
                  <a:chOff x="4929555" y="1381226"/>
                  <a:chExt cx="692290" cy="914012"/>
                </a:xfrm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9555" y="13812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81955" y="1533626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4" name="TextBox 43"/>
                <p:cNvSpPr txBox="1"/>
                <p:nvPr/>
              </p:nvSpPr>
              <p:spPr>
                <a:xfrm>
                  <a:off x="5523650" y="3154785"/>
                  <a:ext cx="18807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File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Server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821689" y="3143049"/>
                <a:ext cx="1319444" cy="1664141"/>
                <a:chOff x="3596488" y="3347791"/>
                <a:chExt cx="1319444" cy="1664141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3894507" y="4097920"/>
                  <a:ext cx="692290" cy="914012"/>
                  <a:chOff x="7606446" y="3921403"/>
                  <a:chExt cx="692290" cy="914012"/>
                </a:xfrm>
              </p:grpSpPr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6446" y="3921403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58846" y="4073803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3596488" y="3347791"/>
                  <a:ext cx="13194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DHCP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7838284" y="3147151"/>
                <a:ext cx="2939595" cy="2269956"/>
                <a:chOff x="7572599" y="3351047"/>
                <a:chExt cx="2939595" cy="2269956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8025217" y="4097391"/>
                  <a:ext cx="1301890" cy="1523612"/>
                  <a:chOff x="7454046" y="1381455"/>
                  <a:chExt cx="1301890" cy="1523612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046" y="13814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6446" y="15338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58846" y="16862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1246" y="18386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63646" y="19910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16046" y="2143455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7572599" y="3351047"/>
                  <a:ext cx="29395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Sovellus-</a:t>
                  </a:r>
                </a:p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virtualisointi 6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913915" y="3143049"/>
                <a:ext cx="1880708" cy="1918445"/>
                <a:chOff x="3636481" y="3158722"/>
                <a:chExt cx="1880708" cy="1918445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4160875" y="3876367"/>
                  <a:ext cx="984321" cy="1200800"/>
                  <a:chOff x="3711430" y="4181167"/>
                  <a:chExt cx="984321" cy="1200800"/>
                </a:xfrm>
              </p:grpSpPr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11430" y="4181167"/>
                    <a:ext cx="527121" cy="7436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Picture 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3830" y="4333567"/>
                    <a:ext cx="527121" cy="743600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6230" y="4485967"/>
                    <a:ext cx="527121" cy="7436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Picture 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8630" y="4638367"/>
                    <a:ext cx="527121" cy="7436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3636481" y="3158722"/>
                  <a:ext cx="18807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Cloud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Platform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</p:grpSp>
      </p:grpSp>
      <p:sp>
        <p:nvSpPr>
          <p:cNvPr id="72" name="TextBox 71"/>
          <p:cNvSpPr txBox="1"/>
          <p:nvPr/>
        </p:nvSpPr>
        <p:spPr>
          <a:xfrm>
            <a:off x="2398606" y="5747091"/>
            <a:ext cx="741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rgbClr val="508927"/>
                </a:solidFill>
              </a:rPr>
              <a:t>Tällä hetkellä n. 30 eri palvelinta…</a:t>
            </a:r>
            <a:endParaRPr lang="en-US" sz="3600" dirty="0">
              <a:solidFill>
                <a:srgbClr val="5089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33079" y="564778"/>
            <a:ext cx="733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i-FI" sz="24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58634" y="272391"/>
            <a:ext cx="7417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HAAGA-HELIA VDI -palvelimet</a:t>
            </a:r>
            <a:endParaRPr lang="en-US" sz="4000" dirty="0">
              <a:solidFill>
                <a:srgbClr val="508927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91920" y="1136834"/>
            <a:ext cx="10126105" cy="5268028"/>
            <a:chOff x="651774" y="1070633"/>
            <a:chExt cx="10126105" cy="5268028"/>
          </a:xfrm>
        </p:grpSpPr>
        <p:grpSp>
          <p:nvGrpSpPr>
            <p:cNvPr id="61" name="Group 60"/>
            <p:cNvGrpSpPr/>
            <p:nvPr/>
          </p:nvGrpSpPr>
          <p:grpSpPr>
            <a:xfrm>
              <a:off x="867871" y="1070633"/>
              <a:ext cx="8096418" cy="1959639"/>
              <a:chOff x="867871" y="1162320"/>
              <a:chExt cx="8096418" cy="195963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151536" y="1168174"/>
                <a:ext cx="1988187" cy="1625211"/>
                <a:chOff x="4363128" y="1038139"/>
                <a:chExt cx="1988187" cy="162521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4896609" y="1749338"/>
                  <a:ext cx="692290" cy="914012"/>
                  <a:chOff x="6174373" y="1346785"/>
                  <a:chExt cx="692290" cy="914012"/>
                </a:xfrm>
              </p:grpSpPr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4373" y="134678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6773" y="1499185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4363128" y="1038139"/>
                  <a:ext cx="19881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Desktop Delivery Controller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62503" y="1162320"/>
                <a:ext cx="2312833" cy="1630006"/>
                <a:chOff x="6657862" y="1033344"/>
                <a:chExt cx="2312833" cy="1630006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7197752" y="1749338"/>
                  <a:ext cx="692290" cy="914012"/>
                  <a:chOff x="8623516" y="3781362"/>
                  <a:chExt cx="692290" cy="914012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3516" y="3781362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75916" y="3933762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6657862" y="1033344"/>
                  <a:ext cx="23128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Web 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Interface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538218" y="1164648"/>
                <a:ext cx="1426071" cy="1957311"/>
                <a:chOff x="1071366" y="1017059"/>
                <a:chExt cx="1426071" cy="195731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71366" y="1755558"/>
                  <a:ext cx="997090" cy="1218812"/>
                  <a:chOff x="1560374" y="1381226"/>
                  <a:chExt cx="997090" cy="1218812"/>
                </a:xfrm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60374" y="13812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12774" y="15336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5174" y="16860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7574" y="1838426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1071366" y="1017059"/>
                  <a:ext cx="14260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Provisiointi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(PVS) 4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867871" y="1170465"/>
                <a:ext cx="1820783" cy="1675194"/>
                <a:chOff x="5768903" y="3336738"/>
                <a:chExt cx="1820783" cy="1675194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6145055" y="4097920"/>
                  <a:ext cx="692290" cy="914012"/>
                  <a:chOff x="6174373" y="4019235"/>
                  <a:chExt cx="692290" cy="914012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4373" y="401923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6773" y="4171635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5768903" y="3336738"/>
                  <a:ext cx="18207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Storefront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2 kpl</a:t>
                  </a:r>
                </a:p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”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Front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End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”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850142" y="5077167"/>
              <a:ext cx="1004017" cy="1261494"/>
              <a:chOff x="4334702" y="3382085"/>
              <a:chExt cx="1004017" cy="1261494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723" y="3881967"/>
                <a:ext cx="539890" cy="761612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4334702" y="3382085"/>
                <a:ext cx="1004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smtClean="0">
                    <a:solidFill>
                      <a:srgbClr val="508927"/>
                    </a:solidFill>
                  </a:rPr>
                  <a:t>Lisenssi</a:t>
                </a:r>
                <a:endParaRPr lang="en-US" dirty="0">
                  <a:solidFill>
                    <a:srgbClr val="508927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51774" y="3143049"/>
              <a:ext cx="10126105" cy="2274058"/>
              <a:chOff x="651774" y="3143049"/>
              <a:chExt cx="10126105" cy="2274058"/>
            </a:xfrm>
          </p:grpSpPr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51774" y="3150832"/>
                <a:ext cx="9095030" cy="18246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r" defTabSz="457200" rtl="0" eaLnBrk="1" latinLnBrk="0" hangingPunct="1">
                  <a:spcBef>
                    <a:spcPct val="0"/>
                  </a:spcBef>
                  <a:buNone/>
                  <a:defRPr sz="5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endParaRPr lang="en-US" sz="8000" b="1" dirty="0">
                  <a:solidFill>
                    <a:srgbClr val="90C226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2415480" y="3144387"/>
                <a:ext cx="1225817" cy="1797191"/>
                <a:chOff x="2836648" y="1018559"/>
                <a:chExt cx="1225817" cy="179719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952074" y="1749338"/>
                  <a:ext cx="844690" cy="1066412"/>
                  <a:chOff x="3379937" y="1382569"/>
                  <a:chExt cx="844690" cy="1066412"/>
                </a:xfrm>
              </p:grpSpPr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79937" y="1382569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32337" y="1534969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4737" y="1687369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2836648" y="1018559"/>
                  <a:ext cx="1225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SQL 3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5853895" y="3144746"/>
                <a:ext cx="1880708" cy="1660550"/>
                <a:chOff x="5523650" y="3154785"/>
                <a:chExt cx="1880708" cy="166055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902942" y="3901323"/>
                  <a:ext cx="692290" cy="914012"/>
                  <a:chOff x="4929555" y="1381226"/>
                  <a:chExt cx="692290" cy="914012"/>
                </a:xfrm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9555" y="13812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81955" y="1533626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4" name="TextBox 43"/>
                <p:cNvSpPr txBox="1"/>
                <p:nvPr/>
              </p:nvSpPr>
              <p:spPr>
                <a:xfrm>
                  <a:off x="5523650" y="3154785"/>
                  <a:ext cx="18807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File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Server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821689" y="3143049"/>
                <a:ext cx="1319444" cy="1664141"/>
                <a:chOff x="3596488" y="3347791"/>
                <a:chExt cx="1319444" cy="1664141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3894507" y="4097920"/>
                  <a:ext cx="692290" cy="914012"/>
                  <a:chOff x="7606446" y="3921403"/>
                  <a:chExt cx="692290" cy="914012"/>
                </a:xfrm>
              </p:grpSpPr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6446" y="3921403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58846" y="4073803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3596488" y="3347791"/>
                  <a:ext cx="13194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DHCP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7838284" y="3147151"/>
                <a:ext cx="2939595" cy="2269956"/>
                <a:chOff x="7572599" y="3351047"/>
                <a:chExt cx="2939595" cy="2269956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8025217" y="4097391"/>
                  <a:ext cx="1301890" cy="1523612"/>
                  <a:chOff x="7454046" y="1381455"/>
                  <a:chExt cx="1301890" cy="1523612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046" y="13814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6446" y="15338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58846" y="16862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1246" y="18386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63646" y="19910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16046" y="2143455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7572599" y="3351047"/>
                  <a:ext cx="29395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Sovellus-</a:t>
                  </a:r>
                </a:p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virtualisointi 6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913915" y="3143049"/>
                <a:ext cx="1880708" cy="1918445"/>
                <a:chOff x="3636481" y="3158722"/>
                <a:chExt cx="1880708" cy="1918445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4160875" y="3876367"/>
                  <a:ext cx="984321" cy="1200800"/>
                  <a:chOff x="3711430" y="4181167"/>
                  <a:chExt cx="984321" cy="1200800"/>
                </a:xfrm>
              </p:grpSpPr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11430" y="4181167"/>
                    <a:ext cx="527121" cy="7436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Picture 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3830" y="4333567"/>
                    <a:ext cx="527121" cy="743600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6230" y="4485967"/>
                    <a:ext cx="527121" cy="7436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Picture 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8630" y="4638367"/>
                    <a:ext cx="527121" cy="7436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3636481" y="3158722"/>
                  <a:ext cx="18807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Cloud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Platform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</p:grpSp>
      </p:grpSp>
      <p:sp>
        <p:nvSpPr>
          <p:cNvPr id="72" name="TextBox 71"/>
          <p:cNvSpPr txBox="1"/>
          <p:nvPr/>
        </p:nvSpPr>
        <p:spPr>
          <a:xfrm>
            <a:off x="2398606" y="5747091"/>
            <a:ext cx="741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rgbClr val="508927"/>
                </a:solidFill>
              </a:rPr>
              <a:t>Tällä hetkellä n. 30 eri palvelinta…</a:t>
            </a:r>
            <a:endParaRPr lang="en-US" sz="3600" dirty="0">
              <a:solidFill>
                <a:srgbClr val="508927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81279" y="2334861"/>
            <a:ext cx="9992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36040" y="2334861"/>
            <a:ext cx="9992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779134" y="2334861"/>
            <a:ext cx="86857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899744" y="2937516"/>
            <a:ext cx="4379775" cy="27057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176459" y="2937516"/>
            <a:ext cx="5678274" cy="132698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615742" y="2667773"/>
            <a:ext cx="2047034" cy="15967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513608" y="2930959"/>
            <a:ext cx="265526" cy="846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779134" y="2667773"/>
            <a:ext cx="1569241" cy="13221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484711" y="2678984"/>
            <a:ext cx="3849189" cy="1541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906514" y="4855379"/>
            <a:ext cx="6564141" cy="10189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076622" y="4522004"/>
            <a:ext cx="579004" cy="7269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156011" y="2944073"/>
            <a:ext cx="499615" cy="9828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79869" y="4384095"/>
            <a:ext cx="9992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379869" y="4630891"/>
            <a:ext cx="997167" cy="145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33079" y="564778"/>
            <a:ext cx="733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i-FI" sz="24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58634" y="272391"/>
            <a:ext cx="7417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HAAGA-HELIA VDI -palvelimet</a:t>
            </a:r>
            <a:endParaRPr lang="en-US" sz="4000" dirty="0">
              <a:solidFill>
                <a:srgbClr val="508927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91920" y="1136834"/>
            <a:ext cx="10126105" cy="5268028"/>
            <a:chOff x="651774" y="1070633"/>
            <a:chExt cx="10126105" cy="5268028"/>
          </a:xfrm>
        </p:grpSpPr>
        <p:grpSp>
          <p:nvGrpSpPr>
            <p:cNvPr id="61" name="Group 60"/>
            <p:cNvGrpSpPr/>
            <p:nvPr/>
          </p:nvGrpSpPr>
          <p:grpSpPr>
            <a:xfrm>
              <a:off x="867871" y="1070633"/>
              <a:ext cx="8096418" cy="1959639"/>
              <a:chOff x="867871" y="1162320"/>
              <a:chExt cx="8096418" cy="195963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151536" y="1168174"/>
                <a:ext cx="1988187" cy="1625211"/>
                <a:chOff x="4363128" y="1038139"/>
                <a:chExt cx="1988187" cy="162521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4896609" y="1749338"/>
                  <a:ext cx="692290" cy="914012"/>
                  <a:chOff x="6174373" y="1346785"/>
                  <a:chExt cx="692290" cy="914012"/>
                </a:xfrm>
              </p:grpSpPr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4373" y="134678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6773" y="1499185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4363128" y="1038139"/>
                  <a:ext cx="19881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Desktop Delivery Controller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62503" y="1162320"/>
                <a:ext cx="2312833" cy="1630006"/>
                <a:chOff x="6657862" y="1033344"/>
                <a:chExt cx="2312833" cy="1630006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7197752" y="1749338"/>
                  <a:ext cx="692290" cy="914012"/>
                  <a:chOff x="8623516" y="3781362"/>
                  <a:chExt cx="692290" cy="914012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3516" y="3781362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75916" y="3933762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6657862" y="1033344"/>
                  <a:ext cx="23128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Web 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Interface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538218" y="1164648"/>
                <a:ext cx="1426071" cy="1957311"/>
                <a:chOff x="1071366" y="1017059"/>
                <a:chExt cx="1426071" cy="195731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71366" y="1755558"/>
                  <a:ext cx="997090" cy="1218812"/>
                  <a:chOff x="1560374" y="1381226"/>
                  <a:chExt cx="997090" cy="1218812"/>
                </a:xfrm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60374" y="13812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12774" y="15336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5174" y="16860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7574" y="1838426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1071366" y="1017059"/>
                  <a:ext cx="14260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Provisiointi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(PVS) 4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867871" y="1170465"/>
                <a:ext cx="1820783" cy="1675194"/>
                <a:chOff x="5768903" y="3336738"/>
                <a:chExt cx="1820783" cy="1675194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6145055" y="4097920"/>
                  <a:ext cx="692290" cy="914012"/>
                  <a:chOff x="6174373" y="4019235"/>
                  <a:chExt cx="692290" cy="914012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4373" y="401923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6773" y="4171635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5768903" y="3336738"/>
                  <a:ext cx="18207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Storefront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2 kpl</a:t>
                  </a:r>
                </a:p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”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Front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End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”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850142" y="5077167"/>
              <a:ext cx="1004017" cy="1261494"/>
              <a:chOff x="4334702" y="3382085"/>
              <a:chExt cx="1004017" cy="1261494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723" y="3881967"/>
                <a:ext cx="539890" cy="761612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4334702" y="3382085"/>
                <a:ext cx="1004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dirty="0" smtClean="0">
                    <a:solidFill>
                      <a:srgbClr val="508927"/>
                    </a:solidFill>
                  </a:rPr>
                  <a:t>Lisenssi</a:t>
                </a:r>
                <a:endParaRPr lang="en-US" dirty="0">
                  <a:solidFill>
                    <a:srgbClr val="508927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51774" y="3143049"/>
              <a:ext cx="10126105" cy="2274058"/>
              <a:chOff x="651774" y="3143049"/>
              <a:chExt cx="10126105" cy="2274058"/>
            </a:xfrm>
          </p:grpSpPr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51774" y="3150832"/>
                <a:ext cx="9095030" cy="18246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r" defTabSz="457200" rtl="0" eaLnBrk="1" latinLnBrk="0" hangingPunct="1">
                  <a:spcBef>
                    <a:spcPct val="0"/>
                  </a:spcBef>
                  <a:buNone/>
                  <a:defRPr sz="5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endParaRPr lang="en-US" sz="8000" b="1" dirty="0">
                  <a:solidFill>
                    <a:srgbClr val="90C226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2415480" y="3144387"/>
                <a:ext cx="1225817" cy="1797191"/>
                <a:chOff x="2836648" y="1018559"/>
                <a:chExt cx="1225817" cy="179719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952074" y="1749338"/>
                  <a:ext cx="844690" cy="1066412"/>
                  <a:chOff x="3379937" y="1382569"/>
                  <a:chExt cx="844690" cy="1066412"/>
                </a:xfrm>
              </p:grpSpPr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79937" y="1382569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32337" y="1534969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4737" y="1687369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2836648" y="1018559"/>
                  <a:ext cx="1225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SQL 3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5853895" y="3144746"/>
                <a:ext cx="1880708" cy="1660550"/>
                <a:chOff x="5523650" y="3154785"/>
                <a:chExt cx="1880708" cy="166055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902942" y="3901323"/>
                  <a:ext cx="692290" cy="914012"/>
                  <a:chOff x="4929555" y="1381226"/>
                  <a:chExt cx="692290" cy="914012"/>
                </a:xfrm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9555" y="1381226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81955" y="1533626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4" name="TextBox 43"/>
                <p:cNvSpPr txBox="1"/>
                <p:nvPr/>
              </p:nvSpPr>
              <p:spPr>
                <a:xfrm>
                  <a:off x="5523650" y="3154785"/>
                  <a:ext cx="18807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File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Server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821689" y="3143049"/>
                <a:ext cx="1319444" cy="1664141"/>
                <a:chOff x="3596488" y="3347791"/>
                <a:chExt cx="1319444" cy="1664141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3894507" y="4097920"/>
                  <a:ext cx="692290" cy="914012"/>
                  <a:chOff x="7606446" y="3921403"/>
                  <a:chExt cx="692290" cy="914012"/>
                </a:xfrm>
              </p:grpSpPr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6446" y="3921403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58846" y="4073803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3596488" y="3347791"/>
                  <a:ext cx="13194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DHCP 2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7838284" y="3147151"/>
                <a:ext cx="2939595" cy="2269956"/>
                <a:chOff x="7572599" y="3351047"/>
                <a:chExt cx="2939595" cy="2269956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8025217" y="4097391"/>
                  <a:ext cx="1301890" cy="1523612"/>
                  <a:chOff x="7454046" y="1381455"/>
                  <a:chExt cx="1301890" cy="1523612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046" y="13814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6446" y="15338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58846" y="16862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1246" y="18386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63646" y="1991055"/>
                    <a:ext cx="539890" cy="761612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16046" y="2143455"/>
                    <a:ext cx="539890" cy="7616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7572599" y="3351047"/>
                  <a:ext cx="29395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Sovellus-</a:t>
                  </a:r>
                </a:p>
                <a:p>
                  <a:r>
                    <a:rPr lang="fi-FI" dirty="0" smtClean="0">
                      <a:solidFill>
                        <a:srgbClr val="508927"/>
                      </a:solidFill>
                    </a:rPr>
                    <a:t>virtualisointi 6 kpl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913915" y="3143049"/>
                <a:ext cx="1880708" cy="1918445"/>
                <a:chOff x="3636481" y="3158722"/>
                <a:chExt cx="1880708" cy="1918445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4160875" y="3876367"/>
                  <a:ext cx="984321" cy="1200800"/>
                  <a:chOff x="3711430" y="4181167"/>
                  <a:chExt cx="984321" cy="1200800"/>
                </a:xfrm>
              </p:grpSpPr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11430" y="4181167"/>
                    <a:ext cx="527121" cy="7436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Picture 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3830" y="4333567"/>
                    <a:ext cx="527121" cy="743600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6230" y="4485967"/>
                    <a:ext cx="527121" cy="7436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Picture 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8630" y="4638367"/>
                    <a:ext cx="527121" cy="7436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3636481" y="3158722"/>
                  <a:ext cx="18807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dirty="0" err="1" smtClean="0">
                      <a:solidFill>
                        <a:srgbClr val="508927"/>
                      </a:solidFill>
                    </a:rPr>
                    <a:t>Cloud</a:t>
                  </a:r>
                  <a:r>
                    <a:rPr lang="fi-FI" dirty="0" smtClean="0">
                      <a:solidFill>
                        <a:srgbClr val="508927"/>
                      </a:solidFill>
                    </a:rPr>
                    <a:t> </a:t>
                  </a:r>
                  <a:r>
                    <a:rPr lang="fi-FI" dirty="0" err="1" smtClean="0">
                      <a:solidFill>
                        <a:srgbClr val="508927"/>
                      </a:solidFill>
                    </a:rPr>
                    <a:t>Platform</a:t>
                  </a:r>
                  <a:endParaRPr lang="en-US" dirty="0">
                    <a:solidFill>
                      <a:srgbClr val="508927"/>
                    </a:solidFill>
                  </a:endParaRPr>
                </a:p>
              </p:txBody>
            </p:sp>
          </p:grpSp>
        </p:grpSp>
      </p:grpSp>
      <p:sp>
        <p:nvSpPr>
          <p:cNvPr id="72" name="TextBox 71"/>
          <p:cNvSpPr txBox="1"/>
          <p:nvPr/>
        </p:nvSpPr>
        <p:spPr>
          <a:xfrm>
            <a:off x="2398606" y="5747091"/>
            <a:ext cx="741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rgbClr val="508927"/>
                </a:solidFill>
              </a:rPr>
              <a:t>Tällä hetkellä n. 30 eri palvelinta…</a:t>
            </a:r>
            <a:endParaRPr lang="en-US" sz="3600" dirty="0">
              <a:solidFill>
                <a:srgbClr val="508927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81279" y="2334861"/>
            <a:ext cx="9992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36040" y="2334861"/>
            <a:ext cx="9992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779134" y="2334861"/>
            <a:ext cx="86857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899744" y="2937516"/>
            <a:ext cx="4379775" cy="27057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176459" y="2937516"/>
            <a:ext cx="5678274" cy="132698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615742" y="2667773"/>
            <a:ext cx="2047034" cy="15967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513608" y="2930959"/>
            <a:ext cx="265526" cy="846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779134" y="2667773"/>
            <a:ext cx="1569241" cy="13221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484711" y="2678984"/>
            <a:ext cx="3849189" cy="1541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906514" y="4855379"/>
            <a:ext cx="6564141" cy="10189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076622" y="4522004"/>
            <a:ext cx="579004" cy="7269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156011" y="2944073"/>
            <a:ext cx="499615" cy="9828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79869" y="4384095"/>
            <a:ext cx="9992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379869" y="4630891"/>
            <a:ext cx="997167" cy="145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4234" y="1787401"/>
            <a:ext cx="1925543" cy="1150115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>
            <a:off x="8876145" y="2334861"/>
            <a:ext cx="1053642" cy="0"/>
          </a:xfrm>
          <a:prstGeom prst="straightConnector1">
            <a:avLst/>
          </a:prstGeom>
          <a:ln w="123825">
            <a:solidFill>
              <a:srgbClr val="FF0000"/>
            </a:solidFill>
            <a:tailEnd type="triangle"/>
          </a:ln>
          <a:effectLst>
            <a:glow rad="1270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4234" y="4025403"/>
            <a:ext cx="1919922" cy="1176969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9436131" y="4285043"/>
            <a:ext cx="548969" cy="13652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  <a:effectLst>
            <a:glow rad="1270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986" y="162827"/>
            <a:ext cx="1983003" cy="92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6" y="6667473"/>
            <a:ext cx="790685" cy="1905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97956" y="3389868"/>
            <a:ext cx="9095030" cy="182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8000" b="1" dirty="0">
              <a:solidFill>
                <a:srgbClr val="90C22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3513" y="381955"/>
            <a:ext cx="796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smtClean="0">
                <a:solidFill>
                  <a:srgbClr val="508927"/>
                </a:solidFill>
              </a:rPr>
              <a:t>IOPS – VDI joko toimii tai sitten ei</a:t>
            </a:r>
            <a:endParaRPr lang="en-US" sz="4000" dirty="0">
              <a:solidFill>
                <a:srgbClr val="50892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3512" y="1368658"/>
            <a:ext cx="84594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Levyjärjestelmän / palvelimen levyjen suorituskyky on kriittinen.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VDI –työpöytä tuottaa 15-20 </a:t>
            </a:r>
            <a:r>
              <a:rPr lang="fi-FI" sz="2400" dirty="0" err="1" smtClean="0">
                <a:solidFill>
                  <a:srgbClr val="508927"/>
                </a:solidFill>
              </a:rPr>
              <a:t>IOPS:n</a:t>
            </a:r>
            <a:r>
              <a:rPr lang="fi-FI" sz="2400" dirty="0" smtClean="0">
                <a:solidFill>
                  <a:srgbClr val="508927"/>
                </a:solidFill>
              </a:rPr>
              <a:t> kuorman. 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20 IOPS X 1000 työasemaa = 20 000 levyoperaatiota sekunnissa = 100 15k perinteistä kiintolevyä….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2011 ei ollut tarjolla järkevästi Flash –levyillä varustettua levyjärjestelmää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HAAGA-HELIA hankki </a:t>
            </a:r>
            <a:r>
              <a:rPr lang="fi-FI" sz="2400" dirty="0" err="1" smtClean="0">
                <a:solidFill>
                  <a:srgbClr val="508927"/>
                </a:solidFill>
              </a:rPr>
              <a:t>NetApp</a:t>
            </a:r>
            <a:r>
              <a:rPr lang="fi-FI" sz="2400" dirty="0" smtClean="0">
                <a:solidFill>
                  <a:srgbClr val="508927"/>
                </a:solidFill>
              </a:rPr>
              <a:t> FAS6210 Metro-Cluster levyjärjestelmän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Tänä päivänä hankinta saattaisi kallistua </a:t>
            </a:r>
            <a:r>
              <a:rPr lang="fi-FI" sz="2400" dirty="0" smtClean="0">
                <a:solidFill>
                  <a:srgbClr val="508927"/>
                </a:solidFill>
              </a:rPr>
              <a:t>Flashiin. </a:t>
            </a:r>
          </a:p>
          <a:p>
            <a:pPr marL="342900" indent="-342900">
              <a:buFontTx/>
              <a:buChar char="-"/>
            </a:pPr>
            <a:r>
              <a:rPr lang="fi-FI" sz="2400" dirty="0" smtClean="0">
                <a:solidFill>
                  <a:srgbClr val="508927"/>
                </a:solidFill>
              </a:rPr>
              <a:t>Toisaalta </a:t>
            </a:r>
            <a:r>
              <a:rPr lang="fi-FI" sz="2400" dirty="0" smtClean="0">
                <a:solidFill>
                  <a:srgbClr val="508927"/>
                </a:solidFill>
              </a:rPr>
              <a:t>Citrixin uudet </a:t>
            </a:r>
            <a:r>
              <a:rPr lang="fi-FI" sz="2400" dirty="0">
                <a:solidFill>
                  <a:srgbClr val="508927"/>
                </a:solidFill>
              </a:rPr>
              <a:t>(</a:t>
            </a:r>
            <a:r>
              <a:rPr lang="fi-FI" sz="2400" dirty="0" err="1">
                <a:solidFill>
                  <a:srgbClr val="508927"/>
                </a:solidFill>
              </a:rPr>
              <a:t>XenDesktop</a:t>
            </a:r>
            <a:r>
              <a:rPr lang="fi-FI" sz="2400" dirty="0">
                <a:solidFill>
                  <a:srgbClr val="508927"/>
                </a:solidFill>
              </a:rPr>
              <a:t> 7.1 -&gt;) </a:t>
            </a:r>
            <a:r>
              <a:rPr lang="fi-FI" sz="2400" dirty="0" smtClean="0">
                <a:solidFill>
                  <a:srgbClr val="508927"/>
                </a:solidFill>
              </a:rPr>
              <a:t>teknologiat – </a:t>
            </a:r>
            <a:r>
              <a:rPr lang="fi-FI" sz="2400" dirty="0" err="1" smtClean="0">
                <a:solidFill>
                  <a:srgbClr val="508927"/>
                </a:solidFill>
              </a:rPr>
              <a:t>intellicache</a:t>
            </a:r>
            <a:r>
              <a:rPr lang="fi-FI" sz="2400" dirty="0" smtClean="0">
                <a:solidFill>
                  <a:srgbClr val="508927"/>
                </a:solidFill>
              </a:rPr>
              <a:t> ja </a:t>
            </a:r>
            <a:r>
              <a:rPr lang="fi-FI" sz="2400" dirty="0" err="1" smtClean="0">
                <a:solidFill>
                  <a:srgbClr val="508927"/>
                </a:solidFill>
              </a:rPr>
              <a:t>flashcache</a:t>
            </a:r>
            <a:r>
              <a:rPr lang="fi-FI" sz="2400" dirty="0" smtClean="0">
                <a:solidFill>
                  <a:srgbClr val="508927"/>
                </a:solidFill>
              </a:rPr>
              <a:t> – vähentävät merkittävästi levyjärjestelmään kohdistuvaa kuormaa</a:t>
            </a:r>
            <a:endParaRPr lang="en-US" sz="3200" dirty="0">
              <a:solidFill>
                <a:srgbClr val="5089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739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HAAGA-HELIA VDI Taustaa, tekniikkaa ja tulevaisuutta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HAAGA-HELIA TIETOHALLINTO TIEDOTTAA</dc:title>
  <dc:creator>Antero Kalliomäki</dc:creator>
  <cp:lastModifiedBy>Antero Kalliomäki</cp:lastModifiedBy>
  <cp:revision>72</cp:revision>
  <dcterms:created xsi:type="dcterms:W3CDTF">2014-09-03T10:02:43Z</dcterms:created>
  <dcterms:modified xsi:type="dcterms:W3CDTF">2014-10-29T11:56:23Z</dcterms:modified>
</cp:coreProperties>
</file>