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9" r:id="rId2"/>
    <p:sldId id="293" r:id="rId3"/>
    <p:sldId id="308" r:id="rId4"/>
    <p:sldId id="309" r:id="rId5"/>
    <p:sldId id="311" r:id="rId6"/>
    <p:sldId id="304" r:id="rId7"/>
    <p:sldId id="305" r:id="rId8"/>
    <p:sldId id="313" r:id="rId9"/>
    <p:sldId id="318" r:id="rId10"/>
    <p:sldId id="312" r:id="rId11"/>
    <p:sldId id="264" r:id="rId12"/>
    <p:sldId id="319" r:id="rId13"/>
    <p:sldId id="316" r:id="rId14"/>
    <p:sldId id="317" r:id="rId15"/>
    <p:sldId id="277" r:id="rId16"/>
    <p:sldId id="278" r:id="rId17"/>
    <p:sldId id="306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571" autoAdjust="0"/>
    <p:restoredTop sz="94660" autoAdjust="0"/>
  </p:normalViewPr>
  <p:slideViewPr>
    <p:cSldViewPr>
      <p:cViewPr>
        <p:scale>
          <a:sx n="80" d="100"/>
          <a:sy n="80" d="100"/>
        </p:scale>
        <p:origin x="-250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A09B3-BE33-4872-8B35-4949666C4E6D}" type="datetimeFigureOut">
              <a:rPr lang="fi-FI" smtClean="0"/>
              <a:t>3.11.2014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5AC6-EC3F-423A-BDAE-821BF0BF15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44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5AC6-EC3F-423A-BDAE-821BF0BF152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26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- </a:t>
            </a:r>
            <a:r>
              <a:rPr lang="fi-FI" dirty="0" err="1" smtClean="0"/>
              <a:t>Atea-konserni</a:t>
            </a:r>
            <a:r>
              <a:rPr lang="fi-FI" dirty="0" smtClean="0"/>
              <a:t> numeroin – olemme johtava </a:t>
            </a:r>
            <a:r>
              <a:rPr lang="fi-FI" dirty="0" err="1" smtClean="0"/>
              <a:t>it-infrastruktuurin</a:t>
            </a:r>
            <a:r>
              <a:rPr lang="fi-FI" baseline="0" dirty="0" smtClean="0"/>
              <a:t> neuvonantaja ja rakentaja Pohjoismaissa ja Baltiassa</a:t>
            </a:r>
          </a:p>
          <a:p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78AA9-E7CC-4A7A-978A-0C3EF747A3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7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Atea Finland Oy 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Pitkät perinteet – lähes 30 vuotta toimintaa Suomessa</a:t>
            </a:r>
          </a:p>
          <a:p>
            <a:pPr marL="171450" indent="-171450">
              <a:buFontTx/>
              <a:buChar char="-"/>
            </a:pPr>
            <a:r>
              <a:rPr lang="fi-FI" dirty="0" smtClean="0"/>
              <a:t>Toimimme aina lähellä asiakasta</a:t>
            </a:r>
            <a:r>
              <a:rPr lang="fi-FI" baseline="0" dirty="0" smtClean="0"/>
              <a:t> - a</a:t>
            </a:r>
            <a:r>
              <a:rPr lang="fi-FI" dirty="0" smtClean="0"/>
              <a:t>siakkaamme hyötyvät suuruuden tuomista eduista, ja paikallisuus takaa sen, että toimintamme on joustavaa ja asiakaslähtöistä.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Tarjoamme ainutlaatuisen One Infra –mallimme tueksi myös joustavia rahoitusratkaisuja oman rahoitusyhtiömme Atea Finance Oy:n kautta </a:t>
            </a:r>
          </a:p>
          <a:p>
            <a:pPr marL="171450" indent="-171450">
              <a:buFontTx/>
              <a:buChar char="-"/>
            </a:pPr>
            <a:r>
              <a:rPr lang="fi-FI" dirty="0" smtClean="0"/>
              <a:t>Atea Finance löytää yrityksellesi oikean rahoitusmallin, oli kyse sitten projektimuotoisesta hankkeesta, ohjelmisto- tai palveluvuokrauksesta, käyttömäärään sidotusta ratkaisusta tai perinteisestä laitevuokrauksesta</a:t>
            </a:r>
            <a:endParaRPr lang="fi-FI" baseline="0" dirty="0" smtClean="0"/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171450" indent="-171450">
              <a:buFontTx/>
              <a:buChar char="-"/>
            </a:pPr>
            <a:r>
              <a:rPr lang="fi-FI" baseline="0" dirty="0" smtClean="0"/>
              <a:t>Asiakkaidemme käytössä on alan johtavat hankintajärjestelmät </a:t>
            </a:r>
            <a:r>
              <a:rPr lang="fi-FI" baseline="0" dirty="0" err="1" smtClean="0"/>
              <a:t>eSHOP</a:t>
            </a:r>
            <a:r>
              <a:rPr lang="fi-FI" baseline="0" dirty="0" smtClean="0"/>
              <a:t> ja </a:t>
            </a:r>
            <a:r>
              <a:rPr lang="fi-FI" baseline="0" dirty="0" err="1" smtClean="0"/>
              <a:t>Ateadirect</a:t>
            </a:r>
            <a:endParaRPr lang="fi-FI" baseline="0" dirty="0" smtClean="0"/>
          </a:p>
          <a:p>
            <a:pPr marL="171450" indent="-171450">
              <a:buFontTx/>
              <a:buChar char="-"/>
            </a:pPr>
            <a:r>
              <a:rPr lang="fi-FI" dirty="0" err="1" smtClean="0"/>
              <a:t>Atean</a:t>
            </a:r>
            <a:r>
              <a:rPr lang="fi-FI" dirty="0" smtClean="0"/>
              <a:t> </a:t>
            </a:r>
            <a:r>
              <a:rPr lang="fi-FI" dirty="0" err="1" smtClean="0"/>
              <a:t>eSHOP</a:t>
            </a:r>
            <a:r>
              <a:rPr lang="fi-FI" dirty="0" smtClean="0"/>
              <a:t> on markkinoiden edistynein hankintajärjestelmä, joka tukee ja nopeuttaa yritysten </a:t>
            </a:r>
            <a:r>
              <a:rPr lang="fi-FI" dirty="0" err="1" smtClean="0"/>
              <a:t>it-hankintaprosessia</a:t>
            </a:r>
            <a:r>
              <a:rPr lang="fi-FI" dirty="0" smtClean="0"/>
              <a:t>.</a:t>
            </a:r>
            <a:br>
              <a:rPr lang="fi-FI" dirty="0" smtClean="0"/>
            </a:br>
            <a:endParaRPr lang="fi-FI" dirty="0" smtClean="0"/>
          </a:p>
          <a:p>
            <a:pPr marL="0" indent="0">
              <a:buFontTx/>
              <a:buNone/>
            </a:pPr>
            <a:r>
              <a:rPr lang="fi-FI" smtClean="0"/>
              <a:t>Tarkennusta tarvittaessa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Atea </a:t>
            </a:r>
            <a:r>
              <a:rPr lang="fi-FI" dirty="0" err="1" smtClean="0"/>
              <a:t>eSHOP</a:t>
            </a:r>
            <a:r>
              <a:rPr lang="fi-FI" dirty="0" smtClean="0"/>
              <a:t> tarjoaa kattavan tuotevalikoiman,</a:t>
            </a:r>
            <a:r>
              <a:rPr lang="fi-FI" baseline="0" dirty="0" smtClean="0"/>
              <a:t> </a:t>
            </a:r>
            <a:r>
              <a:rPr lang="fi-FI" dirty="0" smtClean="0"/>
              <a:t>markkinoiden parhaan saatavuuden ja hinnan, tarpeiden mukaan räätälöidyt palvelut. </a:t>
            </a:r>
          </a:p>
          <a:p>
            <a:r>
              <a:rPr lang="fi-FI" dirty="0" smtClean="0"/>
              <a:t>Atea </a:t>
            </a:r>
            <a:r>
              <a:rPr lang="fi-FI" dirty="0" err="1" smtClean="0"/>
              <a:t>eSHOP</a:t>
            </a:r>
            <a:r>
              <a:rPr lang="fi-FI" dirty="0" smtClean="0"/>
              <a:t> on integroitavissa yritysten ja organisaatioiden omiin hankintajärjestelmiin. Tuotevalikoima voidaan räätälöidä tarpeita vastaavaksi ja järjestelmän käyttö- ja hankintaoikeudet on määriteltävissä yrityksen hyväksymisjärjestelmän mukaisiksi.</a:t>
            </a:r>
          </a:p>
          <a:p>
            <a:pPr marL="171450" indent="-171450">
              <a:buFontTx/>
              <a:buChar char="-"/>
            </a:pPr>
            <a:endParaRPr lang="fi-FI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dirty="0" err="1" smtClean="0"/>
              <a:t>Ateadirect</a:t>
            </a:r>
            <a:r>
              <a:rPr lang="fi-FI" dirty="0" smtClean="0"/>
              <a:t> on </a:t>
            </a:r>
            <a:r>
              <a:rPr lang="fi-FI" b="1" dirty="0" smtClean="0"/>
              <a:t>pienille ja keskisuurille yrityksille tarkoitettu verkkokauppa </a:t>
            </a:r>
            <a:r>
              <a:rPr lang="fi-FI" b="1" dirty="0" err="1" smtClean="0"/>
              <a:t>it-laitehankintojen</a:t>
            </a:r>
            <a:r>
              <a:rPr lang="fi-FI" b="1" dirty="0" smtClean="0"/>
              <a:t> tekemiseen.</a:t>
            </a:r>
            <a:r>
              <a:rPr lang="fi-FI" dirty="0" smtClean="0"/>
              <a:t> </a:t>
            </a:r>
            <a:r>
              <a:rPr lang="fi-FI" dirty="0" err="1" smtClean="0"/>
              <a:t>Ateadirect</a:t>
            </a:r>
            <a:r>
              <a:rPr lang="fi-FI" dirty="0" smtClean="0"/>
              <a:t> tarjoaa asiakkaidensa käyttöön vaivattoman tavan hoitaa yrityksen </a:t>
            </a:r>
            <a:r>
              <a:rPr lang="fi-FI" dirty="0" err="1" smtClean="0"/>
              <a:t>it-laitehankinnat</a:t>
            </a:r>
            <a:r>
              <a:rPr lang="fi-FI" dirty="0" smtClean="0"/>
              <a:t>. Verkkokaupan valikoima on laaja, tarjotut tuotteet tuttuja ja turvallisia tunnettujen valmistajien laitteita ja hinnat kilpailukykyisiä. Kaiken huippuna tarjoamme erityisesti pieniä ja keskisuuria yrityksiä ajatellen asiakaspalvelua sekä puhelimitse että </a:t>
            </a:r>
            <a:r>
              <a:rPr lang="fi-FI" dirty="0" err="1" smtClean="0"/>
              <a:t>chatin</a:t>
            </a:r>
            <a:r>
              <a:rPr lang="fi-FI" dirty="0" smtClean="0"/>
              <a:t> välityksellä arkisin toimistoaikaan.</a:t>
            </a:r>
          </a:p>
          <a:p>
            <a:pPr marL="0" indent="0">
              <a:buFontTx/>
              <a:buNone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78AA9-E7CC-4A7A-978A-0C3EF747A3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5AC6-EC3F-423A-BDAE-821BF0BF1528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26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i-FI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20DA9-B7AD-4C6C-838C-FA8173A61F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5AC6-EC3F-423A-BDAE-821BF0BF1528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264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5AC6-EC3F-423A-BDAE-821BF0BF1528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26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oter_light_grey_cmy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81344"/>
            <a:ext cx="9144000" cy="676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7947"/>
            <a:ext cx="7772400" cy="147002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3372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0000" y="928670"/>
            <a:ext cx="8424000" cy="5072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0000" y="928670"/>
            <a:ext cx="4140562" cy="5072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4643438" y="928670"/>
            <a:ext cx="4140562" cy="5072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4290"/>
            <a:ext cx="84240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28670"/>
            <a:ext cx="84240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footer_light_grey_cmy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81344"/>
            <a:ext cx="9144000" cy="6766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60000" y="785794"/>
            <a:ext cx="8424000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0800" marR="0" indent="-18891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7838" marR="0" indent="-19208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marR="0" indent="-1174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Times" pitchFamily="-96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9175" marR="0" indent="-1682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Times" pitchFamily="-96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0" marR="0" indent="-11271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Times" pitchFamily="-96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IT-päivät 2014</a:t>
            </a:r>
            <a:br>
              <a:rPr lang="fi-FI" dirty="0" smtClean="0"/>
            </a:br>
            <a:r>
              <a:rPr lang="fi-FI" dirty="0" smtClean="0"/>
              <a:t>4-5.11.2014 Marina </a:t>
            </a:r>
            <a:r>
              <a:rPr lang="fi-FI" dirty="0" err="1" smtClean="0"/>
              <a:t>Congress</a:t>
            </a:r>
            <a:r>
              <a:rPr lang="fi-FI" dirty="0" smtClean="0"/>
              <a:t> Center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4485313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436510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2"/>
                </a:solidFill>
              </a:rPr>
              <a:t>		Olli Kinnunen, </a:t>
            </a:r>
            <a:r>
              <a:rPr lang="fi-FI" dirty="0" err="1" smtClean="0">
                <a:solidFill>
                  <a:schemeClr val="tx2"/>
                </a:solidFill>
              </a:rPr>
              <a:t>Solution</a:t>
            </a:r>
            <a:r>
              <a:rPr lang="fi-FI" dirty="0" smtClean="0">
                <a:solidFill>
                  <a:schemeClr val="tx2"/>
                </a:solidFill>
              </a:rPr>
              <a:t> </a:t>
            </a:r>
            <a:r>
              <a:rPr lang="fi-FI" dirty="0" err="1" smtClean="0">
                <a:solidFill>
                  <a:schemeClr val="tx2"/>
                </a:solidFill>
              </a:rPr>
              <a:t>Manager</a:t>
            </a:r>
            <a:r>
              <a:rPr lang="fi-FI" dirty="0" smtClean="0">
                <a:solidFill>
                  <a:schemeClr val="tx2"/>
                </a:solidFill>
              </a:rPr>
              <a:t>, </a:t>
            </a:r>
            <a:r>
              <a:rPr lang="fi-FI" dirty="0" err="1" smtClean="0">
                <a:solidFill>
                  <a:schemeClr val="tx2"/>
                </a:solidFill>
              </a:rPr>
              <a:t>Virtualization</a:t>
            </a:r>
            <a:endParaRPr lang="fi-FI" dirty="0">
              <a:solidFill>
                <a:schemeClr val="tx2"/>
              </a:solidFill>
            </a:endParaRPr>
          </a:p>
          <a:p>
            <a:r>
              <a:rPr lang="fi-FI" dirty="0">
                <a:solidFill>
                  <a:schemeClr val="tx2"/>
                </a:solidFill>
              </a:rPr>
              <a:t>	</a:t>
            </a:r>
            <a:r>
              <a:rPr lang="fi-FI" dirty="0" smtClean="0">
                <a:solidFill>
                  <a:schemeClr val="tx2"/>
                </a:solidFill>
              </a:rPr>
              <a:t>	</a:t>
            </a:r>
            <a:r>
              <a:rPr lang="fi-FI" dirty="0" err="1" smtClean="0">
                <a:solidFill>
                  <a:srgbClr val="0070C0"/>
                </a:solidFill>
              </a:rPr>
              <a:t>olli.kinnunen@atea.fi</a:t>
            </a:r>
            <a:r>
              <a:rPr lang="fi-FI" dirty="0" smtClean="0">
                <a:solidFill>
                  <a:schemeClr val="tx2"/>
                </a:solidFill>
              </a:rPr>
              <a:t>, p. 040 500 3157</a:t>
            </a:r>
          </a:p>
          <a:p>
            <a:endParaRPr lang="fi-FI" dirty="0" smtClean="0">
              <a:solidFill>
                <a:schemeClr val="tx2"/>
              </a:solidFill>
            </a:endParaRPr>
          </a:p>
          <a:p>
            <a:r>
              <a:rPr lang="fi-FI" dirty="0">
                <a:solidFill>
                  <a:schemeClr val="tx2"/>
                </a:solidFill>
              </a:rPr>
              <a:t>	</a:t>
            </a:r>
            <a:r>
              <a:rPr lang="fi-FI" dirty="0" smtClean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32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TYÖASEMIEN VIRTUALISOINTI</a:t>
            </a:r>
            <a:br>
              <a:rPr lang="fi-FI" dirty="0" smtClean="0"/>
            </a:br>
            <a:r>
              <a:rPr lang="fi-FI" dirty="0" smtClean="0"/>
              <a:t>- onnistunut ”VDI”-projekti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4485313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43651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654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0000" y="928670"/>
            <a:ext cx="8676496" cy="5072098"/>
          </a:xfrm>
        </p:spPr>
        <p:txBody>
          <a:bodyPr>
            <a:normAutofit/>
          </a:bodyPr>
          <a:lstStyle/>
          <a:p>
            <a:pPr marL="850900" lvl="3" indent="0">
              <a:buNone/>
            </a:pPr>
            <a:endParaRPr lang="fi-FI" sz="2000" b="1" dirty="0" smtClean="0"/>
          </a:p>
          <a:p>
            <a:pPr marL="850900" lvl="3" indent="0">
              <a:buNone/>
            </a:pPr>
            <a:endParaRPr lang="fi-FI" sz="20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i-FI" sz="2000" b="1" dirty="0" smtClean="0">
                <a:solidFill>
                  <a:srgbClr val="00B050"/>
                </a:solidFill>
              </a:rPr>
              <a:t>UNOHDA </a:t>
            </a:r>
            <a:r>
              <a:rPr lang="fi-FI" sz="2000" b="1" dirty="0">
                <a:solidFill>
                  <a:srgbClr val="00B050"/>
                </a:solidFill>
              </a:rPr>
              <a:t>ENNAKKOLUULOT SIITÄ MITÄ VIRTUALISOINNILLA </a:t>
            </a:r>
            <a:r>
              <a:rPr lang="fi-FI" sz="2000" b="1" dirty="0" smtClean="0">
                <a:solidFill>
                  <a:srgbClr val="00B050"/>
                </a:solidFill>
              </a:rPr>
              <a:t>VOI / </a:t>
            </a:r>
            <a:r>
              <a:rPr lang="fi-FI" sz="2000" b="1" dirty="0">
                <a:solidFill>
                  <a:srgbClr val="00B050"/>
                </a:solidFill>
              </a:rPr>
              <a:t>EI VOI TEHDÄ </a:t>
            </a:r>
            <a:r>
              <a:rPr lang="fi-FI" sz="2000" b="1" dirty="0" smtClean="0">
                <a:solidFill>
                  <a:srgbClr val="00B050"/>
                </a:solidFill>
              </a:rPr>
              <a:t>!</a:t>
            </a:r>
          </a:p>
          <a:p>
            <a:pPr marL="285750" lvl="1" indent="0">
              <a:buNone/>
            </a:pPr>
            <a:r>
              <a:rPr lang="fi-FI" dirty="0" smtClean="0"/>
              <a:t>- 3D sovellukset, erilaiset </a:t>
            </a:r>
            <a:r>
              <a:rPr lang="fi-FI" dirty="0" err="1" smtClean="0"/>
              <a:t>lisälaittteet</a:t>
            </a:r>
            <a:r>
              <a:rPr lang="fi-FI" dirty="0" smtClean="0"/>
              <a:t>, yhdistetyn viestinnän sovellukset</a:t>
            </a:r>
            <a:endParaRPr lang="fi-FI" dirty="0"/>
          </a:p>
          <a:p>
            <a:endParaRPr lang="fi-FI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i-FI" sz="2000" b="1" dirty="0" smtClean="0">
                <a:solidFill>
                  <a:srgbClr val="00B050"/>
                </a:solidFill>
              </a:rPr>
              <a:t>HANKI ESIMIEHESI/JOHDON TUKI HANKKEELLE</a:t>
            </a:r>
            <a:endParaRPr lang="fi-FI" sz="2000" b="1" dirty="0">
              <a:solidFill>
                <a:srgbClr val="00B050"/>
              </a:solidFill>
            </a:endParaRPr>
          </a:p>
          <a:p>
            <a:pPr lvl="1"/>
            <a:r>
              <a:rPr lang="fi-FI" dirty="0"/>
              <a:t>Varmista että esimiehesi tukee hanketta ja sille on rahoitus</a:t>
            </a:r>
          </a:p>
          <a:p>
            <a:endParaRPr lang="fi-FI" dirty="0" smtClean="0"/>
          </a:p>
          <a:p>
            <a:pPr lvl="1"/>
            <a:endParaRPr lang="fi-FI" dirty="0"/>
          </a:p>
          <a:p>
            <a:pPr marL="285750" lvl="1" indent="0">
              <a:buNone/>
            </a:pPr>
            <a:endParaRPr lang="fi-FI" dirty="0"/>
          </a:p>
          <a:p>
            <a:pPr marL="1887" indent="0">
              <a:buNone/>
            </a:pPr>
            <a:endParaRPr lang="fi-FI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000" cy="648072"/>
          </a:xfrm>
        </p:spPr>
        <p:txBody>
          <a:bodyPr/>
          <a:lstStyle/>
          <a:p>
            <a:r>
              <a:rPr lang="fi-FI" sz="2000" dirty="0" smtClean="0"/>
              <a:t>ONNISTUNUT ”VDI”- PROJEKTI – Mistä aloitan ?</a:t>
            </a:r>
            <a:r>
              <a:rPr lang="fi-FI" sz="1400" dirty="0"/>
              <a:t/>
            </a:r>
            <a:br>
              <a:rPr lang="fi-FI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36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0000" y="928670"/>
            <a:ext cx="8676496" cy="5072098"/>
          </a:xfrm>
        </p:spPr>
        <p:txBody>
          <a:bodyPr>
            <a:normAutofit/>
          </a:bodyPr>
          <a:lstStyle/>
          <a:p>
            <a:pPr marL="850900" lvl="3" indent="0">
              <a:buNone/>
            </a:pPr>
            <a:r>
              <a:rPr lang="fi-FI" sz="2000" b="1" dirty="0" smtClean="0"/>
              <a:t>Nykytilanteen kartoitus, ratkaisun suunnittelu ja arviointi</a:t>
            </a:r>
          </a:p>
          <a:p>
            <a:pPr marL="1887" indent="0">
              <a:buNone/>
            </a:pPr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 smtClean="0"/>
              <a:t>Kartoita käyttäjäryhmät ja käyttäjien suurimmat haasteet nykytilassa</a:t>
            </a:r>
          </a:p>
          <a:p>
            <a:pPr lvl="2"/>
            <a:r>
              <a:rPr lang="fi-FI" sz="1600" dirty="0" smtClean="0"/>
              <a:t>Haetaan liiketoimintaperuste muutokselle ja liitetään se osaksi </a:t>
            </a:r>
            <a:r>
              <a:rPr lang="fi-FI" sz="1600" dirty="0" smtClean="0"/>
              <a:t>ratkaisuesitystä</a:t>
            </a:r>
          </a:p>
          <a:p>
            <a:pPr lvl="2"/>
            <a:r>
              <a:rPr lang="fi-FI" sz="1600" dirty="0"/>
              <a:t>Ratkaisu edellä! Ei </a:t>
            </a:r>
            <a:r>
              <a:rPr lang="fi-FI" sz="1600" dirty="0" err="1" smtClean="0"/>
              <a:t>teknikka</a:t>
            </a:r>
            <a:r>
              <a:rPr lang="fi-FI" sz="1600" dirty="0" smtClean="0"/>
              <a:t>! </a:t>
            </a:r>
            <a:r>
              <a:rPr lang="fi-FI" sz="1600" dirty="0"/>
              <a:t>Ei merkki</a:t>
            </a:r>
            <a:r>
              <a:rPr lang="fi-FI" sz="1600" dirty="0" smtClean="0"/>
              <a:t>!</a:t>
            </a:r>
          </a:p>
          <a:p>
            <a:pPr lvl="2"/>
            <a:endParaRPr lang="fi-FI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 smtClean="0"/>
              <a:t>Sitoudu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1600" dirty="0"/>
              <a:t>Älä jää </a:t>
            </a:r>
            <a:r>
              <a:rPr lang="fi-FI" sz="1600" dirty="0" smtClean="0"/>
              <a:t>kahden (tai useamman) </a:t>
            </a:r>
            <a:r>
              <a:rPr lang="fi-FI" sz="1600" dirty="0"/>
              <a:t>ympäristön </a:t>
            </a:r>
            <a:r>
              <a:rPr lang="fi-FI" sz="1600" dirty="0" smtClean="0"/>
              <a:t>loukkuun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/>
              <a:t>Kartoita </a:t>
            </a:r>
            <a:r>
              <a:rPr lang="fi-FI" sz="2000" dirty="0" smtClean="0"/>
              <a:t>kunnolla</a:t>
            </a:r>
            <a:endParaRPr lang="fi-FI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Tarpeet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Käyttötapaukset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SOVELLUKSET, SOVELLUKSET, SOVELLUKSET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AD/GPO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Tulostusympäristö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Verkko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 lvl="2">
              <a:buFont typeface="Wingdings" panose="05000000000000000000" pitchFamily="2" charset="2"/>
              <a:buChar char="Ø"/>
            </a:pPr>
            <a:endParaRPr lang="fi-FI" dirty="0" smtClean="0"/>
          </a:p>
          <a:p>
            <a:endParaRPr lang="fi-FI" dirty="0" smtClean="0"/>
          </a:p>
          <a:p>
            <a:pPr lvl="1"/>
            <a:endParaRPr lang="fi-FI" dirty="0"/>
          </a:p>
          <a:p>
            <a:pPr marL="285750" lvl="1" indent="0">
              <a:buNone/>
            </a:pPr>
            <a:endParaRPr lang="fi-FI" dirty="0"/>
          </a:p>
          <a:p>
            <a:pPr marL="1887" indent="0">
              <a:buNone/>
            </a:pPr>
            <a:endParaRPr lang="fi-FI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000" cy="648072"/>
          </a:xfrm>
        </p:spPr>
        <p:txBody>
          <a:bodyPr/>
          <a:lstStyle/>
          <a:p>
            <a:r>
              <a:rPr lang="fi-FI" sz="2000" dirty="0" smtClean="0"/>
              <a:t>ONNISTUNUT ”VDI”- PROJEKTI – Mistä aloitan ?</a:t>
            </a:r>
            <a:r>
              <a:rPr lang="fi-FI" sz="1400" dirty="0"/>
              <a:t/>
            </a:r>
            <a:br>
              <a:rPr lang="fi-FI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83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0000" y="928670"/>
            <a:ext cx="8676496" cy="5072098"/>
          </a:xfrm>
        </p:spPr>
        <p:txBody>
          <a:bodyPr>
            <a:normAutofit/>
          </a:bodyPr>
          <a:lstStyle/>
          <a:p>
            <a:pPr marL="1887" indent="0">
              <a:buNone/>
            </a:pPr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/>
              <a:t>Valitaan ryhmä jolle saatavissa nopeasti mitattavissa olevia hyötyjä</a:t>
            </a:r>
          </a:p>
          <a:p>
            <a:pPr lvl="2"/>
            <a:r>
              <a:rPr lang="fi-FI" sz="1600" dirty="0"/>
              <a:t>Johdon tuki hankkeelle, projektipäällikkö ja työryhmä</a:t>
            </a:r>
          </a:p>
          <a:p>
            <a:endParaRPr lang="fi-FI" dirty="0"/>
          </a:p>
          <a:p>
            <a:pPr>
              <a:buFont typeface="Wingdings" panose="05000000000000000000" pitchFamily="2" charset="2"/>
              <a:buChar char="Ø"/>
            </a:pPr>
            <a:r>
              <a:rPr lang="fi-FI" sz="2000" dirty="0"/>
              <a:t>Valitaan miten ja millä teknologialla data, sovellukset ja/tai työpöytä toimitetaan käyttäjille</a:t>
            </a:r>
          </a:p>
          <a:p>
            <a:pPr lvl="2"/>
            <a:r>
              <a:rPr lang="fi-FI" sz="1600" dirty="0"/>
              <a:t>Mitataan nykyinen tilanne vertailutiedoksi pilotin jälkeiseen tilanteeseen</a:t>
            </a:r>
          </a:p>
          <a:p>
            <a:pPr marL="285750" lvl="1" indent="0">
              <a:buNone/>
            </a:pP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i-FI" sz="1400" dirty="0" smtClean="0"/>
          </a:p>
          <a:p>
            <a:endParaRPr lang="fi-FI" dirty="0" smtClean="0"/>
          </a:p>
          <a:p>
            <a:pPr lvl="1"/>
            <a:endParaRPr lang="fi-FI" dirty="0"/>
          </a:p>
          <a:p>
            <a:pPr marL="285750" lvl="1" indent="0">
              <a:buNone/>
            </a:pPr>
            <a:endParaRPr lang="fi-FI" dirty="0"/>
          </a:p>
          <a:p>
            <a:pPr marL="1887" indent="0">
              <a:buNone/>
            </a:pPr>
            <a:endParaRPr lang="fi-FI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000" cy="648072"/>
          </a:xfrm>
        </p:spPr>
        <p:txBody>
          <a:bodyPr/>
          <a:lstStyle/>
          <a:p>
            <a:r>
              <a:rPr lang="fi-FI" sz="2000" dirty="0" smtClean="0"/>
              <a:t>ONNISTUNUT ”VDI”- PROJEKTI – </a:t>
            </a:r>
            <a:r>
              <a:rPr lang="fi-FI" sz="2000" dirty="0" smtClean="0"/>
              <a:t>Mistä aloitan ?</a:t>
            </a:r>
            <a:r>
              <a:rPr lang="fi-FI" sz="1400" dirty="0"/>
              <a:t/>
            </a:r>
            <a:br>
              <a:rPr lang="fi-FI" sz="1400" dirty="0"/>
            </a:br>
            <a:r>
              <a:rPr lang="fi-FI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33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0000" y="928670"/>
            <a:ext cx="8676496" cy="5072098"/>
          </a:xfrm>
        </p:spPr>
        <p:txBody>
          <a:bodyPr>
            <a:normAutofit/>
          </a:bodyPr>
          <a:lstStyle/>
          <a:p>
            <a:pPr marL="1887" indent="0">
              <a:buNone/>
            </a:pPr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/>
              <a:t>Suunnittele </a:t>
            </a:r>
            <a:r>
              <a:rPr lang="fi-FI" dirty="0" smtClean="0"/>
              <a:t>huolella</a:t>
            </a:r>
            <a:endParaRPr lang="fi-FI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Alusta (mitoitus)</a:t>
            </a:r>
            <a:endParaRPr lang="fi-FI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err="1"/>
              <a:t>Hypervisor</a:t>
            </a:r>
            <a:r>
              <a:rPr lang="fi-FI" dirty="0"/>
              <a:t> vaihtoehdot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STORAGE, STORAGE, </a:t>
            </a:r>
            <a:r>
              <a:rPr lang="fi-FI" dirty="0" smtClean="0"/>
              <a:t>STORAGE</a:t>
            </a:r>
            <a:r>
              <a:rPr lang="fi-FI" dirty="0"/>
              <a:t> </a:t>
            </a:r>
            <a:r>
              <a:rPr lang="fi-FI" dirty="0" smtClean="0"/>
              <a:t>(</a:t>
            </a:r>
            <a:r>
              <a:rPr lang="fi-FI" b="1" dirty="0" smtClean="0"/>
              <a:t>SSD</a:t>
            </a:r>
            <a:r>
              <a:rPr lang="fi-FI" dirty="0" smtClean="0"/>
              <a:t>)</a:t>
            </a:r>
            <a:endParaRPr lang="fi-FI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Omistetut </a:t>
            </a:r>
            <a:r>
              <a:rPr lang="fi-FI" dirty="0"/>
              <a:t>resurssit </a:t>
            </a:r>
            <a:r>
              <a:rPr lang="fi-FI" dirty="0" err="1"/>
              <a:t>VDI:lle</a:t>
            </a:r>
            <a:endParaRPr lang="fi-FI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Vaiheista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Vakioi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Rajaa tuetut käyttötilanteet ja sovellukset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Ei kaikille kaikkea!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Poikkeuksille omistetut resurssit (kalliimmalla</a:t>
            </a:r>
            <a:r>
              <a:rPr lang="fi-FI" dirty="0" smtClean="0">
                <a:sym typeface="Wingdings"/>
              </a:rPr>
              <a:t>)</a:t>
            </a: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/>
              <a:t>K</a:t>
            </a:r>
            <a:r>
              <a:rPr lang="fi-FI" dirty="0" smtClean="0"/>
              <a:t>aiken voi </a:t>
            </a:r>
            <a:r>
              <a:rPr lang="fi-FI" dirty="0" err="1" smtClean="0"/>
              <a:t>virtualisoida</a:t>
            </a:r>
            <a:r>
              <a:rPr lang="fi-FI" dirty="0" smtClean="0"/>
              <a:t> -&gt; Kannattaako?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Optimoi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Kruunaa käyttökokemuksen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dirty="0" smtClean="0"/>
              <a:t>Varaa aikaa</a:t>
            </a:r>
          </a:p>
          <a:p>
            <a:pPr>
              <a:buFont typeface="Wingdings" panose="05000000000000000000" pitchFamily="2" charset="2"/>
              <a:buChar char="Ø"/>
            </a:pPr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i-FI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i-FI" sz="1400" dirty="0" smtClean="0"/>
          </a:p>
          <a:p>
            <a:endParaRPr lang="fi-FI" dirty="0" smtClean="0"/>
          </a:p>
          <a:p>
            <a:pPr lvl="1"/>
            <a:endParaRPr lang="fi-FI" dirty="0"/>
          </a:p>
          <a:p>
            <a:pPr marL="285750" lvl="1" indent="0">
              <a:buNone/>
            </a:pPr>
            <a:endParaRPr lang="fi-FI" dirty="0"/>
          </a:p>
          <a:p>
            <a:pPr marL="1887" indent="0">
              <a:buNone/>
            </a:pPr>
            <a:endParaRPr lang="fi-FI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000" cy="648072"/>
          </a:xfrm>
        </p:spPr>
        <p:txBody>
          <a:bodyPr/>
          <a:lstStyle/>
          <a:p>
            <a:r>
              <a:rPr lang="fi-FI" sz="2000" dirty="0" smtClean="0"/>
              <a:t>ONNISTUNUT ”VDI”- PROJEKTI – </a:t>
            </a:r>
            <a:r>
              <a:rPr lang="fi-FI" sz="2000" dirty="0"/>
              <a:t>t</a:t>
            </a:r>
            <a:r>
              <a:rPr lang="fi-FI" sz="2000" dirty="0" smtClean="0"/>
              <a:t>eknisesti huomioitavaa..</a:t>
            </a:r>
            <a:r>
              <a:rPr lang="fi-FI" sz="1400" dirty="0"/>
              <a:t/>
            </a:r>
            <a:br>
              <a:rPr lang="fi-FI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40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50900" lvl="3" indent="0">
              <a:buNone/>
            </a:pPr>
            <a:r>
              <a:rPr lang="fi-FI" sz="2000" b="1" dirty="0" smtClean="0"/>
              <a:t>			PILOTTI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Tarkka suunnitelma ja dokumentointi ratkaisuarkkitehtuurista</a:t>
            </a:r>
          </a:p>
          <a:p>
            <a:endParaRPr lang="fi-FI" dirty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Määritellään ja hyväksytään Pilotin tarkastuspisteet</a:t>
            </a:r>
          </a:p>
          <a:p>
            <a:pPr lvl="1"/>
            <a:r>
              <a:rPr lang="fi-FI" dirty="0" smtClean="0"/>
              <a:t>seurataan että pilotti etenee aikataulussa, ongelmatapauksissa nopea reagointi ja kiertoteiden löytäminen</a:t>
            </a:r>
          </a:p>
          <a:p>
            <a:pPr marL="285750" lvl="1" indent="0">
              <a:buNone/>
            </a:pPr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Seurataan käyttömittareita ja tehdään tarvittaessa </a:t>
            </a:r>
            <a:r>
              <a:rPr lang="fi-FI" dirty="0" err="1" smtClean="0"/>
              <a:t>lisäkonfigurointeja</a:t>
            </a:r>
            <a:endParaRPr lang="fi-FI" dirty="0" smtClean="0"/>
          </a:p>
          <a:p>
            <a:pPr lvl="1"/>
            <a:r>
              <a:rPr lang="fi-FI" dirty="0" smtClean="0"/>
              <a:t>monitorointi ja raportointityökalut, käyttäjäpalaute</a:t>
            </a:r>
          </a:p>
          <a:p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 Loppuraportti</a:t>
            </a:r>
          </a:p>
          <a:p>
            <a:pPr lvl="1"/>
            <a:r>
              <a:rPr lang="fi-FI" dirty="0" smtClean="0"/>
              <a:t>Vertailu lähtötilanteeseen ja perustelut </a:t>
            </a:r>
            <a:r>
              <a:rPr lang="fi-FI" dirty="0" err="1" smtClean="0"/>
              <a:t>Roll-Outille</a:t>
            </a:r>
            <a:endParaRPr lang="fi-FI" dirty="0" smtClean="0"/>
          </a:p>
          <a:p>
            <a:pPr marL="285750" lvl="1" indent="0">
              <a:buNone/>
            </a:pPr>
            <a:endParaRPr lang="fi-FI" dirty="0"/>
          </a:p>
          <a:p>
            <a:pPr marL="1887" indent="0">
              <a:buNone/>
            </a:pPr>
            <a:endParaRPr lang="fi-FI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000" cy="648072"/>
          </a:xfrm>
        </p:spPr>
        <p:txBody>
          <a:bodyPr/>
          <a:lstStyle/>
          <a:p>
            <a:r>
              <a:rPr lang="fi-FI" sz="2000" dirty="0"/>
              <a:t>ONNISTUNUT ”VDI</a:t>
            </a:r>
            <a:r>
              <a:rPr lang="fi-FI" sz="2000" dirty="0" smtClean="0"/>
              <a:t>”- </a:t>
            </a:r>
            <a:r>
              <a:rPr lang="fi-FI" sz="2000" dirty="0"/>
              <a:t>PROJEKTI – </a:t>
            </a:r>
            <a:r>
              <a:rPr lang="fi-FI" sz="2000" dirty="0" smtClean="0"/>
              <a:t>Miten jatkan?</a:t>
            </a:r>
            <a:r>
              <a:rPr lang="fi-FI" sz="1400" dirty="0"/>
              <a:t/>
            </a:r>
            <a:br>
              <a:rPr lang="fi-FI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2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850900" lvl="3" indent="0">
              <a:buNone/>
            </a:pPr>
            <a:r>
              <a:rPr lang="fi-FI" sz="2000" b="1" dirty="0" smtClean="0"/>
              <a:t>			ROLL-OUT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Laajennetaan pilotti muille valituille käyttäjille valitussa käyttökohteessa</a:t>
            </a:r>
          </a:p>
          <a:p>
            <a:endParaRPr lang="fi-FI" dirty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Hyödynnetään pilotti käyttäjiä tiedon jakamisessa ja kouluttamisessa</a:t>
            </a:r>
          </a:p>
          <a:p>
            <a:pPr marL="285750" lvl="1" indent="0">
              <a:buNone/>
            </a:pPr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Seurataan käyttömittareita ja tehdään tarvittaessa </a:t>
            </a:r>
            <a:r>
              <a:rPr lang="fi-FI" dirty="0" err="1" smtClean="0"/>
              <a:t>lisäkonfigurointeja</a:t>
            </a:r>
            <a:endParaRPr lang="fi-FI" dirty="0" smtClean="0"/>
          </a:p>
          <a:p>
            <a:pPr lvl="1"/>
            <a:r>
              <a:rPr lang="fi-FI" dirty="0" smtClean="0"/>
              <a:t>Palaute käyttäjillä, monitorointi ja raportointityökalut</a:t>
            </a:r>
          </a:p>
          <a:p>
            <a:endParaRPr lang="fi-FI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Ylläpitoon siirtäminen</a:t>
            </a:r>
          </a:p>
          <a:p>
            <a:pPr lvl="1"/>
            <a:r>
              <a:rPr lang="fi-FI" dirty="0" smtClean="0"/>
              <a:t>oma tai palveluna</a:t>
            </a:r>
          </a:p>
          <a:p>
            <a:pPr lvl="1"/>
            <a:endParaRPr lang="fi-FI" dirty="0"/>
          </a:p>
          <a:p>
            <a:pPr>
              <a:buFont typeface="Wingdings" panose="05000000000000000000" pitchFamily="2" charset="2"/>
              <a:buChar char="Ø"/>
            </a:pPr>
            <a:r>
              <a:rPr lang="fi-FI" dirty="0" smtClean="0"/>
              <a:t>Laajennetaan muihin kartoitus- tai pilotti-vaiheessa huomattuihin käyttökohteisiin</a:t>
            </a:r>
          </a:p>
          <a:p>
            <a:pPr marL="285750" lvl="1" indent="0">
              <a:buNone/>
            </a:pPr>
            <a:endParaRPr lang="fi-FI" dirty="0"/>
          </a:p>
          <a:p>
            <a:pPr marL="1887" indent="0">
              <a:buNone/>
            </a:pPr>
            <a:endParaRPr lang="fi-FI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000" cy="648072"/>
          </a:xfrm>
        </p:spPr>
        <p:txBody>
          <a:bodyPr/>
          <a:lstStyle/>
          <a:p>
            <a:r>
              <a:rPr lang="fi-FI" sz="2000" dirty="0"/>
              <a:t>ONNISTUNUT ”VDI” PROJEKTI – </a:t>
            </a:r>
            <a:r>
              <a:rPr lang="fi-FI" sz="2000" dirty="0" smtClean="0"/>
              <a:t>Miten tuotantoon?</a:t>
            </a:r>
            <a:r>
              <a:rPr lang="fi-FI" sz="1400" dirty="0"/>
              <a:t/>
            </a:r>
            <a:br>
              <a:rPr lang="fi-FI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0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covenantkeepersinc.org/files/beenthe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 bwMode="auto">
          <a:xfrm>
            <a:off x="513745" y="404664"/>
            <a:ext cx="8116509" cy="57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KIITOS !</a:t>
            </a:r>
            <a:r>
              <a:rPr lang="fi-FI" dirty="0"/>
              <a:t/>
            </a:r>
            <a:br>
              <a:rPr lang="fi-FI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3600" dirty="0" smtClean="0"/>
              <a:t>Kysymyksiä ?</a:t>
            </a:r>
            <a:endParaRPr 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89040"/>
            <a:ext cx="2736304" cy="355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2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887" indent="0">
              <a:buNone/>
            </a:pPr>
            <a:endParaRPr lang="fi-FI" dirty="0" smtClean="0"/>
          </a:p>
          <a:p>
            <a:r>
              <a:rPr lang="fi-FI" dirty="0" smtClean="0"/>
              <a:t>ATEA, johtava toimija</a:t>
            </a:r>
          </a:p>
          <a:p>
            <a:r>
              <a:rPr lang="fi-FI" dirty="0" smtClean="0"/>
              <a:t>Miksi työpöydät ja sovellukset on </a:t>
            </a:r>
            <a:r>
              <a:rPr lang="fi-FI" dirty="0" err="1" smtClean="0"/>
              <a:t>virtualisoitava</a:t>
            </a:r>
            <a:r>
              <a:rPr lang="fi-FI" dirty="0" smtClean="0"/>
              <a:t> ?</a:t>
            </a:r>
            <a:endParaRPr lang="fi-FI" dirty="0"/>
          </a:p>
          <a:p>
            <a:r>
              <a:rPr lang="fi-FI" dirty="0" smtClean="0"/>
              <a:t>Työasemien </a:t>
            </a:r>
            <a:r>
              <a:rPr lang="fi-FI" dirty="0" err="1" smtClean="0"/>
              <a:t>virtualisointi</a:t>
            </a:r>
            <a:r>
              <a:rPr lang="fi-FI" dirty="0" smtClean="0"/>
              <a:t> – onnistunut </a:t>
            </a:r>
            <a:r>
              <a:rPr lang="fi-FI" dirty="0" err="1" smtClean="0"/>
              <a:t>VDI-projekti</a:t>
            </a:r>
            <a:endParaRPr lang="fi-FI" dirty="0" smtClean="0"/>
          </a:p>
          <a:p>
            <a:pPr marL="1887" indent="0">
              <a:buNone/>
            </a:pPr>
            <a:endParaRPr lang="fi-FI" dirty="0" smtClean="0"/>
          </a:p>
          <a:p>
            <a:pPr marL="1887" indent="0">
              <a:buNone/>
            </a:pPr>
            <a:endParaRPr lang="fi-FI" dirty="0" smtClean="0"/>
          </a:p>
          <a:p>
            <a:pPr marL="1887" indent="0">
              <a:buNone/>
            </a:pPr>
            <a:endParaRPr lang="fi-FI" dirty="0" smtClean="0"/>
          </a:p>
          <a:p>
            <a:endParaRPr lang="fi-FI" dirty="0" smtClean="0"/>
          </a:p>
          <a:p>
            <a:pPr lvl="1"/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Agenda	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888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dirty="0" smtClean="0"/>
              <a:t>ATEA - </a:t>
            </a:r>
            <a:r>
              <a:rPr lang="en-US" sz="2600" dirty="0" err="1" smtClean="0"/>
              <a:t>johtava</a:t>
            </a:r>
            <a:r>
              <a:rPr lang="en-US" sz="2600" dirty="0" smtClean="0"/>
              <a:t> </a:t>
            </a:r>
            <a:r>
              <a:rPr lang="en-US" sz="2600" dirty="0" err="1"/>
              <a:t>toimija</a:t>
            </a:r>
            <a:r>
              <a:rPr lang="en-US" sz="2600" dirty="0"/>
              <a:t> </a:t>
            </a:r>
            <a:r>
              <a:rPr lang="en-US" sz="2600" dirty="0" err="1"/>
              <a:t>Pohjoismaissa</a:t>
            </a:r>
            <a:r>
              <a:rPr lang="en-US" sz="2600" dirty="0"/>
              <a:t> </a:t>
            </a:r>
            <a:r>
              <a:rPr lang="en-US" sz="2600" dirty="0" err="1"/>
              <a:t>ja</a:t>
            </a:r>
            <a:r>
              <a:rPr lang="en-US" sz="2600" dirty="0"/>
              <a:t> </a:t>
            </a:r>
            <a:r>
              <a:rPr lang="en-US" sz="2600" dirty="0" err="1"/>
              <a:t>Baltiassa</a:t>
            </a:r>
            <a:endParaRPr lang="en-US" sz="2600" dirty="0"/>
          </a:p>
        </p:txBody>
      </p:sp>
      <p:grpSp>
        <p:nvGrpSpPr>
          <p:cNvPr id="3" name="Group 2"/>
          <p:cNvGrpSpPr/>
          <p:nvPr/>
        </p:nvGrpSpPr>
        <p:grpSpPr>
          <a:xfrm flipH="1">
            <a:off x="6156176" y="2996952"/>
            <a:ext cx="2592288" cy="1008112"/>
            <a:chOff x="395536" y="2996952"/>
            <a:chExt cx="2592288" cy="1008112"/>
          </a:xfrm>
        </p:grpSpPr>
        <p:sp>
          <p:nvSpPr>
            <p:cNvPr id="4" name="Rectangle 3"/>
            <p:cNvSpPr/>
            <p:nvPr/>
          </p:nvSpPr>
          <p:spPr>
            <a:xfrm flipV="1">
              <a:off x="395536" y="2996952"/>
              <a:ext cx="2304256" cy="1008112"/>
            </a:xfrm>
            <a:prstGeom prst="rect">
              <a:avLst/>
            </a:prstGeom>
            <a:solidFill>
              <a:srgbClr val="8BBF2A"/>
            </a:solidFill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5" name="Straight Connector 4"/>
            <p:cNvCxnSpPr>
              <a:endCxn id="4" idx="3"/>
            </p:cNvCxnSpPr>
            <p:nvPr/>
          </p:nvCxnSpPr>
          <p:spPr>
            <a:xfrm flipH="1">
              <a:off x="2699792" y="3501008"/>
              <a:ext cx="288032" cy="0"/>
            </a:xfrm>
            <a:prstGeom prst="line">
              <a:avLst/>
            </a:prstGeom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95536" y="1412776"/>
            <a:ext cx="2808312" cy="1224136"/>
            <a:chOff x="395536" y="1412776"/>
            <a:chExt cx="2808312" cy="1224136"/>
          </a:xfrm>
          <a:solidFill>
            <a:srgbClr val="8BBF2A"/>
          </a:solidFill>
        </p:grpSpPr>
        <p:sp>
          <p:nvSpPr>
            <p:cNvPr id="7" name="Rectangle 6"/>
            <p:cNvSpPr/>
            <p:nvPr/>
          </p:nvSpPr>
          <p:spPr>
            <a:xfrm>
              <a:off x="395536" y="1412776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420888"/>
              <a:ext cx="360040" cy="216024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flipH="1">
            <a:off x="5868144" y="4293096"/>
            <a:ext cx="2880320" cy="1296144"/>
            <a:chOff x="395536" y="4293096"/>
            <a:chExt cx="2880320" cy="1296144"/>
          </a:xfrm>
          <a:solidFill>
            <a:srgbClr val="8BBF2A"/>
          </a:solidFill>
        </p:grpSpPr>
        <p:sp>
          <p:nvSpPr>
            <p:cNvPr id="10" name="Rectangle 9"/>
            <p:cNvSpPr/>
            <p:nvPr/>
          </p:nvSpPr>
          <p:spPr>
            <a:xfrm flipV="1">
              <a:off x="395536" y="4581128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843808" y="4293096"/>
              <a:ext cx="432048" cy="288032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536" y="4293096"/>
            <a:ext cx="2880320" cy="1296144"/>
            <a:chOff x="395536" y="4293096"/>
            <a:chExt cx="2880320" cy="1296144"/>
          </a:xfrm>
          <a:solidFill>
            <a:srgbClr val="8BBF2A"/>
          </a:solidFill>
        </p:grpSpPr>
        <p:sp>
          <p:nvSpPr>
            <p:cNvPr id="13" name="Rectangle 12"/>
            <p:cNvSpPr/>
            <p:nvPr/>
          </p:nvSpPr>
          <p:spPr>
            <a:xfrm flipV="1">
              <a:off x="395536" y="4581128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843808" y="4293096"/>
              <a:ext cx="432048" cy="288032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5940152" y="1412776"/>
            <a:ext cx="2808312" cy="1224136"/>
            <a:chOff x="395536" y="1412776"/>
            <a:chExt cx="2808312" cy="1224136"/>
          </a:xfrm>
          <a:solidFill>
            <a:srgbClr val="8BBF2A"/>
          </a:solidFill>
        </p:grpSpPr>
        <p:sp>
          <p:nvSpPr>
            <p:cNvPr id="16" name="Rectangle 15"/>
            <p:cNvSpPr/>
            <p:nvPr/>
          </p:nvSpPr>
          <p:spPr>
            <a:xfrm>
              <a:off x="395536" y="1412776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843808" y="2420888"/>
              <a:ext cx="360040" cy="216024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5536" y="2996952"/>
            <a:ext cx="2592288" cy="1008112"/>
            <a:chOff x="395536" y="2996952"/>
            <a:chExt cx="2592288" cy="1008112"/>
          </a:xfrm>
        </p:grpSpPr>
        <p:sp>
          <p:nvSpPr>
            <p:cNvPr id="19" name="Rectangle 18"/>
            <p:cNvSpPr/>
            <p:nvPr/>
          </p:nvSpPr>
          <p:spPr>
            <a:xfrm flipV="1">
              <a:off x="395536" y="2996952"/>
              <a:ext cx="2304256" cy="1008112"/>
            </a:xfrm>
            <a:prstGeom prst="rect">
              <a:avLst/>
            </a:prstGeom>
            <a:solidFill>
              <a:srgbClr val="8BBF2A"/>
            </a:solidFill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19" idx="3"/>
            </p:cNvCxnSpPr>
            <p:nvPr/>
          </p:nvCxnSpPr>
          <p:spPr>
            <a:xfrm flipH="1">
              <a:off x="2699792" y="3501008"/>
              <a:ext cx="288032" cy="0"/>
            </a:xfrm>
            <a:prstGeom prst="line">
              <a:avLst/>
            </a:prstGeom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0039_Pohjoismaat-Balt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00400" cy="3200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3648" y="1844824"/>
            <a:ext cx="1368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</a:rPr>
              <a:t>l</a:t>
            </a:r>
            <a:r>
              <a:rPr lang="en-US" sz="1300" b="1" dirty="0" err="1" smtClean="0">
                <a:solidFill>
                  <a:schemeClr val="bg1"/>
                </a:solidFill>
              </a:rPr>
              <a:t>istattu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Oslon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 smtClean="0">
                <a:solidFill>
                  <a:schemeClr val="bg1"/>
                </a:solidFill>
              </a:rPr>
              <a:t>pörssissä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3429000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työntekijää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dirty="0" smtClean="0">
                <a:solidFill>
                  <a:schemeClr val="bg1"/>
                </a:solidFill>
              </a:rPr>
              <a:t>80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paikkakunnalla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5157192"/>
            <a:ext cx="20882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teknologiasertifikaattia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4328" y="1456328"/>
            <a:ext cx="1368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</a:rPr>
              <a:t>m</a:t>
            </a:r>
            <a:r>
              <a:rPr lang="en-US" sz="1300" b="1" dirty="0" err="1" smtClean="0">
                <a:solidFill>
                  <a:schemeClr val="bg1"/>
                </a:solidFill>
              </a:rPr>
              <a:t>iljardin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>
                <a:solidFill>
                  <a:schemeClr val="bg1"/>
                </a:solidFill>
              </a:rPr>
              <a:t>e</a:t>
            </a:r>
            <a:r>
              <a:rPr lang="en-US" sz="1300" b="1" dirty="0" err="1" smtClean="0">
                <a:solidFill>
                  <a:schemeClr val="bg1"/>
                </a:solidFill>
              </a:rPr>
              <a:t>uron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>
                <a:solidFill>
                  <a:schemeClr val="bg1"/>
                </a:solidFill>
              </a:rPr>
              <a:t>l</a:t>
            </a:r>
            <a:r>
              <a:rPr lang="en-US" sz="1300" b="1" dirty="0" err="1" smtClean="0">
                <a:solidFill>
                  <a:schemeClr val="bg1"/>
                </a:solidFill>
              </a:rPr>
              <a:t>iikevaihto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 smtClean="0">
                <a:solidFill>
                  <a:schemeClr val="bg1"/>
                </a:solidFill>
              </a:rPr>
              <a:t>vuonna</a:t>
            </a:r>
            <a:r>
              <a:rPr lang="en-US" sz="1300" b="1" dirty="0" smtClean="0">
                <a:solidFill>
                  <a:schemeClr val="bg1"/>
                </a:solidFill>
              </a:rPr>
              <a:t> 2013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3429000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</a:rPr>
              <a:t>k</a:t>
            </a:r>
            <a:r>
              <a:rPr lang="en-US" sz="1300" b="1" dirty="0" err="1" smtClean="0">
                <a:solidFill>
                  <a:schemeClr val="bg1"/>
                </a:solidFill>
              </a:rPr>
              <a:t>onsulttia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ja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teknistä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 smtClean="0">
                <a:solidFill>
                  <a:schemeClr val="bg1"/>
                </a:solidFill>
              </a:rPr>
              <a:t>asiantuntijaa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68344" y="5157192"/>
            <a:ext cx="9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asiakasta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141277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/>
                <a:cs typeface="Arial Black"/>
              </a:rPr>
              <a:t>KONSERNI</a:t>
            </a:r>
            <a:endParaRPr lang="en-US" sz="28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4" y="29249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/>
                <a:cs typeface="Arial Black"/>
              </a:rPr>
              <a:t>n.6.3</a:t>
            </a:r>
            <a:r>
              <a:rPr lang="en-US" sz="3600" b="1" dirty="0" smtClean="0">
                <a:solidFill>
                  <a:schemeClr val="bg1"/>
                </a:solidFill>
                <a:latin typeface="Arial Black"/>
                <a:cs typeface="Arial Black"/>
              </a:rPr>
              <a:t>00</a:t>
            </a:r>
            <a:endParaRPr lang="en-US" sz="36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29249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 Black"/>
                <a:cs typeface="Arial Black"/>
              </a:rPr>
              <a:t>3.400</a:t>
            </a:r>
            <a:endParaRPr lang="en-US" sz="36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4509120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rial Black"/>
                <a:cs typeface="Arial Black"/>
              </a:rPr>
              <a:t>25.500</a:t>
            </a:r>
            <a:endParaRPr lang="en-US" sz="4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450912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rial Black"/>
                <a:cs typeface="Arial Black"/>
              </a:rPr>
              <a:t>7.500</a:t>
            </a:r>
            <a:endParaRPr lang="en-US" sz="4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4208" y="1340768"/>
            <a:ext cx="1152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rial Black"/>
                <a:cs typeface="Arial Black"/>
              </a:rPr>
              <a:t>2,8</a:t>
            </a:r>
            <a:endParaRPr lang="en-US" sz="4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614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347864" y="5013176"/>
            <a:ext cx="2448272" cy="1440160"/>
            <a:chOff x="3347864" y="5013176"/>
            <a:chExt cx="2448272" cy="1440160"/>
          </a:xfrm>
        </p:grpSpPr>
        <p:sp>
          <p:nvSpPr>
            <p:cNvPr id="50" name="Rectangle 49"/>
            <p:cNvSpPr/>
            <p:nvPr/>
          </p:nvSpPr>
          <p:spPr>
            <a:xfrm flipV="1">
              <a:off x="3347864" y="5445224"/>
              <a:ext cx="2448272" cy="1008112"/>
            </a:xfrm>
            <a:prstGeom prst="rect">
              <a:avLst/>
            </a:prstGeom>
            <a:solidFill>
              <a:srgbClr val="8BBF2A"/>
            </a:solidFill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endCxn id="50" idx="2"/>
            </p:cNvCxnSpPr>
            <p:nvPr/>
          </p:nvCxnSpPr>
          <p:spPr>
            <a:xfrm>
              <a:off x="4572000" y="5013176"/>
              <a:ext cx="0" cy="432048"/>
            </a:xfrm>
            <a:prstGeom prst="line">
              <a:avLst/>
            </a:prstGeom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lähellä</a:t>
            </a:r>
            <a:r>
              <a:rPr lang="en-US" dirty="0"/>
              <a:t> </a:t>
            </a:r>
            <a:r>
              <a:rPr lang="en-US" dirty="0" err="1"/>
              <a:t>asiakasta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flipH="1">
            <a:off x="6156176" y="2996952"/>
            <a:ext cx="2592288" cy="1008112"/>
            <a:chOff x="395536" y="2996952"/>
            <a:chExt cx="2592288" cy="1008112"/>
          </a:xfrm>
        </p:grpSpPr>
        <p:sp>
          <p:nvSpPr>
            <p:cNvPr id="4" name="Rectangle 3"/>
            <p:cNvSpPr/>
            <p:nvPr/>
          </p:nvSpPr>
          <p:spPr>
            <a:xfrm flipV="1">
              <a:off x="395536" y="2996952"/>
              <a:ext cx="2304256" cy="1008112"/>
            </a:xfrm>
            <a:prstGeom prst="rect">
              <a:avLst/>
            </a:prstGeom>
            <a:solidFill>
              <a:srgbClr val="8BBF2A"/>
            </a:solidFill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5" name="Straight Connector 4"/>
            <p:cNvCxnSpPr>
              <a:endCxn id="4" idx="3"/>
            </p:cNvCxnSpPr>
            <p:nvPr/>
          </p:nvCxnSpPr>
          <p:spPr>
            <a:xfrm flipH="1">
              <a:off x="2699792" y="3501008"/>
              <a:ext cx="288032" cy="0"/>
            </a:xfrm>
            <a:prstGeom prst="line">
              <a:avLst/>
            </a:prstGeom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95536" y="1412776"/>
            <a:ext cx="2808312" cy="1224136"/>
            <a:chOff x="395536" y="1412776"/>
            <a:chExt cx="2808312" cy="1224136"/>
          </a:xfrm>
          <a:solidFill>
            <a:srgbClr val="8BBF2A"/>
          </a:solidFill>
        </p:grpSpPr>
        <p:sp>
          <p:nvSpPr>
            <p:cNvPr id="7" name="Rectangle 6"/>
            <p:cNvSpPr/>
            <p:nvPr/>
          </p:nvSpPr>
          <p:spPr>
            <a:xfrm>
              <a:off x="395536" y="1412776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420888"/>
              <a:ext cx="360040" cy="216024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flipH="1">
            <a:off x="5868144" y="4293096"/>
            <a:ext cx="2880320" cy="1296144"/>
            <a:chOff x="395536" y="4293096"/>
            <a:chExt cx="2880320" cy="1296144"/>
          </a:xfrm>
          <a:solidFill>
            <a:srgbClr val="8BBF2A"/>
          </a:solidFill>
        </p:grpSpPr>
        <p:sp>
          <p:nvSpPr>
            <p:cNvPr id="10" name="Rectangle 9"/>
            <p:cNvSpPr/>
            <p:nvPr/>
          </p:nvSpPr>
          <p:spPr>
            <a:xfrm flipV="1">
              <a:off x="395536" y="4581128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843808" y="4293096"/>
              <a:ext cx="432048" cy="288032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536" y="4293096"/>
            <a:ext cx="2880320" cy="1296144"/>
            <a:chOff x="395536" y="4293096"/>
            <a:chExt cx="2880320" cy="1296144"/>
          </a:xfrm>
          <a:solidFill>
            <a:srgbClr val="8BBF2A"/>
          </a:solidFill>
        </p:grpSpPr>
        <p:sp>
          <p:nvSpPr>
            <p:cNvPr id="13" name="Rectangle 12"/>
            <p:cNvSpPr/>
            <p:nvPr/>
          </p:nvSpPr>
          <p:spPr>
            <a:xfrm flipV="1">
              <a:off x="395536" y="4581128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843808" y="4293096"/>
              <a:ext cx="432048" cy="288032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5940152" y="1412776"/>
            <a:ext cx="2808312" cy="1224136"/>
            <a:chOff x="395536" y="1412776"/>
            <a:chExt cx="2808312" cy="1224136"/>
          </a:xfrm>
          <a:solidFill>
            <a:srgbClr val="8BBF2A"/>
          </a:solidFill>
        </p:grpSpPr>
        <p:sp>
          <p:nvSpPr>
            <p:cNvPr id="16" name="Rectangle 15"/>
            <p:cNvSpPr/>
            <p:nvPr/>
          </p:nvSpPr>
          <p:spPr>
            <a:xfrm>
              <a:off x="395536" y="1412776"/>
              <a:ext cx="2448272" cy="1008112"/>
            </a:xfrm>
            <a:prstGeom prst="rect">
              <a:avLst/>
            </a:prstGeom>
            <a:grpFill/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843808" y="2420888"/>
              <a:ext cx="360040" cy="216024"/>
            </a:xfrm>
            <a:prstGeom prst="line">
              <a:avLst/>
            </a:prstGeom>
            <a:grpFill/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5536" y="2996952"/>
            <a:ext cx="2592288" cy="1008112"/>
            <a:chOff x="395536" y="2996952"/>
            <a:chExt cx="2592288" cy="1008112"/>
          </a:xfrm>
        </p:grpSpPr>
        <p:sp>
          <p:nvSpPr>
            <p:cNvPr id="19" name="Rectangle 18"/>
            <p:cNvSpPr/>
            <p:nvPr/>
          </p:nvSpPr>
          <p:spPr>
            <a:xfrm flipV="1">
              <a:off x="395536" y="2996952"/>
              <a:ext cx="2304256" cy="1008112"/>
            </a:xfrm>
            <a:prstGeom prst="rect">
              <a:avLst/>
            </a:prstGeom>
            <a:solidFill>
              <a:srgbClr val="8BBF2A"/>
            </a:solidFill>
            <a:ln w="25400">
              <a:solidFill>
                <a:srgbClr val="8BBF2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19" idx="3"/>
            </p:cNvCxnSpPr>
            <p:nvPr/>
          </p:nvCxnSpPr>
          <p:spPr>
            <a:xfrm flipH="1">
              <a:off x="2699792" y="3501008"/>
              <a:ext cx="288032" cy="0"/>
            </a:xfrm>
            <a:prstGeom prst="line">
              <a:avLst/>
            </a:prstGeom>
            <a:ln>
              <a:solidFill>
                <a:srgbClr val="8BBF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00400" cy="3200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91680" y="1628800"/>
            <a:ext cx="13681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vuotta</a:t>
            </a:r>
            <a:r>
              <a:rPr lang="en-US" sz="1300" b="1" dirty="0" smtClean="0">
                <a:solidFill>
                  <a:schemeClr val="bg1"/>
                </a:solidFill>
              </a:rPr>
              <a:t/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err="1" smtClean="0">
                <a:solidFill>
                  <a:schemeClr val="bg1"/>
                </a:solidFill>
              </a:rPr>
              <a:t>toimintaa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 smtClean="0">
                <a:solidFill>
                  <a:schemeClr val="bg1"/>
                </a:solidFill>
              </a:rPr>
              <a:t>Suomessa</a:t>
            </a:r>
            <a:endParaRPr lang="en-US" sz="13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3648" y="3645024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työntekijää</a:t>
            </a:r>
            <a:endParaRPr lang="en-US" sz="1300" b="1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4328" y="1456328"/>
            <a:ext cx="12241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miljoonan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>
                <a:solidFill>
                  <a:schemeClr val="bg1"/>
                </a:solidFill>
              </a:rPr>
              <a:t>e</a:t>
            </a:r>
            <a:r>
              <a:rPr lang="en-US" sz="1300" b="1" dirty="0" err="1" smtClean="0">
                <a:solidFill>
                  <a:schemeClr val="bg1"/>
                </a:solidFill>
              </a:rPr>
              <a:t>uron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>
                <a:solidFill>
                  <a:schemeClr val="bg1"/>
                </a:solidFill>
              </a:rPr>
              <a:t>l</a:t>
            </a:r>
            <a:r>
              <a:rPr lang="en-US" sz="1300" b="1" dirty="0" err="1" smtClean="0">
                <a:solidFill>
                  <a:schemeClr val="bg1"/>
                </a:solidFill>
              </a:rPr>
              <a:t>iikevaihto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 smtClean="0">
                <a:solidFill>
                  <a:schemeClr val="bg1"/>
                </a:solidFill>
              </a:rPr>
              <a:t>vuonna</a:t>
            </a:r>
            <a:r>
              <a:rPr lang="en-US" sz="1300" b="1" dirty="0" smtClean="0">
                <a:solidFill>
                  <a:schemeClr val="bg1"/>
                </a:solidFill>
              </a:rPr>
              <a:t> 2013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4328" y="3140968"/>
            <a:ext cx="12241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</a:rPr>
              <a:t>k</a:t>
            </a:r>
            <a:r>
              <a:rPr lang="en-US" sz="1300" b="1" dirty="0" err="1" smtClean="0">
                <a:solidFill>
                  <a:schemeClr val="bg1"/>
                </a:solidFill>
              </a:rPr>
              <a:t>onsulttia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err="1" smtClean="0">
                <a:solidFill>
                  <a:schemeClr val="bg1"/>
                </a:solidFill>
              </a:rPr>
              <a:t>ja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teknistä</a:t>
            </a:r>
            <a:endParaRPr lang="en-US" sz="1300" b="1" dirty="0" smtClean="0">
              <a:solidFill>
                <a:schemeClr val="bg1"/>
              </a:solidFill>
            </a:endParaRPr>
          </a:p>
          <a:p>
            <a:r>
              <a:rPr lang="en-US" sz="1300" b="1" dirty="0" err="1" smtClean="0">
                <a:solidFill>
                  <a:schemeClr val="bg1"/>
                </a:solidFill>
              </a:rPr>
              <a:t>asiantuntijaa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412776"/>
            <a:ext cx="129614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 smtClean="0">
                <a:solidFill>
                  <a:schemeClr val="bg1"/>
                </a:solidFill>
                <a:latin typeface="Arial Black"/>
                <a:cs typeface="Arial Black"/>
              </a:rPr>
              <a:t>30</a:t>
            </a:r>
            <a:endParaRPr lang="en-US" sz="65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576" y="2852936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 Black"/>
                <a:cs typeface="Arial Black"/>
              </a:rPr>
              <a:t>35</a:t>
            </a:r>
            <a:r>
              <a:rPr lang="en-US" sz="6000" b="1" dirty="0" smtClean="0">
                <a:solidFill>
                  <a:schemeClr val="bg1"/>
                </a:solidFill>
                <a:latin typeface="Arial Black"/>
                <a:cs typeface="Arial Black"/>
              </a:rPr>
              <a:t>0</a:t>
            </a:r>
            <a:endParaRPr lang="en-US" sz="6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6216" y="307070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 Black"/>
                <a:cs typeface="Arial Black"/>
              </a:rPr>
              <a:t>150</a:t>
            </a:r>
            <a:endParaRPr lang="en-US" sz="36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34000" y="1368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/>
                <a:cs typeface="Arial Black"/>
              </a:rPr>
              <a:t>18</a:t>
            </a:r>
            <a:r>
              <a:rPr lang="en-US" sz="3600" b="1" dirty="0" smtClean="0">
                <a:solidFill>
                  <a:schemeClr val="bg1"/>
                </a:solidFill>
                <a:latin typeface="Arial Black"/>
                <a:cs typeface="Arial Black"/>
              </a:rPr>
              <a:t>0</a:t>
            </a:r>
            <a:endParaRPr lang="en-US" sz="36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544" y="1412776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lähes</a:t>
            </a:r>
            <a:endParaRPr lang="en-US" sz="1300" b="1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544" y="2996952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noin</a:t>
            </a:r>
            <a:endParaRPr lang="en-US" sz="1300" b="1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536" y="4581128"/>
            <a:ext cx="2448272" cy="93610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maanlaajuinen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err="1" smtClean="0">
                <a:solidFill>
                  <a:schemeClr val="bg1"/>
                </a:solidFill>
              </a:rPr>
              <a:t>myynti</a:t>
            </a:r>
            <a:r>
              <a:rPr lang="en-US" sz="1600" b="1" dirty="0" smtClean="0">
                <a:solidFill>
                  <a:schemeClr val="bg1"/>
                </a:solidFill>
              </a:rPr>
              <a:t>- </a:t>
            </a:r>
            <a:r>
              <a:rPr lang="en-US" sz="1600" b="1" dirty="0" err="1" smtClean="0">
                <a:solidFill>
                  <a:schemeClr val="bg1"/>
                </a:solidFill>
              </a:rPr>
              <a:t>ja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err="1" smtClean="0">
                <a:solidFill>
                  <a:schemeClr val="bg1"/>
                </a:solidFill>
              </a:rPr>
              <a:t>palveluorganisaatio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00192" y="4581128"/>
            <a:ext cx="2448272" cy="93610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oma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rahoitusyhtiö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Atea</a:t>
            </a:r>
            <a:r>
              <a:rPr lang="en-US" sz="1600" b="1" dirty="0" smtClean="0">
                <a:solidFill>
                  <a:schemeClr val="bg1"/>
                </a:solidFill>
              </a:rPr>
              <a:t> Finance Oy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47864" y="5445224"/>
            <a:ext cx="2448272" cy="93610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hankintakanavat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err="1" smtClean="0">
                <a:solidFill>
                  <a:schemeClr val="bg1"/>
                </a:solidFill>
              </a:rPr>
              <a:t>eSHOP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ja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Ateadirect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158354" y="1554614"/>
            <a:ext cx="576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schemeClr val="bg1"/>
                </a:solidFill>
              </a:rPr>
              <a:t>noin</a:t>
            </a:r>
            <a:endParaRPr lang="en-US" sz="13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MIKSI TYÖPÖYDÄT JA SOVELLUKSET ON VIRTUALISOITAVA?</a:t>
            </a:r>
            <a:br>
              <a:rPr lang="fi-FI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4485313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43651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472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1"/>
          <a:stretch/>
        </p:blipFill>
        <p:spPr bwMode="auto">
          <a:xfrm>
            <a:off x="4809974" y="1033499"/>
            <a:ext cx="3994624" cy="240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i-FI" sz="2000" b="1" dirty="0" smtClean="0"/>
              <a:t>Kansainvälistyminen ja verkostoituminen </a:t>
            </a:r>
            <a:r>
              <a:rPr lang="fi-FI" sz="2000" dirty="0" smtClean="0"/>
              <a:t>– työskentelyä/opiskelua missä tahansa, osana verkostoa</a:t>
            </a:r>
            <a:br>
              <a:rPr lang="fi-FI" sz="2000" dirty="0" smtClean="0"/>
            </a:br>
            <a:endParaRPr lang="fi-FI" sz="2000" dirty="0" smtClean="0"/>
          </a:p>
          <a:p>
            <a:r>
              <a:rPr lang="fi-FI" sz="2000" b="1" dirty="0" err="1" smtClean="0"/>
              <a:t>Kuluttajistuminen</a:t>
            </a:r>
            <a:r>
              <a:rPr lang="fi-FI" sz="2000" dirty="0" smtClean="0"/>
              <a:t> – vapaus valita omat päätelaitteensa</a:t>
            </a:r>
            <a:br>
              <a:rPr lang="fi-FI" sz="2000" dirty="0" smtClean="0"/>
            </a:br>
            <a:endParaRPr lang="fi-FI" sz="2000" dirty="0" smtClean="0"/>
          </a:p>
          <a:p>
            <a:r>
              <a:rPr lang="fi-FI" sz="2000" b="1" dirty="0" smtClean="0"/>
              <a:t>Työn  ja vapaa-ajan rytmitys </a:t>
            </a:r>
            <a:r>
              <a:rPr lang="fi-FI" sz="2000" dirty="0" smtClean="0"/>
              <a:t>– työtä on pystyttävä tekemään ajasta, paikasta ja laitteesta riippumatta, toimivuus ja tuki 24/7</a:t>
            </a:r>
            <a:br>
              <a:rPr lang="fi-FI" sz="2000" dirty="0" smtClean="0"/>
            </a:br>
            <a:endParaRPr lang="fi-FI" sz="2000" dirty="0" smtClean="0"/>
          </a:p>
          <a:p>
            <a:r>
              <a:rPr lang="fi-FI" sz="2000" b="1" dirty="0" smtClean="0"/>
              <a:t>Johtamisen muutos </a:t>
            </a:r>
            <a:r>
              <a:rPr lang="fi-FI" sz="2000" dirty="0" smtClean="0"/>
              <a:t>– yksilön vapaus ja vastuu korostuvat</a:t>
            </a:r>
            <a:endParaRPr lang="fi-FI" sz="2000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2400" dirty="0" smtClean="0"/>
              <a:t>Elämä muuttuu – kehityksen johdossa työntekijät 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076056" y="3861048"/>
            <a:ext cx="3728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b="1" dirty="0" smtClean="0"/>
              <a:t>Käyttäjä</a:t>
            </a:r>
            <a:r>
              <a:rPr lang="fi-FI" sz="2000" dirty="0" smtClean="0"/>
              <a:t>t tuovat koko </a:t>
            </a:r>
            <a:r>
              <a:rPr lang="fi-FI" sz="2000" dirty="0" err="1" smtClean="0"/>
              <a:t>mobiilin</a:t>
            </a:r>
            <a:r>
              <a:rPr lang="fi-FI" sz="2000" dirty="0" smtClean="0"/>
              <a:t> ”</a:t>
            </a:r>
            <a:r>
              <a:rPr lang="fi-FI" sz="2000" dirty="0" err="1" smtClean="0"/>
              <a:t>it-kotielämänsä</a:t>
            </a:r>
            <a:r>
              <a:rPr lang="fi-FI" sz="2000" dirty="0" smtClean="0"/>
              <a:t>” töihin/kouluun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92711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i-FI" sz="2000" dirty="0" smtClean="0"/>
              <a:t>Pystyttävä tukemaan ja hallitsemaan </a:t>
            </a:r>
            <a:r>
              <a:rPr lang="fi-FI" sz="2000" dirty="0" err="1" smtClean="0"/>
              <a:t>kuluttajistumisen</a:t>
            </a:r>
            <a:r>
              <a:rPr lang="fi-FI" sz="2000" dirty="0" smtClean="0"/>
              <a:t> mukana työpaikoille tulevia erilaisia päätelaitteita</a:t>
            </a:r>
          </a:p>
          <a:p>
            <a:r>
              <a:rPr lang="fi-FI" sz="2000" dirty="0" smtClean="0"/>
              <a:t>Toimintoja on pystyttävä </a:t>
            </a:r>
            <a:r>
              <a:rPr lang="fi-FI" sz="2000" b="1" dirty="0" smtClean="0"/>
              <a:t>automatisoimaan</a:t>
            </a:r>
          </a:p>
          <a:p>
            <a:r>
              <a:rPr lang="fi-FI" sz="2000" dirty="0" smtClean="0"/>
              <a:t>Ympäristön on oltava joustava ja </a:t>
            </a:r>
            <a:r>
              <a:rPr lang="fi-FI" sz="2000" b="1" dirty="0" err="1" smtClean="0"/>
              <a:t>vikasietoinen</a:t>
            </a:r>
            <a:endParaRPr lang="fi-FI" sz="2000" b="1" dirty="0" smtClean="0"/>
          </a:p>
          <a:p>
            <a:r>
              <a:rPr lang="fi-FI" sz="2000" dirty="0" smtClean="0"/>
              <a:t>Tietoturva, verkkokapasiteetti, varmistukset ja tiedon nopea palauttaminen kriittisiä</a:t>
            </a:r>
          </a:p>
          <a:p>
            <a:r>
              <a:rPr lang="fi-FI" sz="2000" dirty="0" smtClean="0"/>
              <a:t>Kustannuspaineet – hankinta- ja ylläpitokulut</a:t>
            </a:r>
          </a:p>
          <a:p>
            <a:r>
              <a:rPr lang="fi-FI" sz="2000" dirty="0" smtClean="0"/>
              <a:t>Kulujen ennustettavuus ja pienentäminen</a:t>
            </a:r>
          </a:p>
          <a:p>
            <a:r>
              <a:rPr lang="fi-FI" sz="2000" dirty="0" smtClean="0"/>
              <a:t>Investointien takaisinmaksuaika pystyttävä osoittamaan</a:t>
            </a:r>
            <a:endParaRPr lang="fi-FI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Muuttuva opiskelu/työelämä </a:t>
            </a:r>
            <a:r>
              <a:rPr lang="fi-FI" dirty="0" err="1" smtClean="0"/>
              <a:t>it:n</a:t>
            </a:r>
            <a:r>
              <a:rPr lang="fi-FI" dirty="0" smtClean="0"/>
              <a:t> kannalta</a:t>
            </a:r>
            <a:endParaRPr lang="fi-FI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69160"/>
            <a:ext cx="878821" cy="3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93" y="5187733"/>
            <a:ext cx="926778" cy="4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Kombinationstegning 21"/>
          <p:cNvSpPr/>
          <p:nvPr/>
        </p:nvSpPr>
        <p:spPr>
          <a:xfrm>
            <a:off x="1094358" y="4614037"/>
            <a:ext cx="2073464" cy="1559903"/>
          </a:xfrm>
          <a:custGeom>
            <a:avLst/>
            <a:gdLst>
              <a:gd name="connsiteX0" fmla="*/ 0 w 1121664"/>
              <a:gd name="connsiteY0" fmla="*/ 798576 h 798576"/>
              <a:gd name="connsiteX1" fmla="*/ 621792 w 1121664"/>
              <a:gd name="connsiteY1" fmla="*/ 67056 h 798576"/>
              <a:gd name="connsiteX2" fmla="*/ 987552 w 1121664"/>
              <a:gd name="connsiteY2" fmla="*/ 396240 h 798576"/>
              <a:gd name="connsiteX3" fmla="*/ 1121664 w 1121664"/>
              <a:gd name="connsiteY3" fmla="*/ 457200 h 798576"/>
              <a:gd name="connsiteX4" fmla="*/ 1121664 w 1121664"/>
              <a:gd name="connsiteY4" fmla="*/ 457200 h 7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664" h="798576">
                <a:moveTo>
                  <a:pt x="0" y="798576"/>
                </a:moveTo>
                <a:cubicBezTo>
                  <a:pt x="228600" y="466344"/>
                  <a:pt x="457200" y="134112"/>
                  <a:pt x="621792" y="67056"/>
                </a:cubicBezTo>
                <a:cubicBezTo>
                  <a:pt x="786384" y="0"/>
                  <a:pt x="904240" y="331216"/>
                  <a:pt x="987552" y="396240"/>
                </a:cubicBezTo>
                <a:cubicBezTo>
                  <a:pt x="1070864" y="461264"/>
                  <a:pt x="1121664" y="457200"/>
                  <a:pt x="1121664" y="457200"/>
                </a:cubicBezTo>
                <a:lnTo>
                  <a:pt x="1121664" y="457200"/>
                </a:ln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a-DK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47580"/>
            <a:ext cx="849129" cy="28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http://press.linkedin.com/sites/all/themes/presslinkedin/images/LinkedIn_WebLogo_LowResExamp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14436"/>
            <a:ext cx="983235" cy="2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blog.eogn.com/.a/6a00d8341c767353ef0168e5aa52b7970c-800w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49989"/>
            <a:ext cx="1060242" cy="7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www.dreamstime.com/smart-phone-on-white-thumb1643866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665934"/>
            <a:ext cx="524566" cy="6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Kombinationstegning 21"/>
          <p:cNvSpPr/>
          <p:nvPr/>
        </p:nvSpPr>
        <p:spPr>
          <a:xfrm>
            <a:off x="6156176" y="4297343"/>
            <a:ext cx="2132816" cy="1385684"/>
          </a:xfrm>
          <a:custGeom>
            <a:avLst/>
            <a:gdLst>
              <a:gd name="connsiteX0" fmla="*/ 0 w 1121664"/>
              <a:gd name="connsiteY0" fmla="*/ 798576 h 798576"/>
              <a:gd name="connsiteX1" fmla="*/ 621792 w 1121664"/>
              <a:gd name="connsiteY1" fmla="*/ 67056 h 798576"/>
              <a:gd name="connsiteX2" fmla="*/ 987552 w 1121664"/>
              <a:gd name="connsiteY2" fmla="*/ 396240 h 798576"/>
              <a:gd name="connsiteX3" fmla="*/ 1121664 w 1121664"/>
              <a:gd name="connsiteY3" fmla="*/ 457200 h 798576"/>
              <a:gd name="connsiteX4" fmla="*/ 1121664 w 1121664"/>
              <a:gd name="connsiteY4" fmla="*/ 457200 h 7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664" h="798576">
                <a:moveTo>
                  <a:pt x="0" y="798576"/>
                </a:moveTo>
                <a:cubicBezTo>
                  <a:pt x="228600" y="466344"/>
                  <a:pt x="457200" y="134112"/>
                  <a:pt x="621792" y="67056"/>
                </a:cubicBezTo>
                <a:cubicBezTo>
                  <a:pt x="786384" y="0"/>
                  <a:pt x="904240" y="331216"/>
                  <a:pt x="987552" y="396240"/>
                </a:cubicBezTo>
                <a:cubicBezTo>
                  <a:pt x="1070864" y="461264"/>
                  <a:pt x="1121664" y="457200"/>
                  <a:pt x="1121664" y="457200"/>
                </a:cubicBezTo>
                <a:lnTo>
                  <a:pt x="1121664" y="457200"/>
                </a:ln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a-D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i-FI" sz="2400" b="1" dirty="0" smtClean="0"/>
              <a:t>Puolustava strategia</a:t>
            </a:r>
          </a:p>
          <a:p>
            <a:pPr lvl="1"/>
            <a:r>
              <a:rPr lang="fi-FI" dirty="0" smtClean="0"/>
              <a:t>Kielletään</a:t>
            </a:r>
          </a:p>
          <a:p>
            <a:pPr lvl="1"/>
            <a:r>
              <a:rPr lang="fi-FI" dirty="0" smtClean="0"/>
              <a:t>Hidastetaan</a:t>
            </a:r>
          </a:p>
          <a:p>
            <a:pPr lvl="1"/>
            <a:r>
              <a:rPr lang="fi-FI" dirty="0" smtClean="0"/>
              <a:t>Yritetään estää teknisesti</a:t>
            </a:r>
          </a:p>
          <a:p>
            <a:pPr lvl="1"/>
            <a:endParaRPr lang="fi-FI" dirty="0"/>
          </a:p>
          <a:p>
            <a:r>
              <a:rPr lang="fi-FI" sz="2400" b="1" dirty="0" smtClean="0"/>
              <a:t>Kehittävä strategia</a:t>
            </a:r>
          </a:p>
          <a:p>
            <a:pPr lvl="1"/>
            <a:r>
              <a:rPr lang="fi-FI" dirty="0" smtClean="0"/>
              <a:t>Suhtaudutaan pyyntöihin positiivisesti</a:t>
            </a:r>
          </a:p>
          <a:p>
            <a:pPr lvl="1"/>
            <a:r>
              <a:rPr lang="fi-FI" dirty="0" smtClean="0"/>
              <a:t>Vaiheistettu käyttöönotto</a:t>
            </a:r>
          </a:p>
          <a:p>
            <a:pPr lvl="1"/>
            <a:r>
              <a:rPr lang="fi-FI" dirty="0" smtClean="0"/>
              <a:t>Tuetaan teknisillä ratkaisuilla</a:t>
            </a:r>
          </a:p>
          <a:p>
            <a:pPr lvl="1"/>
            <a:r>
              <a:rPr lang="fi-FI" dirty="0" smtClean="0"/>
              <a:t>Otetaan aloitetta</a:t>
            </a:r>
          </a:p>
          <a:p>
            <a:pPr lvl="1"/>
            <a:r>
              <a:rPr lang="fi-FI" dirty="0" smtClean="0"/>
              <a:t>Tuki ylimmältä johdolta</a:t>
            </a:r>
            <a:r>
              <a:rPr lang="fi-FI" b="1" dirty="0">
                <a:solidFill>
                  <a:schemeClr val="tx2"/>
                </a:solidFill>
              </a:rPr>
              <a:t/>
            </a:r>
            <a:br>
              <a:rPr lang="fi-FI" b="1" dirty="0">
                <a:solidFill>
                  <a:schemeClr val="tx2"/>
                </a:solidFill>
              </a:rPr>
            </a:br>
            <a:endParaRPr lang="fi-FI" dirty="0"/>
          </a:p>
          <a:p>
            <a:pPr lvl="1"/>
            <a:endParaRPr lang="fi-FI" dirty="0" smtClean="0"/>
          </a:p>
          <a:p>
            <a:pPr lvl="1"/>
            <a:endParaRPr lang="fi-FI" dirty="0" smtClean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STRATEGIA VALINTA – päätös tehtävä nyt 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4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lvl="1" indent="0">
              <a:buNone/>
            </a:pPr>
            <a:endParaRPr lang="fi-FI" dirty="0"/>
          </a:p>
          <a:p>
            <a:r>
              <a:rPr lang="fi-FI" sz="2400" b="1" dirty="0" smtClean="0"/>
              <a:t>Kehittävä strategia</a:t>
            </a:r>
          </a:p>
          <a:p>
            <a:pPr lvl="1"/>
            <a:r>
              <a:rPr lang="fi-FI" dirty="0" smtClean="0"/>
              <a:t>Suhtaudutaan pyyntöihin positiivisesti</a:t>
            </a:r>
          </a:p>
          <a:p>
            <a:pPr lvl="1"/>
            <a:r>
              <a:rPr lang="fi-FI" dirty="0" smtClean="0"/>
              <a:t>Vaiheistettu käyttöönotto</a:t>
            </a:r>
          </a:p>
          <a:p>
            <a:pPr lvl="1"/>
            <a:r>
              <a:rPr lang="fi-FI" dirty="0" smtClean="0"/>
              <a:t>Tuetaan teknisillä ratkaisuilla</a:t>
            </a:r>
          </a:p>
          <a:p>
            <a:pPr lvl="1"/>
            <a:r>
              <a:rPr lang="fi-FI" dirty="0" smtClean="0"/>
              <a:t>Otetaan aloitetta</a:t>
            </a:r>
          </a:p>
          <a:p>
            <a:pPr lvl="1"/>
            <a:r>
              <a:rPr lang="fi-FI" dirty="0" smtClean="0"/>
              <a:t>Tuki ylimmältä johdolta</a:t>
            </a:r>
          </a:p>
          <a:p>
            <a:pPr lvl="1"/>
            <a:endParaRPr lang="fi-FI" dirty="0"/>
          </a:p>
          <a:p>
            <a:pPr lvl="1"/>
            <a:r>
              <a:rPr lang="fi-FI" sz="2000" b="1" dirty="0">
                <a:solidFill>
                  <a:srgbClr val="00B050"/>
                </a:solidFill>
              </a:rPr>
              <a:t>RATKAISUN </a:t>
            </a:r>
            <a:r>
              <a:rPr lang="fi-FI" sz="2000" b="1" dirty="0" smtClean="0">
                <a:solidFill>
                  <a:srgbClr val="00B050"/>
                </a:solidFill>
              </a:rPr>
              <a:t>AVAIMENA VIRTUAALINEN TYÖYMPÄRISTÖ</a:t>
            </a:r>
            <a:r>
              <a:rPr lang="fi-FI" sz="1800" b="1" dirty="0" smtClean="0">
                <a:solidFill>
                  <a:srgbClr val="00B050"/>
                </a:solidFill>
              </a:rPr>
              <a:t> </a:t>
            </a:r>
            <a:r>
              <a:rPr lang="fi-FI" b="1" dirty="0">
                <a:solidFill>
                  <a:schemeClr val="tx2"/>
                </a:solidFill>
              </a:rPr>
              <a:t/>
            </a:r>
            <a:br>
              <a:rPr lang="fi-FI" b="1" dirty="0">
                <a:solidFill>
                  <a:schemeClr val="tx2"/>
                </a:solidFill>
              </a:rPr>
            </a:br>
            <a:endParaRPr lang="fi-FI" dirty="0"/>
          </a:p>
          <a:p>
            <a:pPr lvl="1"/>
            <a:endParaRPr lang="fi-FI" dirty="0" smtClean="0"/>
          </a:p>
          <a:p>
            <a:pPr lvl="1"/>
            <a:endParaRPr lang="fi-FI" dirty="0" smtClean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STRATEGIA VALINTA – päätös tehtävä nyt 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11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Focus 2011 esitys">
  <a:themeElements>
    <a:clrScheme name="Atea">
      <a:dk1>
        <a:sysClr val="windowText" lastClr="000000"/>
      </a:dk1>
      <a:lt1>
        <a:sysClr val="window" lastClr="FFFFFF"/>
      </a:lt1>
      <a:dk2>
        <a:srgbClr val="69B537"/>
      </a:dk2>
      <a:lt2>
        <a:srgbClr val="646D76"/>
      </a:lt2>
      <a:accent1>
        <a:srgbClr val="507FB9"/>
      </a:accent1>
      <a:accent2>
        <a:srgbClr val="BB4647"/>
      </a:accent2>
      <a:accent3>
        <a:srgbClr val="3C824A"/>
      </a:accent3>
      <a:accent4>
        <a:srgbClr val="E5CD1E"/>
      </a:accent4>
      <a:accent5>
        <a:srgbClr val="D89848"/>
      </a:accent5>
      <a:accent6>
        <a:srgbClr val="68578D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 2011 esitys</Template>
  <TotalTime>5806</TotalTime>
  <Words>555</Words>
  <Application>Microsoft Office PowerPoint</Application>
  <PresentationFormat>On-screen Show (4:3)</PresentationFormat>
  <Paragraphs>230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Focus 2011 esitys</vt:lpstr>
      <vt:lpstr>IT-päivät 2014 4-5.11.2014 Marina Congress Center</vt:lpstr>
      <vt:lpstr>Agenda </vt:lpstr>
      <vt:lpstr>ATEA - johtava toimija Pohjoismaissa ja Baltiassa</vt:lpstr>
      <vt:lpstr>Aina lähellä asiakasta</vt:lpstr>
      <vt:lpstr>MIKSI TYÖPÖYDÄT JA SOVELLUKSET ON VIRTUALISOITAVA? </vt:lpstr>
      <vt:lpstr>Elämä muuttuu – kehityksen johdossa työntekijät </vt:lpstr>
      <vt:lpstr>Muuttuva opiskelu/työelämä it:n kannalta</vt:lpstr>
      <vt:lpstr>STRATEGIA VALINTA – päätös tehtävä nyt !</vt:lpstr>
      <vt:lpstr>STRATEGIA VALINTA – päätös tehtävä nyt !</vt:lpstr>
      <vt:lpstr>TYÖASEMIEN VIRTUALISOINTI - onnistunut ”VDI”-projekti</vt:lpstr>
      <vt:lpstr>ONNISTUNUT ”VDI”- PROJEKTI – Mistä aloitan ? </vt:lpstr>
      <vt:lpstr>ONNISTUNUT ”VDI”- PROJEKTI – Mistä aloitan ? </vt:lpstr>
      <vt:lpstr>ONNISTUNUT ”VDI”- PROJEKTI – Mistä aloitan ?  </vt:lpstr>
      <vt:lpstr>ONNISTUNUT ”VDI”- PROJEKTI – teknisesti huomioitavaa.. </vt:lpstr>
      <vt:lpstr>ONNISTUNUT ”VDI”- PROJEKTI – Miten jatkan? </vt:lpstr>
      <vt:lpstr>ONNISTUNUT ”VDI” PROJEKTI – Miten tuotantoon? </vt:lpstr>
      <vt:lpstr>PowerPoint Presentation</vt:lpstr>
      <vt:lpstr>KIITOS ! </vt:lpstr>
    </vt:vector>
  </TitlesOfParts>
  <Company>Atea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Unohda vanha – työskentelytapojen uusi aika on täällä</dc:title>
  <dc:creator>Kinnunen, Olli</dc:creator>
  <cp:lastModifiedBy>Administrator</cp:lastModifiedBy>
  <cp:revision>80</cp:revision>
  <dcterms:created xsi:type="dcterms:W3CDTF">2011-10-22T09:23:34Z</dcterms:created>
  <dcterms:modified xsi:type="dcterms:W3CDTF">2014-11-03T10:41:57Z</dcterms:modified>
</cp:coreProperties>
</file>