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06" r:id="rId3"/>
    <p:sldId id="278" r:id="rId4"/>
    <p:sldId id="280" r:id="rId5"/>
    <p:sldId id="291" r:id="rId6"/>
    <p:sldId id="297" r:id="rId7"/>
    <p:sldId id="294" r:id="rId8"/>
    <p:sldId id="295" r:id="rId9"/>
    <p:sldId id="307" r:id="rId10"/>
    <p:sldId id="300" r:id="rId11"/>
    <p:sldId id="301" r:id="rId12"/>
    <p:sldId id="302" r:id="rId13"/>
    <p:sldId id="303" r:id="rId14"/>
    <p:sldId id="304" r:id="rId15"/>
    <p:sldId id="308" r:id="rId16"/>
    <p:sldId id="305" r:id="rId17"/>
  </p:sldIdLst>
  <p:sldSz cx="9144000" cy="6858000" type="screen4x3"/>
  <p:notesSz cx="7102475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35" autoAdjust="0"/>
    <p:restoredTop sz="70736" autoAdjust="0"/>
  </p:normalViewPr>
  <p:slideViewPr>
    <p:cSldViewPr snapToGrid="0" snapToObjects="1">
      <p:cViewPr varScale="1">
        <p:scale>
          <a:sx n="52" d="100"/>
          <a:sy n="52" d="100"/>
        </p:scale>
        <p:origin x="23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2BD0D-C0C9-43BD-B6A2-403A285301C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i-FI"/>
        </a:p>
      </dgm:t>
    </dgm:pt>
    <dgm:pt modelId="{7FD1ED48-3270-47F1-9C48-55F3A5646FB3}">
      <dgm:prSet phldrT="[Teksti]"/>
      <dgm:spPr/>
      <dgm:t>
        <a:bodyPr/>
        <a:lstStyle/>
        <a:p>
          <a:r>
            <a:rPr lang="fi-FI" dirty="0" smtClean="0"/>
            <a:t>Muokkaa</a:t>
          </a:r>
          <a:endParaRPr lang="fi-FI" dirty="0"/>
        </a:p>
      </dgm:t>
    </dgm:pt>
    <dgm:pt modelId="{191B448E-2CA8-46EF-B66A-6B16E8297658}" type="parTrans" cxnId="{F57D70CB-BEBA-4A7C-894F-C85AE7A47ADF}">
      <dgm:prSet/>
      <dgm:spPr/>
      <dgm:t>
        <a:bodyPr/>
        <a:lstStyle/>
        <a:p>
          <a:endParaRPr lang="fi-FI"/>
        </a:p>
      </dgm:t>
    </dgm:pt>
    <dgm:pt modelId="{639D452D-811B-43A4-886A-ACF40BECFDB5}" type="sibTrans" cxnId="{F57D70CB-BEBA-4A7C-894F-C85AE7A47ADF}">
      <dgm:prSet/>
      <dgm:spPr/>
      <dgm:t>
        <a:bodyPr/>
        <a:lstStyle/>
        <a:p>
          <a:endParaRPr lang="fi-FI"/>
        </a:p>
      </dgm:t>
    </dgm:pt>
    <dgm:pt modelId="{256B9371-80F7-4A89-A0FF-422DDC5928D6}">
      <dgm:prSet phldrT="[Teksti]"/>
      <dgm:spPr/>
      <dgm:t>
        <a:bodyPr/>
        <a:lstStyle/>
        <a:p>
          <a:r>
            <a:rPr lang="fi-FI" dirty="0" smtClean="0"/>
            <a:t>Tiivistä</a:t>
          </a:r>
          <a:endParaRPr lang="fi-FI" dirty="0"/>
        </a:p>
      </dgm:t>
    </dgm:pt>
    <dgm:pt modelId="{C0F04A6C-CF32-4AC7-A131-02764C02405B}" type="parTrans" cxnId="{84009355-2C21-4D41-B442-171E9E3DA3DE}">
      <dgm:prSet/>
      <dgm:spPr/>
      <dgm:t>
        <a:bodyPr/>
        <a:lstStyle/>
        <a:p>
          <a:endParaRPr lang="fi-FI"/>
        </a:p>
      </dgm:t>
    </dgm:pt>
    <dgm:pt modelId="{B0AB3367-C610-4162-B6A9-3E733036E77D}" type="sibTrans" cxnId="{84009355-2C21-4D41-B442-171E9E3DA3DE}">
      <dgm:prSet/>
      <dgm:spPr/>
      <dgm:t>
        <a:bodyPr/>
        <a:lstStyle/>
        <a:p>
          <a:endParaRPr lang="fi-FI"/>
        </a:p>
      </dgm:t>
    </dgm:pt>
    <dgm:pt modelId="{A0B7C834-B8E2-4374-B4EF-4D729581E569}">
      <dgm:prSet phldrT="[Teksti]"/>
      <dgm:spPr/>
      <dgm:t>
        <a:bodyPr/>
        <a:lstStyle/>
        <a:p>
          <a:r>
            <a:rPr lang="fi-FI" dirty="0" smtClean="0"/>
            <a:t>Kirjoita paljon</a:t>
          </a:r>
          <a:endParaRPr lang="fi-FI" dirty="0"/>
        </a:p>
      </dgm:t>
    </dgm:pt>
    <dgm:pt modelId="{47D518BF-6B82-412F-B6BA-77E4143BF2A8}" type="parTrans" cxnId="{0F510851-9963-4BF2-AF69-BC8C5A1CF4D2}">
      <dgm:prSet/>
      <dgm:spPr/>
      <dgm:t>
        <a:bodyPr/>
        <a:lstStyle/>
        <a:p>
          <a:endParaRPr lang="fi-FI"/>
        </a:p>
      </dgm:t>
    </dgm:pt>
    <dgm:pt modelId="{01F42F3F-C73B-4875-A990-A49AA639D569}" type="sibTrans" cxnId="{0F510851-9963-4BF2-AF69-BC8C5A1CF4D2}">
      <dgm:prSet/>
      <dgm:spPr/>
      <dgm:t>
        <a:bodyPr/>
        <a:lstStyle/>
        <a:p>
          <a:endParaRPr lang="fi-FI"/>
        </a:p>
      </dgm:t>
    </dgm:pt>
    <dgm:pt modelId="{0EDE2D7B-1E96-41BC-BF70-023300A1E405}" type="pres">
      <dgm:prSet presAssocID="{6CD2BD0D-C0C9-43BD-B6A2-403A285301C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i-FI"/>
        </a:p>
      </dgm:t>
    </dgm:pt>
    <dgm:pt modelId="{C490EBE5-76FB-4AB7-AB14-7F803570358D}" type="pres">
      <dgm:prSet presAssocID="{A0B7C834-B8E2-4374-B4EF-4D729581E56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2BBBDAFB-3A44-4FAD-AC4E-36B1F3F653E9}" type="pres">
      <dgm:prSet presAssocID="{01F42F3F-C73B-4875-A990-A49AA639D569}" presName="sibTrans" presStyleLbl="sibTrans2D1" presStyleIdx="0" presStyleCnt="3"/>
      <dgm:spPr/>
      <dgm:t>
        <a:bodyPr/>
        <a:lstStyle/>
        <a:p>
          <a:endParaRPr lang="fi-FI"/>
        </a:p>
      </dgm:t>
    </dgm:pt>
    <dgm:pt modelId="{737AE95D-97BB-4099-A718-8D715B2A9692}" type="pres">
      <dgm:prSet presAssocID="{01F42F3F-C73B-4875-A990-A49AA639D569}" presName="connectorText" presStyleLbl="sibTrans2D1" presStyleIdx="0" presStyleCnt="3"/>
      <dgm:spPr/>
      <dgm:t>
        <a:bodyPr/>
        <a:lstStyle/>
        <a:p>
          <a:endParaRPr lang="fi-FI"/>
        </a:p>
      </dgm:t>
    </dgm:pt>
    <dgm:pt modelId="{8E14149D-F919-40E4-A774-411E7D2A111E}" type="pres">
      <dgm:prSet presAssocID="{7FD1ED48-3270-47F1-9C48-55F3A5646FB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628D68A3-A894-4848-9C00-5210D1E9C1EC}" type="pres">
      <dgm:prSet presAssocID="{639D452D-811B-43A4-886A-ACF40BECFDB5}" presName="sibTrans" presStyleLbl="sibTrans2D1" presStyleIdx="1" presStyleCnt="3"/>
      <dgm:spPr/>
      <dgm:t>
        <a:bodyPr/>
        <a:lstStyle/>
        <a:p>
          <a:endParaRPr lang="fi-FI"/>
        </a:p>
      </dgm:t>
    </dgm:pt>
    <dgm:pt modelId="{BDF907DF-9F6F-4B79-BB1A-884E05C91F7D}" type="pres">
      <dgm:prSet presAssocID="{639D452D-811B-43A4-886A-ACF40BECFDB5}" presName="connectorText" presStyleLbl="sibTrans2D1" presStyleIdx="1" presStyleCnt="3"/>
      <dgm:spPr/>
      <dgm:t>
        <a:bodyPr/>
        <a:lstStyle/>
        <a:p>
          <a:endParaRPr lang="fi-FI"/>
        </a:p>
      </dgm:t>
    </dgm:pt>
    <dgm:pt modelId="{507082E5-D5BF-483B-9A6F-F6FBDC54E797}" type="pres">
      <dgm:prSet presAssocID="{256B9371-80F7-4A89-A0FF-422DDC5928D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i-FI"/>
        </a:p>
      </dgm:t>
    </dgm:pt>
    <dgm:pt modelId="{3E1521CC-E92C-4056-AD07-8901EA359CE4}" type="pres">
      <dgm:prSet presAssocID="{B0AB3367-C610-4162-B6A9-3E733036E77D}" presName="sibTrans" presStyleLbl="sibTrans2D1" presStyleIdx="2" presStyleCnt="3"/>
      <dgm:spPr/>
      <dgm:t>
        <a:bodyPr/>
        <a:lstStyle/>
        <a:p>
          <a:endParaRPr lang="fi-FI"/>
        </a:p>
      </dgm:t>
    </dgm:pt>
    <dgm:pt modelId="{01F8F123-DFB3-4D38-9D06-DB863C228C85}" type="pres">
      <dgm:prSet presAssocID="{B0AB3367-C610-4162-B6A9-3E733036E77D}" presName="connectorText" presStyleLbl="sibTrans2D1" presStyleIdx="2" presStyleCnt="3"/>
      <dgm:spPr/>
      <dgm:t>
        <a:bodyPr/>
        <a:lstStyle/>
        <a:p>
          <a:endParaRPr lang="fi-FI"/>
        </a:p>
      </dgm:t>
    </dgm:pt>
  </dgm:ptLst>
  <dgm:cxnLst>
    <dgm:cxn modelId="{10B781B2-5470-4C4B-9B3C-8914ADE9549A}" type="presOf" srcId="{A0B7C834-B8E2-4374-B4EF-4D729581E569}" destId="{C490EBE5-76FB-4AB7-AB14-7F803570358D}" srcOrd="0" destOrd="0" presId="urn:microsoft.com/office/officeart/2005/8/layout/cycle2"/>
    <dgm:cxn modelId="{0F510851-9963-4BF2-AF69-BC8C5A1CF4D2}" srcId="{6CD2BD0D-C0C9-43BD-B6A2-403A285301C9}" destId="{A0B7C834-B8E2-4374-B4EF-4D729581E569}" srcOrd="0" destOrd="0" parTransId="{47D518BF-6B82-412F-B6BA-77E4143BF2A8}" sibTransId="{01F42F3F-C73B-4875-A990-A49AA639D569}"/>
    <dgm:cxn modelId="{04150F7B-A29D-44FA-A63D-24436E93B3ED}" type="presOf" srcId="{256B9371-80F7-4A89-A0FF-422DDC5928D6}" destId="{507082E5-D5BF-483B-9A6F-F6FBDC54E797}" srcOrd="0" destOrd="0" presId="urn:microsoft.com/office/officeart/2005/8/layout/cycle2"/>
    <dgm:cxn modelId="{F57D70CB-BEBA-4A7C-894F-C85AE7A47ADF}" srcId="{6CD2BD0D-C0C9-43BD-B6A2-403A285301C9}" destId="{7FD1ED48-3270-47F1-9C48-55F3A5646FB3}" srcOrd="1" destOrd="0" parTransId="{191B448E-2CA8-46EF-B66A-6B16E8297658}" sibTransId="{639D452D-811B-43A4-886A-ACF40BECFDB5}"/>
    <dgm:cxn modelId="{35E04F0C-3DA8-425E-9C43-8BD4BAEE01F9}" type="presOf" srcId="{01F42F3F-C73B-4875-A990-A49AA639D569}" destId="{2BBBDAFB-3A44-4FAD-AC4E-36B1F3F653E9}" srcOrd="0" destOrd="0" presId="urn:microsoft.com/office/officeart/2005/8/layout/cycle2"/>
    <dgm:cxn modelId="{84009355-2C21-4D41-B442-171E9E3DA3DE}" srcId="{6CD2BD0D-C0C9-43BD-B6A2-403A285301C9}" destId="{256B9371-80F7-4A89-A0FF-422DDC5928D6}" srcOrd="2" destOrd="0" parTransId="{C0F04A6C-CF32-4AC7-A131-02764C02405B}" sibTransId="{B0AB3367-C610-4162-B6A9-3E733036E77D}"/>
    <dgm:cxn modelId="{E7E757B1-1F72-40F7-B7EB-1457AE43B983}" type="presOf" srcId="{639D452D-811B-43A4-886A-ACF40BECFDB5}" destId="{628D68A3-A894-4848-9C00-5210D1E9C1EC}" srcOrd="0" destOrd="0" presId="urn:microsoft.com/office/officeart/2005/8/layout/cycle2"/>
    <dgm:cxn modelId="{817308B9-E5F3-42B1-80F5-2640A68DE6A3}" type="presOf" srcId="{B0AB3367-C610-4162-B6A9-3E733036E77D}" destId="{3E1521CC-E92C-4056-AD07-8901EA359CE4}" srcOrd="0" destOrd="0" presId="urn:microsoft.com/office/officeart/2005/8/layout/cycle2"/>
    <dgm:cxn modelId="{C48AA7AD-CEFA-44C4-B6E2-972A386D01DC}" type="presOf" srcId="{639D452D-811B-43A4-886A-ACF40BECFDB5}" destId="{BDF907DF-9F6F-4B79-BB1A-884E05C91F7D}" srcOrd="1" destOrd="0" presId="urn:microsoft.com/office/officeart/2005/8/layout/cycle2"/>
    <dgm:cxn modelId="{2727F217-B2ED-40EE-B625-E075F512B775}" type="presOf" srcId="{7FD1ED48-3270-47F1-9C48-55F3A5646FB3}" destId="{8E14149D-F919-40E4-A774-411E7D2A111E}" srcOrd="0" destOrd="0" presId="urn:microsoft.com/office/officeart/2005/8/layout/cycle2"/>
    <dgm:cxn modelId="{A75726EA-FCC2-47A2-87DD-EB6DDAF020B9}" type="presOf" srcId="{B0AB3367-C610-4162-B6A9-3E733036E77D}" destId="{01F8F123-DFB3-4D38-9D06-DB863C228C85}" srcOrd="1" destOrd="0" presId="urn:microsoft.com/office/officeart/2005/8/layout/cycle2"/>
    <dgm:cxn modelId="{3C3ECF7B-AF22-4A3B-9B3D-CA0B02E8FACA}" type="presOf" srcId="{6CD2BD0D-C0C9-43BD-B6A2-403A285301C9}" destId="{0EDE2D7B-1E96-41BC-BF70-023300A1E405}" srcOrd="0" destOrd="0" presId="urn:microsoft.com/office/officeart/2005/8/layout/cycle2"/>
    <dgm:cxn modelId="{834391F8-62A1-4631-84CC-0E0CD80C41BF}" type="presOf" srcId="{01F42F3F-C73B-4875-A990-A49AA639D569}" destId="{737AE95D-97BB-4099-A718-8D715B2A9692}" srcOrd="1" destOrd="0" presId="urn:microsoft.com/office/officeart/2005/8/layout/cycle2"/>
    <dgm:cxn modelId="{453D2A93-330E-4F69-9F26-5FCC856A64DC}" type="presParOf" srcId="{0EDE2D7B-1E96-41BC-BF70-023300A1E405}" destId="{C490EBE5-76FB-4AB7-AB14-7F803570358D}" srcOrd="0" destOrd="0" presId="urn:microsoft.com/office/officeart/2005/8/layout/cycle2"/>
    <dgm:cxn modelId="{D540991C-822C-413C-BBB7-B75473132413}" type="presParOf" srcId="{0EDE2D7B-1E96-41BC-BF70-023300A1E405}" destId="{2BBBDAFB-3A44-4FAD-AC4E-36B1F3F653E9}" srcOrd="1" destOrd="0" presId="urn:microsoft.com/office/officeart/2005/8/layout/cycle2"/>
    <dgm:cxn modelId="{AADC58C4-E93E-486A-B4D3-417FA750B606}" type="presParOf" srcId="{2BBBDAFB-3A44-4FAD-AC4E-36B1F3F653E9}" destId="{737AE95D-97BB-4099-A718-8D715B2A9692}" srcOrd="0" destOrd="0" presId="urn:microsoft.com/office/officeart/2005/8/layout/cycle2"/>
    <dgm:cxn modelId="{7C32B59F-4793-465E-AFF3-B0E026A36C44}" type="presParOf" srcId="{0EDE2D7B-1E96-41BC-BF70-023300A1E405}" destId="{8E14149D-F919-40E4-A774-411E7D2A111E}" srcOrd="2" destOrd="0" presId="urn:microsoft.com/office/officeart/2005/8/layout/cycle2"/>
    <dgm:cxn modelId="{C61E1E7D-A0C2-4BC3-932C-7926A4F9E2C8}" type="presParOf" srcId="{0EDE2D7B-1E96-41BC-BF70-023300A1E405}" destId="{628D68A3-A894-4848-9C00-5210D1E9C1EC}" srcOrd="3" destOrd="0" presId="urn:microsoft.com/office/officeart/2005/8/layout/cycle2"/>
    <dgm:cxn modelId="{51550EA0-AF5D-423A-AA72-8F6CA16D02D4}" type="presParOf" srcId="{628D68A3-A894-4848-9C00-5210D1E9C1EC}" destId="{BDF907DF-9F6F-4B79-BB1A-884E05C91F7D}" srcOrd="0" destOrd="0" presId="urn:microsoft.com/office/officeart/2005/8/layout/cycle2"/>
    <dgm:cxn modelId="{FBC0BA55-8632-4CF3-BCC0-663956C13C23}" type="presParOf" srcId="{0EDE2D7B-1E96-41BC-BF70-023300A1E405}" destId="{507082E5-D5BF-483B-9A6F-F6FBDC54E797}" srcOrd="4" destOrd="0" presId="urn:microsoft.com/office/officeart/2005/8/layout/cycle2"/>
    <dgm:cxn modelId="{B8D6AA5D-2B25-4217-8EDA-17D222AD2881}" type="presParOf" srcId="{0EDE2D7B-1E96-41BC-BF70-023300A1E405}" destId="{3E1521CC-E92C-4056-AD07-8901EA359CE4}" srcOrd="5" destOrd="0" presId="urn:microsoft.com/office/officeart/2005/8/layout/cycle2"/>
    <dgm:cxn modelId="{6EF39D92-BB0F-46CD-84EC-BFD599DC7A3A}" type="presParOf" srcId="{3E1521CC-E92C-4056-AD07-8901EA359CE4}" destId="{01F8F123-DFB3-4D38-9D06-DB863C228C8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0EBE5-76FB-4AB7-AB14-7F803570358D}">
      <dsp:nvSpPr>
        <dsp:cNvPr id="0" name=""/>
        <dsp:cNvSpPr/>
      </dsp:nvSpPr>
      <dsp:spPr>
        <a:xfrm>
          <a:off x="2165449" y="606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300" kern="1200" dirty="0" smtClean="0"/>
            <a:t>Kirjoita paljon</a:t>
          </a:r>
          <a:endParaRPr lang="fi-FI" sz="2300" kern="1200" dirty="0"/>
        </a:p>
      </dsp:txBody>
      <dsp:txXfrm>
        <a:off x="2423942" y="259099"/>
        <a:ext cx="1248115" cy="1248115"/>
      </dsp:txXfrm>
    </dsp:sp>
    <dsp:sp modelId="{2BBBDAFB-3A44-4FAD-AC4E-36B1F3F653E9}">
      <dsp:nvSpPr>
        <dsp:cNvPr id="0" name=""/>
        <dsp:cNvSpPr/>
      </dsp:nvSpPr>
      <dsp:spPr>
        <a:xfrm rot="3600000">
          <a:off x="3469294" y="1722603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1900" kern="1200"/>
        </a:p>
      </dsp:txBody>
      <dsp:txXfrm>
        <a:off x="3504594" y="1780606"/>
        <a:ext cx="329462" cy="357433"/>
      </dsp:txXfrm>
    </dsp:sp>
    <dsp:sp modelId="{8E14149D-F919-40E4-A774-411E7D2A111E}">
      <dsp:nvSpPr>
        <dsp:cNvPr id="0" name=""/>
        <dsp:cNvSpPr/>
      </dsp:nvSpPr>
      <dsp:spPr>
        <a:xfrm>
          <a:off x="3492018" y="2298292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300" kern="1200" dirty="0" smtClean="0"/>
            <a:t>Muokkaa</a:t>
          </a:r>
          <a:endParaRPr lang="fi-FI" sz="2300" kern="1200" dirty="0"/>
        </a:p>
      </dsp:txBody>
      <dsp:txXfrm>
        <a:off x="3750511" y="2556785"/>
        <a:ext cx="1248115" cy="1248115"/>
      </dsp:txXfrm>
    </dsp:sp>
    <dsp:sp modelId="{628D68A3-A894-4848-9C00-5210D1E9C1EC}">
      <dsp:nvSpPr>
        <dsp:cNvPr id="0" name=""/>
        <dsp:cNvSpPr/>
      </dsp:nvSpPr>
      <dsp:spPr>
        <a:xfrm rot="10800000">
          <a:off x="2825990" y="2882982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1900" kern="1200"/>
        </a:p>
      </dsp:txBody>
      <dsp:txXfrm rot="10800000">
        <a:off x="2967188" y="3002126"/>
        <a:ext cx="329462" cy="357433"/>
      </dsp:txXfrm>
    </dsp:sp>
    <dsp:sp modelId="{507082E5-D5BF-483B-9A6F-F6FBDC54E797}">
      <dsp:nvSpPr>
        <dsp:cNvPr id="0" name=""/>
        <dsp:cNvSpPr/>
      </dsp:nvSpPr>
      <dsp:spPr>
        <a:xfrm>
          <a:off x="838879" y="2298292"/>
          <a:ext cx="1765101" cy="17651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i-FI" sz="2300" kern="1200" dirty="0" smtClean="0"/>
            <a:t>Tiivistä</a:t>
          </a:r>
          <a:endParaRPr lang="fi-FI" sz="2300" kern="1200" dirty="0"/>
        </a:p>
      </dsp:txBody>
      <dsp:txXfrm>
        <a:off x="1097372" y="2556785"/>
        <a:ext cx="1248115" cy="1248115"/>
      </dsp:txXfrm>
    </dsp:sp>
    <dsp:sp modelId="{3E1521CC-E92C-4056-AD07-8901EA359CE4}">
      <dsp:nvSpPr>
        <dsp:cNvPr id="0" name=""/>
        <dsp:cNvSpPr/>
      </dsp:nvSpPr>
      <dsp:spPr>
        <a:xfrm rot="18000000">
          <a:off x="2142724" y="1745675"/>
          <a:ext cx="470660" cy="5957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i-FI" sz="1900" kern="1200"/>
        </a:p>
      </dsp:txBody>
      <dsp:txXfrm>
        <a:off x="2178024" y="1925960"/>
        <a:ext cx="329462" cy="357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126" cy="511731"/>
          </a:xfrm>
          <a:prstGeom prst="rect">
            <a:avLst/>
          </a:prstGeom>
        </p:spPr>
        <p:txBody>
          <a:bodyPr vert="horz" lIns="95399" tIns="47700" rIns="95399" bIns="47700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676" y="1"/>
            <a:ext cx="3077126" cy="511731"/>
          </a:xfrm>
          <a:prstGeom prst="rect">
            <a:avLst/>
          </a:prstGeom>
        </p:spPr>
        <p:txBody>
          <a:bodyPr vert="horz" lIns="95399" tIns="47700" rIns="95399" bIns="47700" rtlCol="0"/>
          <a:lstStyle>
            <a:lvl1pPr algn="r">
              <a:defRPr sz="1300"/>
            </a:lvl1pPr>
          </a:lstStyle>
          <a:p>
            <a:fld id="{BAB385E3-0835-4E53-9BE3-FFA2E8511DC8}" type="datetimeFigureOut">
              <a:rPr lang="fi-FI" smtClean="0"/>
              <a:t>3.11.2014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238"/>
            <a:ext cx="3077126" cy="511731"/>
          </a:xfrm>
          <a:prstGeom prst="rect">
            <a:avLst/>
          </a:prstGeom>
        </p:spPr>
        <p:txBody>
          <a:bodyPr vert="horz" lIns="95399" tIns="47700" rIns="95399" bIns="47700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676" y="9721238"/>
            <a:ext cx="3077126" cy="511731"/>
          </a:xfrm>
          <a:prstGeom prst="rect">
            <a:avLst/>
          </a:prstGeom>
        </p:spPr>
        <p:txBody>
          <a:bodyPr vert="horz" lIns="95399" tIns="47700" rIns="95399" bIns="47700" rtlCol="0" anchor="b"/>
          <a:lstStyle>
            <a:lvl1pPr algn="r">
              <a:defRPr sz="1300"/>
            </a:lvl1pPr>
          </a:lstStyle>
          <a:p>
            <a:fld id="{F751336D-F078-40F2-BB81-292B3AEDBB3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15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5399" tIns="47700" rIns="95399" bIns="4770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5399" tIns="47700" rIns="95399" bIns="47700" rtlCol="0"/>
          <a:lstStyle>
            <a:lvl1pPr algn="r">
              <a:defRPr sz="1300"/>
            </a:lvl1pPr>
          </a:lstStyle>
          <a:p>
            <a:fld id="{4BA3B5D9-9486-4EC5-89B3-4D94BEACC1FE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9" tIns="47700" rIns="95399" bIns="47700" rtlCol="0" anchor="ctr"/>
          <a:lstStyle/>
          <a:p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5399" tIns="47700" rIns="95399" bIns="4770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1731"/>
          </a:xfrm>
          <a:prstGeom prst="rect">
            <a:avLst/>
          </a:prstGeom>
        </p:spPr>
        <p:txBody>
          <a:bodyPr vert="horz" lIns="95399" tIns="47700" rIns="95399" bIns="4770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1731"/>
          </a:xfrm>
          <a:prstGeom prst="rect">
            <a:avLst/>
          </a:prstGeom>
        </p:spPr>
        <p:txBody>
          <a:bodyPr vert="horz" lIns="95399" tIns="47700" rIns="95399" bIns="47700" rtlCol="0" anchor="b"/>
          <a:lstStyle>
            <a:lvl1pPr algn="r">
              <a:defRPr sz="1300"/>
            </a:lvl1pPr>
          </a:lstStyle>
          <a:p>
            <a:fld id="{372DF5B6-EFA8-409D-AD7A-924F880C8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0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DF5B6-EFA8-409D-AD7A-924F880C88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6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35429"/>
            <a:ext cx="7772400" cy="3165021"/>
          </a:xfrm>
        </p:spPr>
        <p:txBody>
          <a:bodyPr anchor="b" anchorCtr="0"/>
          <a:lstStyle>
            <a:lvl1pPr algn="ctr">
              <a:defRPr sz="8500" baseline="0"/>
            </a:lvl1pPr>
          </a:lstStyle>
          <a:p>
            <a:r>
              <a:rPr lang="fi-FI" dirty="0" smtClean="0"/>
              <a:t>CLICK TO ADD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66457"/>
            <a:ext cx="6400800" cy="783771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800" y="1494971"/>
            <a:ext cx="8841600" cy="3407773"/>
          </a:xfrm>
        </p:spPr>
        <p:txBody>
          <a:bodyPr anchor="ctr" anchorCtr="0"/>
          <a:lstStyle>
            <a:lvl1pPr algn="ctr">
              <a:lnSpc>
                <a:spcPct val="70000"/>
              </a:lnSpc>
              <a:defRPr sz="8500" cap="all" spc="-500" baseline="0"/>
            </a:lvl1pPr>
          </a:lstStyle>
          <a:p>
            <a:r>
              <a:rPr lang="fi-FI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435430"/>
            <a:ext cx="7772400" cy="2256970"/>
          </a:xfrm>
        </p:spPr>
        <p:txBody>
          <a:bodyPr anchor="b" anchorCtr="0"/>
          <a:lstStyle>
            <a:lvl1pPr algn="ctr">
              <a:defRPr sz="6800" baseline="0"/>
            </a:lvl1pPr>
          </a:lstStyle>
          <a:p>
            <a:r>
              <a:rPr lang="fi-FI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23027"/>
            <a:ext cx="7772400" cy="2344059"/>
          </a:xfrm>
        </p:spPr>
        <p:txBody>
          <a:bodyPr/>
          <a:lstStyle>
            <a:lvl1pPr marL="0" indent="0" algn="ctr">
              <a:lnSpc>
                <a:spcPct val="75000"/>
              </a:lnSpc>
              <a:spcBef>
                <a:spcPts val="800"/>
              </a:spcBef>
              <a:buNone/>
              <a:defRPr sz="24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00" y="1600200"/>
            <a:ext cx="8562000" cy="3622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Pictur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00" y="1706400"/>
            <a:ext cx="8562000" cy="3516653"/>
          </a:xfrm>
        </p:spPr>
        <p:txBody>
          <a:bodyPr/>
          <a:lstStyle>
            <a:lvl1pPr marL="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1pPr>
            <a:lvl2pPr marL="4572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2pPr>
            <a:lvl3pPr marL="9144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3pPr>
            <a:lvl4pPr marL="13716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4pPr>
            <a:lvl5pPr marL="1828800" indent="0">
              <a:lnSpc>
                <a:spcPct val="75000"/>
              </a:lnSpc>
              <a:buFontTx/>
              <a:buNone/>
              <a:defRPr sz="1800" b="1" cap="all" spc="-40" baseline="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  <p:grpSp>
        <p:nvGrpSpPr>
          <p:cNvPr id="8" name="Ryhmä 7"/>
          <p:cNvGrpSpPr/>
          <p:nvPr userDrawn="1"/>
        </p:nvGrpSpPr>
        <p:grpSpPr>
          <a:xfrm>
            <a:off x="-1" y="0"/>
            <a:ext cx="9145336" cy="6862856"/>
            <a:chOff x="-1" y="0"/>
            <a:chExt cx="9145336" cy="6862856"/>
          </a:xfrm>
        </p:grpSpPr>
        <p:sp>
          <p:nvSpPr>
            <p:cNvPr id="9" name="Suorakulmio 8"/>
            <p:cNvSpPr/>
            <p:nvPr userDrawn="1"/>
          </p:nvSpPr>
          <p:spPr>
            <a:xfrm>
              <a:off x="-1" y="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Suorakulmio 9"/>
            <p:cNvSpPr/>
            <p:nvPr userDrawn="1"/>
          </p:nvSpPr>
          <p:spPr>
            <a:xfrm>
              <a:off x="0" y="671760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Suorakulmio 10"/>
            <p:cNvSpPr/>
            <p:nvPr userDrawn="1"/>
          </p:nvSpPr>
          <p:spPr>
            <a:xfrm>
              <a:off x="0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Suorakulmio 11"/>
            <p:cNvSpPr/>
            <p:nvPr userDrawn="1"/>
          </p:nvSpPr>
          <p:spPr>
            <a:xfrm>
              <a:off x="9001335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4" name="Kuva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64" y="5200865"/>
            <a:ext cx="1915298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Picture Neg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7200" y="1706400"/>
            <a:ext cx="8562000" cy="3516653"/>
          </a:xfrm>
        </p:spPr>
        <p:txBody>
          <a:bodyPr/>
          <a:lstStyle>
            <a:lvl1pPr marL="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1pPr>
            <a:lvl2pPr marL="4572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2pPr>
            <a:lvl3pPr marL="9144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3pPr>
            <a:lvl4pPr marL="13716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4pPr>
            <a:lvl5pPr marL="1828800" indent="0">
              <a:lnSpc>
                <a:spcPct val="75000"/>
              </a:lnSpc>
              <a:buFontTx/>
              <a:buNone/>
              <a:defRPr sz="1800" b="1" cap="all" spc="-40" baseline="0">
                <a:solidFill>
                  <a:srgbClr val="FFFFFF"/>
                </a:solidFill>
                <a:latin typeface="+mj-lt"/>
              </a:defRPr>
            </a:lvl5pPr>
          </a:lstStyle>
          <a:p>
            <a:pPr lvl="0"/>
            <a:r>
              <a:rPr lang="fi-FI" dirty="0" smtClean="0"/>
              <a:t>CLICK TO ADD TEXT</a:t>
            </a:r>
          </a:p>
          <a:p>
            <a:pPr lvl="1"/>
            <a:r>
              <a:rPr lang="fi-FI" dirty="0" smtClean="0"/>
              <a:t>Second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2"/>
            <a:r>
              <a:rPr lang="fi-FI" dirty="0" smtClean="0"/>
              <a:t>Third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3"/>
            <a:r>
              <a:rPr lang="fi-FI" dirty="0" err="1" smtClean="0"/>
              <a:t>Fourth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fi-FI" dirty="0" smtClean="0"/>
          </a:p>
          <a:p>
            <a:pPr lvl="4"/>
            <a:r>
              <a:rPr lang="fi-FI" dirty="0" err="1" smtClean="0"/>
              <a:t>Fifth</a:t>
            </a:r>
            <a:r>
              <a:rPr lang="fi-FI" dirty="0" smtClean="0"/>
              <a:t> </a:t>
            </a:r>
            <a:r>
              <a:rPr lang="fi-FI" dirty="0" err="1" smtClean="0"/>
              <a:t>level</a:t>
            </a:r>
            <a:endParaRPr lang="en-US" dirty="0"/>
          </a:p>
        </p:txBody>
      </p:sp>
      <p:sp>
        <p:nvSpPr>
          <p:cNvPr id="7" name="Otsikko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  <p:grpSp>
        <p:nvGrpSpPr>
          <p:cNvPr id="2" name="Ryhmä 1"/>
          <p:cNvGrpSpPr/>
          <p:nvPr userDrawn="1"/>
        </p:nvGrpSpPr>
        <p:grpSpPr>
          <a:xfrm>
            <a:off x="-1" y="0"/>
            <a:ext cx="9145336" cy="6862856"/>
            <a:chOff x="-1" y="0"/>
            <a:chExt cx="9145336" cy="6862856"/>
          </a:xfrm>
        </p:grpSpPr>
        <p:sp>
          <p:nvSpPr>
            <p:cNvPr id="9" name="Suorakulmio 8"/>
            <p:cNvSpPr/>
            <p:nvPr userDrawn="1"/>
          </p:nvSpPr>
          <p:spPr>
            <a:xfrm>
              <a:off x="-1" y="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0" name="Suorakulmio 9"/>
            <p:cNvSpPr/>
            <p:nvPr userDrawn="1"/>
          </p:nvSpPr>
          <p:spPr>
            <a:xfrm>
              <a:off x="0" y="6717600"/>
              <a:ext cx="9144000" cy="1452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Suorakulmio 10"/>
            <p:cNvSpPr/>
            <p:nvPr userDrawn="1"/>
          </p:nvSpPr>
          <p:spPr>
            <a:xfrm>
              <a:off x="0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2" name="Suorakulmio 11"/>
            <p:cNvSpPr/>
            <p:nvPr userDrawn="1"/>
          </p:nvSpPr>
          <p:spPr>
            <a:xfrm>
              <a:off x="9001335" y="0"/>
              <a:ext cx="144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4" name="Kuva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64" y="5200865"/>
            <a:ext cx="191529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0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199" y="1600201"/>
            <a:ext cx="4378257" cy="3632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8199" y="1600201"/>
            <a:ext cx="4378257" cy="36322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Otsikko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tsikko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fi-FI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 descr="taustakuv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5588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77199" y="361684"/>
            <a:ext cx="8569257" cy="124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dirty="0" smtClean="0"/>
              <a:t>ADD TITLE</a:t>
            </a:r>
            <a:br>
              <a:rPr lang="fi-FI" dirty="0" smtClean="0"/>
            </a:br>
            <a:r>
              <a:rPr lang="fi-FI" dirty="0" smtClean="0"/>
              <a:t>HERE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77199" y="1600200"/>
            <a:ext cx="8569257" cy="362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317" y="6554464"/>
            <a:ext cx="966558" cy="14387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898989"/>
                </a:solidFill>
              </a:defRPr>
            </a:lvl1pPr>
          </a:lstStyle>
          <a:p>
            <a:fld id="{F73508DC-A5BA-41E2-8FDE-47D9799DEFDB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0775" y="6554464"/>
            <a:ext cx="4352925" cy="143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088" y="6554464"/>
            <a:ext cx="531800" cy="14387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</a:defRPr>
            </a:lvl1pPr>
          </a:lstStyle>
          <a:p>
            <a:fld id="{2764C9DE-4D71-4A58-A48A-44AAD841EF3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Kuva 1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564" y="5200865"/>
            <a:ext cx="1915298" cy="135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60" r:id="rId3"/>
    <p:sldLayoutId id="2147483651" r:id="rId4"/>
    <p:sldLayoutId id="2147483658" r:id="rId5"/>
    <p:sldLayoutId id="2147483659" r:id="rId6"/>
    <p:sldLayoutId id="2147483653" r:id="rId7"/>
    <p:sldLayoutId id="2147483655" r:id="rId8"/>
    <p:sldLayoutId id="2147483656" r:id="rId9"/>
  </p:sldLayoutIdLst>
  <p:txStyles>
    <p:titleStyle>
      <a:lvl1pPr algn="l" defTabSz="457200" rtl="0" eaLnBrk="1" fontAlgn="base" hangingPunct="1">
        <a:lnSpc>
          <a:spcPct val="65000"/>
        </a:lnSpc>
        <a:spcBef>
          <a:spcPct val="0"/>
        </a:spcBef>
        <a:spcAft>
          <a:spcPct val="0"/>
        </a:spcAft>
        <a:defRPr sz="5400" b="1" kern="1200" cap="all" spc="-300" baseline="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180975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355600" indent="-17462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536575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719138" indent="-182563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900113" indent="-180975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7200" dirty="0" smtClean="0"/>
              <a:t>Mistä on hyvä datapolitiikka tehty?</a:t>
            </a:r>
            <a:endParaRPr lang="fi-FI" sz="7200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5.11.2014</a:t>
            </a:r>
          </a:p>
          <a:p>
            <a:r>
              <a:rPr lang="fi-FI" dirty="0" smtClean="0"/>
              <a:t>Eeva Nyrövaara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9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Prosessikirjoitus</a:t>
            </a:r>
            <a:endParaRPr lang="fi-FI" dirty="0"/>
          </a:p>
          <a:p>
            <a:pPr lvl="1"/>
            <a:endParaRPr lang="fi-FI" dirty="0" smtClean="0"/>
          </a:p>
          <a:p>
            <a:r>
              <a:rPr lang="fi-FI" dirty="0" smtClean="0"/>
              <a:t>Hallitse versiot</a:t>
            </a:r>
          </a:p>
          <a:p>
            <a:pPr lvl="1"/>
            <a:endParaRPr lang="fi-FI" dirty="0"/>
          </a:p>
          <a:p>
            <a:r>
              <a:rPr lang="fi-FI" dirty="0" smtClean="0"/>
              <a:t>Toista!</a:t>
            </a:r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Kirjoita! </a:t>
            </a:r>
            <a:endParaRPr lang="fi-FI" dirty="0"/>
          </a:p>
        </p:txBody>
      </p:sp>
      <p:graphicFrame>
        <p:nvGraphicFramePr>
          <p:cNvPr id="6" name="Kaaviokuva 5"/>
          <p:cNvGraphicFramePr/>
          <p:nvPr>
            <p:extLst>
              <p:ext uri="{D42A27DB-BD31-4B8C-83A1-F6EECF244321}">
                <p14:modId xmlns:p14="http://schemas.microsoft.com/office/powerpoint/2010/main" val="19388120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3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sz="1800" b="1" dirty="0" smtClean="0"/>
              <a:t>Edellytä hyvää aineistonhallintatapaa</a:t>
            </a:r>
          </a:p>
          <a:p>
            <a:pPr marL="0" indent="0" algn="ctr">
              <a:buNone/>
            </a:pPr>
            <a:r>
              <a:rPr lang="fi-FI" sz="1800" i="1" dirty="0" smtClean="0"/>
              <a:t>Jokainen yliopistoyhteisön jäsen noudattaa hyvää aineistonhallintatapaa.</a:t>
            </a:r>
            <a:endParaRPr lang="fi-FI" sz="1800" i="1" dirty="0"/>
          </a:p>
          <a:p>
            <a:pPr marL="0" indent="0">
              <a:buNone/>
            </a:pPr>
            <a:r>
              <a:rPr lang="fi-FI" sz="1800" b="1" dirty="0" smtClean="0"/>
              <a:t>Muistuta hyvästä tieteellisestä käytännöstä</a:t>
            </a:r>
          </a:p>
          <a:p>
            <a:pPr marL="0" lvl="0" indent="0" algn="ctr">
              <a:buNone/>
            </a:pPr>
            <a:r>
              <a:rPr lang="fi-FI" sz="1800" i="1" dirty="0"/>
              <a:t>Jokaisen yliopistolaisen on noudatettava tutkimuseettisiä ohjeita tutkimusaineistojen ja -datan hallinnassa ja avaamisessa sekä huolehdittava luottamuksellisten tietojen suojaamisesta, tietoturvasta ja tietosuojasta lainsäädännön, hyvän tieteellisen käytännön sekä yliopiston antamien ohjeiden ja määräysten mukaisesti. </a:t>
            </a:r>
          </a:p>
          <a:p>
            <a:pPr marL="0" indent="0">
              <a:buNone/>
            </a:pPr>
            <a:r>
              <a:rPr lang="fi-FI" sz="1800" b="1" dirty="0" smtClean="0"/>
              <a:t>Vaadi aineistonhallintasuunnitelmat</a:t>
            </a:r>
          </a:p>
          <a:p>
            <a:pPr marL="0" indent="0" algn="ctr">
              <a:buNone/>
            </a:pPr>
            <a:r>
              <a:rPr lang="fi-FI" sz="1800" i="1" dirty="0"/>
              <a:t>Rahoitushakemuksiin liitettävissä aineistonhallintasuunnitelmissa on otettava huomioon aineiston ja datan kerääminen, käsittely, (</a:t>
            </a:r>
            <a:r>
              <a:rPr lang="fi-FI" sz="1800" i="1" dirty="0" err="1"/>
              <a:t>pitkäaikais</a:t>
            </a:r>
            <a:r>
              <a:rPr lang="fi-FI" sz="1800" i="1" dirty="0"/>
              <a:t>)säilytys, uudelleenkäyttö ja julkaiseminen, suunnitelmallinen tuhoaminen sekä erityisesti niiden vaatimat resurssitarpeet. </a:t>
            </a:r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sisällöksi? </a:t>
            </a:r>
            <a:br>
              <a:rPr lang="fi-FI" dirty="0" smtClean="0"/>
            </a:br>
            <a:r>
              <a:rPr lang="fi-FI" dirty="0" smtClean="0"/>
              <a:t>Velvoita </a:t>
            </a:r>
            <a:r>
              <a:rPr lang="fi-FI" dirty="0" smtClean="0"/>
              <a:t>tutkijat!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26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Tarjoa </a:t>
            </a:r>
            <a:r>
              <a:rPr lang="fi-FI" b="1" dirty="0"/>
              <a:t>palvelut, tuki ja </a:t>
            </a:r>
            <a:r>
              <a:rPr lang="fi-FI" b="1" dirty="0" smtClean="0"/>
              <a:t>neuvonta</a:t>
            </a:r>
            <a:endParaRPr lang="fi-FI" b="1" i="1" dirty="0" smtClean="0"/>
          </a:p>
          <a:p>
            <a:pPr marL="0" indent="0" algn="ctr">
              <a:buNone/>
            </a:pPr>
            <a:r>
              <a:rPr lang="fi-FI" i="1" dirty="0"/>
              <a:t>Helsingin yliopisto tarjoaa koulutusta ja tukea aineistonhallintasuunnitelmien laatimiseen sekä datanhallintaan tutkimuksen elinkaaren ajan. </a:t>
            </a:r>
            <a:endParaRPr lang="fi-FI" i="1" dirty="0" smtClean="0"/>
          </a:p>
          <a:p>
            <a:pPr marL="0" indent="0" algn="ctr">
              <a:buNone/>
            </a:pPr>
            <a:endParaRPr lang="fi-FI" i="1" dirty="0"/>
          </a:p>
          <a:p>
            <a:pPr marL="0" indent="0" algn="ctr">
              <a:buNone/>
            </a:pPr>
            <a:r>
              <a:rPr lang="fi-FI" i="1" dirty="0" smtClean="0"/>
              <a:t>Helsingin </a:t>
            </a:r>
            <a:r>
              <a:rPr lang="fi-FI" i="1" dirty="0"/>
              <a:t>yliopisto tarjoaa </a:t>
            </a:r>
            <a:r>
              <a:rPr lang="fi-FI" i="1" dirty="0" smtClean="0"/>
              <a:t>tutkimusdatainfrastruktuurin, joka </a:t>
            </a:r>
            <a:r>
              <a:rPr lang="fi-FI" i="1" dirty="0"/>
              <a:t>käsittää datan hallintaa, käyttöä, löytyvyyttä ja jakamista tukevia työvälineitä, palveluita sekä tallennus-, laskenta- ja käsittelykapasiteettia</a:t>
            </a:r>
            <a:r>
              <a:rPr lang="fi-FI" i="1" dirty="0" smtClean="0"/>
              <a:t>.</a:t>
            </a:r>
          </a:p>
          <a:p>
            <a:pPr marL="0" indent="0" algn="ctr">
              <a:buNone/>
            </a:pPr>
            <a:endParaRPr lang="fi-FI" i="1" dirty="0"/>
          </a:p>
          <a:p>
            <a:pPr marL="0" indent="0" algn="ctr">
              <a:buNone/>
            </a:pPr>
            <a:r>
              <a:rPr lang="fi-FI" i="1" dirty="0" smtClean="0"/>
              <a:t>Helsingin </a:t>
            </a:r>
            <a:r>
              <a:rPr lang="fi-FI" i="1" dirty="0"/>
              <a:t>yliopisto tarjoaa tukea tutkimusaineistoihin liittyvien oikeudellisten kysymysten tunnistamiseen ja </a:t>
            </a:r>
            <a:r>
              <a:rPr lang="fi-FI" i="1" dirty="0" smtClean="0"/>
              <a:t>ratkaisemiseen.</a:t>
            </a:r>
            <a:r>
              <a:rPr lang="fi-FI" dirty="0" smtClean="0"/>
              <a:t> </a:t>
            </a:r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sisällöksi? </a:t>
            </a:r>
            <a:br>
              <a:rPr lang="fi-FI" dirty="0" smtClean="0"/>
            </a:br>
            <a:r>
              <a:rPr lang="fi-FI" dirty="0" smtClean="0"/>
              <a:t>Auta tutkijoita!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91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Lupaa </a:t>
            </a:r>
            <a:r>
              <a:rPr lang="fi-FI" b="1" dirty="0" smtClean="0"/>
              <a:t>akateeminen ansioituminen</a:t>
            </a:r>
          </a:p>
          <a:p>
            <a:pPr marL="0" indent="0" algn="ctr">
              <a:buNone/>
            </a:pPr>
            <a:r>
              <a:rPr lang="fi-FI" i="1" dirty="0" smtClean="0"/>
              <a:t>Helsingin </a:t>
            </a:r>
            <a:r>
              <a:rPr lang="fi-FI" i="1" dirty="0"/>
              <a:t>yliopisto sisällyttää tutkimusaineisto-osaamisen tutkijoiden perehdytykseen sekä ottaa tämän osaamisen huomioon akateemisessa ansioitumisessa. 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Muista taloudellinen hyöty</a:t>
            </a:r>
          </a:p>
          <a:p>
            <a:pPr marL="0" indent="0" algn="ctr">
              <a:buNone/>
            </a:pPr>
            <a:r>
              <a:rPr lang="fi-FI" i="1" dirty="0" smtClean="0"/>
              <a:t>Elinkeinoelämän </a:t>
            </a:r>
            <a:r>
              <a:rPr lang="fi-FI" i="1" dirty="0"/>
              <a:t>ja yhteiskunnan toimijoiden käyttöön jalostetuista datakokonaisuuksista voidaan periä </a:t>
            </a:r>
            <a:r>
              <a:rPr lang="fi-FI" i="1" dirty="0" smtClean="0"/>
              <a:t>korvaus</a:t>
            </a:r>
            <a:r>
              <a:rPr lang="fi-FI" i="1" dirty="0"/>
              <a:t>.</a:t>
            </a:r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sisällöksi?</a:t>
            </a:r>
            <a:br>
              <a:rPr lang="fi-FI" dirty="0" smtClean="0"/>
            </a:br>
            <a:r>
              <a:rPr lang="fi-FI" dirty="0" smtClean="0"/>
              <a:t>Palkitse tutkijat!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804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b="1" dirty="0" smtClean="0"/>
          </a:p>
          <a:p>
            <a:pPr marL="0" indent="0">
              <a:buNone/>
            </a:pPr>
            <a:r>
              <a:rPr lang="fi-FI" b="1" dirty="0" smtClean="0"/>
              <a:t>Huomioi avoimuus</a:t>
            </a:r>
          </a:p>
          <a:p>
            <a:pPr marL="0" indent="0" algn="ctr">
              <a:buNone/>
            </a:pPr>
            <a:r>
              <a:rPr lang="fi-FI" i="1" dirty="0" smtClean="0"/>
              <a:t>Helsingin </a:t>
            </a:r>
            <a:r>
              <a:rPr lang="fi-FI" i="1" dirty="0"/>
              <a:t>yliopiston piirissä tuotettu, julkaistuihin tutkimustuloksiin liitetty tutkimusdata on lähtökohtaisesti avointa ja yhteiskäyttöistä</a:t>
            </a:r>
            <a:r>
              <a:rPr lang="fi-FI" i="1" dirty="0" smtClean="0"/>
              <a:t>.</a:t>
            </a:r>
            <a:endParaRPr lang="fi-FI" i="1" dirty="0"/>
          </a:p>
          <a:p>
            <a:pPr marL="0" indent="0">
              <a:buNone/>
            </a:pPr>
            <a:endParaRPr lang="fi-FI" i="1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Mitä sisällöksi?</a:t>
            </a:r>
            <a:br>
              <a:rPr lang="fi-FI" dirty="0" smtClean="0"/>
            </a:br>
            <a:r>
              <a:rPr lang="fi-FI" dirty="0" smtClean="0"/>
              <a:t>Pysy ajan </a:t>
            </a:r>
            <a:r>
              <a:rPr lang="fi-FI" dirty="0" smtClean="0"/>
              <a:t>hermoilla!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462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 smtClean="0"/>
              <a:t>Helsingin yliopiston datapolitiikka on kommentoitavissa 28.11.2014 asti:</a:t>
            </a:r>
          </a:p>
          <a:p>
            <a:pPr marL="0" indent="0">
              <a:buNone/>
            </a:pPr>
            <a:r>
              <a:rPr lang="fi-FI" dirty="0"/>
              <a:t>https://wiki.helsinki.fi/display/Tutkimusdatapolitiikka/Tutkimusdatapolitiikka</a:t>
            </a:r>
          </a:p>
          <a:p>
            <a:pPr marL="0" indent="0">
              <a:buNone/>
            </a:pPr>
            <a:endParaRPr lang="fi-FI" dirty="0" smtClean="0"/>
          </a:p>
          <a:p>
            <a:r>
              <a:rPr lang="fi-FI" dirty="0" smtClean="0"/>
              <a:t>Edellyttää kirjautumista Haka-tunnuksilla</a:t>
            </a:r>
          </a:p>
          <a:p>
            <a:r>
              <a:rPr lang="fi-FI" dirty="0" smtClean="0"/>
              <a:t>Vain suomeksi</a:t>
            </a: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Pyydä palautetta!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52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Huomioi </a:t>
            </a:r>
            <a:r>
              <a:rPr lang="fi-FI" dirty="0" smtClean="0"/>
              <a:t>muutostarpeet</a:t>
            </a:r>
          </a:p>
          <a:p>
            <a:pPr lvl="1"/>
            <a:r>
              <a:rPr lang="fi-FI" dirty="0" smtClean="0"/>
              <a:t>Ala </a:t>
            </a:r>
            <a:r>
              <a:rPr lang="fi-FI" dirty="0"/>
              <a:t>kehittyy, politiikan pakko kehittyä </a:t>
            </a:r>
            <a:endParaRPr lang="fi-FI" dirty="0" smtClean="0"/>
          </a:p>
          <a:p>
            <a:r>
              <a:rPr lang="fi-FI" dirty="0" smtClean="0"/>
              <a:t>Et miellytä kuitenkaan kaikkia, yritä miellyttää edes pääasiakastasi</a:t>
            </a:r>
          </a:p>
          <a:p>
            <a:pPr lvl="1"/>
            <a:r>
              <a:rPr lang="fi-FI" dirty="0" smtClean="0"/>
              <a:t>Kuka</a:t>
            </a:r>
            <a:r>
              <a:rPr lang="fi-FI" dirty="0"/>
              <a:t>? </a:t>
            </a:r>
            <a:r>
              <a:rPr lang="fi-FI" dirty="0" smtClean="0"/>
              <a:t>Yliopisto</a:t>
            </a:r>
            <a:r>
              <a:rPr lang="fi-FI" dirty="0"/>
              <a:t>?</a:t>
            </a:r>
            <a:r>
              <a:rPr lang="fi-FI" dirty="0" smtClean="0"/>
              <a:t> Tutkijat?</a:t>
            </a:r>
            <a:endParaRPr lang="fi-FI" dirty="0"/>
          </a:p>
          <a:p>
            <a:r>
              <a:rPr lang="fi-FI" dirty="0" smtClean="0"/>
              <a:t>Hyväksy</a:t>
            </a:r>
            <a:r>
              <a:rPr lang="fi-FI" dirty="0"/>
              <a:t>, </a:t>
            </a:r>
            <a:r>
              <a:rPr lang="fi-FI" dirty="0" smtClean="0"/>
              <a:t>että </a:t>
            </a:r>
            <a:r>
              <a:rPr lang="fi-FI" b="1" dirty="0" smtClean="0"/>
              <a:t>politiikka </a:t>
            </a:r>
            <a:r>
              <a:rPr lang="fi-FI" dirty="0" smtClean="0"/>
              <a:t>auttaa tutkijaa vain välillisesti</a:t>
            </a:r>
            <a:endParaRPr lang="fi-FI" dirty="0"/>
          </a:p>
          <a:p>
            <a:r>
              <a:rPr lang="fi-FI" dirty="0"/>
              <a:t>P</a:t>
            </a:r>
            <a:r>
              <a:rPr lang="fi-FI" dirty="0" smtClean="0"/>
              <a:t>olitiikka </a:t>
            </a:r>
            <a:r>
              <a:rPr lang="fi-FI" dirty="0"/>
              <a:t>antaa pohjan yliopistotason ohjaukselle </a:t>
            </a:r>
            <a:endParaRPr lang="fi-FI" dirty="0" smtClean="0"/>
          </a:p>
          <a:p>
            <a:pPr lvl="1"/>
            <a:r>
              <a:rPr lang="fi-FI" dirty="0" smtClean="0"/>
              <a:t>yliopiston kokonaisetu</a:t>
            </a:r>
          </a:p>
          <a:p>
            <a:pPr lvl="1"/>
            <a:r>
              <a:rPr lang="fi-FI" dirty="0" smtClean="0"/>
              <a:t>resurssit</a:t>
            </a:r>
            <a:r>
              <a:rPr lang="fi-FI" dirty="0"/>
              <a:t>, </a:t>
            </a:r>
            <a:r>
              <a:rPr lang="fi-FI" dirty="0" smtClean="0"/>
              <a:t>resurssit</a:t>
            </a:r>
            <a:r>
              <a:rPr lang="fi-FI" dirty="0"/>
              <a:t>, </a:t>
            </a:r>
            <a:r>
              <a:rPr lang="fi-FI" dirty="0" smtClean="0"/>
              <a:t>resurssit!</a:t>
            </a:r>
            <a:endParaRPr lang="fi-FI" dirty="0"/>
          </a:p>
          <a:p>
            <a:r>
              <a:rPr lang="fi-FI" dirty="0" smtClean="0"/>
              <a:t>Kulttuurinmuutos</a:t>
            </a:r>
            <a:r>
              <a:rPr lang="fi-FI" dirty="0"/>
              <a:t>: </a:t>
            </a:r>
            <a:r>
              <a:rPr lang="fi-FI" dirty="0" err="1" smtClean="0"/>
              <a:t>bottom-up</a:t>
            </a:r>
            <a:r>
              <a:rPr lang="fi-FI" dirty="0" smtClean="0"/>
              <a:t> vs. politiikka: top-</a:t>
            </a:r>
            <a:r>
              <a:rPr lang="fi-FI" dirty="0" err="1" smtClean="0"/>
              <a:t>down</a:t>
            </a:r>
            <a:r>
              <a:rPr lang="fi-FI" dirty="0" smtClean="0"/>
              <a:t> 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5000" dirty="0" smtClean="0"/>
              <a:t>Hyväksy virheet ja muita reunahuomautuksia</a:t>
            </a:r>
            <a:endParaRPr lang="fi-FI" sz="5000" dirty="0"/>
          </a:p>
        </p:txBody>
      </p:sp>
    </p:spTree>
    <p:extLst>
      <p:ext uri="{BB962C8B-B14F-4D97-AF65-F5344CB8AC3E}">
        <p14:creationId xmlns:p14="http://schemas.microsoft.com/office/powerpoint/2010/main" val="38089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>
          <a:xfrm>
            <a:off x="277200" y="1936102"/>
            <a:ext cx="8562000" cy="3622853"/>
          </a:xfrm>
        </p:spPr>
        <p:txBody>
          <a:bodyPr/>
          <a:lstStyle/>
          <a:p>
            <a:endParaRPr lang="fi-FI" dirty="0" smtClean="0"/>
          </a:p>
          <a:p>
            <a:r>
              <a:rPr lang="fi-FI" dirty="0" smtClean="0"/>
              <a:t>Tai miten se tehdään?</a:t>
            </a:r>
          </a:p>
          <a:p>
            <a:endParaRPr lang="fi-FI" dirty="0"/>
          </a:p>
          <a:p>
            <a:r>
              <a:rPr lang="fi-FI" dirty="0" smtClean="0"/>
              <a:t>Esimerkkinä Helsingin yliopiston tutkimusdatapolitiikkaprojekti</a:t>
            </a:r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5000" dirty="0" smtClean="0"/>
              <a:t>Mistä on hyvä tutkimusdatapolitiikka tehty?</a:t>
            </a:r>
            <a:endParaRPr lang="fi-FI" sz="5000" dirty="0"/>
          </a:p>
        </p:txBody>
      </p:sp>
    </p:spTree>
    <p:extLst>
      <p:ext uri="{BB962C8B-B14F-4D97-AF65-F5344CB8AC3E}">
        <p14:creationId xmlns:p14="http://schemas.microsoft.com/office/powerpoint/2010/main" val="286723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Rehtorin </a:t>
            </a:r>
            <a:r>
              <a:rPr lang="fi-FI" dirty="0" smtClean="0"/>
              <a:t>päätös 71/2014 (toukokuu 2014): </a:t>
            </a:r>
          </a:p>
          <a:p>
            <a:pPr marL="0" indent="0">
              <a:buNone/>
            </a:pPr>
            <a:r>
              <a:rPr lang="fi-FI" b="1" dirty="0"/>
              <a:t>	</a:t>
            </a:r>
            <a:r>
              <a:rPr lang="fi-FI" b="1" dirty="0" smtClean="0"/>
              <a:t>Projektin </a:t>
            </a:r>
            <a:r>
              <a:rPr lang="fi-FI" b="1" dirty="0"/>
              <a:t>asettaminen Helsingin yliopiston tutkimusdatapolitiikan </a:t>
            </a:r>
            <a:r>
              <a:rPr lang="fi-FI" b="1" dirty="0" smtClean="0"/>
              <a:t>	laatimiseksi 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b="1" dirty="0" smtClean="0"/>
              <a:t>Projektin tavoite</a:t>
            </a:r>
            <a:r>
              <a:rPr lang="fi-FI" dirty="0" smtClean="0"/>
              <a:t>: Laatia rehtorille</a:t>
            </a:r>
          </a:p>
          <a:p>
            <a:pPr lvl="2"/>
            <a:r>
              <a:rPr lang="fi-FI" dirty="0"/>
              <a:t>e</a:t>
            </a:r>
            <a:r>
              <a:rPr lang="fi-FI" dirty="0" smtClean="0"/>
              <a:t>hdotus </a:t>
            </a:r>
            <a:r>
              <a:rPr lang="fi-FI" dirty="0"/>
              <a:t>Helsingin yliopiston tutkimusdatapolitiikaksi </a:t>
            </a:r>
            <a:endParaRPr lang="fi-FI" dirty="0" smtClean="0"/>
          </a:p>
          <a:p>
            <a:pPr lvl="2"/>
            <a:r>
              <a:rPr lang="fi-FI" dirty="0" smtClean="0"/>
              <a:t>suunnitelma </a:t>
            </a:r>
            <a:r>
              <a:rPr lang="fi-FI" dirty="0"/>
              <a:t>politiikan </a:t>
            </a:r>
            <a:r>
              <a:rPr lang="fi-FI" dirty="0" smtClean="0"/>
              <a:t>toteuttamiseksi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Aikataulu</a:t>
            </a:r>
            <a:r>
              <a:rPr lang="fi-FI" dirty="0" smtClean="0"/>
              <a:t>: 5-12/2014</a:t>
            </a:r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Helsingin yliopiston Datapolitiikkaprojekti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4658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b="1" dirty="0" smtClean="0"/>
              <a:t>Yliopistotason linjaukset ja periaatteet</a:t>
            </a:r>
            <a:r>
              <a:rPr lang="fi-FI" dirty="0" smtClean="0"/>
              <a:t> (”politiikka”)</a:t>
            </a:r>
          </a:p>
          <a:p>
            <a:pPr lvl="1"/>
            <a:r>
              <a:rPr lang="fi-FI" dirty="0" smtClean="0"/>
              <a:t>lyhyt ohjaava dokumentti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Toteuttamissuunnitelma </a:t>
            </a:r>
            <a:endParaRPr lang="fi-FI" b="1" dirty="0"/>
          </a:p>
          <a:p>
            <a:pPr lvl="1"/>
            <a:r>
              <a:rPr lang="fi-FI" dirty="0"/>
              <a:t>tunnistetaan politiikan edellyttämät </a:t>
            </a:r>
            <a:r>
              <a:rPr lang="fi-FI" b="1" dirty="0"/>
              <a:t>toimenpiteet </a:t>
            </a:r>
            <a:r>
              <a:rPr lang="fi-FI" dirty="0" smtClean="0"/>
              <a:t>ja </a:t>
            </a:r>
            <a:r>
              <a:rPr lang="fi-FI" b="1" dirty="0" smtClean="0"/>
              <a:t>vastuutahot</a:t>
            </a:r>
            <a:endParaRPr lang="fi-FI" b="1" dirty="0"/>
          </a:p>
          <a:p>
            <a:pPr lvl="1"/>
            <a:r>
              <a:rPr lang="fi-FI" dirty="0" smtClean="0"/>
              <a:t>laaditaan </a:t>
            </a:r>
            <a:r>
              <a:rPr lang="fi-FI" b="1" dirty="0" smtClean="0"/>
              <a:t>aikataulu </a:t>
            </a:r>
            <a:r>
              <a:rPr lang="fi-FI" dirty="0" smtClean="0"/>
              <a:t>toimenpiteiden toteuttamiseksi</a:t>
            </a:r>
            <a:endParaRPr lang="fi-FI" b="1" dirty="0" smtClean="0"/>
          </a:p>
          <a:p>
            <a:pPr lvl="1"/>
            <a:r>
              <a:rPr lang="fi-FI" dirty="0" smtClean="0"/>
              <a:t>laaditaan </a:t>
            </a:r>
            <a:r>
              <a:rPr lang="fi-FI" b="1" dirty="0" smtClean="0"/>
              <a:t>mittarit</a:t>
            </a:r>
            <a:r>
              <a:rPr lang="fi-FI" dirty="0" smtClean="0"/>
              <a:t>, joiden avulla toteutumista seurataan</a:t>
            </a:r>
          </a:p>
          <a:p>
            <a:endParaRPr lang="fi-FI" dirty="0" smtClean="0"/>
          </a:p>
          <a:p>
            <a:pPr marL="0" indent="0">
              <a:buNone/>
            </a:pPr>
            <a:r>
              <a:rPr lang="fi-FI" b="1" dirty="0" smtClean="0"/>
              <a:t>Taustamuistio</a:t>
            </a:r>
          </a:p>
          <a:p>
            <a:pPr lvl="1"/>
            <a:r>
              <a:rPr lang="fi-FI" dirty="0" smtClean="0"/>
              <a:t>Määritelmät, nykytilanne, hyödyt/esteet, ym.</a:t>
            </a:r>
            <a:endParaRPr lang="fi-FI" dirty="0"/>
          </a:p>
          <a:p>
            <a:endParaRPr lang="fi-FI" dirty="0" smtClean="0"/>
          </a:p>
          <a:p>
            <a:endParaRPr lang="fi-FI" b="1" dirty="0" smtClean="0"/>
          </a:p>
          <a:p>
            <a:endParaRPr lang="fi-FI" dirty="0" smtClean="0">
              <a:sym typeface="Wingdings" panose="05000000000000000000" pitchFamily="2" charset="2"/>
            </a:endParaRPr>
          </a:p>
          <a:p>
            <a:endParaRPr lang="fi-FI" dirty="0" smtClean="0">
              <a:sym typeface="Wingdings" panose="05000000000000000000" pitchFamily="2" charset="2"/>
            </a:endParaRPr>
          </a:p>
          <a:p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Projektin Tuotokset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0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7200" y="1238956"/>
            <a:ext cx="8562000" cy="4405488"/>
          </a:xfrm>
        </p:spPr>
        <p:txBody>
          <a:bodyPr/>
          <a:lstStyle/>
          <a:p>
            <a:pPr marL="0" indent="0">
              <a:buNone/>
            </a:pPr>
            <a:r>
              <a:rPr lang="fi-FI" b="1" dirty="0" smtClean="0"/>
              <a:t>Marraskuu 2014</a:t>
            </a:r>
            <a:endParaRPr lang="fi-FI" b="1" dirty="0"/>
          </a:p>
          <a:p>
            <a:pPr marL="0" indent="0">
              <a:buNone/>
            </a:pPr>
            <a:r>
              <a:rPr lang="fi-FI" dirty="0" smtClean="0"/>
              <a:t>	Kommenttikierros</a:t>
            </a:r>
          </a:p>
          <a:p>
            <a:pPr marL="0" indent="0">
              <a:buNone/>
            </a:pPr>
            <a:r>
              <a:rPr lang="fi-FI" b="1" dirty="0" smtClean="0"/>
              <a:t>Joulukuu 2014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Datapolitiikka työryhmän kokous 12.12.2014</a:t>
            </a:r>
          </a:p>
          <a:p>
            <a:pPr lvl="4"/>
            <a:r>
              <a:rPr lang="fi-FI" dirty="0"/>
              <a:t>	</a:t>
            </a:r>
            <a:r>
              <a:rPr lang="fi-FI" dirty="0" smtClean="0"/>
              <a:t>Palautteiden huomioiminen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Datapolitiikan hyväksyminen (rehtorin päätös) 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b="1" dirty="0"/>
              <a:t>2015 </a:t>
            </a:r>
            <a:r>
              <a:rPr lang="fi-FI" b="1" dirty="0">
                <a:sym typeface="Wingdings" panose="05000000000000000000" pitchFamily="2" charset="2"/>
              </a:rPr>
              <a:t>– 2016/2017</a:t>
            </a:r>
            <a:endParaRPr lang="fi-FI" b="1" dirty="0"/>
          </a:p>
          <a:p>
            <a:r>
              <a:rPr lang="fi-FI" dirty="0">
                <a:sym typeface="Wingdings" panose="05000000000000000000" pitchFamily="2" charset="2"/>
              </a:rPr>
              <a:t>toimitaan laaditun suunnitelman mukaan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Aikataulu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2927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Mikä </a:t>
            </a:r>
            <a:r>
              <a:rPr lang="fi-FI" dirty="0"/>
              <a:t>on datapolitiikka?</a:t>
            </a:r>
          </a:p>
          <a:p>
            <a:r>
              <a:rPr lang="fi-FI" dirty="0" smtClean="0"/>
              <a:t>Mihin </a:t>
            </a:r>
            <a:r>
              <a:rPr lang="fi-FI" dirty="0"/>
              <a:t>sitä tarvitaan</a:t>
            </a:r>
            <a:r>
              <a:rPr lang="fi-FI" dirty="0" smtClean="0"/>
              <a:t>?</a:t>
            </a:r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pPr marL="0" indent="0">
              <a:buNone/>
            </a:pPr>
            <a:r>
              <a:rPr lang="fi-FI" dirty="0" smtClean="0"/>
              <a:t>Tavoite 2013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Otsikk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Selvitä tavoite!</a:t>
            </a:r>
            <a:endParaRPr lang="fi-FI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9731" y="1611228"/>
            <a:ext cx="4875956" cy="361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731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L</a:t>
            </a:r>
            <a:r>
              <a:rPr lang="fi-FI" dirty="0" smtClean="0"/>
              <a:t>uoda </a:t>
            </a:r>
            <a:r>
              <a:rPr lang="fi-FI" b="1" dirty="0"/>
              <a:t>yhtenäiset käytännöt </a:t>
            </a:r>
            <a:r>
              <a:rPr lang="fi-FI" dirty="0"/>
              <a:t>aineistojen tallettamiseen, jakamiseen, ylläpitoon ja julkaisemiseen </a:t>
            </a:r>
          </a:p>
          <a:p>
            <a:pPr lvl="0"/>
            <a:endParaRPr lang="fi-FI" dirty="0" smtClean="0"/>
          </a:p>
          <a:p>
            <a:pPr lvl="0"/>
            <a:r>
              <a:rPr lang="fi-FI" dirty="0" smtClean="0"/>
              <a:t>Luoda yhtenäiset </a:t>
            </a:r>
            <a:r>
              <a:rPr lang="fi-FI" dirty="0"/>
              <a:t>tutkimusdataan liittyvät </a:t>
            </a:r>
            <a:r>
              <a:rPr lang="fi-FI" b="1" dirty="0"/>
              <a:t>palvelut </a:t>
            </a:r>
            <a:r>
              <a:rPr lang="fi-FI" dirty="0"/>
              <a:t>ja täten säästää yliopiston taloudellisia ja henkilöstöresursseja </a:t>
            </a:r>
          </a:p>
          <a:p>
            <a:pPr lvl="0"/>
            <a:endParaRPr lang="fi-FI" dirty="0" smtClean="0"/>
          </a:p>
          <a:p>
            <a:pPr lvl="0"/>
            <a:r>
              <a:rPr lang="fi-FI" dirty="0" smtClean="0"/>
              <a:t>Tutkimuksen </a:t>
            </a:r>
            <a:r>
              <a:rPr lang="fi-FI" b="1" dirty="0"/>
              <a:t>laadun ja läpinäkyvyyden parantaminen </a:t>
            </a:r>
            <a:r>
              <a:rPr lang="fi-FI" dirty="0"/>
              <a:t>hyvää </a:t>
            </a:r>
            <a:r>
              <a:rPr lang="fi-FI" dirty="0" err="1" smtClean="0"/>
              <a:t>ainestonhallintatapaa</a:t>
            </a:r>
            <a:r>
              <a:rPr lang="fi-FI" dirty="0" smtClean="0"/>
              <a:t> </a:t>
            </a:r>
            <a:r>
              <a:rPr lang="fi-FI" dirty="0"/>
              <a:t>noudattamalla ja avoimuutta lisäämällä</a:t>
            </a:r>
          </a:p>
          <a:p>
            <a:pPr lvl="0"/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HY – tavoitteet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6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 smtClean="0"/>
              <a:t>Velvoittaa </a:t>
            </a:r>
            <a:r>
              <a:rPr lang="fi-FI" dirty="0"/>
              <a:t>osapuolia </a:t>
            </a:r>
            <a:r>
              <a:rPr lang="fi-FI" b="1" dirty="0"/>
              <a:t>sopimaan tutkimusdatan omistajuudesta, käyttöoikeuksista ja -ehdoista </a:t>
            </a:r>
            <a:r>
              <a:rPr lang="fi-FI" dirty="0"/>
              <a:t>ennen tutkimusprojektin alkua ja siten välttää näihin oikeuksiin liittyvät kiistat </a:t>
            </a:r>
          </a:p>
          <a:p>
            <a:pPr lvl="0"/>
            <a:endParaRPr lang="fi-FI" dirty="0" smtClean="0"/>
          </a:p>
          <a:p>
            <a:pPr lvl="0"/>
            <a:r>
              <a:rPr lang="fi-FI" dirty="0" smtClean="0"/>
              <a:t>Säilyttää </a:t>
            </a:r>
            <a:r>
              <a:rPr lang="fi-FI" dirty="0"/>
              <a:t>Helsingin yliopiston piirissä tuotetun </a:t>
            </a:r>
            <a:r>
              <a:rPr lang="fi-FI" b="1" dirty="0"/>
              <a:t>tutkimusdatan omistajuus yliopistolla</a:t>
            </a:r>
            <a:r>
              <a:rPr lang="fi-FI" dirty="0"/>
              <a:t>, ja siten hyödyntää yliopiston varoin tehtävä tutkimus ja sen tulokset kattavasti</a:t>
            </a:r>
          </a:p>
          <a:p>
            <a:pPr lvl="0"/>
            <a:endParaRPr lang="fi-FI" dirty="0" smtClean="0"/>
          </a:p>
          <a:p>
            <a:pPr lvl="0"/>
            <a:r>
              <a:rPr lang="fi-FI" dirty="0" smtClean="0"/>
              <a:t>Määritellä </a:t>
            </a:r>
            <a:r>
              <a:rPr lang="fi-FI" dirty="0"/>
              <a:t>politiikan edellyttämät </a:t>
            </a:r>
            <a:r>
              <a:rPr lang="fi-FI" b="1" dirty="0"/>
              <a:t>vastuut ja resurssit </a:t>
            </a:r>
            <a:r>
              <a:rPr lang="fi-FI" dirty="0"/>
              <a:t>ja sopia yliopiston eri toimijoiden välisestä </a:t>
            </a:r>
            <a:r>
              <a:rPr lang="fi-FI" dirty="0" smtClean="0"/>
              <a:t>työnjaosta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HY – tavoitteet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288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i-FI" sz="2400" dirty="0">
                <a:solidFill>
                  <a:prstClr val="black"/>
                </a:solidFill>
              </a:rPr>
              <a:t>Tutkijat (kaikilta mahdollisilta aloilta)</a:t>
            </a:r>
          </a:p>
          <a:p>
            <a:pPr lvl="0"/>
            <a:r>
              <a:rPr lang="fi-FI" sz="2400" dirty="0">
                <a:solidFill>
                  <a:prstClr val="black"/>
                </a:solidFill>
              </a:rPr>
              <a:t>Kirjasto</a:t>
            </a:r>
          </a:p>
          <a:p>
            <a:pPr lvl="0"/>
            <a:r>
              <a:rPr lang="fi-FI" sz="2400" dirty="0">
                <a:solidFill>
                  <a:prstClr val="black"/>
                </a:solidFill>
              </a:rPr>
              <a:t>Tietotekniikkakeskus</a:t>
            </a:r>
          </a:p>
          <a:p>
            <a:pPr lvl="0"/>
            <a:r>
              <a:rPr lang="fi-FI" sz="2400" dirty="0">
                <a:solidFill>
                  <a:prstClr val="black"/>
                </a:solidFill>
              </a:rPr>
              <a:t>Hallinto</a:t>
            </a:r>
          </a:p>
          <a:p>
            <a:pPr lvl="0"/>
            <a:r>
              <a:rPr lang="fi-FI" sz="2400" dirty="0">
                <a:solidFill>
                  <a:prstClr val="black"/>
                </a:solidFill>
              </a:rPr>
              <a:t>Lakimiehet</a:t>
            </a:r>
          </a:p>
          <a:p>
            <a:endParaRPr lang="fi-FI" dirty="0"/>
          </a:p>
        </p:txBody>
      </p:sp>
      <p:sp>
        <p:nvSpPr>
          <p:cNvPr id="6" name="Sisällön paikkamerkki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1400" dirty="0"/>
              <a:t>Vararehtori Keijo Hämäläinen (puheenjohtaja)</a:t>
            </a:r>
          </a:p>
          <a:p>
            <a:r>
              <a:rPr lang="fi-FI" sz="1400" dirty="0"/>
              <a:t>Tietotekniikkapäällikkö Minna Harjuniemi, Tietotekniikkakeskus</a:t>
            </a:r>
          </a:p>
          <a:p>
            <a:r>
              <a:rPr lang="fi-FI" sz="1400" dirty="0"/>
              <a:t>Professori Sampsa Hautaniemi, Lääketieteellinen tiedekunta</a:t>
            </a:r>
          </a:p>
          <a:p>
            <a:r>
              <a:rPr lang="fi-FI" sz="1400" dirty="0"/>
              <a:t>Professori Timo </a:t>
            </a:r>
            <a:r>
              <a:rPr lang="fi-FI" sz="1400" dirty="0" err="1"/>
              <a:t>Honkela</a:t>
            </a:r>
            <a:r>
              <a:rPr lang="fi-FI" sz="1400" dirty="0"/>
              <a:t>, Humanistinen tiedekunta</a:t>
            </a:r>
          </a:p>
          <a:p>
            <a:r>
              <a:rPr lang="fi-FI" sz="1400" dirty="0"/>
              <a:t>Kampuskirjastonjohtaja Pälvi Kaiponen, Helsingin yliopiston kirjasto</a:t>
            </a:r>
          </a:p>
          <a:p>
            <a:r>
              <a:rPr lang="fi-FI" sz="1400" dirty="0"/>
              <a:t>Tekijänoikeusasiamies Maria </a:t>
            </a:r>
            <a:r>
              <a:rPr lang="fi-FI" sz="1400" dirty="0" err="1"/>
              <a:t>Rehbinder</a:t>
            </a:r>
            <a:r>
              <a:rPr lang="fi-FI" sz="1400" dirty="0"/>
              <a:t>, Aalto-yliopisto</a:t>
            </a:r>
          </a:p>
          <a:p>
            <a:r>
              <a:rPr lang="fi-FI" sz="1400" dirty="0"/>
              <a:t>Yliopistotutkija, dosentti Reijo Sund, Valtiotieteellinen tiedekunta</a:t>
            </a:r>
          </a:p>
          <a:p>
            <a:r>
              <a:rPr lang="fi-FI" sz="1400" dirty="0"/>
              <a:t>Tutkimushallinnon asiantuntija Eeva Nyrövaara (sihteeri)</a:t>
            </a:r>
          </a:p>
          <a:p>
            <a:endParaRPr lang="fi-FI" dirty="0"/>
          </a:p>
        </p:txBody>
      </p:sp>
      <p:sp>
        <p:nvSpPr>
          <p:cNvPr id="4" name="Otsikk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Kokoa ryhmä!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235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Y__DB21_arial__FI_V____RGB-1">
  <a:themeElements>
    <a:clrScheme name="HY">
      <a:dk1>
        <a:sysClr val="windowText" lastClr="000000"/>
      </a:dk1>
      <a:lt1>
        <a:srgbClr val="FFFFFF"/>
      </a:lt1>
      <a:dk2>
        <a:srgbClr val="8C8A87"/>
      </a:dk2>
      <a:lt2>
        <a:srgbClr val="FFFFFF"/>
      </a:lt2>
      <a:accent1>
        <a:srgbClr val="8C8A87"/>
      </a:accent1>
      <a:accent2>
        <a:srgbClr val="1E1C77"/>
      </a:accent2>
      <a:accent3>
        <a:srgbClr val="FCA311"/>
      </a:accent3>
      <a:accent4>
        <a:srgbClr val="256EC7"/>
      </a:accent4>
      <a:accent5>
        <a:srgbClr val="E5053A"/>
      </a:accent5>
      <a:accent6>
        <a:srgbClr val="FCD116"/>
      </a:accent6>
      <a:hlink>
        <a:srgbClr val="FCA311"/>
      </a:hlink>
      <a:folHlink>
        <a:srgbClr val="8C8A87"/>
      </a:folHlink>
    </a:clrScheme>
    <a:fontScheme name="Office, klassinen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HY__DB21_arial__FI_V____RGB-1</Template>
  <TotalTime>0</TotalTime>
  <Words>530</Words>
  <Application>Microsoft Office PowerPoint</Application>
  <PresentationFormat>Näytössä katseltava diaesitys (4:3)</PresentationFormat>
  <Paragraphs>132</Paragraphs>
  <Slides>16</Slides>
  <Notes>1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HY__DB21_arial__FI_V____RGB-1</vt:lpstr>
      <vt:lpstr>Mistä on hyvä datapolitiikka tehty?</vt:lpstr>
      <vt:lpstr>Mistä on hyvä tutkimusdatapolitiikka tehty?</vt:lpstr>
      <vt:lpstr>Helsingin yliopiston Datapolitiikkaprojekti</vt:lpstr>
      <vt:lpstr>Projektin Tuotokset</vt:lpstr>
      <vt:lpstr>Aikataulu</vt:lpstr>
      <vt:lpstr>Selvitä tavoite!</vt:lpstr>
      <vt:lpstr>HY – tavoitteet</vt:lpstr>
      <vt:lpstr>HY – tavoitteet</vt:lpstr>
      <vt:lpstr>Kokoa ryhmä!</vt:lpstr>
      <vt:lpstr>Kirjoita! </vt:lpstr>
      <vt:lpstr>Mitä sisällöksi?  Velvoita tutkijat!</vt:lpstr>
      <vt:lpstr>Mitä sisällöksi?  Auta tutkijoita!</vt:lpstr>
      <vt:lpstr>Mitä sisällöksi? Palkitse tutkijat!</vt:lpstr>
      <vt:lpstr>Mitä sisällöksi? Pysy ajan hermoilla!</vt:lpstr>
      <vt:lpstr>Pyydä palautetta!</vt:lpstr>
      <vt:lpstr>Hyväksy virheet ja muita reunahuomautuksia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2014-03-19T12:12:52Z</dcterms:created>
  <dcterms:modified xsi:type="dcterms:W3CDTF">2014-11-03T12:37:31Z</dcterms:modified>
</cp:coreProperties>
</file>