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74" r:id="rId4"/>
    <p:sldId id="260" r:id="rId5"/>
    <p:sldId id="264" r:id="rId6"/>
    <p:sldId id="261" r:id="rId7"/>
    <p:sldId id="271" r:id="rId8"/>
    <p:sldId id="262" r:id="rId9"/>
    <p:sldId id="270" r:id="rId10"/>
    <p:sldId id="275" r:id="rId11"/>
    <p:sldId id="273" r:id="rId12"/>
    <p:sldId id="266" r:id="rId13"/>
    <p:sldId id="272" r:id="rId14"/>
    <p:sldId id="265" r:id="rId15"/>
    <p:sldId id="267" r:id="rId16"/>
    <p:sldId id="269" r:id="rId17"/>
    <p:sldId id="276" r:id="rId1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1" autoAdjust="0"/>
    <p:restoredTop sz="94629" autoAdjust="0"/>
  </p:normalViewPr>
  <p:slideViewPr>
    <p:cSldViewPr>
      <p:cViewPr>
        <p:scale>
          <a:sx n="121" d="100"/>
          <a:sy n="121" d="100"/>
        </p:scale>
        <p:origin x="-880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83E7F-EA5D-40BB-BBBE-9B3D46921BA1}" type="datetimeFigureOut">
              <a:rPr lang="fi-FI" smtClean="0"/>
              <a:t>3.11.2014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6279-3722-4206-927A-7BB106F406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238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 baseline="0">
                <a:ln>
                  <a:noFill/>
                </a:ln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782C-D572-489E-ACB6-B1C1F5D221A5}" type="datetime1">
              <a:rPr lang="fi-FI" smtClean="0"/>
              <a:t>3.11.2014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1678-7D22-4AF3-AA73-B0389C5DF528}" type="datetime1">
              <a:rPr lang="fi-FI" smtClean="0"/>
              <a:t>3.11.2014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1CC2-077A-4A98-B670-B5F6B0F1AA84}" type="datetime1">
              <a:rPr lang="fi-FI" smtClean="0"/>
              <a:t>3.11.2014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4444-74D1-4121-81F2-91BB81636D3E}" type="datetime1">
              <a:rPr lang="fi-FI" smtClean="0"/>
              <a:t>3.11.2014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25C3-526D-4201-B7CF-1F92783197B3}" type="datetime1">
              <a:rPr lang="fi-FI" smtClean="0"/>
              <a:t>3.11.2014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7F7E-983D-4499-8B27-30135A688651}" type="datetime1">
              <a:rPr lang="fi-FI" smtClean="0"/>
              <a:t>3.11.2014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9DCC-51E9-42BB-B369-951D9F4977E5}" type="datetime1">
              <a:rPr lang="fi-FI" smtClean="0"/>
              <a:t>3.11.2014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B950-5804-49C9-B92A-D453F1FBC684}" type="datetime1">
              <a:rPr lang="fi-FI" smtClean="0"/>
              <a:t>3.11.2014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CEB8-2B9E-4514-92EF-C8CA8B1CC10F}" type="datetime1">
              <a:rPr lang="fi-FI" smtClean="0"/>
              <a:t>3.11.2014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FD96-6053-4307-96B3-552E72A48B97}" type="datetime1">
              <a:rPr lang="fi-FI" smtClean="0"/>
              <a:t>3.11.2014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93F7-DF35-442D-B476-3300E004C366}" type="datetime1">
              <a:rPr lang="fi-FI" smtClean="0"/>
              <a:t>3.11.2014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9AF5D65-A9CC-4545-BF2F-F1BFE5BC0E9E}" type="slidenum">
              <a:rPr lang="fi-FI" smtClean="0"/>
              <a:t>‹#›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E1E991-3FC1-4E59-BE98-4C8D7EEC3FF0}" type="datetime1">
              <a:rPr lang="fi-FI" smtClean="0"/>
              <a:t>3.11.2014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Verdana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helsinki.fi/otm-hanke/" TargetMode="External"/><Relationship Id="rId3" Type="http://schemas.openxmlformats.org/officeDocument/2006/relationships/hyperlink" Target="mailto:pekka.aikas@aalto.f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.wikipedia.org/wiki/Scru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7772400" cy="1470025"/>
          </a:xfrm>
        </p:spPr>
        <p:txBody>
          <a:bodyPr>
            <a:normAutofit/>
          </a:bodyPr>
          <a:lstStyle/>
          <a:p>
            <a:r>
              <a:rPr lang="fi-FI" sz="4000" dirty="0" smtClean="0">
                <a:ea typeface="Verdana" pitchFamily="34" charset="0"/>
                <a:cs typeface="Verdana" pitchFamily="34" charset="0"/>
              </a:rPr>
              <a:t>Ketterä projekti kolmen yliopiston yhteishankkeessa</a:t>
            </a:r>
            <a:endParaRPr lang="fi-FI" sz="4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311071" y="4653136"/>
            <a:ext cx="6400800" cy="1752600"/>
          </a:xfrm>
        </p:spPr>
        <p:txBody>
          <a:bodyPr/>
          <a:lstStyle/>
          <a:p>
            <a:r>
              <a:rPr lang="fi-FI" dirty="0" smtClean="0"/>
              <a:t>4.11.2015 </a:t>
            </a:r>
            <a:r>
              <a:rPr lang="fi-FI" dirty="0" smtClean="0"/>
              <a:t>Sami Hautakangas ja Inka </a:t>
            </a:r>
            <a:r>
              <a:rPr lang="fi-FI" dirty="0"/>
              <a:t>Paukku, </a:t>
            </a:r>
            <a:r>
              <a:rPr lang="fi-FI" dirty="0" err="1" smtClean="0"/>
              <a:t>OTM-hanke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7" y="-3219"/>
            <a:ext cx="2558103" cy="2424107"/>
          </a:xfrm>
          <a:prstGeom prst="rect">
            <a:avLst/>
          </a:prstGeom>
          <a:noFill/>
        </p:spPr>
      </p:pic>
      <p:pic>
        <p:nvPicPr>
          <p:cNvPr id="5" name="Picture 4" descr="C:\Documents and Settings\wolkoff\Local Settings\Temporary Internet Files\Content.Word\HY__LB01_LogoFP_FI_B3___RGB-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76672"/>
            <a:ext cx="144016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73810"/>
            <a:ext cx="2540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fi-FI" dirty="0" smtClean="0"/>
              <a:t>OTM-HANKE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871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 </a:t>
            </a:r>
            <a:r>
              <a:rPr lang="fi-FI" sz="4000" dirty="0"/>
              <a:t>Ketterä projekti </a:t>
            </a:r>
            <a:r>
              <a:rPr lang="fi-FI" sz="4000" dirty="0" smtClean="0"/>
              <a:t>- ketterä kehitys - ketterä käyttöönotto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pic>
        <p:nvPicPr>
          <p:cNvPr id="5" name="Picture 4" descr="dilber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6" y="2780928"/>
            <a:ext cx="8128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2.1 </a:t>
            </a:r>
            <a:r>
              <a:rPr lang="en-US" sz="4000" dirty="0" err="1" smtClean="0"/>
              <a:t>Ketterä</a:t>
            </a:r>
            <a:r>
              <a:rPr lang="en-US" sz="4000" dirty="0" smtClean="0"/>
              <a:t> </a:t>
            </a:r>
            <a:r>
              <a:rPr lang="en-US" sz="4000" dirty="0" err="1" smtClean="0"/>
              <a:t>projekti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Ketterä</a:t>
            </a:r>
            <a:r>
              <a:rPr lang="en-US" dirty="0" smtClean="0"/>
              <a:t> </a:t>
            </a:r>
            <a:r>
              <a:rPr lang="en-US" dirty="0" err="1" smtClean="0"/>
              <a:t>projekti</a:t>
            </a:r>
            <a:r>
              <a:rPr lang="en-US" dirty="0" smtClean="0"/>
              <a:t> &gt; </a:t>
            </a:r>
            <a:r>
              <a:rPr lang="en-US" dirty="0" err="1" smtClean="0"/>
              <a:t>ketterä</a:t>
            </a:r>
            <a:r>
              <a:rPr lang="en-US" dirty="0" smtClean="0"/>
              <a:t> </a:t>
            </a:r>
            <a:r>
              <a:rPr lang="en-US" dirty="0" err="1" smtClean="0"/>
              <a:t>kehitys</a:t>
            </a:r>
            <a:endParaRPr lang="en-US" dirty="0" smtClean="0"/>
          </a:p>
          <a:p>
            <a:r>
              <a:rPr lang="en-US" dirty="0" err="1" smtClean="0"/>
              <a:t>Määrittelyvaihe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arkennettiin</a:t>
            </a:r>
            <a:r>
              <a:rPr lang="en-US" dirty="0" smtClean="0"/>
              <a:t> </a:t>
            </a:r>
            <a:r>
              <a:rPr lang="en-US" dirty="0" err="1" smtClean="0"/>
              <a:t>esiselvityksen</a:t>
            </a:r>
            <a:r>
              <a:rPr lang="en-US" dirty="0" smtClean="0"/>
              <a:t> </a:t>
            </a:r>
            <a:r>
              <a:rPr lang="en-US" dirty="0" err="1" smtClean="0"/>
              <a:t>aikana</a:t>
            </a:r>
            <a:r>
              <a:rPr lang="en-US" dirty="0" smtClean="0"/>
              <a:t> </a:t>
            </a:r>
            <a:r>
              <a:rPr lang="en-US" dirty="0" err="1" smtClean="0"/>
              <a:t>syntynyttä</a:t>
            </a:r>
            <a:r>
              <a:rPr lang="en-US" dirty="0" smtClean="0"/>
              <a:t> </a:t>
            </a:r>
            <a:r>
              <a:rPr lang="en-US" dirty="0" err="1" smtClean="0"/>
              <a:t>näkemystä</a:t>
            </a:r>
            <a:r>
              <a:rPr lang="en-US" dirty="0" smtClean="0"/>
              <a:t> </a:t>
            </a:r>
            <a:r>
              <a:rPr lang="en-US" dirty="0" err="1" smtClean="0"/>
              <a:t>tavoitetilasta</a:t>
            </a:r>
            <a:endParaRPr lang="en-US" dirty="0"/>
          </a:p>
          <a:p>
            <a:pPr lvl="1"/>
            <a:r>
              <a:rPr lang="en-US" dirty="0" err="1" smtClean="0"/>
              <a:t>Tuotettiin</a:t>
            </a:r>
            <a:r>
              <a:rPr lang="en-US" dirty="0" smtClean="0"/>
              <a:t> </a:t>
            </a:r>
            <a:r>
              <a:rPr lang="en-US" dirty="0" err="1" smtClean="0"/>
              <a:t>projektille</a:t>
            </a:r>
            <a:r>
              <a:rPr lang="en-US" dirty="0" smtClean="0"/>
              <a:t> Product Backlog </a:t>
            </a:r>
            <a:r>
              <a:rPr lang="en-US" dirty="0" err="1" smtClean="0"/>
              <a:t>hyvin</a:t>
            </a:r>
            <a:r>
              <a:rPr lang="en-US" dirty="0" smtClean="0"/>
              <a:t> </a:t>
            </a:r>
            <a:r>
              <a:rPr lang="en-US" dirty="0" err="1" smtClean="0"/>
              <a:t>yleisellä</a:t>
            </a:r>
            <a:r>
              <a:rPr lang="en-US" dirty="0" smtClean="0"/>
              <a:t> </a:t>
            </a:r>
            <a:r>
              <a:rPr lang="en-US" dirty="0" err="1" smtClean="0"/>
              <a:t>tarvepohjaisella</a:t>
            </a:r>
            <a:r>
              <a:rPr lang="en-US" dirty="0" smtClean="0"/>
              <a:t> </a:t>
            </a:r>
            <a:r>
              <a:rPr lang="en-US" dirty="0" err="1" smtClean="0"/>
              <a:t>tasolla</a:t>
            </a:r>
            <a:r>
              <a:rPr lang="en-US" dirty="0" smtClean="0"/>
              <a:t> (</a:t>
            </a:r>
            <a:r>
              <a:rPr lang="en-US" dirty="0" err="1"/>
              <a:t>E</a:t>
            </a:r>
            <a:r>
              <a:rPr lang="en-US" dirty="0" err="1" smtClean="0"/>
              <a:t>picit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muutamia</a:t>
            </a:r>
            <a:r>
              <a:rPr lang="en-US" dirty="0" smtClean="0"/>
              <a:t> User </a:t>
            </a:r>
            <a:r>
              <a:rPr lang="en-US" dirty="0" err="1" smtClean="0"/>
              <a:t>Storyja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 </a:t>
            </a:r>
            <a:r>
              <a:rPr lang="en-US" dirty="0" err="1" smtClean="0"/>
              <a:t>Backlogia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arkennetaan</a:t>
            </a:r>
            <a:r>
              <a:rPr lang="en-US" dirty="0" smtClean="0"/>
              <a:t> </a:t>
            </a:r>
            <a:r>
              <a:rPr lang="en-US" dirty="0" err="1" smtClean="0"/>
              <a:t>sitä</a:t>
            </a:r>
            <a:r>
              <a:rPr lang="en-US" dirty="0" smtClean="0"/>
              <a:t> </a:t>
            </a:r>
            <a:r>
              <a:rPr lang="en-US" dirty="0" err="1" smtClean="0"/>
              <a:t>mukaa</a:t>
            </a:r>
            <a:r>
              <a:rPr lang="en-US" dirty="0" smtClean="0"/>
              <a:t>, kun </a:t>
            </a:r>
            <a:r>
              <a:rPr lang="en-US" dirty="0" err="1" smtClean="0"/>
              <a:t>osien</a:t>
            </a:r>
            <a:r>
              <a:rPr lang="en-US" dirty="0" smtClean="0"/>
              <a:t> </a:t>
            </a:r>
            <a:r>
              <a:rPr lang="en-US" dirty="0" err="1" smtClean="0"/>
              <a:t>varsinainen</a:t>
            </a:r>
            <a:r>
              <a:rPr lang="en-US" dirty="0" smtClean="0"/>
              <a:t> </a:t>
            </a:r>
            <a:r>
              <a:rPr lang="en-US" dirty="0" err="1" smtClean="0"/>
              <a:t>toteutus</a:t>
            </a:r>
            <a:r>
              <a:rPr lang="en-US" dirty="0" smtClean="0"/>
              <a:t> </a:t>
            </a:r>
            <a:r>
              <a:rPr lang="en-US" dirty="0" err="1" smtClean="0"/>
              <a:t>lähestyy</a:t>
            </a:r>
            <a:endParaRPr lang="en-US" dirty="0"/>
          </a:p>
          <a:p>
            <a:r>
              <a:rPr lang="en-US" dirty="0" err="1" smtClean="0"/>
              <a:t>Oppimiskokemus</a:t>
            </a:r>
            <a:r>
              <a:rPr lang="en-US" dirty="0" smtClean="0"/>
              <a:t> </a:t>
            </a:r>
            <a:r>
              <a:rPr lang="en-US" dirty="0" err="1" smtClean="0"/>
              <a:t>kaikille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223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2.2 </a:t>
            </a:r>
            <a:r>
              <a:rPr lang="en-US" sz="4000" dirty="0" err="1" smtClean="0"/>
              <a:t>Käyttöliittymäsuunnittelu</a:t>
            </a:r>
            <a:r>
              <a:rPr lang="en-US" sz="4000" dirty="0" smtClean="0"/>
              <a:t> 	</a:t>
            </a:r>
            <a:r>
              <a:rPr lang="en-US" sz="4000" dirty="0" err="1" smtClean="0"/>
              <a:t>ketterässä</a:t>
            </a:r>
            <a:r>
              <a:rPr lang="en-US" sz="4000" dirty="0" smtClean="0"/>
              <a:t> </a:t>
            </a:r>
            <a:r>
              <a:rPr lang="en-US" sz="4000" dirty="0" err="1" smtClean="0"/>
              <a:t>projektissa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67544" y="1628800"/>
            <a:ext cx="381642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Tarvepohjaiset</a:t>
            </a:r>
            <a:r>
              <a:rPr lang="en-US" dirty="0" smtClean="0"/>
              <a:t> </a:t>
            </a:r>
            <a:r>
              <a:rPr lang="en-US" dirty="0" err="1" smtClean="0"/>
              <a:t>käyttäjätarinat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5976" y="2276872"/>
            <a:ext cx="367240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Konseptitasoinen</a:t>
            </a:r>
            <a:r>
              <a:rPr lang="en-US" dirty="0" smtClean="0"/>
              <a:t> </a:t>
            </a:r>
            <a:r>
              <a:rPr lang="en-US" dirty="0" err="1" smtClean="0"/>
              <a:t>suunnitelma</a:t>
            </a:r>
            <a:r>
              <a:rPr lang="en-US" dirty="0" smtClean="0"/>
              <a:t> </a:t>
            </a:r>
            <a:r>
              <a:rPr lang="en-US" dirty="0" err="1" smtClean="0"/>
              <a:t>toiminnallisuuksista</a:t>
            </a:r>
            <a:r>
              <a:rPr lang="en-US" dirty="0" smtClean="0"/>
              <a:t> (</a:t>
            </a:r>
            <a:r>
              <a:rPr lang="en-US" dirty="0" err="1"/>
              <a:t>P</a:t>
            </a:r>
            <a:r>
              <a:rPr lang="en-US" dirty="0" err="1" smtClean="0"/>
              <a:t>aperiproto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5976" y="3356992"/>
            <a:ext cx="3672408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Käyttöliittymäsuunnitelma</a:t>
            </a:r>
            <a:r>
              <a:rPr lang="en-US" dirty="0" smtClean="0"/>
              <a:t> (</a:t>
            </a:r>
            <a:r>
              <a:rPr lang="en-US" dirty="0" err="1" smtClean="0"/>
              <a:t>Rautalankakuvat</a:t>
            </a:r>
            <a:r>
              <a:rPr lang="en-US" dirty="0" smtClean="0"/>
              <a:t>/-proto)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3672408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Visuaalinen</a:t>
            </a:r>
            <a:r>
              <a:rPr lang="en-US" dirty="0" smtClean="0"/>
              <a:t> </a:t>
            </a:r>
            <a:r>
              <a:rPr lang="en-US" dirty="0" err="1" smtClean="0"/>
              <a:t>suunnittelu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HTML-proto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2492896"/>
            <a:ext cx="3384376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Konseptin</a:t>
            </a:r>
            <a:r>
              <a:rPr lang="en-US" dirty="0" smtClean="0"/>
              <a:t> </a:t>
            </a:r>
            <a:r>
              <a:rPr lang="en-US" dirty="0" err="1" smtClean="0"/>
              <a:t>esittely</a:t>
            </a:r>
            <a:r>
              <a:rPr lang="en-US" dirty="0" smtClean="0"/>
              <a:t> </a:t>
            </a:r>
            <a:r>
              <a:rPr lang="en-US" dirty="0" err="1" smtClean="0"/>
              <a:t>PO:ille</a:t>
            </a:r>
            <a:r>
              <a:rPr lang="en-US" dirty="0" smtClean="0"/>
              <a:t> + </a:t>
            </a:r>
            <a:r>
              <a:rPr lang="en-US" dirty="0" err="1" smtClean="0"/>
              <a:t>käyttäjäpalaute</a:t>
            </a: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5400000">
            <a:off x="4968044" y="1232756"/>
            <a:ext cx="432048" cy="1656184"/>
          </a:xfrm>
          <a:prstGeom prst="bentArrow">
            <a:avLst>
              <a:gd name="adj1" fmla="val 39946"/>
              <a:gd name="adj2" fmla="val 36529"/>
              <a:gd name="adj3" fmla="val 36956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707904" y="2443656"/>
            <a:ext cx="720080" cy="697312"/>
            <a:chOff x="3491880" y="2924946"/>
            <a:chExt cx="720080" cy="697312"/>
          </a:xfrm>
        </p:grpSpPr>
        <p:sp>
          <p:nvSpPr>
            <p:cNvPr id="21" name="Curved Down Arrow 20"/>
            <p:cNvSpPr/>
            <p:nvPr/>
          </p:nvSpPr>
          <p:spPr>
            <a:xfrm>
              <a:off x="3563888" y="2924946"/>
              <a:ext cx="648072" cy="310798"/>
            </a:xfrm>
            <a:prstGeom prst="curvedDownArrow">
              <a:avLst>
                <a:gd name="adj1" fmla="val 31561"/>
                <a:gd name="adj2" fmla="val 86451"/>
                <a:gd name="adj3" fmla="val 45776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/>
            <p:cNvSpPr/>
            <p:nvPr/>
          </p:nvSpPr>
          <p:spPr>
            <a:xfrm flipH="1" flipV="1">
              <a:off x="3491880" y="3284984"/>
              <a:ext cx="648072" cy="337274"/>
            </a:xfrm>
            <a:prstGeom prst="curvedDownArrow">
              <a:avLst>
                <a:gd name="adj1" fmla="val 31561"/>
                <a:gd name="adj2" fmla="val 86451"/>
                <a:gd name="adj3" fmla="val 48967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>
            <a:off x="5724128" y="3068960"/>
            <a:ext cx="288032" cy="2880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7544" y="3573016"/>
            <a:ext cx="3384376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Proton </a:t>
            </a:r>
            <a:r>
              <a:rPr lang="en-US" dirty="0" err="1" smtClean="0"/>
              <a:t>esittely</a:t>
            </a:r>
            <a:r>
              <a:rPr lang="en-US" dirty="0" smtClean="0"/>
              <a:t> </a:t>
            </a:r>
            <a:r>
              <a:rPr lang="en-US" dirty="0" err="1" smtClean="0"/>
              <a:t>PO:ille</a:t>
            </a:r>
            <a:r>
              <a:rPr lang="en-US" dirty="0" smtClean="0"/>
              <a:t> + </a:t>
            </a:r>
            <a:r>
              <a:rPr lang="en-US" dirty="0" err="1" smtClean="0"/>
              <a:t>käyttäjäpalaute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707904" y="3573016"/>
            <a:ext cx="720080" cy="697312"/>
            <a:chOff x="3491880" y="2924946"/>
            <a:chExt cx="720080" cy="697312"/>
          </a:xfrm>
        </p:grpSpPr>
        <p:sp>
          <p:nvSpPr>
            <p:cNvPr id="33" name="Curved Down Arrow 32"/>
            <p:cNvSpPr/>
            <p:nvPr/>
          </p:nvSpPr>
          <p:spPr>
            <a:xfrm>
              <a:off x="3563888" y="2924946"/>
              <a:ext cx="648072" cy="310798"/>
            </a:xfrm>
            <a:prstGeom prst="curvedDownArrow">
              <a:avLst>
                <a:gd name="adj1" fmla="val 31561"/>
                <a:gd name="adj2" fmla="val 86451"/>
                <a:gd name="adj3" fmla="val 45776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urved Down Arrow 33"/>
            <p:cNvSpPr/>
            <p:nvPr/>
          </p:nvSpPr>
          <p:spPr>
            <a:xfrm flipH="1" flipV="1">
              <a:off x="3491880" y="3284984"/>
              <a:ext cx="648072" cy="337274"/>
            </a:xfrm>
            <a:prstGeom prst="curvedDownArrow">
              <a:avLst>
                <a:gd name="adj1" fmla="val 31561"/>
                <a:gd name="adj2" fmla="val 86451"/>
                <a:gd name="adj3" fmla="val 48967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Down Arrow 34"/>
          <p:cNvSpPr/>
          <p:nvPr/>
        </p:nvSpPr>
        <p:spPr>
          <a:xfrm>
            <a:off x="5724128" y="4221088"/>
            <a:ext cx="288032" cy="2880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7544" y="4653136"/>
            <a:ext cx="3384376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Proton </a:t>
            </a:r>
            <a:r>
              <a:rPr lang="en-US" dirty="0" err="1" smtClean="0"/>
              <a:t>esittely</a:t>
            </a:r>
            <a:r>
              <a:rPr lang="en-US" dirty="0" smtClean="0"/>
              <a:t> </a:t>
            </a:r>
            <a:r>
              <a:rPr lang="en-US" dirty="0" err="1" smtClean="0"/>
              <a:t>PO:ille</a:t>
            </a:r>
            <a:r>
              <a:rPr lang="en-US" dirty="0" smtClean="0"/>
              <a:t> + </a:t>
            </a:r>
            <a:r>
              <a:rPr lang="en-US" dirty="0" err="1" smtClean="0"/>
              <a:t>käyttäjätestaus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707904" y="4653136"/>
            <a:ext cx="720080" cy="697312"/>
            <a:chOff x="3491880" y="2924946"/>
            <a:chExt cx="720080" cy="697312"/>
          </a:xfrm>
        </p:grpSpPr>
        <p:sp>
          <p:nvSpPr>
            <p:cNvPr id="38" name="Curved Down Arrow 37"/>
            <p:cNvSpPr/>
            <p:nvPr/>
          </p:nvSpPr>
          <p:spPr>
            <a:xfrm>
              <a:off x="3563888" y="2924946"/>
              <a:ext cx="648072" cy="310798"/>
            </a:xfrm>
            <a:prstGeom prst="curvedDownArrow">
              <a:avLst>
                <a:gd name="adj1" fmla="val 31561"/>
                <a:gd name="adj2" fmla="val 86451"/>
                <a:gd name="adj3" fmla="val 45776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urved Down Arrow 38"/>
            <p:cNvSpPr/>
            <p:nvPr/>
          </p:nvSpPr>
          <p:spPr>
            <a:xfrm flipH="1" flipV="1">
              <a:off x="3491880" y="3284984"/>
              <a:ext cx="648072" cy="337274"/>
            </a:xfrm>
            <a:prstGeom prst="curvedDownArrow">
              <a:avLst>
                <a:gd name="adj1" fmla="val 31561"/>
                <a:gd name="adj2" fmla="val 86451"/>
                <a:gd name="adj3" fmla="val 48967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Down Arrow 39"/>
          <p:cNvSpPr/>
          <p:nvPr/>
        </p:nvSpPr>
        <p:spPr>
          <a:xfrm>
            <a:off x="6372200" y="5229200"/>
            <a:ext cx="216024" cy="5760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7544" y="5661248"/>
            <a:ext cx="417646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Tarvepohjaisten</a:t>
            </a:r>
            <a:r>
              <a:rPr lang="en-US" dirty="0" smtClean="0"/>
              <a:t> </a:t>
            </a:r>
            <a:r>
              <a:rPr lang="en-US" dirty="0" err="1" smtClean="0"/>
              <a:t>käyttäjätarinoiden</a:t>
            </a:r>
            <a:r>
              <a:rPr lang="en-US" dirty="0" smtClean="0"/>
              <a:t> </a:t>
            </a:r>
            <a:r>
              <a:rPr lang="en-US" dirty="0" err="1" smtClean="0"/>
              <a:t>jalostaminen</a:t>
            </a:r>
            <a:r>
              <a:rPr lang="en-US" dirty="0" smtClean="0"/>
              <a:t> </a:t>
            </a:r>
            <a:r>
              <a:rPr lang="en-US" dirty="0" err="1" smtClean="0"/>
              <a:t>sprinttikelpoisiksi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44480" y="5805264"/>
            <a:ext cx="258390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Toteutus</a:t>
            </a:r>
            <a:r>
              <a:rPr lang="en-US" dirty="0" smtClean="0"/>
              <a:t> </a:t>
            </a:r>
            <a:r>
              <a:rPr lang="en-US" dirty="0" err="1" smtClean="0"/>
              <a:t>sprinteissä</a:t>
            </a:r>
            <a:endParaRPr lang="en-US" dirty="0"/>
          </a:p>
        </p:txBody>
      </p:sp>
      <p:sp>
        <p:nvSpPr>
          <p:cNvPr id="44" name="Bent Arrow 43"/>
          <p:cNvSpPr/>
          <p:nvPr/>
        </p:nvSpPr>
        <p:spPr>
          <a:xfrm rot="10800000">
            <a:off x="4644009" y="5229202"/>
            <a:ext cx="504056" cy="720077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4716016" y="6093296"/>
            <a:ext cx="720080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16216" y="5229200"/>
            <a:ext cx="1572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Lähes</a:t>
            </a:r>
            <a:r>
              <a:rPr lang="en-US" sz="1400" dirty="0" smtClean="0"/>
              <a:t> </a:t>
            </a:r>
            <a:r>
              <a:rPr lang="en-US" sz="1400" dirty="0" err="1" smtClean="0"/>
              <a:t>valmis</a:t>
            </a:r>
            <a:r>
              <a:rPr lang="en-US" sz="1400" dirty="0" smtClean="0"/>
              <a:t> HTML</a:t>
            </a:r>
          </a:p>
          <a:p>
            <a:r>
              <a:rPr lang="en-US" sz="1400" dirty="0" err="1" smtClean="0"/>
              <a:t>koodareille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078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2.3 </a:t>
            </a:r>
            <a:r>
              <a:rPr lang="en-US" sz="4000" dirty="0" err="1" smtClean="0"/>
              <a:t>Ketterän</a:t>
            </a:r>
            <a:r>
              <a:rPr lang="en-US" sz="4000" dirty="0" smtClean="0"/>
              <a:t> </a:t>
            </a:r>
            <a:r>
              <a:rPr lang="en-US" sz="4000" dirty="0" err="1" smtClean="0"/>
              <a:t>kehityksen</a:t>
            </a:r>
            <a:r>
              <a:rPr lang="en-US" sz="4000" dirty="0" smtClean="0"/>
              <a:t> 	</a:t>
            </a:r>
            <a:r>
              <a:rPr lang="en-US" sz="4000" dirty="0" err="1" smtClean="0"/>
              <a:t>välineitä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Product Backlog: </a:t>
            </a:r>
            <a:r>
              <a:rPr lang="en-US" dirty="0" err="1" smtClean="0"/>
              <a:t>Jira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Jira</a:t>
            </a:r>
            <a:r>
              <a:rPr lang="en-US" dirty="0" smtClean="0"/>
              <a:t> Agile, Structure)</a:t>
            </a:r>
            <a:endParaRPr lang="en-US" dirty="0"/>
          </a:p>
          <a:p>
            <a:r>
              <a:rPr lang="en-US" dirty="0" err="1" smtClean="0"/>
              <a:t>Dokumentaatio</a:t>
            </a:r>
            <a:r>
              <a:rPr lang="en-US" dirty="0" smtClean="0"/>
              <a:t>: Confluence</a:t>
            </a:r>
            <a:r>
              <a:rPr lang="en-US" dirty="0"/>
              <a:t> </a:t>
            </a:r>
            <a:r>
              <a:rPr lang="en-US" dirty="0" smtClean="0"/>
              <a:t>wiki</a:t>
            </a:r>
          </a:p>
          <a:p>
            <a:r>
              <a:rPr lang="en-US" dirty="0" err="1" smtClean="0"/>
              <a:t>Keskustelu</a:t>
            </a:r>
            <a:r>
              <a:rPr lang="en-US" dirty="0" smtClean="0"/>
              <a:t>: Skype</a:t>
            </a:r>
            <a:endParaRPr lang="en-US" dirty="0"/>
          </a:p>
          <a:p>
            <a:r>
              <a:rPr lang="en-US" dirty="0" smtClean="0"/>
              <a:t>Continuous </a:t>
            </a:r>
            <a:r>
              <a:rPr lang="en-US" dirty="0"/>
              <a:t>integration -</a:t>
            </a:r>
            <a:r>
              <a:rPr lang="en-US" dirty="0" err="1"/>
              <a:t>palvelin</a:t>
            </a:r>
            <a:r>
              <a:rPr lang="en-US" dirty="0"/>
              <a:t>: Jenkins</a:t>
            </a:r>
          </a:p>
          <a:p>
            <a:r>
              <a:rPr lang="en-US" dirty="0" smtClean="0"/>
              <a:t>Deployment</a:t>
            </a:r>
            <a:r>
              <a:rPr lang="en-US" dirty="0"/>
              <a:t>: </a:t>
            </a:r>
            <a:r>
              <a:rPr lang="en-US" dirty="0" err="1"/>
              <a:t>Docker</a:t>
            </a:r>
            <a:endParaRPr lang="en-US" dirty="0"/>
          </a:p>
          <a:p>
            <a:r>
              <a:rPr lang="en-US" dirty="0" smtClean="0"/>
              <a:t>E2E </a:t>
            </a:r>
            <a:r>
              <a:rPr lang="en-US" dirty="0"/>
              <a:t>testing: </a:t>
            </a:r>
            <a:r>
              <a:rPr lang="en-US" dirty="0" err="1" smtClean="0"/>
              <a:t>Browserstack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Asennusympäristöt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Sandbox - </a:t>
            </a:r>
            <a:r>
              <a:rPr lang="en-US" dirty="0" err="1" smtClean="0"/>
              <a:t>kehitysympäristö</a:t>
            </a:r>
            <a:r>
              <a:rPr lang="en-US" dirty="0" smtClean="0"/>
              <a:t>, </a:t>
            </a:r>
            <a:r>
              <a:rPr lang="en-US" dirty="0" err="1" smtClean="0"/>
              <a:t>josta</a:t>
            </a:r>
            <a:r>
              <a:rPr lang="en-US" dirty="0" smtClean="0"/>
              <a:t> </a:t>
            </a:r>
            <a:r>
              <a:rPr lang="en-US" dirty="0" err="1" smtClean="0"/>
              <a:t>myös</a:t>
            </a:r>
            <a:r>
              <a:rPr lang="en-US" dirty="0" smtClean="0"/>
              <a:t> </a:t>
            </a:r>
            <a:r>
              <a:rPr lang="en-US" dirty="0" err="1" smtClean="0"/>
              <a:t>PO:t</a:t>
            </a:r>
            <a:r>
              <a:rPr lang="en-US" dirty="0" smtClean="0"/>
              <a:t> </a:t>
            </a:r>
            <a:r>
              <a:rPr lang="en-US" dirty="0" err="1" smtClean="0"/>
              <a:t>näkevät</a:t>
            </a:r>
            <a:r>
              <a:rPr lang="en-US" dirty="0" smtClean="0"/>
              <a:t> </a:t>
            </a:r>
            <a:r>
              <a:rPr lang="en-US" dirty="0" err="1" smtClean="0"/>
              <a:t>lähes</a:t>
            </a:r>
            <a:r>
              <a:rPr lang="en-US" dirty="0" smtClean="0"/>
              <a:t> </a:t>
            </a:r>
            <a:r>
              <a:rPr lang="en-US" dirty="0" err="1" smtClean="0"/>
              <a:t>reaaliaikaisesti</a:t>
            </a:r>
            <a:r>
              <a:rPr lang="en-US" dirty="0" smtClean="0"/>
              <a:t>, </a:t>
            </a:r>
            <a:r>
              <a:rPr lang="en-US" dirty="0" err="1" smtClean="0"/>
              <a:t>mitä</a:t>
            </a:r>
            <a:r>
              <a:rPr lang="en-US" dirty="0" smtClean="0"/>
              <a:t> </a:t>
            </a:r>
            <a:r>
              <a:rPr lang="en-US" dirty="0" err="1" smtClean="0"/>
              <a:t>kehityksessä</a:t>
            </a:r>
            <a:r>
              <a:rPr lang="en-US" dirty="0" smtClean="0"/>
              <a:t> </a:t>
            </a:r>
            <a:r>
              <a:rPr lang="en-US" dirty="0" err="1" smtClean="0"/>
              <a:t>tapahtuu</a:t>
            </a:r>
            <a:endParaRPr lang="en-US" dirty="0" smtClean="0"/>
          </a:p>
          <a:p>
            <a:pPr lvl="1"/>
            <a:r>
              <a:rPr lang="en-US" dirty="0" smtClean="0"/>
              <a:t>Demo - </a:t>
            </a:r>
            <a:r>
              <a:rPr lang="en-US" dirty="0" err="1" smtClean="0"/>
              <a:t>viimeisin</a:t>
            </a:r>
            <a:r>
              <a:rPr lang="en-US" dirty="0" smtClean="0"/>
              <a:t> </a:t>
            </a:r>
            <a:r>
              <a:rPr lang="en-US" dirty="0" err="1" smtClean="0"/>
              <a:t>stabiili</a:t>
            </a:r>
            <a:r>
              <a:rPr lang="en-US" dirty="0" smtClean="0"/>
              <a:t> </a:t>
            </a:r>
            <a:r>
              <a:rPr lang="en-US" dirty="0" err="1" smtClean="0"/>
              <a:t>kehitysversio</a:t>
            </a:r>
            <a:r>
              <a:rPr lang="en-US" dirty="0" smtClean="0"/>
              <a:t> demo-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testauskäyttöön</a:t>
            </a:r>
            <a:endParaRPr lang="en-US" dirty="0" smtClean="0"/>
          </a:p>
          <a:p>
            <a:pPr lvl="1"/>
            <a:r>
              <a:rPr lang="en-US" dirty="0" err="1" smtClean="0"/>
              <a:t>Kunkin</a:t>
            </a:r>
            <a:r>
              <a:rPr lang="en-US" dirty="0" smtClean="0"/>
              <a:t> </a:t>
            </a:r>
            <a:r>
              <a:rPr lang="en-US" dirty="0" err="1" smtClean="0"/>
              <a:t>yliopiston</a:t>
            </a:r>
            <a:r>
              <a:rPr lang="en-US" dirty="0" smtClean="0"/>
              <a:t> </a:t>
            </a:r>
            <a:r>
              <a:rPr lang="en-US" dirty="0" err="1" smtClean="0"/>
              <a:t>oma</a:t>
            </a:r>
            <a:r>
              <a:rPr lang="en-US" dirty="0" smtClean="0"/>
              <a:t> “</a:t>
            </a:r>
            <a:r>
              <a:rPr lang="en-US" dirty="0" err="1" smtClean="0"/>
              <a:t>tuotantoympäristö</a:t>
            </a:r>
            <a:r>
              <a:rPr lang="en-US" dirty="0" smtClean="0"/>
              <a:t>” - </a:t>
            </a:r>
            <a:r>
              <a:rPr lang="en-US" dirty="0" err="1" smtClean="0"/>
              <a:t>Yliopistot</a:t>
            </a:r>
            <a:r>
              <a:rPr lang="en-US" dirty="0"/>
              <a:t> </a:t>
            </a:r>
            <a:r>
              <a:rPr lang="en-US" dirty="0" err="1" smtClean="0"/>
              <a:t>päättävät</a:t>
            </a:r>
            <a:r>
              <a:rPr lang="en-US" dirty="0" smtClean="0"/>
              <a:t> </a:t>
            </a:r>
            <a:r>
              <a:rPr lang="en-US" dirty="0" err="1" smtClean="0"/>
              <a:t>itse</a:t>
            </a:r>
            <a:r>
              <a:rPr lang="en-US" dirty="0" smtClean="0"/>
              <a:t>, </a:t>
            </a:r>
            <a:r>
              <a:rPr lang="en-US" dirty="0" err="1" smtClean="0"/>
              <a:t>mikä</a:t>
            </a:r>
            <a:r>
              <a:rPr lang="en-US" dirty="0" smtClean="0"/>
              <a:t> </a:t>
            </a:r>
            <a:r>
              <a:rPr lang="en-US" dirty="0" err="1" smtClean="0"/>
              <a:t>versio</a:t>
            </a:r>
            <a:r>
              <a:rPr lang="en-US" dirty="0" smtClean="0"/>
              <a:t> </a:t>
            </a:r>
            <a:r>
              <a:rPr lang="en-US" dirty="0" err="1" smtClean="0"/>
              <a:t>omassa</a:t>
            </a:r>
            <a:r>
              <a:rPr lang="en-US" dirty="0" smtClean="0"/>
              <a:t> </a:t>
            </a:r>
            <a:r>
              <a:rPr lang="en-US" dirty="0" err="1" smtClean="0"/>
              <a:t>ympäristössä</a:t>
            </a:r>
            <a:r>
              <a:rPr lang="en-US" dirty="0" smtClean="0"/>
              <a:t> on </a:t>
            </a:r>
            <a:r>
              <a:rPr lang="en-US" dirty="0" err="1" smtClean="0"/>
              <a:t>asennettuna</a:t>
            </a:r>
            <a:endParaRPr lang="en-US" dirty="0" smtClean="0"/>
          </a:p>
          <a:p>
            <a:pPr lvl="1"/>
            <a:r>
              <a:rPr lang="en-US" dirty="0" err="1" smtClean="0"/>
              <a:t>Versioasennus</a:t>
            </a:r>
            <a:r>
              <a:rPr lang="en-US" dirty="0" smtClean="0"/>
              <a:t> </a:t>
            </a:r>
            <a:r>
              <a:rPr lang="en-US" dirty="0" err="1" smtClean="0"/>
              <a:t>tapahtuu</a:t>
            </a:r>
            <a:r>
              <a:rPr lang="en-US" dirty="0" smtClean="0"/>
              <a:t> “</a:t>
            </a:r>
            <a:r>
              <a:rPr lang="en-US" dirty="0" err="1" smtClean="0"/>
              <a:t>nappia</a:t>
            </a:r>
            <a:r>
              <a:rPr lang="en-US" dirty="0" smtClean="0"/>
              <a:t> </a:t>
            </a:r>
            <a:r>
              <a:rPr lang="en-US" dirty="0" err="1" smtClean="0"/>
              <a:t>painamalla</a:t>
            </a:r>
            <a:r>
              <a:rPr lang="en-US" dirty="0" smtClean="0"/>
              <a:t>” </a:t>
            </a:r>
            <a:r>
              <a:rPr lang="en-US" dirty="0" err="1" smtClean="0"/>
              <a:t>kehittäjien</a:t>
            </a:r>
            <a:r>
              <a:rPr lang="en-US" dirty="0" smtClean="0"/>
              <a:t> </a:t>
            </a:r>
            <a:r>
              <a:rPr lang="en-US" dirty="0" err="1" smtClean="0"/>
              <a:t>toimesta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338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2.4 </a:t>
            </a:r>
            <a:r>
              <a:rPr lang="en-US" sz="4000" dirty="0" err="1" smtClean="0"/>
              <a:t>Ketterä</a:t>
            </a:r>
            <a:r>
              <a:rPr lang="en-US" sz="4000" dirty="0" smtClean="0"/>
              <a:t> </a:t>
            </a:r>
            <a:r>
              <a:rPr lang="en-US" sz="4000" dirty="0" err="1" smtClean="0"/>
              <a:t>kehitys</a:t>
            </a:r>
            <a:r>
              <a:rPr lang="en-US" sz="4000" dirty="0" smtClean="0"/>
              <a:t> vs. </a:t>
            </a:r>
            <a:r>
              <a:rPr lang="en-US" sz="4000" dirty="0" err="1" smtClean="0"/>
              <a:t>ketterä</a:t>
            </a:r>
            <a:r>
              <a:rPr lang="en-US" sz="4000" dirty="0" smtClean="0"/>
              <a:t> 	</a:t>
            </a:r>
            <a:r>
              <a:rPr lang="en-US" sz="4000" dirty="0" err="1" smtClean="0"/>
              <a:t>käyttöönotto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OTM-HANKE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611560" y="1844824"/>
            <a:ext cx="7200800" cy="936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näkökulmasta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ulkaisuvalmis</a:t>
            </a:r>
            <a:r>
              <a:rPr lang="en-US" dirty="0" smtClean="0"/>
              <a:t> </a:t>
            </a:r>
            <a:r>
              <a:rPr lang="en-US" dirty="0" err="1" smtClean="0"/>
              <a:t>versio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en-US" dirty="0" err="1" smtClean="0"/>
              <a:t>Teknisesti</a:t>
            </a:r>
            <a:r>
              <a:rPr lang="en-US" dirty="0" smtClean="0"/>
              <a:t> </a:t>
            </a:r>
            <a:r>
              <a:rPr lang="en-US" dirty="0" err="1" smtClean="0"/>
              <a:t>tuotantokelpoinen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käytettävyydeltään</a:t>
            </a:r>
            <a:r>
              <a:rPr lang="en-US" dirty="0"/>
              <a:t> </a:t>
            </a:r>
            <a:r>
              <a:rPr lang="en-US" dirty="0" err="1" smtClean="0"/>
              <a:t>riittävä</a:t>
            </a:r>
            <a:r>
              <a:rPr lang="en-US" dirty="0" smtClean="0"/>
              <a:t> </a:t>
            </a:r>
            <a:r>
              <a:rPr lang="en-US" dirty="0" err="1" smtClean="0"/>
              <a:t>järjestelmän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Sisältää</a:t>
            </a:r>
            <a:r>
              <a:rPr lang="en-US" dirty="0"/>
              <a:t> </a:t>
            </a:r>
            <a:r>
              <a:rPr lang="en-US" dirty="0" err="1" smtClean="0"/>
              <a:t>toiminnot</a:t>
            </a:r>
            <a:r>
              <a:rPr lang="en-US" dirty="0" smtClean="0"/>
              <a:t>, </a:t>
            </a:r>
            <a:r>
              <a:rPr lang="en-US" dirty="0" err="1" smtClean="0"/>
              <a:t>joilla</a:t>
            </a:r>
            <a:r>
              <a:rPr lang="en-US" dirty="0" smtClean="0"/>
              <a:t> </a:t>
            </a:r>
            <a:r>
              <a:rPr lang="en-US" dirty="0" err="1" smtClean="0"/>
              <a:t>katetaan</a:t>
            </a:r>
            <a:r>
              <a:rPr lang="en-US" dirty="0"/>
              <a:t> </a:t>
            </a:r>
            <a:r>
              <a:rPr lang="en-US" dirty="0" err="1" smtClean="0"/>
              <a:t>yhdessä</a:t>
            </a:r>
            <a:r>
              <a:rPr lang="en-US" dirty="0" smtClean="0"/>
              <a:t> </a:t>
            </a:r>
            <a:r>
              <a:rPr lang="en-US" dirty="0" err="1" smtClean="0"/>
              <a:t>määritelty</a:t>
            </a:r>
            <a:r>
              <a:rPr lang="en-US" dirty="0" smtClean="0"/>
              <a:t> </a:t>
            </a:r>
            <a:r>
              <a:rPr lang="en-US" dirty="0" err="1" smtClean="0"/>
              <a:t>tarve</a:t>
            </a:r>
            <a:r>
              <a:rPr lang="en-US" dirty="0" smtClean="0"/>
              <a:t>/</a:t>
            </a:r>
            <a:r>
              <a:rPr lang="en-US" dirty="0" err="1" smtClean="0"/>
              <a:t>tarpeet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4005064"/>
            <a:ext cx="72008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Beetatestaus</a:t>
            </a:r>
            <a:r>
              <a:rPr lang="en-US" dirty="0" smtClean="0"/>
              <a:t>-/</a:t>
            </a:r>
            <a:r>
              <a:rPr lang="en-US" dirty="0" err="1" smtClean="0"/>
              <a:t>pilotointivalmis</a:t>
            </a:r>
            <a:r>
              <a:rPr lang="en-US" dirty="0"/>
              <a:t> </a:t>
            </a:r>
            <a:r>
              <a:rPr lang="en-US" dirty="0" err="1" smtClean="0"/>
              <a:t>tuote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560" y="5949280"/>
            <a:ext cx="72008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Yliopiston</a:t>
            </a:r>
            <a:r>
              <a:rPr lang="en-US" dirty="0" smtClean="0"/>
              <a:t> </a:t>
            </a:r>
            <a:r>
              <a:rPr lang="en-US" dirty="0" err="1" smtClean="0"/>
              <a:t>näkökulmasta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uotantokäyttöönottovalmis</a:t>
            </a:r>
            <a:r>
              <a:rPr lang="en-US" dirty="0" smtClean="0"/>
              <a:t> </a:t>
            </a:r>
            <a:r>
              <a:rPr lang="en-US" dirty="0" err="1" smtClean="0"/>
              <a:t>tuote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924944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Tarvittava</a:t>
            </a:r>
            <a:r>
              <a:rPr lang="en-US" dirty="0" smtClean="0"/>
              <a:t> data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mahdolliset</a:t>
            </a:r>
            <a:r>
              <a:rPr lang="en-US" dirty="0" smtClean="0"/>
              <a:t> </a:t>
            </a:r>
            <a:r>
              <a:rPr lang="en-US" dirty="0" err="1" smtClean="0"/>
              <a:t>integraatiot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tietojen</a:t>
            </a:r>
            <a:r>
              <a:rPr lang="en-US" dirty="0" smtClean="0"/>
              <a:t> </a:t>
            </a:r>
            <a:r>
              <a:rPr lang="en-US" dirty="0" err="1" smtClean="0"/>
              <a:t>syöttö</a:t>
            </a:r>
            <a:r>
              <a:rPr lang="en-US" dirty="0" smtClean="0"/>
              <a:t> </a:t>
            </a:r>
            <a:r>
              <a:rPr lang="en-US" dirty="0" err="1" smtClean="0"/>
              <a:t>tarvittaessa</a:t>
            </a:r>
            <a:r>
              <a:rPr lang="en-US" dirty="0" smtClean="0"/>
              <a:t> </a:t>
            </a:r>
            <a:r>
              <a:rPr lang="en-US" dirty="0" err="1" smtClean="0"/>
              <a:t>käsin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integraation</a:t>
            </a:r>
            <a:r>
              <a:rPr lang="en-US" dirty="0" smtClean="0"/>
              <a:t> </a:t>
            </a:r>
            <a:r>
              <a:rPr lang="en-US" dirty="0" err="1" smtClean="0"/>
              <a:t>toteutus</a:t>
            </a:r>
            <a:r>
              <a:rPr lang="en-US" dirty="0" smtClean="0"/>
              <a:t> </a:t>
            </a:r>
            <a:r>
              <a:rPr lang="en-US" dirty="0" err="1" smtClean="0"/>
              <a:t>yliopiston</a:t>
            </a:r>
            <a:r>
              <a:rPr lang="en-US" dirty="0" smtClean="0"/>
              <a:t> </a:t>
            </a:r>
            <a:r>
              <a:rPr lang="en-US" dirty="0" err="1" smtClean="0"/>
              <a:t>järjestelmään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integraatioprojektit</a:t>
            </a:r>
            <a:r>
              <a:rPr lang="en-US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1680" y="4653136"/>
            <a:ext cx="5750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Datan</a:t>
            </a:r>
            <a:r>
              <a:rPr lang="en-US" dirty="0" smtClean="0"/>
              <a:t> </a:t>
            </a:r>
            <a:r>
              <a:rPr lang="en-US" dirty="0" err="1" smtClean="0"/>
              <a:t>laadun</a:t>
            </a:r>
            <a:r>
              <a:rPr lang="en-US" dirty="0" smtClean="0"/>
              <a:t> </a:t>
            </a:r>
            <a:r>
              <a:rPr lang="en-US" dirty="0" err="1" smtClean="0"/>
              <a:t>varmistus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integraatiot</a:t>
            </a:r>
            <a:r>
              <a:rPr lang="en-US" dirty="0" smtClean="0"/>
              <a:t> </a:t>
            </a:r>
            <a:r>
              <a:rPr lang="en-US" dirty="0" err="1" smtClean="0"/>
              <a:t>yliopiston</a:t>
            </a:r>
            <a:r>
              <a:rPr lang="en-US" dirty="0" smtClean="0"/>
              <a:t> </a:t>
            </a:r>
            <a:r>
              <a:rPr lang="en-US" dirty="0" err="1" smtClean="0"/>
              <a:t>omaan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toimintaympäristöön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integraatioprojektit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Toimintaympäristössä</a:t>
            </a:r>
            <a:r>
              <a:rPr lang="en-US" dirty="0" smtClean="0"/>
              <a:t> </a:t>
            </a:r>
            <a:r>
              <a:rPr lang="en-US" dirty="0" err="1" smtClean="0"/>
              <a:t>tarvittavien</a:t>
            </a:r>
            <a:r>
              <a:rPr lang="en-US" dirty="0" smtClean="0"/>
              <a:t> </a:t>
            </a:r>
            <a:r>
              <a:rPr lang="en-US" dirty="0" err="1" smtClean="0"/>
              <a:t>muutosten</a:t>
            </a:r>
            <a:r>
              <a:rPr lang="en-US" dirty="0" smtClean="0"/>
              <a:t> </a:t>
            </a:r>
            <a:r>
              <a:rPr lang="en-US" dirty="0" err="1" smtClean="0"/>
              <a:t>valmistelu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integraatioprojektit</a:t>
            </a:r>
            <a:r>
              <a:rPr lang="en-US" dirty="0" smtClean="0"/>
              <a:t>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15616" y="2924944"/>
            <a:ext cx="360040" cy="792088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115616" y="4653136"/>
            <a:ext cx="360040" cy="1152128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 txBox="1">
            <a:spLocks/>
          </p:cNvSpPr>
          <p:nvPr/>
        </p:nvSpPr>
        <p:spPr>
          <a:xfrm>
            <a:off x="467544" y="2348880"/>
            <a:ext cx="76200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Kehityksen</a:t>
            </a:r>
            <a:r>
              <a:rPr lang="en-US" dirty="0" smtClean="0"/>
              <a:t> </a:t>
            </a:r>
            <a:r>
              <a:rPr lang="en-US" dirty="0" err="1" smtClean="0"/>
              <a:t>aikainen</a:t>
            </a:r>
            <a:r>
              <a:rPr lang="en-US" dirty="0" smtClean="0"/>
              <a:t> </a:t>
            </a:r>
            <a:r>
              <a:rPr lang="en-US" dirty="0" err="1" smtClean="0"/>
              <a:t>integraatio</a:t>
            </a:r>
            <a:r>
              <a:rPr lang="en-US" dirty="0" smtClean="0"/>
              <a:t> </a:t>
            </a:r>
            <a:r>
              <a:rPr lang="en-US" dirty="0" err="1" smtClean="0"/>
              <a:t>vanhoihin</a:t>
            </a:r>
            <a:r>
              <a:rPr lang="en-US" dirty="0" smtClean="0"/>
              <a:t> </a:t>
            </a:r>
            <a:r>
              <a:rPr lang="en-US" dirty="0" err="1" smtClean="0"/>
              <a:t>järjestelmiin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Aidon</a:t>
            </a:r>
            <a:r>
              <a:rPr lang="en-US" dirty="0" smtClean="0"/>
              <a:t> </a:t>
            </a:r>
            <a:r>
              <a:rPr lang="en-US" dirty="0" err="1" smtClean="0"/>
              <a:t>datan</a:t>
            </a:r>
            <a:r>
              <a:rPr lang="en-US" dirty="0" smtClean="0"/>
              <a:t> </a:t>
            </a:r>
            <a:r>
              <a:rPr lang="en-US" dirty="0" err="1" smtClean="0"/>
              <a:t>käyttö</a:t>
            </a:r>
            <a:r>
              <a:rPr lang="en-US" dirty="0" smtClean="0"/>
              <a:t> </a:t>
            </a:r>
            <a:r>
              <a:rPr lang="en-US" dirty="0" err="1" smtClean="0"/>
              <a:t>paljastaa</a:t>
            </a:r>
            <a:r>
              <a:rPr lang="en-US" dirty="0" smtClean="0"/>
              <a:t> </a:t>
            </a:r>
            <a:r>
              <a:rPr lang="en-US" dirty="0" err="1" smtClean="0"/>
              <a:t>mahdollisia</a:t>
            </a:r>
            <a:r>
              <a:rPr lang="en-US" dirty="0" smtClean="0"/>
              <a:t> </a:t>
            </a:r>
            <a:r>
              <a:rPr lang="en-US" dirty="0" err="1" smtClean="0"/>
              <a:t>suunnittelun</a:t>
            </a:r>
            <a:r>
              <a:rPr lang="en-US" dirty="0" smtClean="0"/>
              <a:t> </a:t>
            </a:r>
            <a:r>
              <a:rPr lang="en-US" dirty="0" err="1" smtClean="0"/>
              <a:t>puutteita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Edistää</a:t>
            </a:r>
            <a:r>
              <a:rPr lang="en-US" dirty="0" smtClean="0"/>
              <a:t> </a:t>
            </a:r>
            <a:r>
              <a:rPr lang="en-US" dirty="0" err="1" smtClean="0"/>
              <a:t>konversion</a:t>
            </a:r>
            <a:r>
              <a:rPr lang="en-US" dirty="0" smtClean="0"/>
              <a:t> </a:t>
            </a:r>
            <a:r>
              <a:rPr lang="en-US" dirty="0" err="1" smtClean="0"/>
              <a:t>valmistelua</a:t>
            </a:r>
            <a:r>
              <a:rPr lang="en-US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Nykyjärjestelmien</a:t>
            </a:r>
            <a:r>
              <a:rPr lang="en-US" dirty="0" smtClean="0"/>
              <a:t> </a:t>
            </a:r>
            <a:r>
              <a:rPr lang="en-US" dirty="0" err="1" smtClean="0"/>
              <a:t>tietosisältö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sen</a:t>
            </a:r>
            <a:r>
              <a:rPr lang="en-US" dirty="0" smtClean="0"/>
              <a:t> </a:t>
            </a:r>
            <a:r>
              <a:rPr lang="en-US" dirty="0" err="1" smtClean="0"/>
              <a:t>puutteet</a:t>
            </a:r>
            <a:r>
              <a:rPr lang="en-US" dirty="0" smtClean="0"/>
              <a:t> </a:t>
            </a:r>
            <a:r>
              <a:rPr lang="en-US" dirty="0" err="1" smtClean="0"/>
              <a:t>voivat</a:t>
            </a:r>
            <a:r>
              <a:rPr lang="en-US" dirty="0" smtClean="0"/>
              <a:t> </a:t>
            </a:r>
            <a:r>
              <a:rPr lang="en-US" dirty="0" err="1" smtClean="0"/>
              <a:t>ohjata</a:t>
            </a:r>
            <a:r>
              <a:rPr lang="en-US" dirty="0" smtClean="0"/>
              <a:t> </a:t>
            </a:r>
            <a:r>
              <a:rPr lang="en-US" dirty="0" err="1" smtClean="0"/>
              <a:t>kehitystä</a:t>
            </a:r>
            <a:r>
              <a:rPr lang="en-US" dirty="0" smtClean="0"/>
              <a:t> </a:t>
            </a:r>
            <a:r>
              <a:rPr lang="en-US" dirty="0" err="1" smtClean="0"/>
              <a:t>vääriin</a:t>
            </a:r>
            <a:r>
              <a:rPr lang="en-US" dirty="0" smtClean="0"/>
              <a:t> </a:t>
            </a:r>
            <a:r>
              <a:rPr lang="en-US" dirty="0" err="1" smtClean="0"/>
              <a:t>suuntiin</a:t>
            </a:r>
            <a:endParaRPr lang="en-US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67544" y="3984848"/>
            <a:ext cx="7620000" cy="232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Kehityksen</a:t>
            </a:r>
            <a:r>
              <a:rPr lang="en-US" dirty="0" smtClean="0"/>
              <a:t> </a:t>
            </a:r>
            <a:r>
              <a:rPr lang="en-US" dirty="0" err="1" smtClean="0"/>
              <a:t>aikainen</a:t>
            </a:r>
            <a:r>
              <a:rPr lang="en-US" dirty="0" smtClean="0"/>
              <a:t> </a:t>
            </a:r>
            <a:r>
              <a:rPr lang="en-US" dirty="0" err="1" smtClean="0"/>
              <a:t>pilotointi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tuotantokäyttöönotto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Autenttiset</a:t>
            </a:r>
            <a:r>
              <a:rPr lang="en-US" dirty="0" smtClean="0"/>
              <a:t> </a:t>
            </a:r>
            <a:r>
              <a:rPr lang="en-US" dirty="0" err="1" smtClean="0"/>
              <a:t>käyttökokemukset</a:t>
            </a:r>
            <a:r>
              <a:rPr lang="en-US" dirty="0" smtClean="0"/>
              <a:t> </a:t>
            </a:r>
            <a:r>
              <a:rPr lang="en-US" dirty="0" err="1" smtClean="0"/>
              <a:t>hyödyttävät</a:t>
            </a:r>
            <a:r>
              <a:rPr lang="en-US" dirty="0" smtClean="0"/>
              <a:t> </a:t>
            </a:r>
            <a:r>
              <a:rPr lang="en-US" dirty="0" err="1" smtClean="0"/>
              <a:t>jatkokehitystä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Käyttäjien</a:t>
            </a:r>
            <a:r>
              <a:rPr lang="en-US" dirty="0" smtClean="0"/>
              <a:t> </a:t>
            </a:r>
            <a:r>
              <a:rPr lang="en-US" dirty="0" err="1" smtClean="0"/>
              <a:t>sitouttaminen</a:t>
            </a:r>
            <a:r>
              <a:rPr lang="en-US" dirty="0" smtClean="0"/>
              <a:t> </a:t>
            </a:r>
            <a:r>
              <a:rPr lang="en-US" dirty="0" err="1" smtClean="0"/>
              <a:t>järjestelmän</a:t>
            </a:r>
            <a:r>
              <a:rPr lang="en-US" dirty="0" smtClean="0"/>
              <a:t> </a:t>
            </a:r>
            <a:r>
              <a:rPr lang="en-US" dirty="0" err="1" smtClean="0"/>
              <a:t>käyttöön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Vaikutusmahdollisuus</a:t>
            </a:r>
            <a:r>
              <a:rPr lang="en-US" dirty="0" smtClean="0"/>
              <a:t> </a:t>
            </a:r>
            <a:r>
              <a:rPr lang="en-US" dirty="0" err="1" smtClean="0"/>
              <a:t>järjestelmän</a:t>
            </a:r>
            <a:r>
              <a:rPr lang="en-US" dirty="0" smtClean="0"/>
              <a:t> </a:t>
            </a:r>
            <a:r>
              <a:rPr lang="en-US" dirty="0" err="1" smtClean="0"/>
              <a:t>kehittämiseen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Avainkäyttäjien</a:t>
            </a:r>
            <a:r>
              <a:rPr lang="en-US" dirty="0" smtClean="0"/>
              <a:t> </a:t>
            </a:r>
            <a:r>
              <a:rPr lang="en-US" dirty="0" err="1" smtClean="0"/>
              <a:t>koulutus</a:t>
            </a:r>
            <a:r>
              <a:rPr lang="en-US" dirty="0" smtClean="0"/>
              <a:t> </a:t>
            </a:r>
            <a:r>
              <a:rPr lang="en-US" dirty="0" err="1" smtClean="0"/>
              <a:t>uuden</a:t>
            </a:r>
            <a:r>
              <a:rPr lang="en-US" dirty="0" smtClean="0"/>
              <a:t> </a:t>
            </a:r>
            <a:r>
              <a:rPr lang="en-US" dirty="0" err="1" smtClean="0"/>
              <a:t>järjestelmän</a:t>
            </a:r>
            <a:r>
              <a:rPr lang="en-US" dirty="0" smtClean="0"/>
              <a:t> </a:t>
            </a:r>
            <a:r>
              <a:rPr lang="en-US" dirty="0" err="1" smtClean="0"/>
              <a:t>käyttöön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ohjata</a:t>
            </a:r>
            <a:r>
              <a:rPr lang="en-US" dirty="0" smtClean="0"/>
              <a:t> </a:t>
            </a:r>
            <a:r>
              <a:rPr lang="en-US" dirty="0" err="1" smtClean="0"/>
              <a:t>priorisoimaan</a:t>
            </a:r>
            <a:r>
              <a:rPr lang="en-US" dirty="0" smtClean="0"/>
              <a:t> </a:t>
            </a:r>
            <a:r>
              <a:rPr lang="en-US" dirty="0" err="1" smtClean="0"/>
              <a:t>varsinaisen</a:t>
            </a:r>
            <a:r>
              <a:rPr lang="en-US" dirty="0" smtClean="0"/>
              <a:t> </a:t>
            </a:r>
            <a:r>
              <a:rPr lang="en-US" dirty="0" err="1" smtClean="0"/>
              <a:t>tavoitteen</a:t>
            </a:r>
            <a:r>
              <a:rPr lang="en-US" dirty="0" smtClean="0"/>
              <a:t> </a:t>
            </a:r>
            <a:r>
              <a:rPr lang="en-US" dirty="0" err="1" smtClean="0"/>
              <a:t>kannalta</a:t>
            </a:r>
            <a:r>
              <a:rPr lang="en-US" dirty="0" smtClean="0"/>
              <a:t> </a:t>
            </a:r>
            <a:r>
              <a:rPr lang="en-US" dirty="0" err="1" smtClean="0"/>
              <a:t>epäolennaisia</a:t>
            </a:r>
            <a:r>
              <a:rPr lang="en-US" dirty="0" smtClean="0"/>
              <a:t> </a:t>
            </a:r>
            <a:r>
              <a:rPr lang="en-US" dirty="0" err="1" smtClean="0"/>
              <a:t>tarpeita</a:t>
            </a:r>
            <a:r>
              <a:rPr lang="en-US" dirty="0" smtClean="0"/>
              <a:t> (</a:t>
            </a:r>
            <a:r>
              <a:rPr lang="en-US" dirty="0" err="1" smtClean="0"/>
              <a:t>väliaikaisratkaisut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7667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Osapuolet</a:t>
            </a:r>
            <a:r>
              <a:rPr lang="en-US" dirty="0" smtClean="0"/>
              <a:t> </a:t>
            </a:r>
            <a:r>
              <a:rPr lang="en-US" dirty="0" err="1" smtClean="0"/>
              <a:t>päättävät</a:t>
            </a:r>
            <a:r>
              <a:rPr lang="en-US" dirty="0" smtClean="0"/>
              <a:t> </a:t>
            </a:r>
            <a:r>
              <a:rPr lang="en-US" dirty="0" err="1" smtClean="0"/>
              <a:t>itsenäisesti</a:t>
            </a:r>
            <a:r>
              <a:rPr lang="en-US" dirty="0" smtClean="0"/>
              <a:t>, </a:t>
            </a:r>
            <a:r>
              <a:rPr lang="en-US" dirty="0" err="1" smtClean="0"/>
              <a:t>millä</a:t>
            </a:r>
            <a:r>
              <a:rPr lang="en-US" dirty="0" smtClean="0"/>
              <a:t> </a:t>
            </a:r>
            <a:r>
              <a:rPr lang="en-US" dirty="0" err="1" smtClean="0"/>
              <a:t>aikataululla</a:t>
            </a:r>
            <a:r>
              <a:rPr lang="en-US" dirty="0" smtClean="0"/>
              <a:t> </a:t>
            </a:r>
            <a:r>
              <a:rPr lang="en-US" dirty="0" err="1" smtClean="0"/>
              <a:t>integroivat</a:t>
            </a:r>
            <a:r>
              <a:rPr lang="en-US" dirty="0" smtClean="0"/>
              <a:t> </a:t>
            </a:r>
            <a:r>
              <a:rPr lang="en-US" dirty="0" err="1" smtClean="0"/>
              <a:t>hankkeen</a:t>
            </a:r>
            <a:r>
              <a:rPr lang="en-US" dirty="0" smtClean="0"/>
              <a:t> </a:t>
            </a:r>
            <a:r>
              <a:rPr lang="en-US" dirty="0" err="1" smtClean="0"/>
              <a:t>tuotoksia</a:t>
            </a:r>
            <a:r>
              <a:rPr lang="en-US" dirty="0" smtClean="0"/>
              <a:t> </a:t>
            </a:r>
            <a:r>
              <a:rPr lang="en-US" dirty="0" err="1" smtClean="0"/>
              <a:t>ympäristöönsä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ottavat</a:t>
            </a:r>
            <a:r>
              <a:rPr lang="en-US" dirty="0" smtClean="0"/>
              <a:t> </a:t>
            </a:r>
            <a:r>
              <a:rPr lang="en-US" dirty="0" err="1" smtClean="0"/>
              <a:t>niitä</a:t>
            </a:r>
            <a:r>
              <a:rPr lang="en-US" dirty="0" smtClean="0"/>
              <a:t> </a:t>
            </a:r>
            <a:r>
              <a:rPr lang="en-US" dirty="0" err="1" smtClean="0"/>
              <a:t>käyttöön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620000" cy="1143000"/>
          </a:xfrm>
        </p:spPr>
        <p:txBody>
          <a:bodyPr/>
          <a:lstStyle/>
          <a:p>
            <a:r>
              <a:rPr lang="en-US" sz="4000" dirty="0" smtClean="0"/>
              <a:t>2.5 </a:t>
            </a:r>
            <a:r>
              <a:rPr lang="en-US" sz="4000" dirty="0" err="1" smtClean="0"/>
              <a:t>Ketterän</a:t>
            </a:r>
            <a:r>
              <a:rPr lang="en-US" sz="4000" dirty="0" smtClean="0"/>
              <a:t> </a:t>
            </a:r>
            <a:r>
              <a:rPr lang="en-US" sz="4000" dirty="0" err="1" smtClean="0"/>
              <a:t>käyttöönoton</a:t>
            </a:r>
            <a:r>
              <a:rPr lang="en-US" sz="4000" dirty="0"/>
              <a:t> </a:t>
            </a:r>
            <a:r>
              <a:rPr lang="en-US" sz="4000" dirty="0" smtClean="0"/>
              <a:t>	</a:t>
            </a:r>
            <a:r>
              <a:rPr lang="en-US" sz="4000" dirty="0" err="1" smtClean="0"/>
              <a:t>hyödyt</a:t>
            </a:r>
            <a:r>
              <a:rPr lang="en-US" sz="4000" dirty="0" smtClean="0"/>
              <a:t> </a:t>
            </a:r>
            <a:r>
              <a:rPr lang="en-US" sz="4000" dirty="0" err="1" smtClean="0"/>
              <a:t>ja</a:t>
            </a:r>
            <a:r>
              <a:rPr lang="en-US" sz="4000" dirty="0" smtClean="0"/>
              <a:t> </a:t>
            </a:r>
            <a:r>
              <a:rPr lang="en-US" sz="4000" dirty="0" err="1" smtClean="0"/>
              <a:t>haasteet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grpSp>
        <p:nvGrpSpPr>
          <p:cNvPr id="10" name="Group 9"/>
          <p:cNvGrpSpPr/>
          <p:nvPr/>
        </p:nvGrpSpPr>
        <p:grpSpPr>
          <a:xfrm>
            <a:off x="827584" y="2777400"/>
            <a:ext cx="216024" cy="216024"/>
            <a:chOff x="539552" y="2636912"/>
            <a:chExt cx="288032" cy="288032"/>
          </a:xfrm>
        </p:grpSpPr>
        <p:sp>
          <p:nvSpPr>
            <p:cNvPr id="9" name="Oval 8"/>
            <p:cNvSpPr/>
            <p:nvPr/>
          </p:nvSpPr>
          <p:spPr>
            <a:xfrm>
              <a:off x="539552" y="2636912"/>
              <a:ext cx="288032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/>
            <p:cNvSpPr/>
            <p:nvPr/>
          </p:nvSpPr>
          <p:spPr>
            <a:xfrm>
              <a:off x="561256" y="2636912"/>
              <a:ext cx="266328" cy="266328"/>
            </a:xfrm>
            <a:prstGeom prst="mathPlu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7584" y="3429000"/>
            <a:ext cx="216024" cy="216024"/>
            <a:chOff x="539552" y="3212976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539552" y="3212976"/>
              <a:ext cx="288032" cy="2880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" name="Minus 6"/>
            <p:cNvSpPr/>
            <p:nvPr/>
          </p:nvSpPr>
          <p:spPr>
            <a:xfrm>
              <a:off x="539552" y="3212976"/>
              <a:ext cx="288032" cy="288032"/>
            </a:xfrm>
            <a:prstGeom prst="mathMinus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7584" y="3092344"/>
            <a:ext cx="216024" cy="216024"/>
            <a:chOff x="539552" y="2636912"/>
            <a:chExt cx="288032" cy="288032"/>
          </a:xfrm>
        </p:grpSpPr>
        <p:sp>
          <p:nvSpPr>
            <p:cNvPr id="13" name="Oval 12"/>
            <p:cNvSpPr/>
            <p:nvPr/>
          </p:nvSpPr>
          <p:spPr>
            <a:xfrm>
              <a:off x="539552" y="2636912"/>
              <a:ext cx="288032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13"/>
            <p:cNvSpPr/>
            <p:nvPr/>
          </p:nvSpPr>
          <p:spPr>
            <a:xfrm>
              <a:off x="561256" y="2636912"/>
              <a:ext cx="266328" cy="266328"/>
            </a:xfrm>
            <a:prstGeom prst="mathPlu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7584" y="4381224"/>
            <a:ext cx="216024" cy="216024"/>
            <a:chOff x="539552" y="2636912"/>
            <a:chExt cx="288032" cy="288032"/>
          </a:xfrm>
        </p:grpSpPr>
        <p:sp>
          <p:nvSpPr>
            <p:cNvPr id="16" name="Oval 15"/>
            <p:cNvSpPr/>
            <p:nvPr/>
          </p:nvSpPr>
          <p:spPr>
            <a:xfrm>
              <a:off x="539552" y="2636912"/>
              <a:ext cx="288032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561256" y="2636912"/>
              <a:ext cx="266328" cy="266328"/>
            </a:xfrm>
            <a:prstGeom prst="mathPlu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7584" y="4698024"/>
            <a:ext cx="216024" cy="216024"/>
            <a:chOff x="539552" y="2636912"/>
            <a:chExt cx="288032" cy="288032"/>
          </a:xfrm>
        </p:grpSpPr>
        <p:sp>
          <p:nvSpPr>
            <p:cNvPr id="19" name="Oval 18"/>
            <p:cNvSpPr/>
            <p:nvPr/>
          </p:nvSpPr>
          <p:spPr>
            <a:xfrm>
              <a:off x="539552" y="2636912"/>
              <a:ext cx="288032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/>
            <p:cNvSpPr/>
            <p:nvPr/>
          </p:nvSpPr>
          <p:spPr>
            <a:xfrm>
              <a:off x="561256" y="2636912"/>
              <a:ext cx="266328" cy="266328"/>
            </a:xfrm>
            <a:prstGeom prst="mathPlu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5310024"/>
            <a:ext cx="216024" cy="216024"/>
            <a:chOff x="539552" y="2636912"/>
            <a:chExt cx="288032" cy="288032"/>
          </a:xfrm>
        </p:grpSpPr>
        <p:sp>
          <p:nvSpPr>
            <p:cNvPr id="25" name="Oval 24"/>
            <p:cNvSpPr/>
            <p:nvPr/>
          </p:nvSpPr>
          <p:spPr>
            <a:xfrm>
              <a:off x="539552" y="2636912"/>
              <a:ext cx="288032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us 25"/>
            <p:cNvSpPr/>
            <p:nvPr/>
          </p:nvSpPr>
          <p:spPr>
            <a:xfrm>
              <a:off x="561256" y="2636912"/>
              <a:ext cx="266328" cy="266328"/>
            </a:xfrm>
            <a:prstGeom prst="mathPlu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5634024"/>
            <a:ext cx="216024" cy="216024"/>
            <a:chOff x="539552" y="3212976"/>
            <a:chExt cx="288032" cy="288032"/>
          </a:xfrm>
        </p:grpSpPr>
        <p:sp>
          <p:nvSpPr>
            <p:cNvPr id="31" name="Oval 30"/>
            <p:cNvSpPr/>
            <p:nvPr/>
          </p:nvSpPr>
          <p:spPr>
            <a:xfrm>
              <a:off x="539552" y="3212976"/>
              <a:ext cx="288032" cy="2880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2" name="Minus 31"/>
            <p:cNvSpPr/>
            <p:nvPr/>
          </p:nvSpPr>
          <p:spPr>
            <a:xfrm>
              <a:off x="539552" y="3212976"/>
              <a:ext cx="288032" cy="288032"/>
            </a:xfrm>
            <a:prstGeom prst="mathMinus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755576" y="6309320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5616" y="6197242"/>
            <a:ext cx="5628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Tasapainoilua</a:t>
            </a:r>
            <a:r>
              <a:rPr lang="en-US" sz="2000" dirty="0"/>
              <a:t> </a:t>
            </a:r>
            <a:r>
              <a:rPr lang="en-US" sz="2000" dirty="0" err="1"/>
              <a:t>julkaisujen</a:t>
            </a:r>
            <a:r>
              <a:rPr lang="en-US" sz="2000" dirty="0"/>
              <a:t> </a:t>
            </a:r>
            <a:r>
              <a:rPr lang="en-US" sz="2000" dirty="0" err="1"/>
              <a:t>tavoitetason</a:t>
            </a:r>
            <a:r>
              <a:rPr lang="en-US" sz="2000" dirty="0"/>
              <a:t> </a:t>
            </a:r>
            <a:r>
              <a:rPr lang="en-US" sz="2000" dirty="0" err="1"/>
              <a:t>määrittely</a:t>
            </a:r>
            <a:r>
              <a:rPr lang="en-US" dirty="0" err="1"/>
              <a:t>ssä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9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5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3 </a:t>
            </a:r>
            <a:r>
              <a:rPr lang="en-US" sz="4000" dirty="0" err="1" smtClean="0"/>
              <a:t>Opittua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Henkilöiden</a:t>
            </a:r>
            <a:r>
              <a:rPr lang="en-US" dirty="0" smtClean="0"/>
              <a:t> </a:t>
            </a:r>
            <a:r>
              <a:rPr lang="en-US" dirty="0" err="1" smtClean="0"/>
              <a:t>valinta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sitoutuminen</a:t>
            </a:r>
            <a:r>
              <a:rPr lang="en-US" dirty="0" smtClean="0"/>
              <a:t> </a:t>
            </a:r>
            <a:r>
              <a:rPr lang="en-US" dirty="0" err="1" smtClean="0"/>
              <a:t>avainasemassa</a:t>
            </a:r>
            <a:endParaRPr lang="en-US" dirty="0" smtClean="0"/>
          </a:p>
          <a:p>
            <a:pPr lvl="1"/>
            <a:r>
              <a:rPr lang="en-US" dirty="0" err="1" smtClean="0"/>
              <a:t>Sisältöasiantuntijuus</a:t>
            </a:r>
            <a:endParaRPr lang="en-US" dirty="0" smtClean="0"/>
          </a:p>
          <a:p>
            <a:pPr lvl="1"/>
            <a:r>
              <a:rPr lang="en-US" dirty="0" err="1" smtClean="0"/>
              <a:t>Asiantuntevat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sitoutuneet</a:t>
            </a:r>
            <a:r>
              <a:rPr lang="en-US" dirty="0" smtClean="0"/>
              <a:t> </a:t>
            </a:r>
            <a:r>
              <a:rPr lang="en-US" dirty="0" err="1" smtClean="0"/>
              <a:t>kehittäjät</a:t>
            </a:r>
            <a:endParaRPr lang="en-US" dirty="0" smtClean="0"/>
          </a:p>
          <a:p>
            <a:r>
              <a:rPr lang="en-US" dirty="0" err="1"/>
              <a:t>Läsnäolo</a:t>
            </a:r>
            <a:r>
              <a:rPr lang="en-US" dirty="0"/>
              <a:t> </a:t>
            </a:r>
            <a:r>
              <a:rPr lang="en-US" dirty="0" err="1"/>
              <a:t>ja</a:t>
            </a:r>
            <a:r>
              <a:rPr lang="en-US" dirty="0"/>
              <a:t> </a:t>
            </a:r>
            <a:r>
              <a:rPr lang="en-US" dirty="0" err="1"/>
              <a:t>osallistuminen</a:t>
            </a:r>
            <a:r>
              <a:rPr lang="en-US" dirty="0"/>
              <a:t> -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50 % </a:t>
            </a:r>
            <a:r>
              <a:rPr lang="en-US" dirty="0" err="1"/>
              <a:t>resursseja</a:t>
            </a:r>
            <a:endParaRPr lang="en-US" dirty="0"/>
          </a:p>
          <a:p>
            <a:r>
              <a:rPr lang="en-US" dirty="0" err="1" smtClean="0"/>
              <a:t>Riittävä</a:t>
            </a:r>
            <a:r>
              <a:rPr lang="en-US" dirty="0" smtClean="0"/>
              <a:t> </a:t>
            </a:r>
            <a:r>
              <a:rPr lang="en-US" dirty="0" err="1" smtClean="0"/>
              <a:t>valta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vastuu</a:t>
            </a:r>
            <a:r>
              <a:rPr lang="en-US" dirty="0" smtClean="0"/>
              <a:t> </a:t>
            </a:r>
            <a:r>
              <a:rPr lang="en-US" dirty="0" err="1" smtClean="0"/>
              <a:t>projektille</a:t>
            </a:r>
            <a:endParaRPr lang="en-US" dirty="0" smtClean="0"/>
          </a:p>
          <a:p>
            <a:pPr lvl="1"/>
            <a:r>
              <a:rPr lang="en-US" dirty="0" err="1" smtClean="0"/>
              <a:t>Projektiryhmäläiset</a:t>
            </a:r>
            <a:r>
              <a:rPr lang="en-US" dirty="0" smtClean="0"/>
              <a:t> </a:t>
            </a:r>
            <a:r>
              <a:rPr lang="en-US" dirty="0" err="1" smtClean="0"/>
              <a:t>tekevät</a:t>
            </a:r>
            <a:r>
              <a:rPr lang="en-US" dirty="0" smtClean="0"/>
              <a:t> </a:t>
            </a:r>
            <a:r>
              <a:rPr lang="en-US" dirty="0" err="1" smtClean="0"/>
              <a:t>työtä</a:t>
            </a:r>
            <a:r>
              <a:rPr lang="en-US" dirty="0" smtClean="0"/>
              <a:t> </a:t>
            </a:r>
            <a:r>
              <a:rPr lang="en-US" dirty="0" err="1" smtClean="0"/>
              <a:t>projektille</a:t>
            </a:r>
            <a:r>
              <a:rPr lang="en-US" dirty="0" smtClean="0"/>
              <a:t>, </a:t>
            </a:r>
            <a:r>
              <a:rPr lang="en-US" dirty="0" err="1" smtClean="0"/>
              <a:t>jolla</a:t>
            </a:r>
            <a:r>
              <a:rPr lang="en-US" dirty="0" smtClean="0"/>
              <a:t> on </a:t>
            </a:r>
            <a:r>
              <a:rPr lang="en-US" dirty="0" err="1" smtClean="0"/>
              <a:t>yliopistojen</a:t>
            </a:r>
            <a:r>
              <a:rPr lang="en-US" dirty="0" smtClean="0"/>
              <a:t> </a:t>
            </a:r>
            <a:r>
              <a:rPr lang="en-US" dirty="0" err="1" smtClean="0"/>
              <a:t>asettamat</a:t>
            </a:r>
            <a:r>
              <a:rPr lang="en-US" dirty="0" smtClean="0"/>
              <a:t> </a:t>
            </a:r>
            <a:r>
              <a:rPr lang="en-US" dirty="0" err="1" smtClean="0"/>
              <a:t>yhteiset</a:t>
            </a:r>
            <a:r>
              <a:rPr lang="en-US" dirty="0" smtClean="0"/>
              <a:t> </a:t>
            </a:r>
            <a:r>
              <a:rPr lang="en-US" dirty="0" err="1" smtClean="0"/>
              <a:t>tavoitteet</a:t>
            </a:r>
            <a:endParaRPr lang="en-US" dirty="0" smtClean="0"/>
          </a:p>
          <a:p>
            <a:pPr lvl="1"/>
            <a:r>
              <a:rPr lang="en-US" dirty="0" err="1" smtClean="0"/>
              <a:t>Yhteisesti</a:t>
            </a:r>
            <a:r>
              <a:rPr lang="en-US" dirty="0" smtClean="0"/>
              <a:t> </a:t>
            </a:r>
            <a:r>
              <a:rPr lang="en-US" dirty="0" err="1" smtClean="0"/>
              <a:t>asetetut</a:t>
            </a:r>
            <a:r>
              <a:rPr lang="en-US" dirty="0" smtClean="0"/>
              <a:t> </a:t>
            </a:r>
            <a:r>
              <a:rPr lang="en-US" dirty="0" err="1" smtClean="0"/>
              <a:t>tavoitteet</a:t>
            </a:r>
            <a:r>
              <a:rPr lang="en-US" dirty="0" smtClean="0"/>
              <a:t> </a:t>
            </a:r>
            <a:r>
              <a:rPr lang="en-US" dirty="0" err="1" smtClean="0"/>
              <a:t>ohittavat</a:t>
            </a:r>
            <a:r>
              <a:rPr lang="en-US" dirty="0" smtClean="0"/>
              <a:t> </a:t>
            </a:r>
            <a:r>
              <a:rPr lang="en-US" dirty="0" err="1" smtClean="0"/>
              <a:t>yksittäisen</a:t>
            </a:r>
            <a:r>
              <a:rPr lang="en-US" dirty="0" smtClean="0"/>
              <a:t> </a:t>
            </a:r>
            <a:r>
              <a:rPr lang="en-US" dirty="0" err="1" smtClean="0"/>
              <a:t>yliopiston</a:t>
            </a:r>
            <a:r>
              <a:rPr lang="en-US" dirty="0" smtClean="0"/>
              <a:t> </a:t>
            </a:r>
            <a:r>
              <a:rPr lang="en-US" dirty="0" err="1" smtClean="0"/>
              <a:t>tarpeet</a:t>
            </a:r>
            <a:endParaRPr lang="en-US" dirty="0"/>
          </a:p>
          <a:p>
            <a:r>
              <a:rPr lang="en-US" dirty="0" err="1" smtClean="0"/>
              <a:t>Luottamus</a:t>
            </a:r>
            <a:endParaRPr lang="en-US" dirty="0" smtClean="0"/>
          </a:p>
          <a:p>
            <a:r>
              <a:rPr lang="en-US" dirty="0" err="1" smtClean="0"/>
              <a:t>Tulosten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äkyvyys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kommunikaatio</a:t>
            </a:r>
            <a:endParaRPr lang="en-US" dirty="0" smtClean="0"/>
          </a:p>
          <a:p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laajentuminen</a:t>
            </a:r>
            <a:r>
              <a:rPr lang="en-US" dirty="0" smtClean="0"/>
              <a:t> </a:t>
            </a:r>
            <a:r>
              <a:rPr lang="en-US" dirty="0" err="1" smtClean="0"/>
              <a:t>hoidettava</a:t>
            </a:r>
            <a:r>
              <a:rPr lang="en-US" dirty="0" smtClean="0"/>
              <a:t> </a:t>
            </a:r>
            <a:r>
              <a:rPr lang="en-US" dirty="0" err="1" smtClean="0"/>
              <a:t>hallitusti</a:t>
            </a:r>
            <a:endParaRPr lang="en-US" dirty="0" smtClean="0"/>
          </a:p>
          <a:p>
            <a:r>
              <a:rPr lang="en-US" dirty="0" err="1" smtClean="0"/>
              <a:t>Erillisten</a:t>
            </a:r>
            <a:r>
              <a:rPr lang="en-US" dirty="0" smtClean="0"/>
              <a:t> </a:t>
            </a:r>
            <a:r>
              <a:rPr lang="en-US" dirty="0" err="1" smtClean="0"/>
              <a:t>integraatioprojektien</a:t>
            </a:r>
            <a:r>
              <a:rPr lang="en-US" dirty="0"/>
              <a:t> </a:t>
            </a:r>
            <a:r>
              <a:rPr lang="en-US" dirty="0" err="1" smtClean="0"/>
              <a:t>vaikutus</a:t>
            </a:r>
            <a:r>
              <a:rPr lang="en-US" dirty="0" smtClean="0"/>
              <a:t> </a:t>
            </a:r>
            <a:r>
              <a:rPr lang="en-US" dirty="0" err="1" smtClean="0"/>
              <a:t>yhteisen</a:t>
            </a:r>
            <a:r>
              <a:rPr lang="en-US" dirty="0" smtClean="0"/>
              <a:t> </a:t>
            </a:r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etenemiseen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201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Kysymyksiä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Lisätietoja</a:t>
            </a:r>
            <a:r>
              <a:rPr lang="en-US" dirty="0" smtClean="0"/>
              <a:t> </a:t>
            </a:r>
            <a:r>
              <a:rPr lang="en-US" dirty="0" err="1" smtClean="0"/>
              <a:t>hankkeesta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http://blogs.helsinki.fi/otm-hanke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Pekka</a:t>
            </a:r>
            <a:r>
              <a:rPr lang="en-US" dirty="0" smtClean="0"/>
              <a:t> </a:t>
            </a:r>
            <a:r>
              <a:rPr lang="en-US" dirty="0" err="1" smtClean="0"/>
              <a:t>Äikäs</a:t>
            </a:r>
            <a:r>
              <a:rPr lang="en-US" dirty="0" smtClean="0"/>
              <a:t>, </a:t>
            </a:r>
            <a:r>
              <a:rPr lang="en-US" dirty="0" err="1" smtClean="0"/>
              <a:t>hankepäällikkö</a:t>
            </a:r>
            <a:r>
              <a:rPr lang="en-US" dirty="0" smtClean="0"/>
              <a:t>, </a:t>
            </a:r>
            <a:r>
              <a:rPr lang="en-US" u="sng" dirty="0" smtClean="0">
                <a:hlinkClick r:id="rId3"/>
              </a:rPr>
              <a:t>pekka.aikas</a:t>
            </a:r>
            <a:r>
              <a:rPr lang="en-US" u="sng" dirty="0">
                <a:hlinkClick r:id="rId3"/>
              </a:rPr>
              <a:t>@</a:t>
            </a:r>
            <a:r>
              <a:rPr lang="en-US" u="sng" dirty="0" smtClean="0">
                <a:hlinkClick r:id="rId3"/>
              </a:rPr>
              <a:t>aalto.fi</a:t>
            </a:r>
            <a:endParaRPr lang="en-US" u="sng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019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 smtClean="0">
                <a:ea typeface="Verdana" pitchFamily="34" charset="0"/>
                <a:cs typeface="Verdana" pitchFamily="34" charset="0"/>
              </a:rPr>
              <a:t>Esityksen sisältö</a:t>
            </a:r>
            <a:endParaRPr lang="fi-FI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fi-FI" dirty="0" smtClean="0"/>
              <a:t>Hanke ja sen organisointi </a:t>
            </a:r>
          </a:p>
          <a:p>
            <a:pPr marL="571500" indent="-457200">
              <a:buFont typeface="+mj-lt"/>
              <a:buAutoNum type="arabicPeriod"/>
            </a:pPr>
            <a:r>
              <a:rPr lang="fi-FI" dirty="0" smtClean="0"/>
              <a:t>Ketterä projekti - ketterä kehitys - ketterä käyttöönotto</a:t>
            </a:r>
          </a:p>
          <a:p>
            <a:pPr marL="571500" indent="-457200">
              <a:buFont typeface="+mj-lt"/>
              <a:buAutoNum type="arabicPeriod"/>
            </a:pPr>
            <a:r>
              <a:rPr lang="fi-FI" dirty="0" smtClean="0"/>
              <a:t>Opittua</a:t>
            </a:r>
          </a:p>
          <a:p>
            <a:pPr marL="114300" indent="0">
              <a:buNone/>
            </a:pPr>
            <a:endParaRPr lang="fi-FI" dirty="0" smtClean="0"/>
          </a:p>
          <a:p>
            <a:pPr marL="114300" indent="0">
              <a:buNone/>
            </a:pPr>
            <a:endParaRPr lang="fi-FI" dirty="0" smtClean="0"/>
          </a:p>
          <a:p>
            <a:pPr marL="114300" indent="0">
              <a:buNone/>
            </a:pPr>
            <a:endParaRPr lang="fi-FI" dirty="0" smtClean="0"/>
          </a:p>
          <a:p>
            <a:pPr marL="114300" indent="0">
              <a:buNone/>
            </a:pPr>
            <a:endParaRPr lang="fi-FI" dirty="0" smtClean="0"/>
          </a:p>
          <a:p>
            <a:pPr marL="114300" indent="0">
              <a:buNone/>
            </a:pPr>
            <a:endParaRPr lang="fi-FI" dirty="0" smtClean="0"/>
          </a:p>
          <a:p>
            <a:pPr marL="114300" indent="0">
              <a:buNone/>
            </a:pPr>
            <a:endParaRPr lang="fi-FI" dirty="0" smtClean="0"/>
          </a:p>
          <a:p>
            <a:pPr marL="114300" indent="0">
              <a:buNone/>
            </a:pP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OTM-HANKE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026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 smtClean="0"/>
              <a:t>1 Hanke </a:t>
            </a:r>
            <a:r>
              <a:rPr lang="fi-FI" sz="4000" dirty="0"/>
              <a:t>ja sen </a:t>
            </a:r>
            <a:r>
              <a:rPr lang="fi-FI" sz="4000" dirty="0" smtClean="0"/>
              <a:t>organisointi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pic>
        <p:nvPicPr>
          <p:cNvPr id="5" name="Picture 4" descr="karja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4" y="1628800"/>
            <a:ext cx="6985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6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22648"/>
              </p:ext>
            </p:extLst>
          </p:nvPr>
        </p:nvGraphicFramePr>
        <p:xfrm>
          <a:off x="467544" y="4293096"/>
          <a:ext cx="7416822" cy="188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47422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1413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1.1 OTM-</a:t>
            </a:r>
            <a:r>
              <a:rPr lang="en-US" sz="4000" dirty="0" err="1" smtClean="0"/>
              <a:t>hanke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476872"/>
          </a:xfrm>
        </p:spPr>
        <p:txBody>
          <a:bodyPr/>
          <a:lstStyle/>
          <a:p>
            <a:r>
              <a:rPr lang="en-US" dirty="0" err="1" smtClean="0"/>
              <a:t>Opintohallinnon</a:t>
            </a:r>
            <a:r>
              <a:rPr lang="en-US" dirty="0" smtClean="0"/>
              <a:t> </a:t>
            </a:r>
            <a:r>
              <a:rPr lang="en-US" dirty="0" err="1"/>
              <a:t>tietojärjestelmien</a:t>
            </a:r>
            <a:r>
              <a:rPr lang="en-US" dirty="0"/>
              <a:t> </a:t>
            </a:r>
            <a:r>
              <a:rPr lang="en-US" dirty="0" err="1"/>
              <a:t>modernisointi</a:t>
            </a:r>
            <a:r>
              <a:rPr lang="en-US" dirty="0"/>
              <a:t> -</a:t>
            </a:r>
            <a:r>
              <a:rPr lang="en-US" dirty="0" err="1"/>
              <a:t>hanke</a:t>
            </a:r>
            <a:endParaRPr lang="en-US" dirty="0"/>
          </a:p>
          <a:p>
            <a:r>
              <a:rPr lang="en-US" dirty="0" err="1"/>
              <a:t>Hankkeen</a:t>
            </a:r>
            <a:r>
              <a:rPr lang="en-US" dirty="0"/>
              <a:t> </a:t>
            </a:r>
            <a:r>
              <a:rPr lang="en-US" dirty="0" err="1"/>
              <a:t>osapuolet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Aalto-</a:t>
            </a:r>
            <a:r>
              <a:rPr lang="en-US" dirty="0" err="1"/>
              <a:t>yliopisto</a:t>
            </a:r>
            <a:r>
              <a:rPr lang="en-US" dirty="0"/>
              <a:t> </a:t>
            </a:r>
            <a:r>
              <a:rPr lang="en-US" dirty="0" smtClean="0"/>
              <a:t>30% (</a:t>
            </a:r>
            <a:r>
              <a:rPr lang="en-US" dirty="0" err="1" smtClean="0"/>
              <a:t>Oodi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Helsingin</a:t>
            </a:r>
            <a:r>
              <a:rPr lang="en-US" dirty="0"/>
              <a:t> </a:t>
            </a:r>
            <a:r>
              <a:rPr lang="en-US" dirty="0" err="1"/>
              <a:t>yliopisto</a:t>
            </a:r>
            <a:r>
              <a:rPr lang="en-US" dirty="0"/>
              <a:t> </a:t>
            </a:r>
            <a:r>
              <a:rPr lang="en-US" dirty="0" smtClean="0"/>
              <a:t>50% (</a:t>
            </a:r>
            <a:r>
              <a:rPr lang="en-US" dirty="0" err="1"/>
              <a:t>Oodi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Tampereen</a:t>
            </a:r>
            <a:r>
              <a:rPr lang="en-US" dirty="0"/>
              <a:t> </a:t>
            </a:r>
            <a:r>
              <a:rPr lang="en-US" dirty="0" err="1"/>
              <a:t>yliopisto</a:t>
            </a:r>
            <a:r>
              <a:rPr lang="en-US" dirty="0"/>
              <a:t> </a:t>
            </a:r>
            <a:r>
              <a:rPr lang="en-US" dirty="0" smtClean="0"/>
              <a:t>20% (</a:t>
            </a:r>
            <a:r>
              <a:rPr lang="en-US" dirty="0"/>
              <a:t>OPSU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sp>
        <p:nvSpPr>
          <p:cNvPr id="5" name="Right Arrow 4"/>
          <p:cNvSpPr/>
          <p:nvPr/>
        </p:nvSpPr>
        <p:spPr>
          <a:xfrm>
            <a:off x="1259632" y="4869160"/>
            <a:ext cx="1080120" cy="504056"/>
          </a:xfrm>
          <a:prstGeom prst="rightArrow">
            <a:avLst>
              <a:gd name="adj1" fmla="val 98912"/>
              <a:gd name="adj2" fmla="val 26901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Esiselvitys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67944" y="4869160"/>
            <a:ext cx="3744416" cy="504056"/>
          </a:xfrm>
          <a:prstGeom prst="rightArrow">
            <a:avLst>
              <a:gd name="adj1" fmla="val 98912"/>
              <a:gd name="adj2" fmla="val 2942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Toteutus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59832" y="4869160"/>
            <a:ext cx="1152128" cy="504056"/>
          </a:xfrm>
          <a:prstGeom prst="rightArrow">
            <a:avLst>
              <a:gd name="adj1" fmla="val 98912"/>
              <a:gd name="adj2" fmla="val 2728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Määrittely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627784" y="4869161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2771800" y="4869161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2915816" y="4869161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652120" y="5589240"/>
            <a:ext cx="2592288" cy="504056"/>
          </a:xfrm>
          <a:prstGeom prst="rightArrow">
            <a:avLst>
              <a:gd name="adj1" fmla="val 98912"/>
              <a:gd name="adj2" fmla="val 2942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4499992" y="5589240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644008" y="5589240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788024" y="5589240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932040" y="5589240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H="1">
            <a:off x="5076056" y="5589240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5220072" y="5589240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5364088" y="5589240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5508104" y="5589240"/>
            <a:ext cx="7200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9722" y="5589240"/>
            <a:ext cx="241650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Yliopistojen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omat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integraatio</a:t>
            </a:r>
            <a:r>
              <a:rPr lang="en-US" sz="1400" b="1" dirty="0" smtClean="0">
                <a:solidFill>
                  <a:schemeClr val="bg1"/>
                </a:solidFill>
              </a:rPr>
              <a:t>- </a:t>
            </a:r>
          </a:p>
          <a:p>
            <a:r>
              <a:rPr lang="en-US" sz="1400" b="1" dirty="0" err="1" smtClean="0">
                <a:solidFill>
                  <a:schemeClr val="bg1"/>
                </a:solidFill>
              </a:rPr>
              <a:t>ja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käyttöönotto-</a:t>
            </a:r>
            <a:r>
              <a:rPr lang="en-US" sz="1400" b="1" dirty="0" err="1" smtClean="0">
                <a:solidFill>
                  <a:schemeClr val="bg1"/>
                </a:solidFill>
              </a:rPr>
              <a:t>projektit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8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620000" cy="1143000"/>
          </a:xfrm>
        </p:spPr>
        <p:txBody>
          <a:bodyPr/>
          <a:lstStyle/>
          <a:p>
            <a:r>
              <a:rPr lang="fi-FI" sz="4000" dirty="0" smtClean="0">
                <a:latin typeface="Verdana"/>
                <a:cs typeface="Verdana"/>
              </a:rPr>
              <a:t>1.2 Hankkeen organisointi</a:t>
            </a:r>
            <a:endParaRPr lang="fi-FI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1600200"/>
            <a:ext cx="3240360" cy="49251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i-FI" sz="1200" dirty="0"/>
              <a:t>Johtoryhmä hyväksyy tulokset ja vastaa työn puitteista (mm. talous)</a:t>
            </a:r>
          </a:p>
          <a:p>
            <a:pPr lvl="1">
              <a:lnSpc>
                <a:spcPct val="80000"/>
              </a:lnSpc>
            </a:pPr>
            <a:r>
              <a:rPr lang="fi-FI" sz="1000" dirty="0" smtClean="0"/>
              <a:t>Vastuut määrittelee sopimus</a:t>
            </a:r>
          </a:p>
          <a:p>
            <a:pPr lvl="1">
              <a:lnSpc>
                <a:spcPct val="80000"/>
              </a:lnSpc>
            </a:pPr>
            <a:r>
              <a:rPr lang="fi-FI" sz="1000" dirty="0" smtClean="0"/>
              <a:t>Kustakin yliopistosta 2 jäsentä</a:t>
            </a:r>
          </a:p>
          <a:p>
            <a:pPr lvl="1">
              <a:lnSpc>
                <a:spcPct val="80000"/>
              </a:lnSpc>
            </a:pPr>
            <a:endParaRPr lang="fi-FI" sz="1000" dirty="0"/>
          </a:p>
          <a:p>
            <a:pPr>
              <a:lnSpc>
                <a:spcPct val="80000"/>
              </a:lnSpc>
            </a:pPr>
            <a:r>
              <a:rPr lang="fi-FI" sz="1200" dirty="0"/>
              <a:t>Ohjausryhmä vastaa sisällön ohjauksesta ja tukee projektipäällikköä</a:t>
            </a:r>
          </a:p>
          <a:p>
            <a:pPr lvl="1">
              <a:lnSpc>
                <a:spcPct val="80000"/>
              </a:lnSpc>
            </a:pPr>
            <a:r>
              <a:rPr lang="fi-FI" sz="1000" dirty="0" smtClean="0"/>
              <a:t>10 jäsentä, vaatimuksena vahva substanssiosaaminen</a:t>
            </a:r>
          </a:p>
          <a:p>
            <a:pPr lvl="1">
              <a:lnSpc>
                <a:spcPct val="80000"/>
              </a:lnSpc>
            </a:pPr>
            <a:r>
              <a:rPr lang="fi-FI" sz="1000" dirty="0" smtClean="0"/>
              <a:t>Hankalat valinnat siirretään johtoryhmälle</a:t>
            </a:r>
          </a:p>
          <a:p>
            <a:pPr lvl="1">
              <a:lnSpc>
                <a:spcPct val="80000"/>
              </a:lnSpc>
            </a:pPr>
            <a:endParaRPr lang="fi-FI" sz="1000" dirty="0"/>
          </a:p>
          <a:p>
            <a:pPr>
              <a:lnSpc>
                <a:spcPct val="80000"/>
              </a:lnSpc>
            </a:pPr>
            <a:r>
              <a:rPr lang="fi-FI" sz="1200" dirty="0"/>
              <a:t>Projektiryhmä vastaa toteutustyöstä</a:t>
            </a:r>
          </a:p>
          <a:p>
            <a:pPr lvl="1">
              <a:lnSpc>
                <a:spcPct val="80000"/>
              </a:lnSpc>
            </a:pPr>
            <a:r>
              <a:rPr lang="fi-FI" sz="1000" dirty="0"/>
              <a:t>Omat resurssit (ohje: yli 50 % käytettävyys)</a:t>
            </a:r>
          </a:p>
          <a:p>
            <a:pPr lvl="1">
              <a:lnSpc>
                <a:spcPct val="80000"/>
              </a:lnSpc>
            </a:pPr>
            <a:r>
              <a:rPr lang="fi-FI" sz="1000" dirty="0"/>
              <a:t>Ulkopuoliset resurssit tarpeen mukaan</a:t>
            </a:r>
          </a:p>
          <a:p>
            <a:pPr lvl="1">
              <a:lnSpc>
                <a:spcPct val="80000"/>
              </a:lnSpc>
            </a:pPr>
            <a:r>
              <a:rPr lang="fi-FI" sz="1000" dirty="0"/>
              <a:t>Myös ohjausryhmän jäsenet voivat toimia projektiryhmässä </a:t>
            </a:r>
          </a:p>
          <a:p>
            <a:pPr lvl="1">
              <a:lnSpc>
                <a:spcPct val="80000"/>
              </a:lnSpc>
            </a:pPr>
            <a:endParaRPr lang="fi-FI" sz="1000" dirty="0"/>
          </a:p>
          <a:p>
            <a:pPr>
              <a:lnSpc>
                <a:spcPct val="80000"/>
              </a:lnSpc>
            </a:pPr>
            <a:r>
              <a:rPr lang="fi-FI" sz="1200" dirty="0"/>
              <a:t>Viiteryhmät tuovat asiantuntemusta</a:t>
            </a:r>
          </a:p>
          <a:p>
            <a:pPr lvl="1">
              <a:lnSpc>
                <a:spcPct val="80000"/>
              </a:lnSpc>
            </a:pPr>
            <a:r>
              <a:rPr lang="fi-FI" sz="1000" dirty="0"/>
              <a:t>Opiskelijat, opettajat, opintohallinto</a:t>
            </a:r>
          </a:p>
          <a:p>
            <a:pPr lvl="1">
              <a:lnSpc>
                <a:spcPct val="80000"/>
              </a:lnSpc>
            </a:pPr>
            <a:r>
              <a:rPr lang="fi-FI" sz="1000" dirty="0"/>
              <a:t>Panostus voi vaihdella </a:t>
            </a:r>
            <a:r>
              <a:rPr lang="fi-FI" sz="1000" dirty="0" smtClean="0"/>
              <a:t>merkittävästi</a:t>
            </a:r>
          </a:p>
          <a:p>
            <a:pPr lvl="1">
              <a:lnSpc>
                <a:spcPct val="80000"/>
              </a:lnSpc>
            </a:pPr>
            <a:endParaRPr lang="fi-FI" sz="1000" dirty="0" smtClean="0"/>
          </a:p>
          <a:p>
            <a:pPr>
              <a:lnSpc>
                <a:spcPct val="80000"/>
              </a:lnSpc>
            </a:pPr>
            <a:r>
              <a:rPr lang="fi-FI" sz="1200" dirty="0" smtClean="0"/>
              <a:t>Kehitysryhmät toteuttavat ohjelmiston</a:t>
            </a:r>
            <a:endParaRPr lang="fi-FI" sz="1200" dirty="0"/>
          </a:p>
          <a:p>
            <a:pPr lvl="1">
              <a:lnSpc>
                <a:spcPct val="80000"/>
              </a:lnSpc>
            </a:pPr>
            <a:endParaRPr lang="fi-FI" sz="1000" dirty="0"/>
          </a:p>
          <a:p>
            <a:pPr>
              <a:lnSpc>
                <a:spcPct val="80000"/>
              </a:lnSpc>
            </a:pPr>
            <a:r>
              <a:rPr lang="fi-FI" sz="1200" dirty="0"/>
              <a:t>Integraatioprojektit vastaavat kunkin yliopiston liittymistä ja projektin sovittamisesta yliopiston muihin töihin</a:t>
            </a:r>
          </a:p>
          <a:p>
            <a:pPr lvl="1">
              <a:lnSpc>
                <a:spcPct val="80000"/>
              </a:lnSpc>
            </a:pPr>
            <a:endParaRPr lang="fi-FI" sz="1000" noProof="1"/>
          </a:p>
          <a:p>
            <a:pPr>
              <a:lnSpc>
                <a:spcPct val="80000"/>
              </a:lnSpc>
            </a:pPr>
            <a:r>
              <a:rPr lang="fi-FI" sz="1200" noProof="1"/>
              <a:t>Seurantaryhmä koostuu hanketta seuraavista ulkopuolisista tahoista</a:t>
            </a:r>
          </a:p>
          <a:p>
            <a:pPr lvl="1">
              <a:lnSpc>
                <a:spcPct val="80000"/>
              </a:lnSpc>
            </a:pPr>
            <a:r>
              <a:rPr lang="fi-FI" sz="1000" noProof="1"/>
              <a:t>Säännöllinen viestintä ja </a:t>
            </a:r>
            <a:r>
              <a:rPr lang="fi-FI" sz="1000" noProof="1" smtClean="0"/>
              <a:t>kommentointi</a:t>
            </a:r>
            <a:endParaRPr lang="fi-FI" sz="1000" noProof="1"/>
          </a:p>
        </p:txBody>
      </p:sp>
      <p:cxnSp>
        <p:nvCxnSpPr>
          <p:cNvPr id="16" name="Straight Connector 15"/>
          <p:cNvCxnSpPr>
            <a:stCxn id="23" idx="2"/>
            <a:endCxn id="22" idx="0"/>
          </p:cNvCxnSpPr>
          <p:nvPr/>
        </p:nvCxnSpPr>
        <p:spPr>
          <a:xfrm flipH="1">
            <a:off x="2172965" y="2459508"/>
            <a:ext cx="0" cy="1368425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7" name="Elbow Connector 16"/>
          <p:cNvCxnSpPr>
            <a:stCxn id="24" idx="2"/>
            <a:endCxn id="22" idx="0"/>
          </p:cNvCxnSpPr>
          <p:nvPr/>
        </p:nvCxnSpPr>
        <p:spPr>
          <a:xfrm rot="5400000">
            <a:off x="2569047" y="2855589"/>
            <a:ext cx="576262" cy="1368425"/>
          </a:xfrm>
          <a:prstGeom prst="bentConnector3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endCxn id="25" idx="1"/>
          </p:cNvCxnSpPr>
          <p:nvPr/>
        </p:nvCxnSpPr>
        <p:spPr>
          <a:xfrm>
            <a:off x="3276277" y="4166071"/>
            <a:ext cx="396875" cy="0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9" name="Rectangle 18"/>
          <p:cNvSpPr/>
          <p:nvPr/>
        </p:nvSpPr>
        <p:spPr>
          <a:xfrm>
            <a:off x="1077590" y="5264621"/>
            <a:ext cx="2198687" cy="8286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Integraatio-projektit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2677" y="5193183"/>
            <a:ext cx="2198688" cy="827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Integraatio-projektit</a:t>
            </a:r>
          </a:p>
        </p:txBody>
      </p:sp>
      <p:cxnSp>
        <p:nvCxnSpPr>
          <p:cNvPr id="21" name="Straight Connector 20"/>
          <p:cNvCxnSpPr>
            <a:stCxn id="22" idx="2"/>
          </p:cNvCxnSpPr>
          <p:nvPr/>
        </p:nvCxnSpPr>
        <p:spPr>
          <a:xfrm flipH="1">
            <a:off x="2172965" y="4759796"/>
            <a:ext cx="0" cy="433387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1071240" y="3827933"/>
            <a:ext cx="2205037" cy="9318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i-FI" b="1" noProof="1">
                <a:solidFill>
                  <a:schemeClr val="tx1"/>
                </a:solidFill>
              </a:rPr>
              <a:t>OTM-projekti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Projektipäällikkö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Projektiryhmä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71240" y="1956271"/>
            <a:ext cx="2205037" cy="5032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Johtoryhmä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55552" y="2748433"/>
            <a:ext cx="1971675" cy="503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Ohjausryhmä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73152" y="3859683"/>
            <a:ext cx="1258888" cy="6111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Viite-ryhmät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115" y="5120158"/>
            <a:ext cx="2200275" cy="8286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solidFill>
                  <a:schemeClr val="tx1"/>
                </a:solidFill>
              </a:rPr>
              <a:t>Integraatio-projektit (3 kpl)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4977" y="1956271"/>
            <a:ext cx="395288" cy="41370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i-FI" sz="2100" dirty="0">
                <a:solidFill>
                  <a:srgbClr val="000000"/>
                </a:solidFill>
              </a:rPr>
              <a:t>Seurantaryhmä</a:t>
            </a:r>
            <a:r>
              <a:rPr lang="fi-FI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fi-FI" dirty="0" smtClean="0"/>
              <a:t>OTM-HANKE</a:t>
            </a:r>
            <a:endParaRPr lang="fi-FI" dirty="0"/>
          </a:p>
        </p:txBody>
      </p:sp>
      <p:sp>
        <p:nvSpPr>
          <p:cNvPr id="29" name="Rectangle 28"/>
          <p:cNvSpPr/>
          <p:nvPr/>
        </p:nvSpPr>
        <p:spPr>
          <a:xfrm>
            <a:off x="3673152" y="4725144"/>
            <a:ext cx="1258888" cy="6111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Kehitys-ryhmä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endCxn id="29" idx="1"/>
          </p:cNvCxnSpPr>
          <p:nvPr/>
        </p:nvCxnSpPr>
        <p:spPr>
          <a:xfrm>
            <a:off x="3275856" y="4725144"/>
            <a:ext cx="397296" cy="305594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6532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23528" y="5301208"/>
            <a:ext cx="7992888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3528" y="2996952"/>
            <a:ext cx="799288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3528" y="1412776"/>
            <a:ext cx="799288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1.3 </a:t>
            </a:r>
            <a:r>
              <a:rPr lang="en-US" sz="4000" dirty="0" err="1" smtClean="0"/>
              <a:t>Projektin</a:t>
            </a:r>
            <a:r>
              <a:rPr lang="en-US" sz="4000" dirty="0" smtClean="0"/>
              <a:t> </a:t>
            </a:r>
            <a:r>
              <a:rPr lang="en-US" sz="4000" dirty="0" err="1" smtClean="0"/>
              <a:t>toimintamalli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  <p:grpSp>
        <p:nvGrpSpPr>
          <p:cNvPr id="7" name="Grupp 13"/>
          <p:cNvGrpSpPr/>
          <p:nvPr/>
        </p:nvGrpSpPr>
        <p:grpSpPr>
          <a:xfrm>
            <a:off x="1835695" y="1484783"/>
            <a:ext cx="6480721" cy="5040560"/>
            <a:chOff x="-611492" y="893616"/>
            <a:chExt cx="4604723" cy="3581451"/>
          </a:xfrm>
          <a:solidFill>
            <a:schemeClr val="accent2">
              <a:lumMod val="75000"/>
            </a:schemeClr>
          </a:solidFill>
        </p:grpSpPr>
        <p:sp>
          <p:nvSpPr>
            <p:cNvPr id="8" name="Rektangel 3"/>
            <p:cNvSpPr/>
            <p:nvPr/>
          </p:nvSpPr>
          <p:spPr>
            <a:xfrm>
              <a:off x="1537379" y="2479688"/>
              <a:ext cx="2455852" cy="716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1400" b="1" dirty="0" err="1" smtClean="0">
                  <a:solidFill>
                    <a:schemeClr val="bg1"/>
                  </a:solidFill>
                </a:rPr>
                <a:t>Palvelukokonaisuuksien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suunnittelu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kehitystyötä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varten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sv-SE" sz="1400" b="1" dirty="0" err="1" smtClean="0">
                  <a:solidFill>
                    <a:schemeClr val="bg1"/>
                  </a:solidFill>
                </a:rPr>
                <a:t>tarpeet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,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käyttäjätarinat</a:t>
              </a:r>
              <a:r>
                <a:rPr lang="sv-SE" sz="1400" b="1" dirty="0">
                  <a:solidFill>
                    <a:schemeClr val="bg1"/>
                  </a:solidFill>
                </a:rPr>
                <a:t>,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käyttöliittymäluonnokset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tarvittavat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tiedot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ktangel 6"/>
            <p:cNvSpPr/>
            <p:nvPr/>
          </p:nvSpPr>
          <p:spPr>
            <a:xfrm>
              <a:off x="-540568" y="4145347"/>
              <a:ext cx="4533799" cy="3297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>
                  <a:solidFill>
                    <a:schemeClr val="bg1"/>
                  </a:solidFill>
                </a:rPr>
                <a:t>Järjestelmäarkkitehtuurin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rakentaminen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ktangel 4"/>
            <p:cNvSpPr/>
            <p:nvPr/>
          </p:nvSpPr>
          <p:spPr>
            <a:xfrm>
              <a:off x="-611491" y="893616"/>
              <a:ext cx="4533800" cy="3069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>
                  <a:solidFill>
                    <a:schemeClr val="bg1"/>
                  </a:solidFill>
                </a:rPr>
                <a:t>Hankkeen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resurssit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aikataulut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ja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yleiset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linjaukset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ktangel 4"/>
            <p:cNvSpPr/>
            <p:nvPr/>
          </p:nvSpPr>
          <p:spPr>
            <a:xfrm>
              <a:off x="-202182" y="1316192"/>
              <a:ext cx="3120978" cy="60069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400" b="1" dirty="0" err="1" smtClean="0">
                  <a:solidFill>
                    <a:schemeClr val="bg1"/>
                  </a:solidFill>
                </a:rPr>
                <a:t>Toiminnan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tarpeiden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arviointi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: </a:t>
              </a:r>
              <a:br>
                <a:rPr lang="sv-SE" sz="1400" b="1" dirty="0" smtClean="0">
                  <a:solidFill>
                    <a:schemeClr val="bg1"/>
                  </a:solidFill>
                </a:rPr>
              </a:br>
              <a:r>
                <a:rPr lang="sv-SE" sz="1400" b="1" dirty="0" smtClean="0">
                  <a:solidFill>
                    <a:schemeClr val="bg1"/>
                  </a:solidFill>
                </a:rPr>
                <a:t>-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toteuttamiskelpoisuus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toiminnan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näkökulmasta</a:t>
              </a:r>
              <a:r>
                <a:rPr lang="sv-SE" sz="1400" b="1" dirty="0" smtClean="0">
                  <a:solidFill>
                    <a:schemeClr val="bg1"/>
                  </a:solidFill>
                </a:rPr>
                <a:t/>
              </a:r>
              <a:br>
                <a:rPr lang="sv-SE" sz="1400" b="1" dirty="0" smtClean="0">
                  <a:solidFill>
                    <a:schemeClr val="bg1"/>
                  </a:solidFill>
                </a:rPr>
              </a:br>
              <a:r>
                <a:rPr lang="sv-SE" sz="1400" b="1" dirty="0" smtClean="0">
                  <a:solidFill>
                    <a:schemeClr val="bg1"/>
                  </a:solidFill>
                </a:rPr>
                <a:t>-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priorisointityön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tukeminen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ktangel 5"/>
            <p:cNvSpPr/>
            <p:nvPr/>
          </p:nvSpPr>
          <p:spPr>
            <a:xfrm>
              <a:off x="667598" y="2076210"/>
              <a:ext cx="1381417" cy="1988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>
                  <a:solidFill>
                    <a:schemeClr val="bg1"/>
                  </a:solidFill>
                </a:rPr>
                <a:t>Työpajatyöskentely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ktangel 5"/>
            <p:cNvSpPr/>
            <p:nvPr/>
          </p:nvSpPr>
          <p:spPr>
            <a:xfrm>
              <a:off x="2202506" y="2076210"/>
              <a:ext cx="1534907" cy="1988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>
                  <a:solidFill>
                    <a:schemeClr val="bg1"/>
                  </a:solidFill>
                </a:rPr>
                <a:t>Käyttäjien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palautteet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ktangel 5"/>
            <p:cNvSpPr/>
            <p:nvPr/>
          </p:nvSpPr>
          <p:spPr>
            <a:xfrm>
              <a:off x="-611492" y="2479688"/>
              <a:ext cx="1995379" cy="7162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>
                  <a:solidFill>
                    <a:schemeClr val="bg1"/>
                  </a:solidFill>
                </a:rPr>
                <a:t>T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oiminnan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tarpeiden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kuvaaminen,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alustava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sisällöllinen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selvitystyö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ja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kokonaisuuksien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jäsentäminen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ktangel 7"/>
            <p:cNvSpPr/>
            <p:nvPr/>
          </p:nvSpPr>
          <p:spPr>
            <a:xfrm>
              <a:off x="821089" y="3349469"/>
              <a:ext cx="1330253" cy="46047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>
                  <a:solidFill>
                    <a:schemeClr val="bg1"/>
                  </a:solidFill>
                </a:rPr>
                <a:t>Kehityssprinttien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suunnittelu</a:t>
              </a:r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ktangel 8"/>
            <p:cNvSpPr/>
            <p:nvPr/>
          </p:nvSpPr>
          <p:spPr>
            <a:xfrm>
              <a:off x="2058895" y="3633710"/>
              <a:ext cx="1422700" cy="4320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>
                  <a:solidFill>
                    <a:schemeClr val="bg1"/>
                  </a:solidFill>
                </a:rPr>
                <a:t>Kehityssprinttien</a:t>
              </a:r>
              <a:r>
                <a:rPr lang="sv-SE" sz="1400" b="1" dirty="0" smtClean="0">
                  <a:solidFill>
                    <a:schemeClr val="bg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bg1"/>
                  </a:solidFill>
                </a:rPr>
                <a:t>toteutus</a:t>
              </a:r>
              <a:endParaRPr lang="sv-SE" sz="1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5536" y="1537047"/>
            <a:ext cx="139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Johtoryhmä</a:t>
            </a:r>
            <a:endParaRPr lang="fi-FI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6940" y="2329135"/>
            <a:ext cx="139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Ohjausryhmä</a:t>
            </a:r>
            <a:endParaRPr lang="fi-FI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8385" y="4005064"/>
            <a:ext cx="1393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Projektiryhmä + käyttöliittymä-suunnittelijat</a:t>
            </a:r>
            <a:endParaRPr lang="fi-FI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5785519"/>
            <a:ext cx="155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Tekniset kehittäjät</a:t>
            </a:r>
            <a:endParaRPr lang="fi-FI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940" y="3140968"/>
            <a:ext cx="139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Viiteryhmät</a:t>
            </a:r>
            <a:endParaRPr lang="fi-FI" sz="1400" dirty="0"/>
          </a:p>
        </p:txBody>
      </p:sp>
      <p:cxnSp>
        <p:nvCxnSpPr>
          <p:cNvPr id="79" name="Elbow Connector 78"/>
          <p:cNvCxnSpPr>
            <a:stCxn id="13" idx="1"/>
            <a:endCxn id="16" idx="1"/>
          </p:cNvCxnSpPr>
          <p:nvPr/>
        </p:nvCxnSpPr>
        <p:spPr>
          <a:xfrm rot="10800000" flipV="1">
            <a:off x="1835695" y="2502231"/>
            <a:ext cx="576066" cy="1718855"/>
          </a:xfrm>
          <a:prstGeom prst="bentConnector3">
            <a:avLst>
              <a:gd name="adj1" fmla="val 1396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3" idx="2"/>
            <a:endCxn id="14" idx="0"/>
          </p:cNvCxnSpPr>
          <p:nvPr/>
        </p:nvCxnSpPr>
        <p:spPr>
          <a:xfrm flipH="1">
            <a:off x="4608004" y="2924944"/>
            <a:ext cx="1" cy="224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5" idx="2"/>
            <a:endCxn id="8" idx="0"/>
          </p:cNvCxnSpPr>
          <p:nvPr/>
        </p:nvCxnSpPr>
        <p:spPr>
          <a:xfrm flipH="1">
            <a:off x="6588224" y="3429000"/>
            <a:ext cx="288032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" idx="0"/>
            <a:endCxn id="14" idx="2"/>
          </p:cNvCxnSpPr>
          <p:nvPr/>
        </p:nvCxnSpPr>
        <p:spPr>
          <a:xfrm flipH="1" flipV="1">
            <a:off x="4608004" y="3429000"/>
            <a:ext cx="198022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2"/>
            <a:endCxn id="16" idx="0"/>
          </p:cNvCxnSpPr>
          <p:nvPr/>
        </p:nvCxnSpPr>
        <p:spPr>
          <a:xfrm flipH="1">
            <a:off x="3239851" y="3429000"/>
            <a:ext cx="1368153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" idx="1"/>
            <a:endCxn id="16" idx="3"/>
          </p:cNvCxnSpPr>
          <p:nvPr/>
        </p:nvCxnSpPr>
        <p:spPr>
          <a:xfrm flipH="1" flipV="1">
            <a:off x="4644006" y="4221087"/>
            <a:ext cx="216026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" idx="2"/>
            <a:endCxn id="10" idx="0"/>
          </p:cNvCxnSpPr>
          <p:nvPr/>
        </p:nvCxnSpPr>
        <p:spPr>
          <a:xfrm flipH="1">
            <a:off x="4788024" y="4725145"/>
            <a:ext cx="1800200" cy="2160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9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1.4 </a:t>
            </a:r>
            <a:r>
              <a:rPr lang="en-US" sz="4000" dirty="0" err="1" smtClean="0"/>
              <a:t>Tuoteomistaja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http://fi.wikipedia.org/wiki/</a:t>
            </a:r>
            <a:r>
              <a:rPr lang="en-US" dirty="0" smtClean="0">
                <a:hlinkClick r:id="rId2"/>
              </a:rPr>
              <a:t>Scrum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“… </a:t>
            </a:r>
            <a:r>
              <a:rPr lang="en-US" dirty="0" err="1" smtClean="0"/>
              <a:t>Tuoteomistaja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b="1" dirty="0" err="1">
                <a:solidFill>
                  <a:srgbClr val="FF0000"/>
                </a:solidFill>
              </a:rPr>
              <a:t>yksi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henkilö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ei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komitea</a:t>
            </a:r>
            <a:r>
              <a:rPr lang="en-US" dirty="0"/>
              <a:t>. </a:t>
            </a:r>
            <a:r>
              <a:rPr lang="en-US" dirty="0" err="1"/>
              <a:t>Tuoteomistaja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komiteoita</a:t>
            </a:r>
            <a:r>
              <a:rPr lang="en-US" dirty="0"/>
              <a:t> tai </a:t>
            </a:r>
            <a:r>
              <a:rPr lang="en-US" dirty="0" err="1"/>
              <a:t>edustaa</a:t>
            </a:r>
            <a:r>
              <a:rPr lang="en-US" dirty="0"/>
              <a:t> </a:t>
            </a:r>
            <a:r>
              <a:rPr lang="en-US" dirty="0" err="1"/>
              <a:t>sellaisen</a:t>
            </a:r>
            <a:r>
              <a:rPr lang="en-US" dirty="0"/>
              <a:t> </a:t>
            </a:r>
            <a:r>
              <a:rPr lang="en-US" dirty="0" err="1"/>
              <a:t>toiveita</a:t>
            </a:r>
            <a:r>
              <a:rPr lang="en-US" dirty="0"/>
              <a:t> </a:t>
            </a:r>
            <a:r>
              <a:rPr lang="en-US" dirty="0" err="1"/>
              <a:t>tuotteen</a:t>
            </a:r>
            <a:r>
              <a:rPr lang="en-US" dirty="0"/>
              <a:t> </a:t>
            </a:r>
            <a:r>
              <a:rPr lang="en-US" dirty="0" err="1"/>
              <a:t>kehitysjonon</a:t>
            </a:r>
            <a:r>
              <a:rPr lang="en-US" dirty="0"/>
              <a:t> </a:t>
            </a:r>
            <a:r>
              <a:rPr lang="en-US" dirty="0" err="1"/>
              <a:t>kautta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tuotteen</a:t>
            </a:r>
            <a:r>
              <a:rPr lang="en-US" dirty="0"/>
              <a:t> </a:t>
            </a:r>
            <a:r>
              <a:rPr lang="en-US" dirty="0" err="1"/>
              <a:t>kehitysjonon</a:t>
            </a:r>
            <a:r>
              <a:rPr lang="en-US" dirty="0"/>
              <a:t> </a:t>
            </a:r>
            <a:r>
              <a:rPr lang="en-US" dirty="0" err="1"/>
              <a:t>järjestyksen</a:t>
            </a:r>
            <a:r>
              <a:rPr lang="en-US" dirty="0"/>
              <a:t> </a:t>
            </a:r>
            <a:r>
              <a:rPr lang="en-US" dirty="0" err="1"/>
              <a:t>muuttamiseksi</a:t>
            </a:r>
            <a:r>
              <a:rPr lang="en-US" dirty="0"/>
              <a:t> </a:t>
            </a:r>
            <a:r>
              <a:rPr lang="en-US" dirty="0" err="1"/>
              <a:t>tulee</a:t>
            </a:r>
            <a:r>
              <a:rPr lang="en-US" dirty="0"/>
              <a:t>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ensin</a:t>
            </a:r>
            <a:r>
              <a:rPr lang="en-US" dirty="0"/>
              <a:t> </a:t>
            </a:r>
            <a:r>
              <a:rPr lang="en-US" dirty="0" err="1"/>
              <a:t>vakuuttaa</a:t>
            </a:r>
            <a:r>
              <a:rPr lang="en-US" dirty="0"/>
              <a:t> </a:t>
            </a:r>
            <a:r>
              <a:rPr lang="en-US" dirty="0" err="1"/>
              <a:t>tuoteomistaja</a:t>
            </a:r>
            <a:r>
              <a:rPr lang="en-US" dirty="0"/>
              <a:t>. </a:t>
            </a:r>
            <a:r>
              <a:rPr lang="en-US" dirty="0" smtClean="0"/>
              <a:t>…”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Kenestä</a:t>
            </a:r>
            <a:r>
              <a:rPr lang="en-US" dirty="0" smtClean="0"/>
              <a:t> </a:t>
            </a:r>
            <a:r>
              <a:rPr lang="en-US" dirty="0" err="1" smtClean="0"/>
              <a:t>tuoteomistaja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756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1.5 </a:t>
            </a:r>
            <a:r>
              <a:rPr lang="en-US" sz="4000" dirty="0" err="1" smtClean="0"/>
              <a:t>Viisi</a:t>
            </a:r>
            <a:r>
              <a:rPr lang="en-US" sz="4000" dirty="0" smtClean="0"/>
              <a:t> (!?) </a:t>
            </a:r>
            <a:r>
              <a:rPr lang="en-US" sz="4000" dirty="0" err="1" smtClean="0"/>
              <a:t>tuoteomistajaa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err="1" smtClean="0"/>
              <a:t>Hyödyt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Tuoteomistajan</a:t>
            </a:r>
            <a:r>
              <a:rPr lang="en-US" dirty="0" smtClean="0"/>
              <a:t> </a:t>
            </a:r>
            <a:r>
              <a:rPr lang="en-US" dirty="0" err="1" smtClean="0"/>
              <a:t>parempi</a:t>
            </a:r>
            <a:r>
              <a:rPr lang="en-US" dirty="0" smtClean="0"/>
              <a:t> </a:t>
            </a:r>
            <a:r>
              <a:rPr lang="en-US" dirty="0" err="1" smtClean="0"/>
              <a:t>saavutettavuus</a:t>
            </a:r>
            <a:endParaRPr lang="en-US" dirty="0"/>
          </a:p>
          <a:p>
            <a:pPr lvl="1"/>
            <a:r>
              <a:rPr lang="en-US" dirty="0" err="1" smtClean="0"/>
              <a:t>Sprintillä</a:t>
            </a:r>
            <a:r>
              <a:rPr lang="en-US" dirty="0" smtClean="0"/>
              <a:t> </a:t>
            </a:r>
            <a:r>
              <a:rPr lang="en-US" dirty="0" err="1" smtClean="0"/>
              <a:t>vastuutuoteomistaja</a:t>
            </a:r>
            <a:r>
              <a:rPr lang="en-US" dirty="0" smtClean="0"/>
              <a:t> + 4 </a:t>
            </a:r>
            <a:r>
              <a:rPr lang="en-US" dirty="0" err="1" smtClean="0"/>
              <a:t>varahenkilöä</a:t>
            </a:r>
            <a:endParaRPr lang="en-US" dirty="0"/>
          </a:p>
          <a:p>
            <a:r>
              <a:rPr lang="en-US" dirty="0" err="1" smtClean="0"/>
              <a:t>Työtaakan</a:t>
            </a:r>
            <a:r>
              <a:rPr lang="en-US" dirty="0" smtClean="0"/>
              <a:t> </a:t>
            </a:r>
            <a:r>
              <a:rPr lang="en-US" dirty="0" err="1" smtClean="0"/>
              <a:t>jakaminen</a:t>
            </a:r>
            <a:r>
              <a:rPr lang="en-US" dirty="0"/>
              <a:t> </a:t>
            </a:r>
            <a:r>
              <a:rPr lang="en-US" dirty="0" err="1" smtClean="0"/>
              <a:t>viiteryhmätyöskentelyssä</a:t>
            </a:r>
            <a:endParaRPr lang="en-US" dirty="0" smtClean="0"/>
          </a:p>
          <a:p>
            <a:r>
              <a:rPr lang="en-US" dirty="0" err="1" smtClean="0"/>
              <a:t>Eri</a:t>
            </a:r>
            <a:r>
              <a:rPr lang="en-US" dirty="0" smtClean="0"/>
              <a:t> </a:t>
            </a:r>
            <a:r>
              <a:rPr lang="en-US" dirty="0" err="1" smtClean="0"/>
              <a:t>osapuolten</a:t>
            </a:r>
            <a:r>
              <a:rPr lang="en-US" dirty="0" smtClean="0"/>
              <a:t> </a:t>
            </a:r>
            <a:r>
              <a:rPr lang="en-US" dirty="0" err="1" smtClean="0"/>
              <a:t>tuntemus</a:t>
            </a:r>
            <a:r>
              <a:rPr lang="en-US" dirty="0" smtClean="0"/>
              <a:t> </a:t>
            </a:r>
            <a:r>
              <a:rPr lang="en-US" dirty="0" err="1" smtClean="0"/>
              <a:t>edustettuna</a:t>
            </a:r>
            <a:r>
              <a:rPr lang="en-US" dirty="0" smtClean="0"/>
              <a:t> </a:t>
            </a:r>
            <a:r>
              <a:rPr lang="en-US" dirty="0" err="1" smtClean="0"/>
              <a:t>työskentelyssä</a:t>
            </a:r>
            <a:endParaRPr lang="en-US" dirty="0"/>
          </a:p>
          <a:p>
            <a:pPr lvl="1"/>
            <a:r>
              <a:rPr lang="en-US" dirty="0" err="1" smtClean="0"/>
              <a:t>Erillisten</a:t>
            </a:r>
            <a:r>
              <a:rPr lang="en-US" dirty="0" smtClean="0"/>
              <a:t> </a:t>
            </a:r>
            <a:r>
              <a:rPr lang="en-US" dirty="0" err="1" smtClean="0"/>
              <a:t>sidosryhmien</a:t>
            </a:r>
            <a:r>
              <a:rPr lang="en-US" dirty="0" smtClean="0"/>
              <a:t> </a:t>
            </a:r>
            <a:r>
              <a:rPr lang="en-US" dirty="0" err="1" smtClean="0"/>
              <a:t>käytön</a:t>
            </a:r>
            <a:r>
              <a:rPr lang="en-US" dirty="0"/>
              <a:t> </a:t>
            </a:r>
            <a:r>
              <a:rPr lang="en-US" dirty="0" err="1" smtClean="0"/>
              <a:t>tarve</a:t>
            </a:r>
            <a:r>
              <a:rPr lang="en-US" dirty="0" smtClean="0"/>
              <a:t> </a:t>
            </a:r>
            <a:r>
              <a:rPr lang="en-US" dirty="0" err="1" smtClean="0"/>
              <a:t>pienempi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OTM-HANKE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0893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1.6 </a:t>
            </a:r>
            <a:r>
              <a:rPr lang="en-US" sz="4000" dirty="0" err="1" smtClean="0"/>
              <a:t>Viisi</a:t>
            </a:r>
            <a:r>
              <a:rPr lang="en-US" sz="4000" dirty="0" smtClean="0"/>
              <a:t> </a:t>
            </a:r>
            <a:r>
              <a:rPr lang="en-US" sz="4000" dirty="0" err="1" smtClean="0"/>
              <a:t>tuoteomistajaa</a:t>
            </a:r>
            <a:r>
              <a:rPr lang="en-US" sz="4000" dirty="0" smtClean="0"/>
              <a:t> - </a:t>
            </a:r>
            <a:r>
              <a:rPr lang="en-US" sz="4000" dirty="0" err="1" smtClean="0"/>
              <a:t>yksi</a:t>
            </a:r>
            <a:r>
              <a:rPr lang="en-US" sz="4000" dirty="0" smtClean="0"/>
              <a:t> 	</a:t>
            </a:r>
            <a:r>
              <a:rPr lang="en-US" sz="4000" dirty="0" err="1" smtClean="0"/>
              <a:t>linja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err="1" smtClean="0"/>
              <a:t>Edellytykset</a:t>
            </a:r>
            <a:r>
              <a:rPr lang="en-US" dirty="0" smtClean="0"/>
              <a:t> </a:t>
            </a:r>
            <a:r>
              <a:rPr lang="en-US" dirty="0" err="1" smtClean="0"/>
              <a:t>työskentelyn</a:t>
            </a:r>
            <a:r>
              <a:rPr lang="en-US" dirty="0" smtClean="0"/>
              <a:t> </a:t>
            </a:r>
            <a:r>
              <a:rPr lang="en-US" dirty="0" err="1" smtClean="0"/>
              <a:t>onnistumiselle</a:t>
            </a:r>
            <a:endParaRPr lang="en-US" dirty="0"/>
          </a:p>
          <a:p>
            <a:pPr lvl="1"/>
            <a:r>
              <a:rPr lang="en-US" dirty="0" err="1"/>
              <a:t>Määrittelyvaiheessa</a:t>
            </a:r>
            <a:r>
              <a:rPr lang="en-US" dirty="0"/>
              <a:t> </a:t>
            </a:r>
            <a:r>
              <a:rPr lang="en-US" dirty="0" err="1"/>
              <a:t>muodostettu</a:t>
            </a:r>
            <a:r>
              <a:rPr lang="en-US" dirty="0"/>
              <a:t> </a:t>
            </a:r>
            <a:r>
              <a:rPr lang="en-US" dirty="0" err="1"/>
              <a:t>yhtenäinen</a:t>
            </a:r>
            <a:r>
              <a:rPr lang="en-US" dirty="0"/>
              <a:t> </a:t>
            </a:r>
            <a:r>
              <a:rPr lang="en-US" dirty="0" err="1"/>
              <a:t>käsitys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tavoitteista</a:t>
            </a:r>
            <a:r>
              <a:rPr lang="en-US" dirty="0"/>
              <a:t>, </a:t>
            </a:r>
            <a:r>
              <a:rPr lang="en-US" dirty="0" err="1"/>
              <a:t>suunnitteluperiaatteista</a:t>
            </a:r>
            <a:r>
              <a:rPr lang="en-US" dirty="0"/>
              <a:t> </a:t>
            </a:r>
            <a:r>
              <a:rPr lang="en-US" dirty="0" err="1"/>
              <a:t>sekä</a:t>
            </a:r>
            <a:r>
              <a:rPr lang="en-US" dirty="0"/>
              <a:t> </a:t>
            </a:r>
            <a:r>
              <a:rPr lang="en-US" dirty="0" err="1"/>
              <a:t>tuettavista</a:t>
            </a:r>
            <a:r>
              <a:rPr lang="en-US" dirty="0"/>
              <a:t> </a:t>
            </a:r>
            <a:r>
              <a:rPr lang="en-US" dirty="0" err="1"/>
              <a:t>prosesseista</a:t>
            </a:r>
            <a:endParaRPr lang="en-US" dirty="0"/>
          </a:p>
          <a:p>
            <a:pPr lvl="1"/>
            <a:r>
              <a:rPr lang="en-US" dirty="0" err="1"/>
              <a:t>Toimintaympäristön</a:t>
            </a:r>
            <a:r>
              <a:rPr lang="en-US" dirty="0"/>
              <a:t> </a:t>
            </a:r>
            <a:r>
              <a:rPr lang="en-US" dirty="0" err="1"/>
              <a:t>perusteellinen</a:t>
            </a:r>
            <a:r>
              <a:rPr lang="en-US" dirty="0"/>
              <a:t> </a:t>
            </a:r>
            <a:r>
              <a:rPr lang="en-US" dirty="0" err="1"/>
              <a:t>läpikäynti</a:t>
            </a:r>
            <a:r>
              <a:rPr lang="en-US" dirty="0"/>
              <a:t> </a:t>
            </a:r>
            <a:r>
              <a:rPr lang="en-US" dirty="0" err="1"/>
              <a:t>projektiryhmän</a:t>
            </a:r>
            <a:r>
              <a:rPr lang="en-US" dirty="0"/>
              <a:t> </a:t>
            </a:r>
            <a:r>
              <a:rPr lang="en-US" dirty="0" err="1"/>
              <a:t>kesken</a:t>
            </a:r>
            <a:r>
              <a:rPr lang="en-US" dirty="0"/>
              <a:t> </a:t>
            </a:r>
            <a:r>
              <a:rPr lang="en-US" dirty="0" err="1"/>
              <a:t>tutustuttanut</a:t>
            </a:r>
            <a:r>
              <a:rPr lang="en-US" dirty="0"/>
              <a:t> </a:t>
            </a:r>
            <a:r>
              <a:rPr lang="en-US" dirty="0" err="1"/>
              <a:t>hankkeen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osapuolten</a:t>
            </a:r>
            <a:r>
              <a:rPr lang="en-US" dirty="0"/>
              <a:t> </a:t>
            </a:r>
            <a:r>
              <a:rPr lang="en-US" dirty="0" err="1"/>
              <a:t>toimintamalleihin</a:t>
            </a:r>
            <a:r>
              <a:rPr lang="en-US" dirty="0"/>
              <a:t> </a:t>
            </a:r>
            <a:r>
              <a:rPr lang="en-US" dirty="0" err="1"/>
              <a:t>ja</a:t>
            </a:r>
            <a:r>
              <a:rPr lang="en-US" dirty="0"/>
              <a:t> </a:t>
            </a:r>
            <a:r>
              <a:rPr lang="en-US" dirty="0" err="1"/>
              <a:t>erityispiirteisiin</a:t>
            </a:r>
            <a:endParaRPr lang="en-US" dirty="0"/>
          </a:p>
          <a:p>
            <a:pPr lvl="1"/>
            <a:r>
              <a:rPr lang="en-US" dirty="0" err="1"/>
              <a:t>Riittävä</a:t>
            </a:r>
            <a:r>
              <a:rPr lang="en-US" dirty="0"/>
              <a:t> </a:t>
            </a:r>
            <a:r>
              <a:rPr lang="en-US" dirty="0" err="1"/>
              <a:t>läsnäolo</a:t>
            </a:r>
            <a:r>
              <a:rPr lang="en-US" dirty="0"/>
              <a:t> </a:t>
            </a:r>
            <a:r>
              <a:rPr lang="en-US" dirty="0" err="1"/>
              <a:t>ja</a:t>
            </a:r>
            <a:r>
              <a:rPr lang="en-US" dirty="0"/>
              <a:t> </a:t>
            </a:r>
            <a:r>
              <a:rPr lang="en-US" dirty="0" err="1"/>
              <a:t>osallistuminen</a:t>
            </a:r>
            <a:r>
              <a:rPr lang="en-US" dirty="0"/>
              <a:t> </a:t>
            </a:r>
            <a:r>
              <a:rPr lang="en-US" dirty="0" err="1"/>
              <a:t>työskentelyyn</a:t>
            </a:r>
            <a:endParaRPr lang="en-US" dirty="0"/>
          </a:p>
          <a:p>
            <a:pPr lvl="1"/>
            <a:r>
              <a:rPr lang="en-US" dirty="0" err="1"/>
              <a:t>Halu</a:t>
            </a:r>
            <a:r>
              <a:rPr lang="en-US" dirty="0"/>
              <a:t> </a:t>
            </a:r>
            <a:r>
              <a:rPr lang="en-US" dirty="0" err="1"/>
              <a:t>tehdä</a:t>
            </a:r>
            <a:r>
              <a:rPr lang="en-US" dirty="0"/>
              <a:t> </a:t>
            </a:r>
            <a:r>
              <a:rPr lang="en-US" dirty="0" err="1"/>
              <a:t>yhteistä</a:t>
            </a:r>
            <a:r>
              <a:rPr lang="en-US" dirty="0"/>
              <a:t> </a:t>
            </a:r>
            <a:r>
              <a:rPr lang="en-US" dirty="0" err="1"/>
              <a:t>järjestelmää</a:t>
            </a:r>
            <a:r>
              <a:rPr lang="en-US" dirty="0"/>
              <a:t> - “</a:t>
            </a:r>
            <a:r>
              <a:rPr lang="en-US" dirty="0" err="1"/>
              <a:t>Yksi</a:t>
            </a:r>
            <a:r>
              <a:rPr lang="en-US" dirty="0"/>
              <a:t> </a:t>
            </a:r>
            <a:r>
              <a:rPr lang="en-US" dirty="0" err="1"/>
              <a:t>kaikkien</a:t>
            </a:r>
            <a:r>
              <a:rPr lang="en-US" dirty="0"/>
              <a:t> </a:t>
            </a:r>
            <a:r>
              <a:rPr lang="en-US" dirty="0" err="1"/>
              <a:t>ja</a:t>
            </a:r>
            <a:r>
              <a:rPr lang="en-US" dirty="0"/>
              <a:t> </a:t>
            </a:r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dirty="0" err="1"/>
              <a:t>yhden</a:t>
            </a:r>
            <a:r>
              <a:rPr lang="en-US" dirty="0"/>
              <a:t> </a:t>
            </a:r>
            <a:r>
              <a:rPr lang="en-US" dirty="0" err="1"/>
              <a:t>puolesta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Miten</a:t>
            </a:r>
            <a:r>
              <a:rPr lang="en-US" dirty="0" smtClean="0"/>
              <a:t> </a:t>
            </a:r>
            <a:r>
              <a:rPr lang="en-US" dirty="0" err="1" smtClean="0"/>
              <a:t>onnistuttu</a:t>
            </a:r>
            <a:r>
              <a:rPr lang="en-US" dirty="0" smtClean="0"/>
              <a:t>? (</a:t>
            </a:r>
            <a:r>
              <a:rPr lang="en-US" dirty="0" err="1" smtClean="0"/>
              <a:t>kehittäjien</a:t>
            </a:r>
            <a:r>
              <a:rPr lang="en-US" dirty="0" smtClean="0"/>
              <a:t> </a:t>
            </a:r>
            <a:r>
              <a:rPr lang="en-US" dirty="0" err="1" smtClean="0"/>
              <a:t>kokemuksia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Tuoteomistajien</a:t>
            </a:r>
            <a:r>
              <a:rPr lang="en-US" dirty="0" smtClean="0"/>
              <a:t> </a:t>
            </a:r>
            <a:r>
              <a:rPr lang="en-US" dirty="0" err="1" smtClean="0"/>
              <a:t>toiminta</a:t>
            </a:r>
            <a:r>
              <a:rPr lang="en-US" dirty="0" smtClean="0"/>
              <a:t> </a:t>
            </a:r>
            <a:r>
              <a:rPr lang="en-US" dirty="0" err="1" smtClean="0"/>
              <a:t>ollut</a:t>
            </a:r>
            <a:r>
              <a:rPr lang="en-US" dirty="0" smtClean="0"/>
              <a:t> </a:t>
            </a:r>
            <a:r>
              <a:rPr lang="en-US" dirty="0" err="1" smtClean="0"/>
              <a:t>linjakasta</a:t>
            </a:r>
            <a:endParaRPr lang="en-US" dirty="0" smtClean="0"/>
          </a:p>
          <a:p>
            <a:pPr lvl="1"/>
            <a:r>
              <a:rPr lang="en-US" dirty="0" err="1"/>
              <a:t>Ratkaisut</a:t>
            </a:r>
            <a:r>
              <a:rPr lang="en-US" dirty="0"/>
              <a:t> </a:t>
            </a:r>
            <a:r>
              <a:rPr lang="en-US" dirty="0" err="1"/>
              <a:t>ongelmiin</a:t>
            </a:r>
            <a:r>
              <a:rPr lang="en-US" dirty="0"/>
              <a:t> </a:t>
            </a:r>
            <a:r>
              <a:rPr lang="en-US" dirty="0" err="1"/>
              <a:t>saadaan</a:t>
            </a:r>
            <a:r>
              <a:rPr lang="en-US" dirty="0"/>
              <a:t> </a:t>
            </a:r>
            <a:r>
              <a:rPr lang="en-US" dirty="0" err="1"/>
              <a:t>nopeasti</a:t>
            </a:r>
            <a:r>
              <a:rPr lang="en-US" dirty="0"/>
              <a:t>, kun </a:t>
            </a:r>
            <a:r>
              <a:rPr lang="en-US" dirty="0" err="1"/>
              <a:t>tuoteomistajien</a:t>
            </a:r>
            <a:r>
              <a:rPr lang="en-US" dirty="0"/>
              <a:t> </a:t>
            </a:r>
            <a:r>
              <a:rPr lang="en-US" dirty="0" err="1"/>
              <a:t>toimintaympäristön</a:t>
            </a:r>
            <a:r>
              <a:rPr lang="en-US" dirty="0"/>
              <a:t> </a:t>
            </a:r>
            <a:r>
              <a:rPr lang="en-US" dirty="0" err="1"/>
              <a:t>tuntemus</a:t>
            </a:r>
            <a:r>
              <a:rPr lang="en-US" dirty="0"/>
              <a:t> on </a:t>
            </a:r>
            <a:r>
              <a:rPr lang="en-US" dirty="0" err="1"/>
              <a:t>laaja-alaista</a:t>
            </a:r>
            <a:r>
              <a:rPr lang="en-US" dirty="0"/>
              <a:t> </a:t>
            </a:r>
            <a:r>
              <a:rPr lang="en-US" dirty="0" err="1"/>
              <a:t>ja</a:t>
            </a:r>
            <a:r>
              <a:rPr lang="en-US" dirty="0"/>
              <a:t> </a:t>
            </a:r>
            <a:r>
              <a:rPr lang="en-US" dirty="0" err="1"/>
              <a:t>saavutettavissa</a:t>
            </a:r>
            <a:r>
              <a:rPr lang="en-US" dirty="0"/>
              <a:t> (</a:t>
            </a:r>
            <a:r>
              <a:rPr lang="en-US" dirty="0" err="1"/>
              <a:t>vrt</a:t>
            </a:r>
            <a:r>
              <a:rPr lang="en-US" dirty="0"/>
              <a:t>. 1 </a:t>
            </a:r>
            <a:r>
              <a:rPr lang="en-US" dirty="0" err="1"/>
              <a:t>tuoteomistaja</a:t>
            </a:r>
            <a:r>
              <a:rPr lang="en-US" dirty="0"/>
              <a:t> + </a:t>
            </a:r>
            <a:r>
              <a:rPr lang="en-US" dirty="0" err="1"/>
              <a:t>sidosryhmät</a:t>
            </a:r>
            <a:r>
              <a:rPr lang="en-US" dirty="0" smtClean="0"/>
              <a:t>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OTM-HANKE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968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4405</TotalTime>
  <Words>868</Words>
  <Application>Microsoft Macintosh PowerPoint</Application>
  <PresentationFormat>On-screen Show (4:3)</PresentationFormat>
  <Paragraphs>200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Ketterä projekti kolmen yliopiston yhteishankkeessa</vt:lpstr>
      <vt:lpstr>Esityksen sisältö</vt:lpstr>
      <vt:lpstr>1 Hanke ja sen organisointi</vt:lpstr>
      <vt:lpstr>1.1 OTM-hanke</vt:lpstr>
      <vt:lpstr>1.2 Hankkeen organisointi</vt:lpstr>
      <vt:lpstr>1.3 Projektin toimintamalli</vt:lpstr>
      <vt:lpstr>1.4 Tuoteomistaja</vt:lpstr>
      <vt:lpstr>1.5 Viisi (!?) tuoteomistajaa</vt:lpstr>
      <vt:lpstr>1.6 Viisi tuoteomistajaa - yksi  linja</vt:lpstr>
      <vt:lpstr>2 Ketterä projekti - ketterä kehitys - ketterä käyttöönotto</vt:lpstr>
      <vt:lpstr>2.1 Ketterä projekti</vt:lpstr>
      <vt:lpstr>2.2 Käyttöliittymäsuunnittelu  ketterässä projektissa</vt:lpstr>
      <vt:lpstr>2.3 Ketterän kehityksen  välineitä</vt:lpstr>
      <vt:lpstr>2.4 Ketterä kehitys vs. ketterä  käyttöönotto</vt:lpstr>
      <vt:lpstr>2.5 Ketterän käyttöönoton  hyödyt ja haasteet</vt:lpstr>
      <vt:lpstr>3 Opittua</vt:lpstr>
      <vt:lpstr>Kysymyksiä?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Riihiaho Mari</dc:creator>
  <cp:lastModifiedBy>Paukku Inka</cp:lastModifiedBy>
  <cp:revision>96</cp:revision>
  <dcterms:created xsi:type="dcterms:W3CDTF">2013-04-26T09:55:01Z</dcterms:created>
  <dcterms:modified xsi:type="dcterms:W3CDTF">2014-11-03T14:27:10Z</dcterms:modified>
</cp:coreProperties>
</file>