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4" r:id="rId3"/>
    <p:sldId id="342" r:id="rId4"/>
    <p:sldId id="343" r:id="rId5"/>
    <p:sldId id="344" r:id="rId6"/>
    <p:sldId id="345" r:id="rId7"/>
    <p:sldId id="346" r:id="rId8"/>
    <p:sldId id="350" r:id="rId9"/>
    <p:sldId id="348" r:id="rId10"/>
    <p:sldId id="349" r:id="rId11"/>
    <p:sldId id="351" r:id="rId12"/>
    <p:sldId id="347" r:id="rId13"/>
    <p:sldId id="352" r:id="rId14"/>
    <p:sldId id="353" r:id="rId15"/>
  </p:sldIdLst>
  <p:sldSz cx="9144000" cy="6858000" type="screen4x3"/>
  <p:notesSz cx="7102475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359" autoAdjust="0"/>
  </p:normalViewPr>
  <p:slideViewPr>
    <p:cSldViewPr showGuides="1">
      <p:cViewPr>
        <p:scale>
          <a:sx n="120" d="100"/>
          <a:sy n="120" d="100"/>
        </p:scale>
        <p:origin x="-1374" y="-276"/>
      </p:cViewPr>
      <p:guideLst>
        <p:guide orient="horz" pos="3793"/>
        <p:guide orient="horz" pos="1117"/>
        <p:guide orient="horz" pos="346"/>
        <p:guide orient="horz" pos="2568"/>
        <p:guide orient="horz" pos="4156"/>
        <p:guide orient="horz" pos="3884"/>
        <p:guide orient="horz" pos="1570"/>
        <p:guide pos="204"/>
        <p:guide pos="5556"/>
        <p:guide pos="431"/>
        <p:guide pos="4422"/>
        <p:guide pos="1247"/>
        <p:guide pos="3424"/>
        <p:guide pos="3356"/>
        <p:guide pos="451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096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511731"/>
          </a:xfrm>
          <a:prstGeom prst="rect">
            <a:avLst/>
          </a:prstGeom>
        </p:spPr>
        <p:txBody>
          <a:bodyPr vert="horz" lIns="99058" tIns="49529" rIns="99058" bIns="49529" rtlCol="0"/>
          <a:lstStyle>
            <a:lvl1pPr algn="l">
              <a:defRPr sz="1300"/>
            </a:lvl1pPr>
          </a:lstStyle>
          <a:p>
            <a:endParaRPr lang="en-GB" sz="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2"/>
            <a:ext cx="3077739" cy="511731"/>
          </a:xfrm>
          <a:prstGeom prst="rect">
            <a:avLst/>
          </a:prstGeom>
        </p:spPr>
        <p:txBody>
          <a:bodyPr vert="horz" lIns="99058" tIns="49529" rIns="99058" bIns="49529" rtlCol="0"/>
          <a:lstStyle>
            <a:lvl1pPr algn="r">
              <a:defRPr sz="1300"/>
            </a:lvl1pPr>
          </a:lstStyle>
          <a:p>
            <a:fld id="{F97E8633-DD50-467C-B21A-E1CECDED6BB2}" type="datetimeFigureOut">
              <a:rPr lang="fi-FI" sz="900"/>
              <a:pPr/>
              <a:t>3.11.2014</a:t>
            </a:fld>
            <a:endParaRPr lang="en-GB" sz="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7739" cy="511731"/>
          </a:xfrm>
          <a:prstGeom prst="rect">
            <a:avLst/>
          </a:prstGeom>
        </p:spPr>
        <p:txBody>
          <a:bodyPr vert="horz" lIns="99058" tIns="49529" rIns="99058" bIns="49529" rtlCol="0" anchor="b"/>
          <a:lstStyle>
            <a:lvl1pPr algn="l">
              <a:defRPr sz="1300"/>
            </a:lvl1pPr>
          </a:lstStyle>
          <a:p>
            <a:endParaRPr lang="en-GB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7"/>
            <a:ext cx="3077739" cy="511731"/>
          </a:xfrm>
          <a:prstGeom prst="rect">
            <a:avLst/>
          </a:prstGeom>
        </p:spPr>
        <p:txBody>
          <a:bodyPr vert="horz" lIns="99058" tIns="49529" rIns="99058" bIns="49529" rtlCol="0" anchor="b"/>
          <a:lstStyle>
            <a:lvl1pPr algn="r">
              <a:defRPr sz="1300"/>
            </a:lvl1pPr>
          </a:lstStyle>
          <a:p>
            <a:fld id="{524410BF-6C8B-4E87-A502-35A1C9E26017}" type="slidenum">
              <a:rPr lang="en-GB" sz="900"/>
              <a:pPr/>
              <a:t>‹#›</a:t>
            </a:fld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272523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511731"/>
          </a:xfrm>
          <a:prstGeom prst="rect">
            <a:avLst/>
          </a:prstGeom>
        </p:spPr>
        <p:txBody>
          <a:bodyPr vert="horz" lIns="99058" tIns="49529" rIns="99058" bIns="49529" rtlCol="0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2"/>
            <a:ext cx="3077739" cy="511731"/>
          </a:xfrm>
          <a:prstGeom prst="rect">
            <a:avLst/>
          </a:prstGeom>
        </p:spPr>
        <p:txBody>
          <a:bodyPr vert="horz" lIns="99058" tIns="49529" rIns="99058" bIns="49529" rtlCol="0"/>
          <a:lstStyle>
            <a:lvl1pPr algn="r">
              <a:defRPr sz="900"/>
            </a:lvl1pPr>
          </a:lstStyle>
          <a:p>
            <a:fld id="{0B85FA14-6BD0-4B51-94D4-05F5A75E4036}" type="datetimeFigureOut">
              <a:rPr lang="fi-FI" smtClean="0"/>
              <a:pPr/>
              <a:t>3.11.2014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8" tIns="49529" rIns="99058" bIns="4952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vert="horz" lIns="99058" tIns="49529" rIns="99058" bIns="495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1731"/>
          </a:xfrm>
          <a:prstGeom prst="rect">
            <a:avLst/>
          </a:prstGeom>
        </p:spPr>
        <p:txBody>
          <a:bodyPr vert="horz" lIns="99058" tIns="49529" rIns="99058" bIns="49529" rtlCol="0" anchor="b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1731"/>
          </a:xfrm>
          <a:prstGeom prst="rect">
            <a:avLst/>
          </a:prstGeom>
        </p:spPr>
        <p:txBody>
          <a:bodyPr vert="horz" lIns="99058" tIns="49529" rIns="99058" bIns="49529" rtlCol="0" anchor="b"/>
          <a:lstStyle>
            <a:lvl1pPr algn="r">
              <a:defRPr sz="900"/>
            </a:lvl1pPr>
          </a:lstStyle>
          <a:p>
            <a:fld id="{DFD68452-3929-4FD8-B15C-CAEB56E3F3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574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349499"/>
            <a:ext cx="7775576" cy="1871663"/>
          </a:xfrm>
        </p:spPr>
        <p:txBody>
          <a:bodyPr anchor="t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292600"/>
            <a:ext cx="7775576" cy="135097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7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AA6DB3D3-A72C-4B36-8B75-213E1383F39E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4" y="6165850"/>
            <a:ext cx="2592385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Osasto / Henkilön nimi / Esityksen nimi</a:t>
            </a:r>
            <a:endParaRPr lang="en-GB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2" name="TextBox 51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smtClean="0">
                <a:solidFill>
                  <a:schemeClr val="tx2"/>
                </a:solidFill>
              </a:rPr>
              <a:t>www.helsinki.fi/yliopisto</a:t>
            </a:r>
            <a:endParaRPr lang="en-GB" sz="900">
              <a:solidFill>
                <a:schemeClr val="tx2"/>
              </a:solidFill>
            </a:endParaRPr>
          </a:p>
        </p:txBody>
      </p:sp>
      <p:pic>
        <p:nvPicPr>
          <p:cNvPr id="13" name="Picture 12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2349499"/>
            <a:ext cx="7775574" cy="1871663"/>
          </a:xfrm>
        </p:spPr>
        <p:txBody>
          <a:bodyPr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4292600"/>
            <a:ext cx="7775578" cy="136842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8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9D195EBF-A623-4132-8BFB-6C390436C964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Osasto / Henkilön nimi / Esityksen nimi</a:t>
            </a:r>
            <a:endParaRPr lang="en-GB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smtClean="0">
                <a:solidFill>
                  <a:schemeClr val="tx2"/>
                </a:solidFill>
              </a:rPr>
              <a:t>www.helsinki.fi/yliopisto</a:t>
            </a:r>
            <a:endParaRPr lang="en-GB" sz="900">
              <a:solidFill>
                <a:schemeClr val="tx2"/>
              </a:solidFill>
            </a:endParaRPr>
          </a:p>
        </p:txBody>
      </p:sp>
      <p:pic>
        <p:nvPicPr>
          <p:cNvPr id="13" name="Picture 12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5724-97BC-4BD1-A4CC-983250FA4695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Osasto / Henkilön nimi / Esityksen nimi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8"/>
            <a:ext cx="3348038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113" y="1989138"/>
            <a:ext cx="3348036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79CB-5AA9-4A68-9C9D-DDAE6D0844AD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Osasto / Henkilön nimi / Esityksen nimi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0DC-76DC-4B3C-A5FE-8D5F55C989E9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Osasto / Henkilön nimi / Esityksen nimi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989138"/>
            <a:ext cx="6840538" cy="51116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3CBD-93D9-4641-9A26-D93013F96905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Osasto / Henkilön nimi / Esityksen nimi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79613" y="2492375"/>
            <a:ext cx="6840537" cy="35290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3854-A81D-466E-AE25-5CF1AD4FF184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Osasto / Henkilön nimi / Esityksen nimi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6"/>
            <a:ext cx="3348038" cy="4032251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472113" y="1989138"/>
            <a:ext cx="3348037" cy="40322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4A10-C802-49B9-83BC-072D215F24A3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Osasto / Henkilön nimi / Esityksen nimi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2" y="4221162"/>
            <a:ext cx="6840537" cy="1800225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1979613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7084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54356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7164388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1979613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3708400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5435600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24"/>
          </p:nvPr>
        </p:nvSpPr>
        <p:spPr>
          <a:xfrm>
            <a:off x="7164388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E54A-266C-4814-BD01-2A74DF61B3C1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Osasto / Henkilön nimi / Esityksen nimi</a:t>
            </a:r>
            <a:endParaRPr lang="en-GB"/>
          </a:p>
        </p:txBody>
      </p:sp>
      <p:sp>
        <p:nvSpPr>
          <p:cNvPr id="8" name="Freeform 14"/>
          <p:cNvSpPr>
            <a:spLocks noEditPoints="1"/>
          </p:cNvSpPr>
          <p:nvPr userDrawn="1"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pic>
        <p:nvPicPr>
          <p:cNvPr id="10" name="Picture 9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549275"/>
            <a:ext cx="6840538" cy="11509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989139"/>
            <a:ext cx="6840538" cy="4032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60E58E2F-34F9-420A-9044-CE5E8C1A76AC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Osasto / Henkilön nimi / Esityksen nimi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smtClean="0">
                <a:solidFill>
                  <a:schemeClr val="tx2"/>
                </a:solidFill>
              </a:rPr>
              <a:t>www.helsinki.fi/yliopisto</a:t>
            </a:r>
            <a:endParaRPr lang="en-GB" sz="900">
              <a:solidFill>
                <a:schemeClr val="tx2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1979614" y="1773238"/>
            <a:ext cx="6840536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GB"/>
          </a:p>
        </p:txBody>
      </p:sp>
      <p:pic>
        <p:nvPicPr>
          <p:cNvPr id="17" name="Picture 16" descr="FSE_RGB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2" r:id="rId4"/>
    <p:sldLayoutId id="2147483654" r:id="rId5"/>
    <p:sldLayoutId id="2147483660" r:id="rId6"/>
    <p:sldLayoutId id="2147483661" r:id="rId7"/>
    <p:sldLayoutId id="2147483662" r:id="rId8"/>
    <p:sldLayoutId id="2147483655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helsinki.fi/display/IAMasioit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5576" cy="2448346"/>
          </a:xfrm>
        </p:spPr>
        <p:txBody>
          <a:bodyPr>
            <a:normAutofit fontScale="90000"/>
          </a:bodyPr>
          <a:lstStyle/>
          <a:p>
            <a:r>
              <a:rPr lang="fi-FI" dirty="0"/>
              <a:t>Rakentaisinko organisaation identiteetinhallinnan open </a:t>
            </a:r>
            <a:r>
              <a:rPr lang="fi-FI" dirty="0" err="1"/>
              <a:t>source</a:t>
            </a:r>
            <a:r>
              <a:rPr lang="fi-FI" dirty="0"/>
              <a:t> -tuotteella?</a:t>
            </a:r>
            <a:br>
              <a:rPr lang="fi-FI" dirty="0"/>
            </a:br>
            <a:r>
              <a:rPr lang="fi-FI" sz="1400" dirty="0" smtClean="0"/>
              <a:t> </a:t>
            </a:r>
            <a:r>
              <a:rPr lang="fi-FI" dirty="0"/>
              <a:t/>
            </a:r>
            <a:br>
              <a:rPr lang="fi-FI" dirty="0"/>
            </a:br>
            <a:endParaRPr lang="fi-FI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509120"/>
            <a:ext cx="7775576" cy="1134458"/>
          </a:xfrm>
        </p:spPr>
        <p:txBody>
          <a:bodyPr>
            <a:normAutofit/>
          </a:bodyPr>
          <a:lstStyle/>
          <a:p>
            <a:endParaRPr lang="fi-FI" dirty="0" smtClean="0"/>
          </a:p>
          <a:p>
            <a:r>
              <a:rPr lang="fi-FI" dirty="0" smtClean="0"/>
              <a:t>Timo Hatakka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i-FI" dirty="0" smtClean="0"/>
              <a:t>5.11.2014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Osasto / Henkilön nimi / Esityksen nimi</a:t>
            </a:r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696" y="300798"/>
            <a:ext cx="712879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mtClean="0"/>
              <a:t>Apache Syncope / komponentit</a:t>
            </a:r>
            <a:endParaRPr lang="fi-FI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35696" y="1626360"/>
            <a:ext cx="712879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65113" indent="-265113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Arial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Arial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Arial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Java &amp; </a:t>
            </a:r>
            <a:r>
              <a:rPr lang="fi-FI" dirty="0" err="1" smtClean="0"/>
              <a:t>Spring</a:t>
            </a:r>
            <a:endParaRPr lang="fi-FI" dirty="0" smtClean="0"/>
          </a:p>
          <a:p>
            <a:r>
              <a:rPr lang="fi-FI" dirty="0" smtClean="0"/>
              <a:t>Käyttöliittymän toteutus </a:t>
            </a:r>
            <a:r>
              <a:rPr lang="fi-FI" dirty="0" err="1" smtClean="0"/>
              <a:t>Wicket</a:t>
            </a:r>
            <a:endParaRPr lang="fi-FI" dirty="0" smtClean="0"/>
          </a:p>
          <a:p>
            <a:r>
              <a:rPr lang="fi-FI" dirty="0" smtClean="0"/>
              <a:t>Työnkulkumoottori: </a:t>
            </a:r>
            <a:r>
              <a:rPr lang="fi-FI" dirty="0" err="1" smtClean="0"/>
              <a:t>activiti</a:t>
            </a:r>
            <a:endParaRPr lang="fi-FI" dirty="0" smtClean="0"/>
          </a:p>
          <a:p>
            <a:r>
              <a:rPr lang="fi-FI" dirty="0" err="1" smtClean="0"/>
              <a:t>Apache</a:t>
            </a:r>
            <a:r>
              <a:rPr lang="fi-FI" dirty="0" smtClean="0"/>
              <a:t> </a:t>
            </a:r>
            <a:r>
              <a:rPr lang="fi-FI" dirty="0" err="1" smtClean="0"/>
              <a:t>openJPA</a:t>
            </a:r>
            <a:r>
              <a:rPr lang="fi-FI" dirty="0" smtClean="0"/>
              <a:t>, tietokantana </a:t>
            </a:r>
            <a:br>
              <a:rPr lang="fi-FI" dirty="0" smtClean="0"/>
            </a:br>
            <a:r>
              <a:rPr lang="fi-FI" dirty="0" err="1" smtClean="0"/>
              <a:t>MySQL</a:t>
            </a:r>
            <a:r>
              <a:rPr lang="fi-FI" dirty="0" smtClean="0"/>
              <a:t>, </a:t>
            </a:r>
            <a:r>
              <a:rPr lang="fi-FI" dirty="0" err="1" smtClean="0"/>
              <a:t>PostgreSQL</a:t>
            </a:r>
            <a:r>
              <a:rPr lang="fi-FI" dirty="0" smtClean="0"/>
              <a:t>, MS, Oracle</a:t>
            </a:r>
          </a:p>
          <a:p>
            <a:r>
              <a:rPr lang="fi-FI" dirty="0" err="1" smtClean="0"/>
              <a:t>ConnID</a:t>
            </a:r>
            <a:r>
              <a:rPr lang="fi-FI" dirty="0" smtClean="0"/>
              <a:t> </a:t>
            </a:r>
            <a:r>
              <a:rPr lang="fi-FI" dirty="0" err="1" smtClean="0"/>
              <a:t>konnektorit</a:t>
            </a:r>
            <a:r>
              <a:rPr lang="fi-FI" dirty="0" smtClean="0"/>
              <a:t> (Sunin ICF </a:t>
            </a:r>
            <a:r>
              <a:rPr lang="fi-FI" dirty="0" err="1" smtClean="0"/>
              <a:t>forkki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Quartz</a:t>
            </a:r>
            <a:r>
              <a:rPr lang="fi-FI" dirty="0" smtClean="0"/>
              <a:t> –ajastukset</a:t>
            </a:r>
          </a:p>
          <a:p>
            <a:r>
              <a:rPr lang="fi-FI" dirty="0" smtClean="0"/>
              <a:t>REST</a:t>
            </a:r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166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1640" y="1484784"/>
            <a:ext cx="741682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65113" indent="-265113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Arial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Arial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Arial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Forkki</a:t>
            </a:r>
            <a:r>
              <a:rPr lang="fi-FI" dirty="0" smtClean="0"/>
              <a:t> Sunin Identity Connector Frameworkista</a:t>
            </a:r>
          </a:p>
          <a:p>
            <a:pPr lvl="1"/>
            <a:r>
              <a:rPr lang="fi-FI" dirty="0" smtClean="0"/>
              <a:t>toinen </a:t>
            </a:r>
            <a:r>
              <a:rPr lang="fi-FI" dirty="0" err="1" smtClean="0"/>
              <a:t>ForgeRockin</a:t>
            </a:r>
            <a:r>
              <a:rPr lang="fi-FI" dirty="0" smtClean="0"/>
              <a:t> </a:t>
            </a:r>
            <a:r>
              <a:rPr lang="fi-FI" dirty="0" err="1" smtClean="0"/>
              <a:t>OpenICF</a:t>
            </a:r>
            <a:r>
              <a:rPr lang="fi-FI" dirty="0" smtClean="0"/>
              <a:t>, yhteensopivuus</a:t>
            </a:r>
          </a:p>
          <a:p>
            <a:r>
              <a:rPr lang="fi-FI" dirty="0" smtClean="0"/>
              <a:t>Tietokantataulu</a:t>
            </a:r>
          </a:p>
          <a:p>
            <a:r>
              <a:rPr lang="fi-FI" dirty="0" smtClean="0"/>
              <a:t>LDAP</a:t>
            </a:r>
          </a:p>
          <a:p>
            <a:r>
              <a:rPr lang="fi-FI" dirty="0" smtClean="0"/>
              <a:t>Active Directory (</a:t>
            </a:r>
            <a:r>
              <a:rPr lang="fi-FI" dirty="0" err="1" smtClean="0"/>
              <a:t>LDAP-protokolla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Skriptattu</a:t>
            </a:r>
            <a:r>
              <a:rPr lang="fi-FI" dirty="0" smtClean="0"/>
              <a:t> tietokanta (</a:t>
            </a:r>
            <a:r>
              <a:rPr lang="fi-FI" dirty="0" err="1" smtClean="0"/>
              <a:t>Groovy</a:t>
            </a:r>
            <a:r>
              <a:rPr lang="fi-FI" dirty="0" smtClean="0"/>
              <a:t>), tärkeä 1-n suhteissa</a:t>
            </a:r>
          </a:p>
          <a:p>
            <a:r>
              <a:rPr lang="fi-FI" dirty="0" smtClean="0"/>
              <a:t>CSV, </a:t>
            </a:r>
            <a:r>
              <a:rPr lang="fi-FI" dirty="0" err="1" smtClean="0"/>
              <a:t>Flat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endParaRPr lang="fi-FI" dirty="0" smtClean="0"/>
          </a:p>
          <a:p>
            <a:r>
              <a:rPr lang="fi-FI" dirty="0" smtClean="0"/>
              <a:t>CMD</a:t>
            </a:r>
          </a:p>
          <a:p>
            <a:r>
              <a:rPr lang="fi-FI" dirty="0" smtClean="0"/>
              <a:t>Google </a:t>
            </a:r>
            <a:r>
              <a:rPr lang="fi-FI" dirty="0" err="1" smtClean="0"/>
              <a:t>Apps</a:t>
            </a:r>
            <a:endParaRPr lang="fi-FI" dirty="0" smtClean="0"/>
          </a:p>
          <a:p>
            <a:r>
              <a:rPr lang="fi-FI" dirty="0" smtClean="0"/>
              <a:t>SOAP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23728" y="274638"/>
            <a:ext cx="6779096" cy="7060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Apache</a:t>
            </a:r>
            <a:r>
              <a:rPr lang="fi-FI" dirty="0" smtClean="0"/>
              <a:t> </a:t>
            </a:r>
            <a:r>
              <a:rPr lang="fi-FI" dirty="0" err="1" smtClean="0"/>
              <a:t>Syncope</a:t>
            </a:r>
            <a:r>
              <a:rPr lang="fi-FI" dirty="0" smtClean="0"/>
              <a:t> / </a:t>
            </a:r>
            <a:r>
              <a:rPr lang="fi-FI" dirty="0" err="1" smtClean="0"/>
              <a:t>ConnID</a:t>
            </a:r>
            <a:r>
              <a:rPr lang="fi-FI" dirty="0" smtClean="0"/>
              <a:t> </a:t>
            </a:r>
            <a:r>
              <a:rPr lang="fi-FI" dirty="0" err="1" smtClean="0"/>
              <a:t>konnektorit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31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83603"/>
            <a:ext cx="7992888" cy="4754698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1965940" y="404664"/>
            <a:ext cx="6966377" cy="791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HY:n</a:t>
            </a:r>
            <a:r>
              <a:rPr lang="fi-FI" dirty="0" smtClean="0"/>
              <a:t> arkkitehtuuri (suunnitelma)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058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 smtClean="0"/>
              <a:t>2013 </a:t>
            </a:r>
          </a:p>
          <a:p>
            <a:pPr lvl="1"/>
            <a:r>
              <a:rPr lang="fi-FI" dirty="0" smtClean="0"/>
              <a:t>Käynnistelyä</a:t>
            </a:r>
          </a:p>
          <a:p>
            <a:pPr lvl="1"/>
            <a:r>
              <a:rPr lang="fi-FI" dirty="0" smtClean="0"/>
              <a:t>Määrittelyä</a:t>
            </a:r>
          </a:p>
          <a:p>
            <a:pPr lvl="1"/>
            <a:r>
              <a:rPr lang="fi-FI" dirty="0" smtClean="0"/>
              <a:t>Termien yhtenäistäminen</a:t>
            </a:r>
          </a:p>
          <a:p>
            <a:pPr lvl="1"/>
            <a:r>
              <a:rPr lang="fi-FI" dirty="0" smtClean="0"/>
              <a:t>Tuotteen valinta, POC -&gt; </a:t>
            </a:r>
            <a:r>
              <a:rPr lang="fi-FI" dirty="0" err="1" smtClean="0"/>
              <a:t>Apache</a:t>
            </a:r>
            <a:r>
              <a:rPr lang="fi-FI" dirty="0" smtClean="0"/>
              <a:t> </a:t>
            </a:r>
            <a:r>
              <a:rPr lang="fi-FI" dirty="0" err="1" smtClean="0"/>
              <a:t>Syncope</a:t>
            </a:r>
            <a:endParaRPr lang="fi-FI" dirty="0" smtClean="0"/>
          </a:p>
          <a:p>
            <a:r>
              <a:rPr lang="fi-FI" dirty="0" smtClean="0"/>
              <a:t>2014</a:t>
            </a:r>
          </a:p>
          <a:p>
            <a:pPr lvl="1"/>
            <a:r>
              <a:rPr lang="fi-FI" dirty="0" smtClean="0"/>
              <a:t>Määrittelyä, jatkuu…</a:t>
            </a:r>
          </a:p>
          <a:p>
            <a:pPr lvl="1"/>
            <a:r>
              <a:rPr lang="fi-FI" dirty="0" smtClean="0"/>
              <a:t>Yliopiston laajuinen roolimalli tekeillä: perusroolit ja tehtäväroolit, joilla myönnetään mahdollisimman pitkälle järjestelmäroolit</a:t>
            </a:r>
          </a:p>
          <a:p>
            <a:pPr lvl="1"/>
            <a:r>
              <a:rPr lang="fi-FI" dirty="0"/>
              <a:t>Identiteetin- ja käyttövaltuuksienhallinnan periaatteet</a:t>
            </a:r>
            <a:endParaRPr lang="fi-FI" dirty="0" smtClean="0"/>
          </a:p>
          <a:p>
            <a:pPr lvl="1"/>
            <a:r>
              <a:rPr lang="fi-FI" dirty="0" smtClean="0"/>
              <a:t>Ryhmärekisteri tekeillä: henkilö voi luoda ja hallinnoida ryhmiä</a:t>
            </a:r>
          </a:p>
          <a:p>
            <a:r>
              <a:rPr lang="fi-FI" dirty="0" smtClean="0"/>
              <a:t>Julkinen sivusto: </a:t>
            </a:r>
            <a:r>
              <a:rPr lang="fi-FI" dirty="0" smtClean="0">
                <a:hlinkClick r:id="rId2"/>
              </a:rPr>
              <a:t>https</a:t>
            </a:r>
            <a:r>
              <a:rPr lang="fi-FI" dirty="0">
                <a:hlinkClick r:id="rId2"/>
              </a:rPr>
              <a:t>://wiki.helsinki.fi/display/IAMasioita</a:t>
            </a:r>
            <a:endParaRPr lang="fi-FI" dirty="0"/>
          </a:p>
          <a:p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IAM-hanke</a:t>
            </a:r>
            <a:r>
              <a:rPr lang="fi-FI" dirty="0" smtClean="0"/>
              <a:t> 2013-2016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700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KYSYMYKSIÄ?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771800" y="3573016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/>
              <a:t>timo.hatakka@helsinki.fi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98709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Mitä identiteetinhallinta on</a:t>
            </a:r>
          </a:p>
          <a:p>
            <a:r>
              <a:rPr lang="fi-FI" sz="2800" dirty="0" smtClean="0"/>
              <a:t>Korkeakoulumaailman tyypilliset erityishaasteet</a:t>
            </a:r>
          </a:p>
          <a:p>
            <a:r>
              <a:rPr lang="fi-FI" sz="2800" dirty="0" smtClean="0"/>
              <a:t>Open </a:t>
            </a:r>
            <a:r>
              <a:rPr lang="fi-FI" sz="2800" dirty="0" err="1" smtClean="0"/>
              <a:t>Source</a:t>
            </a:r>
            <a:r>
              <a:rPr lang="fi-FI" sz="2800" dirty="0" smtClean="0"/>
              <a:t> tuotteista</a:t>
            </a:r>
          </a:p>
          <a:p>
            <a:r>
              <a:rPr lang="fi-FI" sz="2800" dirty="0" smtClean="0"/>
              <a:t>Helsingin yliopiston </a:t>
            </a:r>
            <a:r>
              <a:rPr lang="fi-FI" sz="2800" dirty="0" err="1" smtClean="0"/>
              <a:t>IdM</a:t>
            </a:r>
            <a:r>
              <a:rPr lang="fi-FI" sz="2800" dirty="0" err="1"/>
              <a:t>-</a:t>
            </a:r>
            <a:r>
              <a:rPr lang="fi-FI" sz="2800" dirty="0" err="1" smtClean="0"/>
              <a:t>arkkitehtuuri</a:t>
            </a:r>
            <a:r>
              <a:rPr lang="fi-FI" sz="2800" dirty="0" smtClean="0"/>
              <a:t> ja hankkeen kuulumisia</a:t>
            </a:r>
            <a:endParaRPr lang="fi-FI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Esityksen sisältö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634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89" y="1109936"/>
            <a:ext cx="529519" cy="66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00117" y="1210543"/>
            <a:ext cx="2115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  <a:t>Uusi työntekijä Minttu </a:t>
            </a:r>
            <a:b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  <a:t>on päätetty palkata yliopistoon</a:t>
            </a:r>
            <a:endParaRPr lang="fi-F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 descr="C:\Program Files (x86)\Microsoft Office\MEDIA\CAGCAT10\j0292020.w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65" y="2348880"/>
            <a:ext cx="64807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7"/>
          <p:cNvSpPr/>
          <p:nvPr/>
        </p:nvSpPr>
        <p:spPr>
          <a:xfrm>
            <a:off x="4289403" y="2255652"/>
            <a:ext cx="1008112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HR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1421051" y="1977036"/>
            <a:ext cx="244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  <a:t>Mintun tiedot  viedään </a:t>
            </a:r>
            <a:r>
              <a:rPr lang="fi-FI" sz="1200" dirty="0" err="1" smtClean="0">
                <a:solidFill>
                  <a:schemeClr val="accent6">
                    <a:lumMod val="75000"/>
                  </a:schemeClr>
                </a:solidFill>
              </a:rPr>
              <a:t>HR:aan</a:t>
            </a:r>
            <a:endParaRPr lang="fi-F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33766" y="2564904"/>
            <a:ext cx="64821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38356" y="4665241"/>
            <a:ext cx="1163855" cy="774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IDM</a:t>
            </a:r>
            <a:endParaRPr lang="fi-FI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93403" y="3356992"/>
            <a:ext cx="56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3702" y="3287579"/>
            <a:ext cx="2994682" cy="10156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rgbClr val="7030A0"/>
                </a:solidFill>
              </a:rPr>
              <a:t>Työsopimus:</a:t>
            </a:r>
            <a:br>
              <a:rPr lang="fi-FI" sz="1200" dirty="0" smtClean="0">
                <a:solidFill>
                  <a:srgbClr val="7030A0"/>
                </a:solidFill>
              </a:rPr>
            </a:br>
            <a:r>
              <a:rPr lang="fi-FI" sz="1200" dirty="0" smtClean="0">
                <a:solidFill>
                  <a:srgbClr val="7030A0"/>
                </a:solidFill>
              </a:rPr>
              <a:t>Yksikkö: TIKE</a:t>
            </a:r>
          </a:p>
          <a:p>
            <a:r>
              <a:rPr lang="fi-FI" sz="1200" dirty="0" smtClean="0">
                <a:solidFill>
                  <a:srgbClr val="7030A0"/>
                </a:solidFill>
              </a:rPr>
              <a:t>Nimitiedot: Minttu Miettinen </a:t>
            </a:r>
            <a:br>
              <a:rPr lang="fi-FI" sz="1200" dirty="0" smtClean="0">
                <a:solidFill>
                  <a:srgbClr val="7030A0"/>
                </a:solidFill>
              </a:rPr>
            </a:br>
            <a:r>
              <a:rPr lang="fi-FI" sz="1200" dirty="0" smtClean="0">
                <a:solidFill>
                  <a:srgbClr val="7030A0"/>
                </a:solidFill>
              </a:rPr>
              <a:t>Alku: 1.11.2014</a:t>
            </a:r>
            <a:br>
              <a:rPr lang="fi-FI" sz="1200" dirty="0" smtClean="0">
                <a:solidFill>
                  <a:srgbClr val="7030A0"/>
                </a:solidFill>
              </a:rPr>
            </a:br>
            <a:r>
              <a:rPr lang="fi-FI" sz="1200" dirty="0" smtClean="0">
                <a:solidFill>
                  <a:srgbClr val="7030A0"/>
                </a:solidFill>
              </a:rPr>
              <a:t>Loppu:</a:t>
            </a:r>
            <a:endParaRPr lang="fi-FI" sz="12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5846" y="3483570"/>
            <a:ext cx="26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  <a:t>IDM ”oppii” uuden identiteetin ja siihen </a:t>
            </a:r>
          </a:p>
          <a:p>
            <a: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  <a:t>liittyvän työsopimuksen</a:t>
            </a:r>
            <a:endParaRPr lang="fi-F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69" y="5243564"/>
            <a:ext cx="284744" cy="35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95846" y="5586599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 smtClean="0">
                <a:solidFill>
                  <a:schemeClr val="accent6">
                    <a:lumMod val="75000"/>
                  </a:schemeClr>
                </a:solidFill>
              </a:rPr>
              <a:t>IDM:ssä</a:t>
            </a:r>
            <a: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  <a:t> Mintun alkutilanne on valmis </a:t>
            </a:r>
            <a:r>
              <a:rPr lang="fi-FI" sz="1200" dirty="0" err="1" smtClean="0">
                <a:solidFill>
                  <a:schemeClr val="accent6">
                    <a:lumMod val="75000"/>
                  </a:schemeClr>
                </a:solidFill>
              </a:rPr>
              <a:t>IDM:ssä</a:t>
            </a:r>
            <a: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  <a:t>ja kohdejärjestelmissä</a:t>
            </a:r>
            <a:endParaRPr lang="fi-F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 rot="20176105">
            <a:off x="5320289" y="4573685"/>
            <a:ext cx="432048" cy="5888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0465" y="453148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/>
              <a:t>Käsittelysääntö</a:t>
            </a:r>
            <a:endParaRPr lang="fi-FI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13065" y="4406424"/>
            <a:ext cx="2924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  <a:t>Tietoa käsitellään </a:t>
            </a:r>
            <a:r>
              <a:rPr lang="fi-FI" sz="1200" b="1" dirty="0" smtClean="0">
                <a:solidFill>
                  <a:schemeClr val="accent6">
                    <a:lumMod val="75000"/>
                  </a:schemeClr>
                </a:solidFill>
              </a:rPr>
              <a:t>sääntöjen</a:t>
            </a:r>
            <a: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  <a:t> perusteella</a:t>
            </a:r>
          </a:p>
          <a:p>
            <a:r>
              <a:rPr lang="fi-FI" sz="1200" dirty="0" smtClean="0">
                <a:solidFill>
                  <a:schemeClr val="accent6">
                    <a:lumMod val="75000"/>
                  </a:schemeClr>
                </a:solidFill>
              </a:rPr>
              <a:t>Päätetään toimenpiteet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48893" y="4895138"/>
            <a:ext cx="936104" cy="469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dirty="0" smtClean="0"/>
              <a:t>AD</a:t>
            </a:r>
            <a:endParaRPr lang="fi-FI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10492" y="5227215"/>
            <a:ext cx="504056" cy="55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20465" y="5568585"/>
            <a:ext cx="494083" cy="100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582200" y="5586599"/>
            <a:ext cx="936104" cy="469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dirty="0" err="1" smtClean="0"/>
              <a:t>email</a:t>
            </a:r>
            <a:endParaRPr lang="fi-FI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69" y="5140597"/>
            <a:ext cx="164504" cy="20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45" y="5863598"/>
            <a:ext cx="164504" cy="20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970294" y="332656"/>
            <a:ext cx="6098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b="1" dirty="0" smtClean="0"/>
              <a:t>Identiteetinhallinta: helppoa? </a:t>
            </a:r>
            <a:endParaRPr lang="fi-FI" sz="3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67242" y="5069532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err="1" smtClean="0">
                <a:solidFill>
                  <a:schemeClr val="accent6">
                    <a:lumMod val="75000"/>
                  </a:schemeClr>
                </a:solidFill>
              </a:rPr>
              <a:t>Provisoidaan</a:t>
            </a:r>
            <a:endParaRPr lang="fi-FI" sz="1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animBg="1"/>
      <p:bldP spid="13" grpId="0" animBg="1"/>
      <p:bldP spid="14" grpId="0"/>
      <p:bldP spid="17" grpId="0"/>
      <p:bldP spid="20" grpId="0" animBg="1"/>
      <p:bldP spid="21" grpId="0"/>
      <p:bldP spid="22" grpId="0"/>
      <p:bldP spid="23" grpId="0" animBg="1"/>
      <p:bldP spid="27" grpId="0" animBg="1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Tiedon importointia + tarvittavia konversioita</a:t>
            </a:r>
          </a:p>
          <a:p>
            <a:r>
              <a:rPr lang="fi-FI" dirty="0" smtClean="0"/>
              <a:t>Tiedon </a:t>
            </a:r>
            <a:r>
              <a:rPr lang="fi-FI" dirty="0" smtClean="0"/>
              <a:t>(attribuutteja ja valtuuksia) käsittelyä </a:t>
            </a:r>
            <a:r>
              <a:rPr lang="fi-FI" dirty="0" smtClean="0"/>
              <a:t>sääntöjen mukaisesti (liiketoimintalogiikka)</a:t>
            </a:r>
          </a:p>
          <a:p>
            <a:r>
              <a:rPr lang="fi-FI" dirty="0" smtClean="0"/>
              <a:t>Tiedon </a:t>
            </a:r>
            <a:r>
              <a:rPr lang="fi-FI" dirty="0" err="1" smtClean="0"/>
              <a:t>provisiointia</a:t>
            </a:r>
            <a:r>
              <a:rPr lang="fi-FI" dirty="0" smtClean="0"/>
              <a:t> eli käyttäjäobjektien </a:t>
            </a:r>
            <a:r>
              <a:rPr lang="fi-FI" dirty="0" err="1" smtClean="0"/>
              <a:t>tms</a:t>
            </a:r>
            <a:r>
              <a:rPr lang="fi-FI" dirty="0" smtClean="0"/>
              <a:t> luontia kohdejärjestelmiin ja niiden passivointia ja poistamista</a:t>
            </a:r>
          </a:p>
          <a:p>
            <a:r>
              <a:rPr lang="fi-FI" dirty="0"/>
              <a:t>Hajautettua </a:t>
            </a:r>
            <a:r>
              <a:rPr lang="fi-FI" dirty="0" err="1"/>
              <a:t>managerointia</a:t>
            </a:r>
            <a:r>
              <a:rPr lang="fi-FI" dirty="0"/>
              <a:t>, hyväksyntöjä </a:t>
            </a:r>
            <a:r>
              <a:rPr lang="fi-FI" dirty="0" err="1" smtClean="0"/>
              <a:t>jne</a:t>
            </a:r>
            <a:endParaRPr lang="fi-FI" dirty="0" smtClean="0"/>
          </a:p>
          <a:p>
            <a:r>
              <a:rPr lang="fi-FI" dirty="0" smtClean="0"/>
              <a:t>+ Raportointia</a:t>
            </a:r>
          </a:p>
          <a:p>
            <a:r>
              <a:rPr lang="fi-FI" dirty="0" smtClean="0"/>
              <a:t>+ Valvontaa</a:t>
            </a:r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Mitä identiteetinhallinta on?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84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2348909" y="1700808"/>
            <a:ext cx="1008112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HR</a:t>
            </a:r>
            <a:endParaRPr lang="fi-FI" dirty="0"/>
          </a:p>
        </p:txBody>
      </p:sp>
      <p:sp>
        <p:nvSpPr>
          <p:cNvPr id="13" name="Rounded Rectangle 12"/>
          <p:cNvSpPr/>
          <p:nvPr/>
        </p:nvSpPr>
        <p:spPr>
          <a:xfrm>
            <a:off x="2331747" y="4188044"/>
            <a:ext cx="1163855" cy="774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IDM</a:t>
            </a:r>
            <a:endParaRPr lang="fi-FI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53021" y="2691506"/>
            <a:ext cx="11093" cy="1403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75" y="4688720"/>
            <a:ext cx="284744" cy="35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urved Left Arrow 18"/>
          <p:cNvSpPr/>
          <p:nvPr/>
        </p:nvSpPr>
        <p:spPr>
          <a:xfrm rot="20176105">
            <a:off x="3379795" y="4018841"/>
            <a:ext cx="432048" cy="5888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6752" y="3818296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/>
              <a:t>Käsittelysääntö</a:t>
            </a:r>
            <a:endParaRPr lang="fi-FI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960900" y="4340294"/>
            <a:ext cx="936104" cy="469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dirty="0" smtClean="0"/>
              <a:t>AD</a:t>
            </a:r>
            <a:endParaRPr lang="fi-FI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21491" y="4669694"/>
            <a:ext cx="866533" cy="80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61416" y="5017236"/>
            <a:ext cx="926608" cy="249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945254" y="5031755"/>
            <a:ext cx="936104" cy="469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dirty="0" err="1" smtClean="0"/>
              <a:t>email</a:t>
            </a:r>
            <a:endParaRPr lang="fi-FI" dirty="0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00" y="4619972"/>
            <a:ext cx="164504" cy="20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95" y="5308754"/>
            <a:ext cx="164504" cy="20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768708" y="570745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b="1" dirty="0" err="1"/>
              <a:t>IDM:n</a:t>
            </a:r>
            <a:r>
              <a:rPr lang="fi-FI" sz="3600" b="1" dirty="0"/>
              <a:t> </a:t>
            </a:r>
            <a:r>
              <a:rPr lang="fi-FI" sz="3600" b="1" dirty="0" smtClean="0"/>
              <a:t>komponentteja</a:t>
            </a:r>
            <a:endParaRPr lang="fi-FI" sz="3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41321" y="5411842"/>
            <a:ext cx="322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Konnektorit</a:t>
            </a:r>
            <a:r>
              <a:rPr lang="fi-FI" dirty="0" smtClean="0"/>
              <a:t> / adapterit</a:t>
            </a:r>
            <a:endParaRPr lang="fi-FI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259632" y="3356992"/>
            <a:ext cx="1440160" cy="205485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495602" y="5208584"/>
            <a:ext cx="631411" cy="452664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367897" y="4849756"/>
            <a:ext cx="956823" cy="717655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92576" y="3772130"/>
            <a:ext cx="322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Repository</a:t>
            </a:r>
            <a:r>
              <a:rPr lang="fi-FI" dirty="0" smtClean="0"/>
              <a:t> (tietosäilö)</a:t>
            </a:r>
            <a:endParaRPr lang="fi-FI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627891" y="3956795"/>
            <a:ext cx="1656184" cy="77098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44393" y="2790225"/>
            <a:ext cx="322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Käsittelyn kuvaaminen, ohjelmointi, </a:t>
            </a:r>
            <a:r>
              <a:rPr lang="fi-FI" dirty="0" err="1" smtClean="0"/>
              <a:t>konfigurointi</a:t>
            </a:r>
            <a:endParaRPr lang="fi-FI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879971" y="3436556"/>
            <a:ext cx="1196480" cy="7514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79" y="3652095"/>
            <a:ext cx="127975" cy="16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054" y="4619972"/>
            <a:ext cx="127975" cy="16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6" y="5069586"/>
            <a:ext cx="127975" cy="16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12060" y="1840178"/>
            <a:ext cx="322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Lähdejärjestelmä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6216" y="4745961"/>
            <a:ext cx="322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Kohdejärjestelmä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1" idx="1"/>
          </p:cNvCxnSpPr>
          <p:nvPr/>
        </p:nvCxnSpPr>
        <p:spPr>
          <a:xfrm flipH="1" flipV="1">
            <a:off x="6023987" y="4536942"/>
            <a:ext cx="492229" cy="39368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023987" y="5045177"/>
            <a:ext cx="492228" cy="22150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1"/>
          </p:cNvCxnSpPr>
          <p:nvPr/>
        </p:nvCxnSpPr>
        <p:spPr>
          <a:xfrm flipH="1">
            <a:off x="3453447" y="2024844"/>
            <a:ext cx="458613" cy="3683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989139"/>
            <a:ext cx="7992566" cy="4032250"/>
          </a:xfrm>
        </p:spPr>
        <p:txBody>
          <a:bodyPr/>
          <a:lstStyle/>
          <a:p>
            <a:pPr marL="0" indent="0">
              <a:buNone/>
            </a:pPr>
            <a:r>
              <a:rPr lang="fi-FI" sz="1800" dirty="0" smtClean="0">
                <a:solidFill>
                  <a:schemeClr val="tx2">
                    <a:lumMod val="75000"/>
                  </a:schemeClr>
                </a:solidFill>
              </a:rPr>
              <a:t>Hetki				Miksi</a:t>
            </a:r>
          </a:p>
          <a:p>
            <a:pPr marL="0" indent="0">
              <a:buNone/>
            </a:pPr>
            <a:r>
              <a:rPr lang="fi-FI" sz="1800" dirty="0" smtClean="0"/>
              <a:t>Ilmoittautumisaika päättynyt 	</a:t>
            </a:r>
            <a:r>
              <a:rPr lang="fi-FI" sz="1800" dirty="0"/>
              <a:t>U</a:t>
            </a:r>
            <a:r>
              <a:rPr lang="fi-FI" sz="1800" dirty="0" smtClean="0"/>
              <a:t>lkoisessa prosessissa jotain erityistä</a:t>
            </a:r>
          </a:p>
          <a:p>
            <a:pPr marL="0" indent="0">
              <a:buNone/>
            </a:pPr>
            <a:r>
              <a:rPr lang="fi-FI" sz="1800" dirty="0" smtClean="0"/>
              <a:t>Joka yö				</a:t>
            </a:r>
            <a:r>
              <a:rPr lang="fi-FI" sz="1800" dirty="0" err="1" smtClean="0"/>
              <a:t>Crontab</a:t>
            </a:r>
            <a:r>
              <a:rPr lang="fi-FI" sz="1800" dirty="0" smtClean="0"/>
              <a:t> erätyöajattelu, ”varmaan riittää”</a:t>
            </a:r>
          </a:p>
          <a:p>
            <a:pPr marL="0" indent="0">
              <a:buNone/>
            </a:pPr>
            <a:r>
              <a:rPr lang="fi-FI" sz="1800" dirty="0" smtClean="0"/>
              <a:t>Kerran tunnissa			”Ei ehkä riittänytkään” </a:t>
            </a:r>
          </a:p>
          <a:p>
            <a:pPr marL="0" indent="0">
              <a:buNone/>
            </a:pPr>
            <a:r>
              <a:rPr lang="fi-FI" sz="1800" dirty="0" smtClean="0"/>
              <a:t>Mielivaltaisella hetkellä		</a:t>
            </a:r>
            <a:r>
              <a:rPr lang="fi-FI" sz="1800" dirty="0" smtClean="0">
                <a:solidFill>
                  <a:srgbClr val="00B050"/>
                </a:solidFill>
              </a:rPr>
              <a:t>Havaittu muutos esim. uusi työsopimus</a:t>
            </a:r>
          </a:p>
          <a:p>
            <a:pPr marL="0" indent="0">
              <a:buNone/>
            </a:pPr>
            <a:r>
              <a:rPr lang="fi-FI" sz="1800" dirty="0"/>
              <a:t>Mielivaltaisella </a:t>
            </a:r>
            <a:r>
              <a:rPr lang="fi-FI" sz="1800" dirty="0" smtClean="0"/>
              <a:t>hetkellä 		</a:t>
            </a:r>
            <a:r>
              <a:rPr lang="fi-FI" sz="1800" dirty="0" smtClean="0">
                <a:solidFill>
                  <a:srgbClr val="00B050"/>
                </a:solidFill>
              </a:rPr>
              <a:t>Käyttäjä tai </a:t>
            </a:r>
            <a:r>
              <a:rPr lang="fi-FI" sz="1800" dirty="0" err="1" smtClean="0">
                <a:solidFill>
                  <a:srgbClr val="00B050"/>
                </a:solidFill>
              </a:rPr>
              <a:t>HelpDesk</a:t>
            </a:r>
            <a:r>
              <a:rPr lang="fi-FI" sz="1800" dirty="0" smtClean="0">
                <a:solidFill>
                  <a:srgbClr val="00B050"/>
                </a:solidFill>
              </a:rPr>
              <a:t> tekee muutoksen</a:t>
            </a:r>
          </a:p>
          <a:p>
            <a:pPr marL="0" indent="0">
              <a:buNone/>
            </a:pPr>
            <a:r>
              <a:rPr lang="fi-FI" sz="1800" dirty="0" smtClean="0"/>
              <a:t>Ennalta tiedetyllä hetkellä		</a:t>
            </a:r>
            <a:r>
              <a:rPr lang="fi-FI" sz="1800" dirty="0" smtClean="0">
                <a:solidFill>
                  <a:srgbClr val="00B050"/>
                </a:solidFill>
              </a:rPr>
              <a:t>Ajankulu </a:t>
            </a:r>
            <a:r>
              <a:rPr lang="fi-FI" sz="1800" dirty="0" err="1" smtClean="0">
                <a:solidFill>
                  <a:srgbClr val="00B050"/>
                </a:solidFill>
              </a:rPr>
              <a:t>triggeröi</a:t>
            </a:r>
            <a:r>
              <a:rPr lang="fi-FI" sz="1800" dirty="0" smtClean="0">
                <a:solidFill>
                  <a:srgbClr val="00B050"/>
                </a:solidFill>
              </a:rPr>
              <a:t>, esim. työsuhde päättyy</a:t>
            </a:r>
          </a:p>
          <a:p>
            <a:pPr marL="0" indent="0">
              <a:buNone/>
            </a:pPr>
            <a:r>
              <a:rPr lang="fi-FI" sz="1800" dirty="0" smtClean="0"/>
              <a:t>Joka yö				Varmistetaan eheys</a:t>
            </a:r>
          </a:p>
          <a:p>
            <a:pPr marL="0" indent="0">
              <a:buNone/>
            </a:pPr>
            <a:r>
              <a:rPr lang="fi-FI" sz="1800" dirty="0" smtClean="0"/>
              <a:t>Satunnaisella hetkellä		</a:t>
            </a:r>
            <a:r>
              <a:rPr lang="fi-FI" sz="1800" dirty="0" smtClean="0">
                <a:solidFill>
                  <a:srgbClr val="00B050"/>
                </a:solidFill>
              </a:rPr>
              <a:t>Halutaan varmistaa eheys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B050"/>
                </a:solidFill>
              </a:rPr>
              <a:t>Voisiko suojata osaltaan massiiviselta katastrofilta?</a:t>
            </a:r>
            <a:endParaRPr lang="fi-FI" dirty="0">
              <a:solidFill>
                <a:srgbClr val="00B05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E54A-266C-4814-BD01-2A74DF61B3C1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Milloin yksittäinen identiteetti käsitellään?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290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E54A-266C-4814-BD01-2A74DF61B3C1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Korkeakoulumaailman kummallisuuksia</a:t>
            </a:r>
            <a:endParaRPr lang="fi-FI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Minttu tulee kahdesta lähdejärjestelmästä</a:t>
            </a:r>
          </a:p>
          <a:p>
            <a:pPr lvl="1"/>
            <a:r>
              <a:rPr lang="fi-FI" dirty="0" smtClean="0"/>
              <a:t>Identiteetti tunnistettava samaksi</a:t>
            </a:r>
          </a:p>
          <a:p>
            <a:pPr lvl="1"/>
            <a:r>
              <a:rPr lang="fi-FI" dirty="0" smtClean="0"/>
              <a:t>Keskeistä on yksikäsitteinen avain, ulkomaalaisilla pääsääntöisesti puuttuu</a:t>
            </a:r>
          </a:p>
          <a:p>
            <a:pPr lvl="1"/>
            <a:r>
              <a:rPr lang="fi-FI" dirty="0" smtClean="0"/>
              <a:t>Lähdekohtainen sääntö ei aina riittävä, esim. rinnakkaisten lähteiden </a:t>
            </a:r>
            <a:r>
              <a:rPr lang="fi-FI" dirty="0" err="1" smtClean="0"/>
              <a:t>autoratiivisyys</a:t>
            </a:r>
            <a:endParaRPr lang="fi-FI" dirty="0" smtClean="0"/>
          </a:p>
          <a:p>
            <a:r>
              <a:rPr lang="fi-FI" dirty="0" smtClean="0"/>
              <a:t>Minttu on hiukan aikaa pätkätöiden välissä sopimuksettomassa tilassa, mutta tekee innokkaana tutkijana töitä ihan samaan malliin, halutaanko estää työn tekeminen</a:t>
            </a:r>
          </a:p>
          <a:p>
            <a:r>
              <a:rPr lang="fi-FI" dirty="0" smtClean="0"/>
              <a:t>Toiminnallisista ja/tai raportointi- </a:t>
            </a:r>
            <a:r>
              <a:rPr lang="fi-FI" dirty="0" err="1" smtClean="0"/>
              <a:t>yms</a:t>
            </a:r>
            <a:r>
              <a:rPr lang="fi-FI" dirty="0" smtClean="0"/>
              <a:t> syistä erilaisia näkemyksiä organisaatiorakenteesta</a:t>
            </a:r>
          </a:p>
          <a:p>
            <a:r>
              <a:rPr lang="fi-FI" dirty="0" smtClean="0">
                <a:solidFill>
                  <a:srgbClr val="C00000"/>
                </a:solidFill>
              </a:rPr>
              <a:t>Nämä tekevät sinänsä helposta työstä monin kerroin vaikeampaa</a:t>
            </a:r>
            <a:endParaRPr lang="fi-FI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b="1" dirty="0" err="1"/>
              <a:t>O</a:t>
            </a:r>
            <a:r>
              <a:rPr lang="fi-FI" b="1" dirty="0" err="1" smtClean="0"/>
              <a:t>penIDM</a:t>
            </a:r>
            <a:r>
              <a:rPr lang="fi-FI" dirty="0" smtClean="0"/>
              <a:t>: </a:t>
            </a:r>
            <a:r>
              <a:rPr lang="fi-FI" dirty="0" err="1"/>
              <a:t>F</a:t>
            </a:r>
            <a:r>
              <a:rPr lang="fi-FI" dirty="0" err="1" smtClean="0"/>
              <a:t>orgeRock</a:t>
            </a:r>
            <a:r>
              <a:rPr lang="fi-FI" dirty="0" smtClean="0"/>
              <a:t>, Norja</a:t>
            </a:r>
          </a:p>
          <a:p>
            <a:pPr lvl="1"/>
            <a:r>
              <a:rPr lang="fi-FI" dirty="0" err="1" smtClean="0"/>
              <a:t>Konfiguroidaan</a:t>
            </a:r>
            <a:r>
              <a:rPr lang="fi-FI" dirty="0" smtClean="0"/>
              <a:t> tiedostojen avulla</a:t>
            </a:r>
          </a:p>
          <a:p>
            <a:pPr lvl="1"/>
            <a:r>
              <a:rPr lang="fi-FI" dirty="0" err="1" smtClean="0"/>
              <a:t>Geneerinen</a:t>
            </a:r>
            <a:r>
              <a:rPr lang="fi-FI" dirty="0" smtClean="0"/>
              <a:t> ”hallitsee mitä vain objekteja”</a:t>
            </a:r>
          </a:p>
          <a:p>
            <a:pPr lvl="1"/>
            <a:r>
              <a:rPr lang="fi-FI" dirty="0" smtClean="0"/>
              <a:t>Lisenssi/tukimalli?</a:t>
            </a:r>
          </a:p>
          <a:p>
            <a:r>
              <a:rPr lang="fi-FI" b="1" dirty="0" err="1" smtClean="0"/>
              <a:t>midPoint</a:t>
            </a:r>
            <a:r>
              <a:rPr lang="fi-FI" dirty="0" smtClean="0"/>
              <a:t>, </a:t>
            </a:r>
            <a:r>
              <a:rPr lang="fi-FI" dirty="0" err="1" smtClean="0"/>
              <a:t>Evolveum</a:t>
            </a:r>
            <a:r>
              <a:rPr lang="fi-FI" dirty="0" smtClean="0"/>
              <a:t>, Slovakia</a:t>
            </a:r>
          </a:p>
          <a:p>
            <a:pPr lvl="1"/>
            <a:r>
              <a:rPr lang="fi-FI" dirty="0" err="1" smtClean="0"/>
              <a:t>Konfigurointi</a:t>
            </a:r>
            <a:r>
              <a:rPr lang="fi-FI" dirty="0" smtClean="0"/>
              <a:t> ja ohjelmointi XML:llä</a:t>
            </a:r>
          </a:p>
          <a:p>
            <a:pPr lvl="1"/>
            <a:r>
              <a:rPr lang="fi-FI" dirty="0" smtClean="0"/>
              <a:t>Kehittynyt roolimalli</a:t>
            </a:r>
          </a:p>
          <a:p>
            <a:r>
              <a:rPr lang="fi-FI" b="1" dirty="0" err="1" smtClean="0"/>
              <a:t>Apache</a:t>
            </a:r>
            <a:r>
              <a:rPr lang="fi-FI" b="1" dirty="0" smtClean="0"/>
              <a:t> </a:t>
            </a:r>
            <a:r>
              <a:rPr lang="fi-FI" b="1" dirty="0" err="1" smtClean="0"/>
              <a:t>Synope</a:t>
            </a:r>
            <a:r>
              <a:rPr lang="fi-FI" dirty="0" smtClean="0"/>
              <a:t>, kehittäjänä pääasiassa </a:t>
            </a:r>
            <a:r>
              <a:rPr lang="fi-FI" dirty="0" err="1" smtClean="0"/>
              <a:t>Tirasa</a:t>
            </a:r>
            <a:r>
              <a:rPr lang="fi-FI" dirty="0" smtClean="0"/>
              <a:t>, Italia</a:t>
            </a:r>
          </a:p>
          <a:p>
            <a:pPr lvl="1"/>
            <a:r>
              <a:rPr lang="fi-FI" dirty="0" smtClean="0"/>
              <a:t>Ohjelmointi </a:t>
            </a:r>
            <a:r>
              <a:rPr lang="fi-FI" dirty="0" err="1" smtClean="0"/>
              <a:t>javalla</a:t>
            </a:r>
            <a:endParaRPr lang="fi-FI" dirty="0" smtClean="0"/>
          </a:p>
          <a:p>
            <a:pPr lvl="1"/>
            <a:r>
              <a:rPr lang="fi-FI" dirty="0" smtClean="0"/>
              <a:t>Roolimalli OK-</a:t>
            </a:r>
          </a:p>
          <a:p>
            <a:pPr lvl="1"/>
            <a:r>
              <a:rPr lang="fi-FI" dirty="0" smtClean="0"/>
              <a:t>Ei yhtä kohtaa liiketoimintalogiikalle </a:t>
            </a:r>
            <a:r>
              <a:rPr lang="fi-FI" dirty="0" err="1" smtClean="0"/>
              <a:t>s.e</a:t>
            </a:r>
            <a:r>
              <a:rPr lang="fi-FI" dirty="0" smtClean="0"/>
              <a:t>. voisi toimia lähderiippumattomasti, </a:t>
            </a:r>
            <a:r>
              <a:rPr lang="fi-FI" dirty="0" err="1" smtClean="0"/>
              <a:t>HY:ssä</a:t>
            </a:r>
            <a:r>
              <a:rPr lang="fi-FI" dirty="0" smtClean="0"/>
              <a:t> oma ”</a:t>
            </a:r>
            <a:r>
              <a:rPr lang="fi-FI" dirty="0" err="1" smtClean="0"/>
              <a:t>kernel</a:t>
            </a:r>
            <a:r>
              <a:rPr lang="fi-FI" dirty="0" smtClean="0"/>
              <a:t>”</a:t>
            </a:r>
          </a:p>
          <a:p>
            <a:r>
              <a:rPr lang="fi-FI" b="1" dirty="0" smtClean="0"/>
              <a:t>Näillä osaksi yhteinen </a:t>
            </a:r>
            <a:r>
              <a:rPr lang="fi-FI" b="1" dirty="0" err="1" smtClean="0"/>
              <a:t>konnektorirajapinta</a:t>
            </a:r>
            <a:endParaRPr lang="fi-FI" b="1" dirty="0" smtClean="0"/>
          </a:p>
          <a:p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Open </a:t>
            </a:r>
            <a:r>
              <a:rPr lang="fi-FI" dirty="0" err="1" smtClean="0"/>
              <a:t>source</a:t>
            </a:r>
            <a:r>
              <a:rPr lang="fi-FI" dirty="0" smtClean="0"/>
              <a:t> -tuotteita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546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Osasto / Henkilön nimi / Esityksen nimi</a:t>
            </a:r>
            <a:endParaRPr lang="en-GB"/>
          </a:p>
        </p:txBody>
      </p:sp>
      <p:pic>
        <p:nvPicPr>
          <p:cNvPr id="1026" name="Picture 2" descr="Apache Syncop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624105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79712" y="404664"/>
            <a:ext cx="685110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mtClean="0"/>
              <a:t>Apache Syncope / arkkitehtuuri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1772613" y="5661248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http://syncope.apache.org/architecture.html</a:t>
            </a:r>
          </a:p>
        </p:txBody>
      </p:sp>
    </p:spTree>
    <p:extLst>
      <p:ext uri="{BB962C8B-B14F-4D97-AF65-F5344CB8AC3E}">
        <p14:creationId xmlns:p14="http://schemas.microsoft.com/office/powerpoint/2010/main" val="41615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__DB01_HY______________RGB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HY__DB01_HY______________RGB</Template>
  <TotalTime>15997</TotalTime>
  <Words>421</Words>
  <Application>Microsoft Office PowerPoint</Application>
  <PresentationFormat>On-screen Show (4:3)</PresentationFormat>
  <Paragraphs>130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HY__DB01_HY______________RGB</vt:lpstr>
      <vt:lpstr>Rakentaisinko organisaation identiteetinhallinnan open source -tuotteella?   </vt:lpstr>
      <vt:lpstr>Esityksen sisältö</vt:lpstr>
      <vt:lpstr>PowerPoint Presentation</vt:lpstr>
      <vt:lpstr>Mitä identiteetinhallinta on?</vt:lpstr>
      <vt:lpstr>PowerPoint Presentation</vt:lpstr>
      <vt:lpstr>Milloin yksittäinen identiteetti käsitellään?</vt:lpstr>
      <vt:lpstr>Korkeakoulumaailman kummallisuuksia</vt:lpstr>
      <vt:lpstr>Open source -tuotteita</vt:lpstr>
      <vt:lpstr>PowerPoint Presentation</vt:lpstr>
      <vt:lpstr>PowerPoint Presentation</vt:lpstr>
      <vt:lpstr>PowerPoint Presentation</vt:lpstr>
      <vt:lpstr>PowerPoint Presentation</vt:lpstr>
      <vt:lpstr>IAM-hanke 2013-2016</vt:lpstr>
      <vt:lpstr>KYSYMYKSIÄ?</vt:lpstr>
    </vt:vector>
  </TitlesOfParts>
  <Manager>Taivas</Manager>
  <Company>University of Helsinki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 IDM</dc:title>
  <dc:subject>Konserni</dc:subject>
  <dc:creator>thata@cc.helsinki.fi</dc:creator>
  <cp:lastModifiedBy>Hatakka, Timo-V T</cp:lastModifiedBy>
  <cp:revision>295</cp:revision>
  <cp:lastPrinted>2013-02-26T14:26:14Z</cp:lastPrinted>
  <dcterms:created xsi:type="dcterms:W3CDTF">2011-02-07T10:49:53Z</dcterms:created>
  <dcterms:modified xsi:type="dcterms:W3CDTF">2014-11-03T06:18:37Z</dcterms:modified>
</cp:coreProperties>
</file>