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4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5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6.xml" ContentType="application/vnd.openxmlformats-officedocument.theme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7.xml" ContentType="application/vnd.openxmlformats-officedocument.theme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  <p:sldMasterId id="2147484779" r:id="rId2"/>
    <p:sldMasterId id="2147484841" r:id="rId3"/>
    <p:sldMasterId id="2147484863" r:id="rId4"/>
    <p:sldMasterId id="2147484885" r:id="rId5"/>
    <p:sldMasterId id="2147484909" r:id="rId6"/>
    <p:sldMasterId id="2147484931" r:id="rId7"/>
    <p:sldMasterId id="2147484954" r:id="rId8"/>
  </p:sldMasterIdLst>
  <p:notesMasterIdLst>
    <p:notesMasterId r:id="rId29"/>
  </p:notesMasterIdLst>
  <p:handoutMasterIdLst>
    <p:handoutMasterId r:id="rId30"/>
  </p:handoutMasterIdLst>
  <p:sldIdLst>
    <p:sldId id="262" r:id="rId9"/>
    <p:sldId id="274" r:id="rId10"/>
    <p:sldId id="263" r:id="rId11"/>
    <p:sldId id="268" r:id="rId12"/>
    <p:sldId id="267" r:id="rId13"/>
    <p:sldId id="296" r:id="rId14"/>
    <p:sldId id="298" r:id="rId15"/>
    <p:sldId id="297" r:id="rId16"/>
    <p:sldId id="288" r:id="rId17"/>
    <p:sldId id="273" r:id="rId18"/>
    <p:sldId id="276" r:id="rId19"/>
    <p:sldId id="277" r:id="rId20"/>
    <p:sldId id="289" r:id="rId21"/>
    <p:sldId id="293" r:id="rId22"/>
    <p:sldId id="290" r:id="rId23"/>
    <p:sldId id="294" r:id="rId24"/>
    <p:sldId id="291" r:id="rId25"/>
    <p:sldId id="295" r:id="rId26"/>
    <p:sldId id="299" r:id="rId27"/>
    <p:sldId id="279" r:id="rId28"/>
  </p:sldIdLst>
  <p:sldSz cx="9144000" cy="6858000" type="screen4x3"/>
  <p:notesSz cx="6794500" cy="9931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4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B4"/>
    <a:srgbClr val="EF3340"/>
    <a:srgbClr val="FFCD00"/>
    <a:srgbClr val="D0DA08"/>
    <a:srgbClr val="EFC002"/>
    <a:srgbClr val="FFCF06"/>
    <a:srgbClr val="F8C7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88913" autoAdjust="0"/>
  </p:normalViewPr>
  <p:slideViewPr>
    <p:cSldViewPr snapToGrid="0" snapToObjects="1">
      <p:cViewPr>
        <p:scale>
          <a:sx n="100" d="100"/>
          <a:sy n="100" d="100"/>
        </p:scale>
        <p:origin x="-1061" y="-82"/>
      </p:cViewPr>
      <p:guideLst>
        <p:guide orient="horz"/>
        <p:guide pos="4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4" d="100"/>
        <a:sy n="1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tik:Documents:Profit:Aalto:PMO:Ty&#246;st&#246;:PMO%20Kypsyysanalyysi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tik:Documents:Profit:Aalto:PMO:Ty&#246;st&#246;:PMO%20Kypsyysanalyysi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tik:Documents:Profit:Aalto:PMO:Ty&#246;st&#246;:PMO%20Kypsyysanalyysi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tik:Documents:Profit:Aalto:PMO:Ty&#246;st&#246;:PMO%20Kypsyysanalyysi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tik:Documents:Profit:Aalto:PMO:Tyo&#776;sto&#776;:PMO%20Kypsyysanalyysi201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view3D>
      <c:rotX val="0"/>
      <c:rotY val="20"/>
      <c:rAngAx val="0"/>
      <c:perspective val="0"/>
    </c:view3D>
    <c:floor>
      <c:thickness val="0"/>
      <c:spPr>
        <a:solidFill>
          <a:schemeClr val="accent5"/>
        </a:solidFill>
      </c:spPr>
    </c:floor>
    <c:sideWall>
      <c:thickness val="0"/>
      <c:spPr>
        <a:noFill/>
      </c:spPr>
    </c:sideWall>
    <c:backWall>
      <c:thickness val="0"/>
      <c:spPr>
        <a:noFill/>
      </c:spPr>
    </c:backWall>
    <c:plotArea>
      <c:layout>
        <c:manualLayout>
          <c:layoutTarget val="inner"/>
          <c:xMode val="edge"/>
          <c:yMode val="edge"/>
          <c:x val="7.7910718561327265E-3"/>
          <c:y val="9.1907694501675659E-4"/>
          <c:w val="0.99220894020371808"/>
          <c:h val="0.96725660389654333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IT-portfolio 10-2014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5875"/>
              <a:scene3d>
                <a:camera prst="orthographicFront"/>
                <a:lightRig rig="threePt" dir="t"/>
              </a:scene3d>
              <a:sp3d prstMaterial="dkEdge"/>
            </c:spPr>
          </c:dPt>
          <c:cat>
            <c:strRef>
              <c:f>Sheet1!$A$2:$A$6</c:f>
              <c:strCache>
                <c:ptCount val="5"/>
                <c:pt idx="0">
                  <c:v>YHT</c:v>
                </c:pt>
                <c:pt idx="1">
                  <c:v>Pienkehitys</c:v>
                </c:pt>
                <c:pt idx="2">
                  <c:v>Projekti</c:v>
                </c:pt>
                <c:pt idx="3">
                  <c:v>Esiselvitys</c:v>
                </c:pt>
                <c:pt idx="4">
                  <c:v>Ohjelma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151</c:v>
                </c:pt>
                <c:pt idx="1">
                  <c:v>87</c:v>
                </c:pt>
                <c:pt idx="2">
                  <c:v>46</c:v>
                </c:pt>
                <c:pt idx="3">
                  <c:v>13</c:v>
                </c:pt>
                <c:pt idx="4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2"/>
        <c:gapDepth val="50"/>
        <c:shape val="cylinder"/>
        <c:axId val="32757632"/>
        <c:axId val="32759168"/>
        <c:axId val="0"/>
      </c:bar3DChart>
      <c:catAx>
        <c:axId val="32757632"/>
        <c:scaling>
          <c:orientation val="minMax"/>
        </c:scaling>
        <c:delete val="1"/>
        <c:axPos val="l"/>
        <c:majorTickMark val="out"/>
        <c:minorTickMark val="none"/>
        <c:tickLblPos val="nextTo"/>
        <c:crossAx val="32759168"/>
        <c:crosses val="autoZero"/>
        <c:auto val="1"/>
        <c:lblAlgn val="l"/>
        <c:lblOffset val="100"/>
        <c:noMultiLvlLbl val="0"/>
      </c:catAx>
      <c:valAx>
        <c:axId val="32759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2757632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  <a:ln>
      <a:solidFill>
        <a:schemeClr val="bg1">
          <a:lumMod val="75000"/>
        </a:schemeClr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People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Aalto!$C$2</c:f>
              <c:strCache>
                <c:ptCount val="1"/>
                <c:pt idx="0">
                  <c:v>Nykytila</c:v>
                </c:pt>
              </c:strCache>
            </c:strRef>
          </c:tx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Aalto!$B$3:$B$5</c:f>
              <c:strCache>
                <c:ptCount val="3"/>
                <c:pt idx="0">
                  <c:v>Organisation</c:v>
                </c:pt>
                <c:pt idx="1">
                  <c:v>Resourcing</c:v>
                </c:pt>
                <c:pt idx="2">
                  <c:v>Training and career path</c:v>
                </c:pt>
              </c:strCache>
            </c:strRef>
          </c:cat>
          <c:val>
            <c:numRef>
              <c:f>Aalto!$C$3:$C$5</c:f>
              <c:numCache>
                <c:formatCode>General</c:formatCode>
                <c:ptCount val="3"/>
                <c:pt idx="0" formatCode="0.0">
                  <c:v>1.1000000000000001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</c:ser>
        <c:ser>
          <c:idx val="1"/>
          <c:order val="1"/>
          <c:tx>
            <c:strRef>
              <c:f>Aalto!$D$2</c:f>
              <c:strCache>
                <c:ptCount val="1"/>
                <c:pt idx="0">
                  <c:v>Tavoite</c:v>
                </c:pt>
              </c:strCache>
            </c:strRef>
          </c:tx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Aalto!$B$3:$B$5</c:f>
              <c:strCache>
                <c:ptCount val="3"/>
                <c:pt idx="0">
                  <c:v>Organisation</c:v>
                </c:pt>
                <c:pt idx="1">
                  <c:v>Resourcing</c:v>
                </c:pt>
                <c:pt idx="2">
                  <c:v>Training and career path</c:v>
                </c:pt>
              </c:strCache>
            </c:strRef>
          </c:cat>
          <c:val>
            <c:numRef>
              <c:f>Aalto!$D$3:$D$5</c:f>
              <c:numCache>
                <c:formatCode>0.0</c:formatCode>
                <c:ptCount val="3"/>
                <c:pt idx="0">
                  <c:v>1.4</c:v>
                </c:pt>
                <c:pt idx="1">
                  <c:v>1</c:v>
                </c:pt>
                <c:pt idx="2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132019712"/>
        <c:axId val="132021248"/>
      </c:barChart>
      <c:catAx>
        <c:axId val="132019712"/>
        <c:scaling>
          <c:orientation val="minMax"/>
        </c:scaling>
        <c:delete val="0"/>
        <c:axPos val="b"/>
        <c:majorTickMark val="none"/>
        <c:minorTickMark val="none"/>
        <c:tickLblPos val="nextTo"/>
        <c:crossAx val="132021248"/>
        <c:crosses val="autoZero"/>
        <c:auto val="1"/>
        <c:lblAlgn val="ctr"/>
        <c:lblOffset val="100"/>
        <c:noMultiLvlLbl val="0"/>
      </c:catAx>
      <c:valAx>
        <c:axId val="132021248"/>
        <c:scaling>
          <c:orientation val="minMax"/>
          <c:max val="5"/>
        </c:scaling>
        <c:delete val="0"/>
        <c:axPos val="l"/>
        <c:majorGridlines/>
        <c:numFmt formatCode="0.0" sourceLinked="1"/>
        <c:majorTickMark val="none"/>
        <c:minorTickMark val="none"/>
        <c:tickLblPos val="nextTo"/>
        <c:crossAx val="1320197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Technology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Aalto!$C$23</c:f>
              <c:strCache>
                <c:ptCount val="1"/>
                <c:pt idx="0">
                  <c:v>Nykytila </c:v>
                </c:pt>
              </c:strCache>
            </c:strRef>
          </c:tx>
          <c:invertIfNegative val="0"/>
          <c:cat>
            <c:strRef>
              <c:f>Aalto!$B$24:$B$28</c:f>
              <c:strCache>
                <c:ptCount val="5"/>
                <c:pt idx="0">
                  <c:v>Project management</c:v>
                </c:pt>
                <c:pt idx="1">
                  <c:v>Governance </c:v>
                </c:pt>
                <c:pt idx="2">
                  <c:v>Resource management</c:v>
                </c:pt>
                <c:pt idx="3">
                  <c:v>Collaboration</c:v>
                </c:pt>
                <c:pt idx="4">
                  <c:v>Porftolio management</c:v>
                </c:pt>
              </c:strCache>
            </c:strRef>
          </c:cat>
          <c:val>
            <c:numRef>
              <c:f>Aalto!$C$24:$C$28</c:f>
              <c:numCache>
                <c:formatCode>General</c:formatCode>
                <c:ptCount val="5"/>
                <c:pt idx="0">
                  <c:v>1.7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</c:ser>
        <c:ser>
          <c:idx val="1"/>
          <c:order val="1"/>
          <c:tx>
            <c:strRef>
              <c:f>Aalto!$D$23</c:f>
              <c:strCache>
                <c:ptCount val="1"/>
                <c:pt idx="0">
                  <c:v>Tavoitetila</c:v>
                </c:pt>
              </c:strCache>
            </c:strRef>
          </c:tx>
          <c:invertIfNegative val="0"/>
          <c:cat>
            <c:strRef>
              <c:f>Aalto!$B$24:$B$28</c:f>
              <c:strCache>
                <c:ptCount val="5"/>
                <c:pt idx="0">
                  <c:v>Project management</c:v>
                </c:pt>
                <c:pt idx="1">
                  <c:v>Governance </c:v>
                </c:pt>
                <c:pt idx="2">
                  <c:v>Resource management</c:v>
                </c:pt>
                <c:pt idx="3">
                  <c:v>Collaboration</c:v>
                </c:pt>
                <c:pt idx="4">
                  <c:v>Porftolio management</c:v>
                </c:pt>
              </c:strCache>
            </c:strRef>
          </c:cat>
          <c:val>
            <c:numRef>
              <c:f>Aalto!$D$24:$D$28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0.3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132054400"/>
        <c:axId val="131925120"/>
      </c:barChart>
      <c:catAx>
        <c:axId val="132054400"/>
        <c:scaling>
          <c:orientation val="minMax"/>
        </c:scaling>
        <c:delete val="0"/>
        <c:axPos val="b"/>
        <c:majorTickMark val="none"/>
        <c:minorTickMark val="none"/>
        <c:tickLblPos val="nextTo"/>
        <c:crossAx val="131925120"/>
        <c:crosses val="autoZero"/>
        <c:auto val="1"/>
        <c:lblAlgn val="ctr"/>
        <c:lblOffset val="100"/>
        <c:noMultiLvlLbl val="0"/>
      </c:catAx>
      <c:valAx>
        <c:axId val="13192512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320544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Financial</a:t>
            </a:r>
            <a:r>
              <a:rPr lang="en-US" baseline="0"/>
              <a:t> Management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Aalto!$C$17</c:f>
              <c:strCache>
                <c:ptCount val="1"/>
                <c:pt idx="0">
                  <c:v>Nykytila</c:v>
                </c:pt>
              </c:strCache>
            </c:strRef>
          </c:tx>
          <c:invertIfNegative val="0"/>
          <c:cat>
            <c:strRef>
              <c:f>Aalto!$B$18:$B$20</c:f>
              <c:strCache>
                <c:ptCount val="3"/>
                <c:pt idx="0">
                  <c:v>Measuring and analysis</c:v>
                </c:pt>
                <c:pt idx="1">
                  <c:v>Financial control</c:v>
                </c:pt>
                <c:pt idx="2">
                  <c:v>Portfolio priorisation</c:v>
                </c:pt>
              </c:strCache>
            </c:strRef>
          </c:cat>
          <c:val>
            <c:numRef>
              <c:f>Aalto!$C$18:$C$20</c:f>
              <c:numCache>
                <c:formatCode>General</c:formatCode>
                <c:ptCount val="3"/>
                <c:pt idx="0">
                  <c:v>1.5</c:v>
                </c:pt>
                <c:pt idx="1">
                  <c:v>1.3</c:v>
                </c:pt>
                <c:pt idx="2">
                  <c:v>1.8</c:v>
                </c:pt>
              </c:numCache>
            </c:numRef>
          </c:val>
        </c:ser>
        <c:ser>
          <c:idx val="1"/>
          <c:order val="1"/>
          <c:tx>
            <c:strRef>
              <c:f>Aalto!$D$17</c:f>
              <c:strCache>
                <c:ptCount val="1"/>
                <c:pt idx="0">
                  <c:v>Tavoite</c:v>
                </c:pt>
              </c:strCache>
            </c:strRef>
          </c:tx>
          <c:invertIfNegative val="0"/>
          <c:cat>
            <c:strRef>
              <c:f>Aalto!$B$18:$B$20</c:f>
              <c:strCache>
                <c:ptCount val="3"/>
                <c:pt idx="0">
                  <c:v>Measuring and analysis</c:v>
                </c:pt>
                <c:pt idx="1">
                  <c:v>Financial control</c:v>
                </c:pt>
                <c:pt idx="2">
                  <c:v>Portfolio priorisation</c:v>
                </c:pt>
              </c:strCache>
            </c:strRef>
          </c:cat>
          <c:val>
            <c:numRef>
              <c:f>Aalto!$D$18:$D$20</c:f>
              <c:numCache>
                <c:formatCode>General</c:formatCode>
                <c:ptCount val="3"/>
                <c:pt idx="0">
                  <c:v>1.5</c:v>
                </c:pt>
                <c:pt idx="1">
                  <c:v>0</c:v>
                </c:pt>
                <c:pt idx="2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131941888"/>
        <c:axId val="131943424"/>
      </c:barChart>
      <c:catAx>
        <c:axId val="131941888"/>
        <c:scaling>
          <c:orientation val="minMax"/>
        </c:scaling>
        <c:delete val="0"/>
        <c:axPos val="b"/>
        <c:majorTickMark val="none"/>
        <c:minorTickMark val="none"/>
        <c:tickLblPos val="nextTo"/>
        <c:crossAx val="131943424"/>
        <c:crosses val="autoZero"/>
        <c:auto val="1"/>
        <c:lblAlgn val="ctr"/>
        <c:lblOffset val="100"/>
        <c:noMultiLvlLbl val="0"/>
      </c:catAx>
      <c:valAx>
        <c:axId val="131943424"/>
        <c:scaling>
          <c:orientation val="minMax"/>
          <c:max val="5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319418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PPM Processes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Aalto!$C$8</c:f>
              <c:strCache>
                <c:ptCount val="1"/>
                <c:pt idx="0">
                  <c:v>Nykytila</c:v>
                </c:pt>
              </c:strCache>
            </c:strRef>
          </c:tx>
          <c:invertIfNegative val="0"/>
          <c:cat>
            <c:strRef>
              <c:f>Aalto!$B$9:$B$12</c:f>
              <c:strCache>
                <c:ptCount val="4"/>
                <c:pt idx="0">
                  <c:v>Processes and guidelines</c:v>
                </c:pt>
                <c:pt idx="1">
                  <c:v>Business Alignment</c:v>
                </c:pt>
                <c:pt idx="2">
                  <c:v>Risk Management</c:v>
                </c:pt>
                <c:pt idx="3">
                  <c:v>Project management</c:v>
                </c:pt>
              </c:strCache>
            </c:strRef>
          </c:cat>
          <c:val>
            <c:numRef>
              <c:f>Aalto!$C$9:$C$12</c:f>
              <c:numCache>
                <c:formatCode>General</c:formatCode>
                <c:ptCount val="4"/>
                <c:pt idx="0">
                  <c:v>1.7</c:v>
                </c:pt>
                <c:pt idx="1">
                  <c:v>2</c:v>
                </c:pt>
                <c:pt idx="2">
                  <c:v>0.5</c:v>
                </c:pt>
                <c:pt idx="3">
                  <c:v>1.3</c:v>
                </c:pt>
              </c:numCache>
            </c:numRef>
          </c:val>
        </c:ser>
        <c:ser>
          <c:idx val="1"/>
          <c:order val="1"/>
          <c:tx>
            <c:strRef>
              <c:f>Aalto!$D$8</c:f>
              <c:strCache>
                <c:ptCount val="1"/>
                <c:pt idx="0">
                  <c:v>Tavoite</c:v>
                </c:pt>
              </c:strCache>
            </c:strRef>
          </c:tx>
          <c:invertIfNegative val="0"/>
          <c:cat>
            <c:strRef>
              <c:f>Aalto!$B$9:$B$12</c:f>
              <c:strCache>
                <c:ptCount val="4"/>
                <c:pt idx="0">
                  <c:v>Processes and guidelines</c:v>
                </c:pt>
                <c:pt idx="1">
                  <c:v>Business Alignment</c:v>
                </c:pt>
                <c:pt idx="2">
                  <c:v>Risk Management</c:v>
                </c:pt>
                <c:pt idx="3">
                  <c:v>Project management</c:v>
                </c:pt>
              </c:strCache>
            </c:strRef>
          </c:cat>
          <c:val>
            <c:numRef>
              <c:f>Aalto!$D$9:$D$12</c:f>
              <c:numCache>
                <c:formatCode>General</c:formatCode>
                <c:ptCount val="4"/>
                <c:pt idx="0">
                  <c:v>0.3</c:v>
                </c:pt>
                <c:pt idx="1">
                  <c:v>0.7</c:v>
                </c:pt>
                <c:pt idx="2">
                  <c:v>1.5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131968384"/>
        <c:axId val="131974272"/>
      </c:barChart>
      <c:catAx>
        <c:axId val="131968384"/>
        <c:scaling>
          <c:orientation val="minMax"/>
        </c:scaling>
        <c:delete val="0"/>
        <c:axPos val="b"/>
        <c:majorTickMark val="none"/>
        <c:minorTickMark val="none"/>
        <c:tickLblPos val="nextTo"/>
        <c:crossAx val="131974272"/>
        <c:crosses val="autoZero"/>
        <c:auto val="1"/>
        <c:lblAlgn val="ctr"/>
        <c:lblOffset val="100"/>
        <c:noMultiLvlLbl val="0"/>
      </c:catAx>
      <c:valAx>
        <c:axId val="131974272"/>
        <c:scaling>
          <c:orientation val="minMax"/>
          <c:max val="5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319683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PMO</a:t>
            </a:r>
            <a:r>
              <a:rPr lang="en-US" baseline="0"/>
              <a:t>: Nykytila-&gt; Tavoitetila H1/2015</a:t>
            </a:r>
            <a:endParaRPr lang="en-US"/>
          </a:p>
        </c:rich>
      </c:tx>
      <c:layout>
        <c:manualLayout>
          <c:xMode val="edge"/>
          <c:yMode val="edge"/>
          <c:x val="0.19592936099333699"/>
          <c:y val="2.7777777777777801E-2"/>
        </c:manualLayout>
      </c:layout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Aalto!$E$2</c:f>
              <c:strCache>
                <c:ptCount val="1"/>
                <c:pt idx="0">
                  <c:v>Nykytila</c:v>
                </c:pt>
              </c:strCache>
            </c:strRef>
          </c:tx>
          <c:marker>
            <c:symbol val="none"/>
          </c:marker>
          <c:cat>
            <c:strRef>
              <c:f>(Aalto!$A$6;Aalto!$A$13;Aalto!$A$21;Aalto!$A$29;Aalto!$A$40)</c:f>
              <c:strCache>
                <c:ptCount val="5"/>
                <c:pt idx="0">
                  <c:v>PEOPLE</c:v>
                </c:pt>
                <c:pt idx="1">
                  <c:v>PPM PROCESS</c:v>
                </c:pt>
                <c:pt idx="2">
                  <c:v>FINANCIAL MANAGEMENT</c:v>
                </c:pt>
                <c:pt idx="3">
                  <c:v>TECHNOLOGY</c:v>
                </c:pt>
                <c:pt idx="4">
                  <c:v>RELATIONSHIPS</c:v>
                </c:pt>
              </c:strCache>
            </c:strRef>
          </c:cat>
          <c:val>
            <c:numRef>
              <c:f>(Aalto!$E$6;Aalto!$E$13;Aalto!$E$21;Aalto!$E$29;Aalto!$E$40)</c:f>
              <c:numCache>
                <c:formatCode>0.0</c:formatCode>
                <c:ptCount val="5"/>
                <c:pt idx="0">
                  <c:v>2.8666666666666671</c:v>
                </c:pt>
                <c:pt idx="1">
                  <c:v>1.6</c:v>
                </c:pt>
                <c:pt idx="2">
                  <c:v>2</c:v>
                </c:pt>
                <c:pt idx="3" formatCode="General">
                  <c:v>1.8</c:v>
                </c:pt>
                <c:pt idx="4">
                  <c:v>2</c:v>
                </c:pt>
              </c:numCache>
            </c:numRef>
          </c:val>
        </c:ser>
        <c:ser>
          <c:idx val="1"/>
          <c:order val="1"/>
          <c:tx>
            <c:strRef>
              <c:f>Aalto!$G$2</c:f>
              <c:strCache>
                <c:ptCount val="1"/>
                <c:pt idx="0">
                  <c:v>Tavoitetila</c:v>
                </c:pt>
              </c:strCache>
            </c:strRef>
          </c:tx>
          <c:marker>
            <c:symbol val="none"/>
          </c:marke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(Aalto!$A$6;Aalto!$A$13;Aalto!$A$21;Aalto!$A$29;Aalto!$A$40)</c:f>
              <c:strCache>
                <c:ptCount val="5"/>
                <c:pt idx="0">
                  <c:v>PEOPLE</c:v>
                </c:pt>
                <c:pt idx="1">
                  <c:v>PPM PROCESS</c:v>
                </c:pt>
                <c:pt idx="2">
                  <c:v>FINANCIAL MANAGEMENT</c:v>
                </c:pt>
                <c:pt idx="3">
                  <c:v>TECHNOLOGY</c:v>
                </c:pt>
                <c:pt idx="4">
                  <c:v>RELATIONSHIPS</c:v>
                </c:pt>
              </c:strCache>
            </c:strRef>
          </c:cat>
          <c:val>
            <c:numRef>
              <c:f>(Aalto!$G$6;Aalto!$G$13;Aalto!$G$21;Aalto!$G$29;Aalto!$G$40)</c:f>
              <c:numCache>
                <c:formatCode>0.0</c:formatCode>
                <c:ptCount val="5"/>
                <c:pt idx="0" formatCode="0.00">
                  <c:v>3.1333333333333329</c:v>
                </c:pt>
                <c:pt idx="1">
                  <c:v>2.7250000000000001</c:v>
                </c:pt>
                <c:pt idx="2">
                  <c:v>3.1666666666666661</c:v>
                </c:pt>
                <c:pt idx="3" formatCode="General">
                  <c:v>3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885696"/>
        <c:axId val="131903872"/>
      </c:radarChart>
      <c:catAx>
        <c:axId val="131885696"/>
        <c:scaling>
          <c:orientation val="minMax"/>
        </c:scaling>
        <c:delete val="0"/>
        <c:axPos val="b"/>
        <c:majorGridlines/>
        <c:majorTickMark val="none"/>
        <c:minorTickMark val="none"/>
        <c:tickLblPos val="nextTo"/>
        <c:spPr>
          <a:ln w="9525">
            <a:noFill/>
          </a:ln>
        </c:spPr>
        <c:crossAx val="131903872"/>
        <c:crosses val="autoZero"/>
        <c:auto val="1"/>
        <c:lblAlgn val="ctr"/>
        <c:lblOffset val="100"/>
        <c:noMultiLvlLbl val="0"/>
      </c:catAx>
      <c:valAx>
        <c:axId val="131903872"/>
        <c:scaling>
          <c:orientation val="minMax"/>
          <c:max val="5"/>
        </c:scaling>
        <c:delete val="0"/>
        <c:axPos val="l"/>
        <c:majorGridlines/>
        <c:numFmt formatCode="0.0" sourceLinked="1"/>
        <c:majorTickMark val="none"/>
        <c:minorTickMark val="none"/>
        <c:tickLblPos val="nextTo"/>
        <c:crossAx val="131885696"/>
        <c:crosses val="autoZero"/>
        <c:crossBetween val="between"/>
        <c:majorUnit val="1"/>
        <c:minorUnit val="0.5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BDE4B5-BB77-504E-B74F-4E708CF1068A}" type="doc">
      <dgm:prSet loTypeId="urn:microsoft.com/office/officeart/2005/8/layout/vList5" loCatId="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CA6064A-0640-ED45-94A4-12D6B8610B13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fi-FI" sz="2000" b="0" dirty="0" smtClean="0">
              <a:solidFill>
                <a:schemeClr val="bg1"/>
              </a:solidFill>
              <a:latin typeface="+mn-lt"/>
            </a:rPr>
            <a:t>Nykyinen tehtävä</a:t>
          </a:r>
          <a:endParaRPr lang="fi-FI" sz="2000" noProof="0" dirty="0">
            <a:solidFill>
              <a:schemeClr val="bg1"/>
            </a:solidFill>
          </a:endParaRPr>
        </a:p>
      </dgm:t>
    </dgm:pt>
    <dgm:pt modelId="{28C8EFC7-5008-3743-AE21-655ED590B453}" type="parTrans" cxnId="{E4B4B3B8-541A-0B43-BA39-DF74A4DA5D5E}">
      <dgm:prSet/>
      <dgm:spPr/>
      <dgm:t>
        <a:bodyPr/>
        <a:lstStyle/>
        <a:p>
          <a:endParaRPr lang="en-US"/>
        </a:p>
      </dgm:t>
    </dgm:pt>
    <dgm:pt modelId="{3EDA6E86-88D1-924E-908D-1F6D18B084B4}" type="sibTrans" cxnId="{E4B4B3B8-541A-0B43-BA39-DF74A4DA5D5E}">
      <dgm:prSet/>
      <dgm:spPr/>
      <dgm:t>
        <a:bodyPr/>
        <a:lstStyle/>
        <a:p>
          <a:endParaRPr lang="en-US"/>
        </a:p>
      </dgm:t>
    </dgm:pt>
    <dgm:pt modelId="{F574E707-5DDB-5641-81F0-FD81469B7EA9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fi-FI" sz="2000" noProof="0" dirty="0" smtClean="0">
              <a:solidFill>
                <a:schemeClr val="bg1"/>
              </a:solidFill>
            </a:rPr>
            <a:t>Aiemmat tehtävät</a:t>
          </a:r>
          <a:endParaRPr lang="fi-FI" sz="2000" noProof="0" dirty="0">
            <a:solidFill>
              <a:schemeClr val="bg1"/>
            </a:solidFill>
          </a:endParaRPr>
        </a:p>
      </dgm:t>
    </dgm:pt>
    <dgm:pt modelId="{1B75372A-392F-D24A-A48A-2CA762A001A9}" type="parTrans" cxnId="{E451B3EE-DABC-C14C-A0D8-5117DE8A006A}">
      <dgm:prSet/>
      <dgm:spPr/>
      <dgm:t>
        <a:bodyPr/>
        <a:lstStyle/>
        <a:p>
          <a:endParaRPr lang="en-US"/>
        </a:p>
      </dgm:t>
    </dgm:pt>
    <dgm:pt modelId="{19CC8A30-D068-214F-8EDD-B935647BB863}" type="sibTrans" cxnId="{E451B3EE-DABC-C14C-A0D8-5117DE8A006A}">
      <dgm:prSet/>
      <dgm:spPr/>
      <dgm:t>
        <a:bodyPr/>
        <a:lstStyle/>
        <a:p>
          <a:endParaRPr lang="en-US"/>
        </a:p>
      </dgm:t>
    </dgm:pt>
    <dgm:pt modelId="{66263C9E-B33F-2346-898D-17B28089EE7A}">
      <dgm:prSet custT="1"/>
      <dgm:spPr>
        <a:solidFill>
          <a:srgbClr val="002060"/>
        </a:solidFill>
      </dgm:spPr>
      <dgm:t>
        <a:bodyPr/>
        <a:lstStyle/>
        <a:p>
          <a:pPr algn="ctr"/>
          <a:r>
            <a:rPr lang="fi-FI" sz="2000" noProof="0" dirty="0" smtClean="0"/>
            <a:t>Osaamisalueita</a:t>
          </a:r>
          <a:endParaRPr lang="fi-FI" sz="2000" noProof="0" dirty="0"/>
        </a:p>
      </dgm:t>
    </dgm:pt>
    <dgm:pt modelId="{829F2E9C-3CC2-3642-AC3C-95A9C1C8C87D}" type="parTrans" cxnId="{F220ACDE-2248-C346-A821-7037A42D0346}">
      <dgm:prSet/>
      <dgm:spPr/>
      <dgm:t>
        <a:bodyPr/>
        <a:lstStyle/>
        <a:p>
          <a:endParaRPr lang="en-US"/>
        </a:p>
      </dgm:t>
    </dgm:pt>
    <dgm:pt modelId="{C59A7457-0E92-414A-BE67-98F3B87B4DC2}" type="sibTrans" cxnId="{F220ACDE-2248-C346-A821-7037A42D0346}">
      <dgm:prSet/>
      <dgm:spPr/>
      <dgm:t>
        <a:bodyPr/>
        <a:lstStyle/>
        <a:p>
          <a:endParaRPr lang="en-US"/>
        </a:p>
      </dgm:t>
    </dgm:pt>
    <dgm:pt modelId="{095F5F83-311E-473C-9041-6E42C42A9430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pPr>
            <a:spcBef>
              <a:spcPct val="0"/>
            </a:spcBef>
          </a:pPr>
          <a:r>
            <a:rPr lang="fi-FI" sz="2000" i="0" dirty="0" smtClean="0">
              <a:solidFill>
                <a:schemeClr val="bg1">
                  <a:lumMod val="65000"/>
                </a:schemeClr>
              </a:solidFill>
              <a:latin typeface="+mn-lt"/>
            </a:rPr>
            <a:t>asiakasrajapinta</a:t>
          </a:r>
          <a:endParaRPr lang="fi-FI" sz="2000" b="0" i="0" noProof="0" dirty="0">
            <a:solidFill>
              <a:schemeClr val="bg1">
                <a:lumMod val="65000"/>
              </a:schemeClr>
            </a:solidFill>
          </a:endParaRPr>
        </a:p>
      </dgm:t>
    </dgm:pt>
    <dgm:pt modelId="{74FCC833-B4FC-4F2C-A151-6D8DA421523A}" type="parTrans" cxnId="{6FEE06DA-FDA2-489A-B4BA-6D1E50CAFDCD}">
      <dgm:prSet/>
      <dgm:spPr/>
      <dgm:t>
        <a:bodyPr/>
        <a:lstStyle/>
        <a:p>
          <a:endParaRPr lang="en-US"/>
        </a:p>
      </dgm:t>
    </dgm:pt>
    <dgm:pt modelId="{5B831544-9F34-4D9B-9CB2-E32AA1ED198F}" type="sibTrans" cxnId="{6FEE06DA-FDA2-489A-B4BA-6D1E50CAFDCD}">
      <dgm:prSet/>
      <dgm:spPr/>
      <dgm:t>
        <a:bodyPr/>
        <a:lstStyle/>
        <a:p>
          <a:endParaRPr lang="en-US"/>
        </a:p>
      </dgm:t>
    </dgm:pt>
    <dgm:pt modelId="{50E30065-21B0-4BB2-88B5-1DE424287B6E}">
      <dgm:prSet phldrT="[Text]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fi-FI" sz="2000" b="0" i="0" dirty="0" smtClean="0">
              <a:solidFill>
                <a:schemeClr val="bg1">
                  <a:lumMod val="65000"/>
                </a:schemeClr>
              </a:solidFill>
            </a:rPr>
            <a:t>Projektitoimiston (PMO) päällikkö </a:t>
          </a:r>
          <a:r>
            <a:rPr lang="fi-FI" sz="2000" i="0" dirty="0" smtClean="0">
              <a:solidFill>
                <a:schemeClr val="bg1">
                  <a:lumMod val="65000"/>
                </a:schemeClr>
              </a:solidFill>
              <a:latin typeface="+mn-lt"/>
            </a:rPr>
            <a:t>perustamisajankohdasta – v. 2010 alkaen</a:t>
          </a:r>
          <a:endParaRPr lang="en-US" sz="2000" b="0" i="0" dirty="0">
            <a:solidFill>
              <a:schemeClr val="bg1">
                <a:lumMod val="65000"/>
              </a:schemeClr>
            </a:solidFill>
          </a:endParaRPr>
        </a:p>
      </dgm:t>
    </dgm:pt>
    <dgm:pt modelId="{D48591DF-1942-4A0B-9670-D8EEA0C8FBD1}" type="parTrans" cxnId="{AB5AA1BF-F22E-4FB9-800D-D1011C798106}">
      <dgm:prSet/>
      <dgm:spPr/>
      <dgm:t>
        <a:bodyPr/>
        <a:lstStyle/>
        <a:p>
          <a:endParaRPr lang="en-US"/>
        </a:p>
      </dgm:t>
    </dgm:pt>
    <dgm:pt modelId="{E1DE65A7-4C5A-4128-8501-B26D88784503}" type="sibTrans" cxnId="{AB5AA1BF-F22E-4FB9-800D-D1011C798106}">
      <dgm:prSet/>
      <dgm:spPr/>
      <dgm:t>
        <a:bodyPr/>
        <a:lstStyle/>
        <a:p>
          <a:endParaRPr lang="en-US"/>
        </a:p>
      </dgm:t>
    </dgm:pt>
    <dgm:pt modelId="{67C05A23-1770-4C82-9B43-BC232A3240AE}">
      <dgm:prSet phldrT="[Text]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sz="2000" b="0" dirty="0" smtClean="0">
              <a:solidFill>
                <a:schemeClr val="bg1">
                  <a:lumMod val="65000"/>
                </a:schemeClr>
              </a:solidFill>
              <a:latin typeface="+mn-lt"/>
            </a:rPr>
            <a:t>Finnair-</a:t>
          </a:r>
          <a:r>
            <a:rPr lang="en-US" sz="2000" b="0" dirty="0" err="1" smtClean="0">
              <a:solidFill>
                <a:schemeClr val="bg1">
                  <a:lumMod val="65000"/>
                </a:schemeClr>
              </a:solidFill>
              <a:latin typeface="+mn-lt"/>
            </a:rPr>
            <a:t>konserni</a:t>
          </a:r>
          <a:endParaRPr lang="en-US" sz="2000" dirty="0">
            <a:solidFill>
              <a:schemeClr val="bg1">
                <a:lumMod val="65000"/>
              </a:schemeClr>
            </a:solidFill>
          </a:endParaRPr>
        </a:p>
      </dgm:t>
    </dgm:pt>
    <dgm:pt modelId="{DBCE9D8B-8049-487A-A49D-E632F1FCD0F2}" type="parTrans" cxnId="{304D7971-A93F-4198-AD63-53102B7AF263}">
      <dgm:prSet/>
      <dgm:spPr/>
      <dgm:t>
        <a:bodyPr/>
        <a:lstStyle/>
        <a:p>
          <a:endParaRPr lang="en-US"/>
        </a:p>
      </dgm:t>
    </dgm:pt>
    <dgm:pt modelId="{48691743-0EA3-44EE-B889-1B7E9153E535}" type="sibTrans" cxnId="{304D7971-A93F-4198-AD63-53102B7AF263}">
      <dgm:prSet/>
      <dgm:spPr/>
      <dgm:t>
        <a:bodyPr/>
        <a:lstStyle/>
        <a:p>
          <a:endParaRPr lang="en-US"/>
        </a:p>
      </dgm:t>
    </dgm:pt>
    <dgm:pt modelId="{6B3883FE-B3E3-4794-B495-E2A2BF7F0879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pPr>
            <a:spcBef>
              <a:spcPts val="1200"/>
            </a:spcBef>
          </a:pPr>
          <a:r>
            <a:rPr lang="fi-FI" sz="2000" i="0" dirty="0" smtClean="0">
              <a:solidFill>
                <a:schemeClr val="bg1">
                  <a:lumMod val="65000"/>
                </a:schemeClr>
              </a:solidFill>
              <a:latin typeface="+mn-lt"/>
            </a:rPr>
            <a:t>PMO osaaminen: kertynyt paljon kokemusta ja tietoa haasteista - mahdollisuuksista</a:t>
          </a:r>
          <a:endParaRPr lang="fi-FI" sz="2000" b="0" i="0" noProof="0" dirty="0">
            <a:solidFill>
              <a:schemeClr val="bg1">
                <a:lumMod val="65000"/>
              </a:schemeClr>
            </a:solidFill>
          </a:endParaRPr>
        </a:p>
      </dgm:t>
    </dgm:pt>
    <dgm:pt modelId="{1375C986-DB8F-4E49-A402-DFF1864104F4}" type="parTrans" cxnId="{525B4711-75DA-4577-AA91-AC9F83AE6124}">
      <dgm:prSet/>
      <dgm:spPr/>
      <dgm:t>
        <a:bodyPr/>
        <a:lstStyle/>
        <a:p>
          <a:endParaRPr lang="en-US"/>
        </a:p>
      </dgm:t>
    </dgm:pt>
    <dgm:pt modelId="{61F3FBD4-391B-4362-AAA8-1FD3A4E54C13}" type="sibTrans" cxnId="{525B4711-75DA-4577-AA91-AC9F83AE6124}">
      <dgm:prSet/>
      <dgm:spPr/>
      <dgm:t>
        <a:bodyPr/>
        <a:lstStyle/>
        <a:p>
          <a:endParaRPr lang="en-US"/>
        </a:p>
      </dgm:t>
    </dgm:pt>
    <dgm:pt modelId="{3AA94A34-DBE1-4016-AE4B-F8EABC4C6720}">
      <dgm:prSet phldrT="[Text]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sz="2000" b="0" dirty="0" smtClean="0">
              <a:solidFill>
                <a:schemeClr val="bg1">
                  <a:lumMod val="65000"/>
                </a:schemeClr>
              </a:solidFill>
              <a:latin typeface="+mn-lt"/>
            </a:rPr>
            <a:t>PricewaterhouseCoopers (PWC)</a:t>
          </a:r>
          <a:endParaRPr lang="en-US" sz="2000" dirty="0">
            <a:solidFill>
              <a:schemeClr val="bg1">
                <a:lumMod val="65000"/>
              </a:schemeClr>
            </a:solidFill>
          </a:endParaRPr>
        </a:p>
      </dgm:t>
    </dgm:pt>
    <dgm:pt modelId="{926C26EC-1CE3-451B-A0D4-5C21620ED963}" type="parTrans" cxnId="{C2C147E3-9DE1-49A8-8C31-62C267C87F59}">
      <dgm:prSet/>
      <dgm:spPr/>
      <dgm:t>
        <a:bodyPr/>
        <a:lstStyle/>
        <a:p>
          <a:endParaRPr lang="en-US"/>
        </a:p>
      </dgm:t>
    </dgm:pt>
    <dgm:pt modelId="{D70CF1FF-0266-4147-B2AB-CE2BC5A2BC46}" type="sibTrans" cxnId="{C2C147E3-9DE1-49A8-8C31-62C267C87F59}">
      <dgm:prSet/>
      <dgm:spPr/>
      <dgm:t>
        <a:bodyPr/>
        <a:lstStyle/>
        <a:p>
          <a:endParaRPr lang="en-US"/>
        </a:p>
      </dgm:t>
    </dgm:pt>
    <dgm:pt modelId="{F151CF53-9900-43D9-9B06-0049B682D3CA}">
      <dgm:prSet phldrT="[Text]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sz="2000" b="0" dirty="0" err="1" smtClean="0">
              <a:solidFill>
                <a:schemeClr val="bg1">
                  <a:lumMod val="65000"/>
                </a:schemeClr>
              </a:solidFill>
              <a:latin typeface="+mn-lt"/>
            </a:rPr>
            <a:t>Helsingin</a:t>
          </a:r>
          <a:r>
            <a:rPr lang="en-US" sz="2000" b="0" dirty="0" smtClean="0">
              <a:solidFill>
                <a:schemeClr val="bg1">
                  <a:lumMod val="65000"/>
                </a:schemeClr>
              </a:solidFill>
              <a:latin typeface="+mn-lt"/>
            </a:rPr>
            <a:t> </a:t>
          </a:r>
          <a:r>
            <a:rPr lang="en-US" sz="2000" b="0" dirty="0" err="1" smtClean="0">
              <a:solidFill>
                <a:schemeClr val="bg1">
                  <a:lumMod val="65000"/>
                </a:schemeClr>
              </a:solidFill>
              <a:latin typeface="+mn-lt"/>
            </a:rPr>
            <a:t>kauppakorkeakoulu</a:t>
          </a:r>
          <a:endParaRPr lang="en-US" sz="2000" dirty="0">
            <a:solidFill>
              <a:schemeClr val="bg1">
                <a:lumMod val="65000"/>
              </a:schemeClr>
            </a:solidFill>
          </a:endParaRPr>
        </a:p>
      </dgm:t>
    </dgm:pt>
    <dgm:pt modelId="{4FC97D67-1576-413D-B80C-3A0797966AD5}" type="parTrans" cxnId="{17A28CA1-F4E6-476F-8457-FCF0D7018F11}">
      <dgm:prSet/>
      <dgm:spPr/>
      <dgm:t>
        <a:bodyPr/>
        <a:lstStyle/>
        <a:p>
          <a:endParaRPr lang="en-US"/>
        </a:p>
      </dgm:t>
    </dgm:pt>
    <dgm:pt modelId="{5D58EAE8-608F-417D-BD40-30AE1F590E9F}" type="sibTrans" cxnId="{17A28CA1-F4E6-476F-8457-FCF0D7018F11}">
      <dgm:prSet/>
      <dgm:spPr/>
      <dgm:t>
        <a:bodyPr/>
        <a:lstStyle/>
        <a:p>
          <a:endParaRPr lang="en-US"/>
        </a:p>
      </dgm:t>
    </dgm:pt>
    <dgm:pt modelId="{69AB9316-C655-43FF-84E6-EE57969DC94B}">
      <dgm:prSet phldrT="[Text]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fi-FI" sz="2000" b="0" i="0" dirty="0" smtClean="0">
              <a:solidFill>
                <a:schemeClr val="bg1">
                  <a:lumMod val="65000"/>
                </a:schemeClr>
              </a:solidFill>
            </a:rPr>
            <a:t>(jatko-opiskelija, Helsingin-yliopisto)</a:t>
          </a:r>
          <a:endParaRPr lang="en-US" sz="2000" b="0" i="1" dirty="0">
            <a:solidFill>
              <a:schemeClr val="bg1">
                <a:lumMod val="65000"/>
              </a:schemeClr>
            </a:solidFill>
          </a:endParaRPr>
        </a:p>
      </dgm:t>
    </dgm:pt>
    <dgm:pt modelId="{497254B4-836E-48D2-AE11-799E3BBB0C66}" type="parTrans" cxnId="{292977D8-0F38-4B9F-A3DC-1F0A7B49E4BC}">
      <dgm:prSet/>
      <dgm:spPr/>
      <dgm:t>
        <a:bodyPr/>
        <a:lstStyle/>
        <a:p>
          <a:endParaRPr lang="en-US"/>
        </a:p>
      </dgm:t>
    </dgm:pt>
    <dgm:pt modelId="{A9B7233F-4AC3-4330-89EC-FA6D8D2B8E72}" type="sibTrans" cxnId="{292977D8-0F38-4B9F-A3DC-1F0A7B49E4BC}">
      <dgm:prSet/>
      <dgm:spPr/>
      <dgm:t>
        <a:bodyPr/>
        <a:lstStyle/>
        <a:p>
          <a:endParaRPr lang="en-US"/>
        </a:p>
      </dgm:t>
    </dgm:pt>
    <dgm:pt modelId="{6C7499B1-E0EE-41E3-AF28-3A110FC7F792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pPr>
            <a:spcBef>
              <a:spcPct val="0"/>
            </a:spcBef>
          </a:pPr>
          <a:r>
            <a:rPr lang="fi-FI" sz="2000" i="0" dirty="0" smtClean="0">
              <a:solidFill>
                <a:schemeClr val="bg1">
                  <a:lumMod val="65000"/>
                </a:schemeClr>
              </a:solidFill>
              <a:latin typeface="+mn-lt"/>
            </a:rPr>
            <a:t>portfolio- ja resurssienhallinta  </a:t>
          </a:r>
          <a:endParaRPr lang="fi-FI" sz="2000" b="0" i="0" noProof="0" dirty="0">
            <a:solidFill>
              <a:schemeClr val="bg1">
                <a:lumMod val="65000"/>
              </a:schemeClr>
            </a:solidFill>
          </a:endParaRPr>
        </a:p>
      </dgm:t>
    </dgm:pt>
    <dgm:pt modelId="{E23CA85A-8A54-4C2D-A84D-8730D3C7ACA3}" type="parTrans" cxnId="{5A6B5051-9221-4A4C-90E4-87A6F6D5B91F}">
      <dgm:prSet/>
      <dgm:spPr/>
      <dgm:t>
        <a:bodyPr/>
        <a:lstStyle/>
        <a:p>
          <a:endParaRPr lang="en-US"/>
        </a:p>
      </dgm:t>
    </dgm:pt>
    <dgm:pt modelId="{AAE7C3B0-D8F7-4000-9ACD-290DC8012AD9}" type="sibTrans" cxnId="{5A6B5051-9221-4A4C-90E4-87A6F6D5B91F}">
      <dgm:prSet/>
      <dgm:spPr/>
      <dgm:t>
        <a:bodyPr/>
        <a:lstStyle/>
        <a:p>
          <a:endParaRPr lang="en-US"/>
        </a:p>
      </dgm:t>
    </dgm:pt>
    <dgm:pt modelId="{235F60C1-DC72-40B0-9C8C-906BAA345D2E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pPr>
            <a:spcBef>
              <a:spcPct val="0"/>
            </a:spcBef>
          </a:pPr>
          <a:r>
            <a:rPr lang="fi-FI" sz="2000" i="0" dirty="0" smtClean="0">
              <a:solidFill>
                <a:schemeClr val="bg1">
                  <a:lumMod val="65000"/>
                </a:schemeClr>
              </a:solidFill>
              <a:latin typeface="+mn-lt"/>
            </a:rPr>
            <a:t>sovelluskehitys, tietokannat ja johdon raportointi</a:t>
          </a:r>
          <a:endParaRPr lang="fi-FI" sz="2000" b="0" i="0" noProof="0" dirty="0">
            <a:solidFill>
              <a:schemeClr val="bg1">
                <a:lumMod val="65000"/>
              </a:schemeClr>
            </a:solidFill>
          </a:endParaRPr>
        </a:p>
      </dgm:t>
    </dgm:pt>
    <dgm:pt modelId="{C3632A60-F5E0-4A88-9420-592A95B535C6}" type="parTrans" cxnId="{4A85F8EB-6719-4291-B580-2E2F3D225A64}">
      <dgm:prSet/>
      <dgm:spPr/>
      <dgm:t>
        <a:bodyPr/>
        <a:lstStyle/>
        <a:p>
          <a:endParaRPr lang="en-US"/>
        </a:p>
      </dgm:t>
    </dgm:pt>
    <dgm:pt modelId="{95989B59-4DE8-46D8-AA22-499503B53DF2}" type="sibTrans" cxnId="{4A85F8EB-6719-4291-B580-2E2F3D225A64}">
      <dgm:prSet/>
      <dgm:spPr/>
      <dgm:t>
        <a:bodyPr/>
        <a:lstStyle/>
        <a:p>
          <a:endParaRPr lang="en-US"/>
        </a:p>
      </dgm:t>
    </dgm:pt>
    <dgm:pt modelId="{72DC4A2F-07C1-4515-BB2D-57C0F9820051}">
      <dgm:prSet phldrT="[Text]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fi-FI" sz="2000" b="0" i="0" dirty="0" smtClean="0">
              <a:solidFill>
                <a:schemeClr val="bg1">
                  <a:lumMod val="65000"/>
                </a:schemeClr>
              </a:solidFill>
            </a:rPr>
            <a:t>Aalto-yliopiston tietotekniikkapalvelut</a:t>
          </a:r>
          <a:endParaRPr lang="en-US" sz="2000" b="0" i="0" dirty="0">
            <a:solidFill>
              <a:schemeClr val="bg1">
                <a:lumMod val="65000"/>
              </a:schemeClr>
            </a:solidFill>
          </a:endParaRPr>
        </a:p>
      </dgm:t>
    </dgm:pt>
    <dgm:pt modelId="{634D4328-403A-4C27-A4DB-7ADC9CFCF32E}" type="parTrans" cxnId="{57289F4F-D8F5-4FE9-B224-CEF68331132D}">
      <dgm:prSet/>
      <dgm:spPr/>
      <dgm:t>
        <a:bodyPr/>
        <a:lstStyle/>
        <a:p>
          <a:endParaRPr lang="en-US"/>
        </a:p>
      </dgm:t>
    </dgm:pt>
    <dgm:pt modelId="{AA919341-5C40-4AE5-95F1-91A7409B3B56}" type="sibTrans" cxnId="{57289F4F-D8F5-4FE9-B224-CEF68331132D}">
      <dgm:prSet/>
      <dgm:spPr/>
      <dgm:t>
        <a:bodyPr/>
        <a:lstStyle/>
        <a:p>
          <a:endParaRPr lang="en-US"/>
        </a:p>
      </dgm:t>
    </dgm:pt>
    <dgm:pt modelId="{5A028336-A09D-4BE7-944E-6F6221719346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pPr>
            <a:spcBef>
              <a:spcPct val="0"/>
            </a:spcBef>
          </a:pPr>
          <a:r>
            <a:rPr lang="fi-FI" sz="2000" i="0" dirty="0" smtClean="0">
              <a:solidFill>
                <a:schemeClr val="bg1">
                  <a:lumMod val="65000"/>
                </a:schemeClr>
              </a:solidFill>
              <a:latin typeface="+mn-lt"/>
            </a:rPr>
            <a:t>kouluttaminen, konsultointi ja </a:t>
          </a:r>
          <a:r>
            <a:rPr lang="fi-FI" sz="2000" i="0" dirty="0" err="1" smtClean="0">
              <a:solidFill>
                <a:schemeClr val="bg1">
                  <a:lumMod val="65000"/>
                </a:schemeClr>
              </a:solidFill>
              <a:latin typeface="+mn-lt"/>
            </a:rPr>
            <a:t>fasilitointi</a:t>
          </a:r>
          <a:endParaRPr lang="fi-FI" sz="2000" b="0" i="0" noProof="0" dirty="0">
            <a:solidFill>
              <a:schemeClr val="bg1">
                <a:lumMod val="65000"/>
              </a:schemeClr>
            </a:solidFill>
          </a:endParaRPr>
        </a:p>
      </dgm:t>
    </dgm:pt>
    <dgm:pt modelId="{4EB52237-EB87-4032-B318-57857E88EC62}" type="parTrans" cxnId="{31BDD482-835C-4958-AA74-C29DD6A8867D}">
      <dgm:prSet/>
      <dgm:spPr/>
      <dgm:t>
        <a:bodyPr/>
        <a:lstStyle/>
        <a:p>
          <a:endParaRPr lang="en-US"/>
        </a:p>
      </dgm:t>
    </dgm:pt>
    <dgm:pt modelId="{5724B6C6-D362-43C1-BD11-108092D3E6BE}" type="sibTrans" cxnId="{31BDD482-835C-4958-AA74-C29DD6A8867D}">
      <dgm:prSet/>
      <dgm:spPr/>
      <dgm:t>
        <a:bodyPr/>
        <a:lstStyle/>
        <a:p>
          <a:endParaRPr lang="en-US"/>
        </a:p>
      </dgm:t>
    </dgm:pt>
    <dgm:pt modelId="{F23EB362-D6D0-4B83-9150-9172DF5ED55B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pPr>
            <a:spcBef>
              <a:spcPct val="0"/>
            </a:spcBef>
          </a:pPr>
          <a:r>
            <a:rPr lang="fi-FI" sz="2000" i="0" dirty="0" smtClean="0">
              <a:solidFill>
                <a:schemeClr val="bg1">
                  <a:lumMod val="65000"/>
                </a:schemeClr>
              </a:solidFill>
              <a:latin typeface="+mn-lt"/>
            </a:rPr>
            <a:t>projekti-/ohjelmaosaaminen ja sen kehittäminen </a:t>
          </a:r>
          <a:endParaRPr lang="fi-FI" sz="2000" b="0" i="0" noProof="0" dirty="0">
            <a:solidFill>
              <a:schemeClr val="bg1">
                <a:lumMod val="65000"/>
              </a:schemeClr>
            </a:solidFill>
          </a:endParaRPr>
        </a:p>
      </dgm:t>
    </dgm:pt>
    <dgm:pt modelId="{263583B3-065A-4E8D-B01C-E4454F821D62}" type="parTrans" cxnId="{B1B96ECB-753C-4B10-B0DB-F188454D65FA}">
      <dgm:prSet/>
      <dgm:spPr/>
    </dgm:pt>
    <dgm:pt modelId="{0324EC78-D515-4E43-9AA0-ED3EDF2D2A2E}" type="sibTrans" cxnId="{B1B96ECB-753C-4B10-B0DB-F188454D65FA}">
      <dgm:prSet/>
      <dgm:spPr/>
    </dgm:pt>
    <dgm:pt modelId="{0724207E-7E1C-5449-B657-FFA14745C671}" type="pres">
      <dgm:prSet presAssocID="{DBBDE4B5-BB77-504E-B74F-4E708CF1068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F7A964-B67A-3248-8264-112906B2B484}" type="pres">
      <dgm:prSet presAssocID="{DCA6064A-0640-ED45-94A4-12D6B8610B13}" presName="linNode" presStyleCnt="0"/>
      <dgm:spPr/>
    </dgm:pt>
    <dgm:pt modelId="{98F3231E-5016-4847-9E2F-D1C6845B351F}" type="pres">
      <dgm:prSet presAssocID="{DCA6064A-0640-ED45-94A4-12D6B8610B13}" presName="parentText" presStyleLbl="node1" presStyleIdx="0" presStyleCnt="3" custScaleX="78167" custScaleY="59878" custLinFactNeighborX="-4029" custLinFactNeighborY="-5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FD1BE-E520-C346-B82C-BE3DDBB3F035}" type="pres">
      <dgm:prSet presAssocID="{DCA6064A-0640-ED45-94A4-12D6B8610B13}" presName="descendantText" presStyleLbl="alignAccFollowNode1" presStyleIdx="0" presStyleCnt="3" custScaleX="104223" custScaleY="104999" custLinFactNeighborX="-954" custLinFactNeighborY="-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76F92C-B6E8-0C4B-8573-1FE0346232FE}" type="pres">
      <dgm:prSet presAssocID="{3EDA6E86-88D1-924E-908D-1F6D18B084B4}" presName="sp" presStyleCnt="0"/>
      <dgm:spPr/>
    </dgm:pt>
    <dgm:pt modelId="{49B50908-BDC6-3640-9067-446375D120AB}" type="pres">
      <dgm:prSet presAssocID="{F574E707-5DDB-5641-81F0-FD81469B7EA9}" presName="linNode" presStyleCnt="0"/>
      <dgm:spPr/>
    </dgm:pt>
    <dgm:pt modelId="{98429208-012C-B842-9826-DA7AA97DB3EC}" type="pres">
      <dgm:prSet presAssocID="{F574E707-5DDB-5641-81F0-FD81469B7EA9}" presName="parentText" presStyleLbl="node1" presStyleIdx="1" presStyleCnt="3" custScaleX="79379" custScaleY="59878" custLinFactNeighborX="-4029" custLinFactNeighborY="9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3F2F5B-8853-B440-A277-FA3616205890}" type="pres">
      <dgm:prSet presAssocID="{F574E707-5DDB-5641-81F0-FD81469B7EA9}" presName="descendantText" presStyleLbl="alignAccFollowNode1" presStyleIdx="1" presStyleCnt="3" custScaleX="102008" custScaleY="80099" custLinFactNeighborX="-1260" custLinFactNeighborY="-16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6CE4CF-22E0-4620-B0AA-049B752B2381}" type="pres">
      <dgm:prSet presAssocID="{19CC8A30-D068-214F-8EDD-B935647BB863}" presName="sp" presStyleCnt="0"/>
      <dgm:spPr/>
    </dgm:pt>
    <dgm:pt modelId="{41F6F582-FD4D-334B-B172-491368D4EFB6}" type="pres">
      <dgm:prSet presAssocID="{66263C9E-B33F-2346-898D-17B28089EE7A}" presName="linNode" presStyleCnt="0"/>
      <dgm:spPr/>
    </dgm:pt>
    <dgm:pt modelId="{BCB4FE71-DDE6-9344-A7D0-B282AC604787}" type="pres">
      <dgm:prSet presAssocID="{66263C9E-B33F-2346-898D-17B28089EE7A}" presName="parentText" presStyleLbl="node1" presStyleIdx="2" presStyleCnt="3" custScaleX="79773" custScaleY="59878" custLinFactNeighborX="-4029" custLinFactNeighborY="-332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962734-DF43-114E-A4B1-57B3394A1849}" type="pres">
      <dgm:prSet presAssocID="{66263C9E-B33F-2346-898D-17B28089EE7A}" presName="descendantText" presStyleLbl="alignAccFollowNode1" presStyleIdx="2" presStyleCnt="3" custAng="0" custScaleX="114135" custScaleY="164405" custLinFactNeighborX="34" custLinFactNeighborY="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5B4711-75DA-4577-AA91-AC9F83AE6124}" srcId="{66263C9E-B33F-2346-898D-17B28089EE7A}" destId="{6B3883FE-B3E3-4794-B495-E2A2BF7F0879}" srcOrd="5" destOrd="0" parTransId="{1375C986-DB8F-4E49-A402-DFF1864104F4}" sibTransId="{61F3FBD4-391B-4362-AAA8-1FD3A4E54C13}"/>
    <dgm:cxn modelId="{304D3FAE-75AD-408B-A69B-37EB9452D450}" type="presOf" srcId="{DCA6064A-0640-ED45-94A4-12D6B8610B13}" destId="{98F3231E-5016-4847-9E2F-D1C6845B351F}" srcOrd="0" destOrd="0" presId="urn:microsoft.com/office/officeart/2005/8/layout/vList5"/>
    <dgm:cxn modelId="{E41D7E61-D4BD-4744-90FE-90648074EEB5}" type="presOf" srcId="{F23EB362-D6D0-4B83-9150-9172DF5ED55B}" destId="{90962734-DF43-114E-A4B1-57B3394A1849}" srcOrd="0" destOrd="4" presId="urn:microsoft.com/office/officeart/2005/8/layout/vList5"/>
    <dgm:cxn modelId="{57289F4F-D8F5-4FE9-B224-CEF68331132D}" srcId="{DCA6064A-0640-ED45-94A4-12D6B8610B13}" destId="{72DC4A2F-07C1-4515-BB2D-57C0F9820051}" srcOrd="0" destOrd="0" parTransId="{634D4328-403A-4C27-A4DB-7ADC9CFCF32E}" sibTransId="{AA919341-5C40-4AE5-95F1-91A7409B3B56}"/>
    <dgm:cxn modelId="{3249C737-3D84-4DA6-94DA-2165A7872353}" type="presOf" srcId="{69AB9316-C655-43FF-84E6-EE57969DC94B}" destId="{E51FD1BE-E520-C346-B82C-BE3DDBB3F035}" srcOrd="0" destOrd="2" presId="urn:microsoft.com/office/officeart/2005/8/layout/vList5"/>
    <dgm:cxn modelId="{31BDD482-835C-4958-AA74-C29DD6A8867D}" srcId="{66263C9E-B33F-2346-898D-17B28089EE7A}" destId="{5A028336-A09D-4BE7-944E-6F6221719346}" srcOrd="1" destOrd="0" parTransId="{4EB52237-EB87-4032-B318-57857E88EC62}" sibTransId="{5724B6C6-D362-43C1-BD11-108092D3E6BE}"/>
    <dgm:cxn modelId="{4A0D2113-BF76-477D-9203-FC04E09D05E9}" type="presOf" srcId="{235F60C1-DC72-40B0-9C8C-906BAA345D2E}" destId="{90962734-DF43-114E-A4B1-57B3394A1849}" srcOrd="0" destOrd="2" presId="urn:microsoft.com/office/officeart/2005/8/layout/vList5"/>
    <dgm:cxn modelId="{B275704D-A9CD-4E36-91E0-78D67F286711}" type="presOf" srcId="{6B3883FE-B3E3-4794-B495-E2A2BF7F0879}" destId="{90962734-DF43-114E-A4B1-57B3394A1849}" srcOrd="0" destOrd="5" presId="urn:microsoft.com/office/officeart/2005/8/layout/vList5"/>
    <dgm:cxn modelId="{0507B820-64DB-4003-9027-64300449E9BB}" type="presOf" srcId="{50E30065-21B0-4BB2-88B5-1DE424287B6E}" destId="{E51FD1BE-E520-C346-B82C-BE3DDBB3F035}" srcOrd="0" destOrd="1" presId="urn:microsoft.com/office/officeart/2005/8/layout/vList5"/>
    <dgm:cxn modelId="{8D67C492-077C-4E0C-98A0-8436A2D0B263}" type="presOf" srcId="{6C7499B1-E0EE-41E3-AF28-3A110FC7F792}" destId="{90962734-DF43-114E-A4B1-57B3394A1849}" srcOrd="0" destOrd="3" presId="urn:microsoft.com/office/officeart/2005/8/layout/vList5"/>
    <dgm:cxn modelId="{EAA77E7F-B8CB-4C03-8E3C-430240A32E93}" type="presOf" srcId="{5A028336-A09D-4BE7-944E-6F6221719346}" destId="{90962734-DF43-114E-A4B1-57B3394A1849}" srcOrd="0" destOrd="1" presId="urn:microsoft.com/office/officeart/2005/8/layout/vList5"/>
    <dgm:cxn modelId="{F220ACDE-2248-C346-A821-7037A42D0346}" srcId="{DBBDE4B5-BB77-504E-B74F-4E708CF1068A}" destId="{66263C9E-B33F-2346-898D-17B28089EE7A}" srcOrd="2" destOrd="0" parTransId="{829F2E9C-3CC2-3642-AC3C-95A9C1C8C87D}" sibTransId="{C59A7457-0E92-414A-BE67-98F3B87B4DC2}"/>
    <dgm:cxn modelId="{292977D8-0F38-4B9F-A3DC-1F0A7B49E4BC}" srcId="{DCA6064A-0640-ED45-94A4-12D6B8610B13}" destId="{69AB9316-C655-43FF-84E6-EE57969DC94B}" srcOrd="2" destOrd="0" parTransId="{497254B4-836E-48D2-AE11-799E3BBB0C66}" sibTransId="{A9B7233F-4AC3-4330-89EC-FA6D8D2B8E72}"/>
    <dgm:cxn modelId="{304D7971-A93F-4198-AD63-53102B7AF263}" srcId="{F574E707-5DDB-5641-81F0-FD81469B7EA9}" destId="{67C05A23-1770-4C82-9B43-BC232A3240AE}" srcOrd="0" destOrd="0" parTransId="{DBCE9D8B-8049-487A-A49D-E632F1FCD0F2}" sibTransId="{48691743-0EA3-44EE-B889-1B7E9153E535}"/>
    <dgm:cxn modelId="{2200B11C-52B2-4FFB-9479-7987D19CEF56}" type="presOf" srcId="{66263C9E-B33F-2346-898D-17B28089EE7A}" destId="{BCB4FE71-DDE6-9344-A7D0-B282AC604787}" srcOrd="0" destOrd="0" presId="urn:microsoft.com/office/officeart/2005/8/layout/vList5"/>
    <dgm:cxn modelId="{F5D4AD26-F590-415A-B471-62949342E3AB}" type="presOf" srcId="{3AA94A34-DBE1-4016-AE4B-F8EABC4C6720}" destId="{CB3F2F5B-8853-B440-A277-FA3616205890}" srcOrd="0" destOrd="1" presId="urn:microsoft.com/office/officeart/2005/8/layout/vList5"/>
    <dgm:cxn modelId="{4F93DABC-EE3E-489E-984A-DFA8F77EFE55}" type="presOf" srcId="{095F5F83-311E-473C-9041-6E42C42A9430}" destId="{90962734-DF43-114E-A4B1-57B3394A1849}" srcOrd="0" destOrd="0" presId="urn:microsoft.com/office/officeart/2005/8/layout/vList5"/>
    <dgm:cxn modelId="{6FEE06DA-FDA2-489A-B4BA-6D1E50CAFDCD}" srcId="{66263C9E-B33F-2346-898D-17B28089EE7A}" destId="{095F5F83-311E-473C-9041-6E42C42A9430}" srcOrd="0" destOrd="0" parTransId="{74FCC833-B4FC-4F2C-A151-6D8DA421523A}" sibTransId="{5B831544-9F34-4D9B-9CB2-E32AA1ED198F}"/>
    <dgm:cxn modelId="{E451B3EE-DABC-C14C-A0D8-5117DE8A006A}" srcId="{DBBDE4B5-BB77-504E-B74F-4E708CF1068A}" destId="{F574E707-5DDB-5641-81F0-FD81469B7EA9}" srcOrd="1" destOrd="0" parTransId="{1B75372A-392F-D24A-A48A-2CA762A001A9}" sibTransId="{19CC8A30-D068-214F-8EDD-B935647BB863}"/>
    <dgm:cxn modelId="{1293FF0C-50F9-4DF9-BA56-9434AA7FEB7A}" type="presOf" srcId="{67C05A23-1770-4C82-9B43-BC232A3240AE}" destId="{CB3F2F5B-8853-B440-A277-FA3616205890}" srcOrd="0" destOrd="0" presId="urn:microsoft.com/office/officeart/2005/8/layout/vList5"/>
    <dgm:cxn modelId="{4A85F8EB-6719-4291-B580-2E2F3D225A64}" srcId="{66263C9E-B33F-2346-898D-17B28089EE7A}" destId="{235F60C1-DC72-40B0-9C8C-906BAA345D2E}" srcOrd="2" destOrd="0" parTransId="{C3632A60-F5E0-4A88-9420-592A95B535C6}" sibTransId="{95989B59-4DE8-46D8-AA22-499503B53DF2}"/>
    <dgm:cxn modelId="{5A6B5051-9221-4A4C-90E4-87A6F6D5B91F}" srcId="{66263C9E-B33F-2346-898D-17B28089EE7A}" destId="{6C7499B1-E0EE-41E3-AF28-3A110FC7F792}" srcOrd="3" destOrd="0" parTransId="{E23CA85A-8A54-4C2D-A84D-8730D3C7ACA3}" sibTransId="{AAE7C3B0-D8F7-4000-9ACD-290DC8012AD9}"/>
    <dgm:cxn modelId="{17A28CA1-F4E6-476F-8457-FCF0D7018F11}" srcId="{F574E707-5DDB-5641-81F0-FD81469B7EA9}" destId="{F151CF53-9900-43D9-9B06-0049B682D3CA}" srcOrd="2" destOrd="0" parTransId="{4FC97D67-1576-413D-B80C-3A0797966AD5}" sibTransId="{5D58EAE8-608F-417D-BD40-30AE1F590E9F}"/>
    <dgm:cxn modelId="{AB5AA1BF-F22E-4FB9-800D-D1011C798106}" srcId="{DCA6064A-0640-ED45-94A4-12D6B8610B13}" destId="{50E30065-21B0-4BB2-88B5-1DE424287B6E}" srcOrd="1" destOrd="0" parTransId="{D48591DF-1942-4A0B-9670-D8EEA0C8FBD1}" sibTransId="{E1DE65A7-4C5A-4128-8501-B26D88784503}"/>
    <dgm:cxn modelId="{4676B589-54A4-4C0C-B3C3-5BB1E07BF6F1}" type="presOf" srcId="{F151CF53-9900-43D9-9B06-0049B682D3CA}" destId="{CB3F2F5B-8853-B440-A277-FA3616205890}" srcOrd="0" destOrd="2" presId="urn:microsoft.com/office/officeart/2005/8/layout/vList5"/>
    <dgm:cxn modelId="{1B549968-16B2-4C02-9C93-2BA43BDDCE47}" type="presOf" srcId="{F574E707-5DDB-5641-81F0-FD81469B7EA9}" destId="{98429208-012C-B842-9826-DA7AA97DB3EC}" srcOrd="0" destOrd="0" presId="urn:microsoft.com/office/officeart/2005/8/layout/vList5"/>
    <dgm:cxn modelId="{B6ED2108-3A00-47C8-A7E6-17E9DCB18FEB}" type="presOf" srcId="{DBBDE4B5-BB77-504E-B74F-4E708CF1068A}" destId="{0724207E-7E1C-5449-B657-FFA14745C671}" srcOrd="0" destOrd="0" presId="urn:microsoft.com/office/officeart/2005/8/layout/vList5"/>
    <dgm:cxn modelId="{C2C147E3-9DE1-49A8-8C31-62C267C87F59}" srcId="{F574E707-5DDB-5641-81F0-FD81469B7EA9}" destId="{3AA94A34-DBE1-4016-AE4B-F8EABC4C6720}" srcOrd="1" destOrd="0" parTransId="{926C26EC-1CE3-451B-A0D4-5C21620ED963}" sibTransId="{D70CF1FF-0266-4147-B2AB-CE2BC5A2BC46}"/>
    <dgm:cxn modelId="{C258D8C9-D97E-4437-8F36-FFFE9C6DCF96}" type="presOf" srcId="{72DC4A2F-07C1-4515-BB2D-57C0F9820051}" destId="{E51FD1BE-E520-C346-B82C-BE3DDBB3F035}" srcOrd="0" destOrd="0" presId="urn:microsoft.com/office/officeart/2005/8/layout/vList5"/>
    <dgm:cxn modelId="{E4B4B3B8-541A-0B43-BA39-DF74A4DA5D5E}" srcId="{DBBDE4B5-BB77-504E-B74F-4E708CF1068A}" destId="{DCA6064A-0640-ED45-94A4-12D6B8610B13}" srcOrd="0" destOrd="0" parTransId="{28C8EFC7-5008-3743-AE21-655ED590B453}" sibTransId="{3EDA6E86-88D1-924E-908D-1F6D18B084B4}"/>
    <dgm:cxn modelId="{B1B96ECB-753C-4B10-B0DB-F188454D65FA}" srcId="{66263C9E-B33F-2346-898D-17B28089EE7A}" destId="{F23EB362-D6D0-4B83-9150-9172DF5ED55B}" srcOrd="4" destOrd="0" parTransId="{263583B3-065A-4E8D-B01C-E4454F821D62}" sibTransId="{0324EC78-D515-4E43-9AA0-ED3EDF2D2A2E}"/>
    <dgm:cxn modelId="{2F46413B-7782-4DB7-BF10-AF1AC4190F26}" type="presParOf" srcId="{0724207E-7E1C-5449-B657-FFA14745C671}" destId="{39F7A964-B67A-3248-8264-112906B2B484}" srcOrd="0" destOrd="0" presId="urn:microsoft.com/office/officeart/2005/8/layout/vList5"/>
    <dgm:cxn modelId="{900D4C4C-7362-430E-A0B1-A64A1CD340FD}" type="presParOf" srcId="{39F7A964-B67A-3248-8264-112906B2B484}" destId="{98F3231E-5016-4847-9E2F-D1C6845B351F}" srcOrd="0" destOrd="0" presId="urn:microsoft.com/office/officeart/2005/8/layout/vList5"/>
    <dgm:cxn modelId="{08970893-C4FE-4FBF-BC89-EF8533073EDB}" type="presParOf" srcId="{39F7A964-B67A-3248-8264-112906B2B484}" destId="{E51FD1BE-E520-C346-B82C-BE3DDBB3F035}" srcOrd="1" destOrd="0" presId="urn:microsoft.com/office/officeart/2005/8/layout/vList5"/>
    <dgm:cxn modelId="{877C4642-A6B8-4FA3-85B2-EA048A3145FA}" type="presParOf" srcId="{0724207E-7E1C-5449-B657-FFA14745C671}" destId="{4C76F92C-B6E8-0C4B-8573-1FE0346232FE}" srcOrd="1" destOrd="0" presId="urn:microsoft.com/office/officeart/2005/8/layout/vList5"/>
    <dgm:cxn modelId="{0077BC5A-CE59-4903-8320-1C69EE92BAF8}" type="presParOf" srcId="{0724207E-7E1C-5449-B657-FFA14745C671}" destId="{49B50908-BDC6-3640-9067-446375D120AB}" srcOrd="2" destOrd="0" presId="urn:microsoft.com/office/officeart/2005/8/layout/vList5"/>
    <dgm:cxn modelId="{5C875833-8D7A-4650-8CDB-8070150214E6}" type="presParOf" srcId="{49B50908-BDC6-3640-9067-446375D120AB}" destId="{98429208-012C-B842-9826-DA7AA97DB3EC}" srcOrd="0" destOrd="0" presId="urn:microsoft.com/office/officeart/2005/8/layout/vList5"/>
    <dgm:cxn modelId="{AB9984FF-9C23-44F6-9374-A2417B0AD5BE}" type="presParOf" srcId="{49B50908-BDC6-3640-9067-446375D120AB}" destId="{CB3F2F5B-8853-B440-A277-FA3616205890}" srcOrd="1" destOrd="0" presId="urn:microsoft.com/office/officeart/2005/8/layout/vList5"/>
    <dgm:cxn modelId="{18789EE5-2ECC-494A-889E-ED76D3001315}" type="presParOf" srcId="{0724207E-7E1C-5449-B657-FFA14745C671}" destId="{566CE4CF-22E0-4620-B0AA-049B752B2381}" srcOrd="3" destOrd="0" presId="urn:microsoft.com/office/officeart/2005/8/layout/vList5"/>
    <dgm:cxn modelId="{D45DD889-07EA-4894-B2EF-37C7DE82C955}" type="presParOf" srcId="{0724207E-7E1C-5449-B657-FFA14745C671}" destId="{41F6F582-FD4D-334B-B172-491368D4EFB6}" srcOrd="4" destOrd="0" presId="urn:microsoft.com/office/officeart/2005/8/layout/vList5"/>
    <dgm:cxn modelId="{54F49597-5BBB-4CFE-89B9-02DF32B6E77B}" type="presParOf" srcId="{41F6F582-FD4D-334B-B172-491368D4EFB6}" destId="{BCB4FE71-DDE6-9344-A7D0-B282AC604787}" srcOrd="0" destOrd="0" presId="urn:microsoft.com/office/officeart/2005/8/layout/vList5"/>
    <dgm:cxn modelId="{B1787472-041B-42E5-8BDE-E4A269704E4B}" type="presParOf" srcId="{41F6F582-FD4D-334B-B172-491368D4EFB6}" destId="{90962734-DF43-114E-A4B1-57B3394A1849}" srcOrd="1" destOrd="0" presId="urn:microsoft.com/office/officeart/2005/8/layout/vList5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BDE4B5-BB77-504E-B74F-4E708CF1068A}" type="doc">
      <dgm:prSet loTypeId="urn:microsoft.com/office/officeart/2005/8/layout/vList5" loCatId="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CA6064A-0640-ED45-94A4-12D6B8610B13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fi-FI" sz="2000" noProof="0" smtClean="0">
              <a:solidFill>
                <a:schemeClr val="bg1"/>
              </a:solidFill>
            </a:rPr>
            <a:t>IT-portfolio</a:t>
          </a:r>
          <a:endParaRPr lang="fi-FI" sz="2000" noProof="0" dirty="0">
            <a:solidFill>
              <a:schemeClr val="bg1"/>
            </a:solidFill>
          </a:endParaRPr>
        </a:p>
      </dgm:t>
    </dgm:pt>
    <dgm:pt modelId="{28C8EFC7-5008-3743-AE21-655ED590B453}" type="parTrans" cxnId="{E4B4B3B8-541A-0B43-BA39-DF74A4DA5D5E}">
      <dgm:prSet/>
      <dgm:spPr/>
      <dgm:t>
        <a:bodyPr/>
        <a:lstStyle/>
        <a:p>
          <a:endParaRPr lang="en-US"/>
        </a:p>
      </dgm:t>
    </dgm:pt>
    <dgm:pt modelId="{3EDA6E86-88D1-924E-908D-1F6D18B084B4}" type="sibTrans" cxnId="{E4B4B3B8-541A-0B43-BA39-DF74A4DA5D5E}">
      <dgm:prSet/>
      <dgm:spPr/>
      <dgm:t>
        <a:bodyPr/>
        <a:lstStyle/>
        <a:p>
          <a:endParaRPr lang="en-US"/>
        </a:p>
      </dgm:t>
    </dgm:pt>
    <dgm:pt modelId="{F574E707-5DDB-5641-81F0-FD81469B7EA9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fi-FI" sz="2000" noProof="0" dirty="0" smtClean="0">
              <a:solidFill>
                <a:schemeClr val="bg1"/>
              </a:solidFill>
            </a:rPr>
            <a:t>IT-investointien elinkaarimalli</a:t>
          </a:r>
          <a:endParaRPr lang="fi-FI" sz="2000" noProof="0" dirty="0">
            <a:solidFill>
              <a:schemeClr val="bg1"/>
            </a:solidFill>
          </a:endParaRPr>
        </a:p>
      </dgm:t>
    </dgm:pt>
    <dgm:pt modelId="{1B75372A-392F-D24A-A48A-2CA762A001A9}" type="parTrans" cxnId="{E451B3EE-DABC-C14C-A0D8-5117DE8A006A}">
      <dgm:prSet/>
      <dgm:spPr/>
      <dgm:t>
        <a:bodyPr/>
        <a:lstStyle/>
        <a:p>
          <a:endParaRPr lang="en-US"/>
        </a:p>
      </dgm:t>
    </dgm:pt>
    <dgm:pt modelId="{19CC8A30-D068-214F-8EDD-B935647BB863}" type="sibTrans" cxnId="{E451B3EE-DABC-C14C-A0D8-5117DE8A006A}">
      <dgm:prSet/>
      <dgm:spPr/>
      <dgm:t>
        <a:bodyPr/>
        <a:lstStyle/>
        <a:p>
          <a:endParaRPr lang="en-US"/>
        </a:p>
      </dgm:t>
    </dgm:pt>
    <dgm:pt modelId="{B5821813-62DA-7840-AF66-29D4191DF204}">
      <dgm:prSet phldrT="[Text]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fi-FI" sz="2000" noProof="0" smtClean="0">
              <a:solidFill>
                <a:schemeClr val="tx1"/>
              </a:solidFill>
            </a:rPr>
            <a:t>kehityksen </a:t>
          </a:r>
          <a:r>
            <a:rPr lang="fi-FI" sz="2000" noProof="0" dirty="0" smtClean="0">
              <a:solidFill>
                <a:schemeClr val="tx1"/>
              </a:solidFill>
            </a:rPr>
            <a:t>koordinointi (mallit ja prosessit)</a:t>
          </a:r>
          <a:endParaRPr lang="en-US" sz="2000" dirty="0">
            <a:solidFill>
              <a:schemeClr val="tx1"/>
            </a:solidFill>
          </a:endParaRPr>
        </a:p>
      </dgm:t>
    </dgm:pt>
    <dgm:pt modelId="{E7F26598-D6C6-3245-A533-70BCFB504575}" type="parTrans" cxnId="{582463C3-27CD-B34D-BED6-3C13D1A6E71C}">
      <dgm:prSet/>
      <dgm:spPr/>
      <dgm:t>
        <a:bodyPr/>
        <a:lstStyle/>
        <a:p>
          <a:endParaRPr lang="en-US"/>
        </a:p>
      </dgm:t>
    </dgm:pt>
    <dgm:pt modelId="{62095B48-41C6-E147-998A-4AFAF24043E5}" type="sibTrans" cxnId="{582463C3-27CD-B34D-BED6-3C13D1A6E71C}">
      <dgm:prSet/>
      <dgm:spPr/>
      <dgm:t>
        <a:bodyPr/>
        <a:lstStyle/>
        <a:p>
          <a:endParaRPr lang="en-US"/>
        </a:p>
      </dgm:t>
    </dgm:pt>
    <dgm:pt modelId="{66263C9E-B33F-2346-898D-17B28089EE7A}">
      <dgm:prSet custT="1"/>
      <dgm:spPr>
        <a:solidFill>
          <a:srgbClr val="002060"/>
        </a:solidFill>
      </dgm:spPr>
      <dgm:t>
        <a:bodyPr/>
        <a:lstStyle/>
        <a:p>
          <a:pPr algn="ctr"/>
          <a:r>
            <a:rPr lang="fi-FI" sz="2000" noProof="0" dirty="0" smtClean="0">
              <a:solidFill>
                <a:schemeClr val="bg1"/>
              </a:solidFill>
            </a:rPr>
            <a:t>Projektinhallinta </a:t>
          </a:r>
          <a:endParaRPr lang="fi-FI" sz="2000" noProof="0" dirty="0">
            <a:solidFill>
              <a:schemeClr val="bg1"/>
            </a:solidFill>
          </a:endParaRPr>
        </a:p>
      </dgm:t>
    </dgm:pt>
    <dgm:pt modelId="{829F2E9C-3CC2-3642-AC3C-95A9C1C8C87D}" type="parTrans" cxnId="{F220ACDE-2248-C346-A821-7037A42D0346}">
      <dgm:prSet/>
      <dgm:spPr/>
      <dgm:t>
        <a:bodyPr/>
        <a:lstStyle/>
        <a:p>
          <a:endParaRPr lang="en-US"/>
        </a:p>
      </dgm:t>
    </dgm:pt>
    <dgm:pt modelId="{C59A7457-0E92-414A-BE67-98F3B87B4DC2}" type="sibTrans" cxnId="{F220ACDE-2248-C346-A821-7037A42D0346}">
      <dgm:prSet/>
      <dgm:spPr/>
      <dgm:t>
        <a:bodyPr/>
        <a:lstStyle/>
        <a:p>
          <a:endParaRPr lang="en-US"/>
        </a:p>
      </dgm:t>
    </dgm:pt>
    <dgm:pt modelId="{C94397D0-69E1-EF40-A58F-03B43EE55AC5}">
      <dgm:prSet phldrT="[Text]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fi-FI" sz="2000" dirty="0" smtClean="0">
              <a:solidFill>
                <a:schemeClr val="tx1"/>
              </a:solidFill>
            </a:rPr>
            <a:t>operatiivinen hallinta (sis. resurssienhallinta)</a:t>
          </a:r>
          <a:endParaRPr lang="en-US" sz="2000" b="0" dirty="0">
            <a:solidFill>
              <a:schemeClr val="tx1"/>
            </a:solidFill>
          </a:endParaRPr>
        </a:p>
      </dgm:t>
    </dgm:pt>
    <dgm:pt modelId="{1B022565-9D03-514F-BB30-AC4E46F70971}" type="parTrans" cxnId="{9B5921DB-AD2D-B94F-AFCD-17FDE988E987}">
      <dgm:prSet/>
      <dgm:spPr/>
      <dgm:t>
        <a:bodyPr/>
        <a:lstStyle/>
        <a:p>
          <a:endParaRPr lang="en-US"/>
        </a:p>
      </dgm:t>
    </dgm:pt>
    <dgm:pt modelId="{E3F57670-FAB9-3F46-B5E2-DD494183E783}" type="sibTrans" cxnId="{9B5921DB-AD2D-B94F-AFCD-17FDE988E987}">
      <dgm:prSet/>
      <dgm:spPr/>
      <dgm:t>
        <a:bodyPr/>
        <a:lstStyle/>
        <a:p>
          <a:endParaRPr lang="en-US"/>
        </a:p>
      </dgm:t>
    </dgm:pt>
    <dgm:pt modelId="{0AF2F170-9C6D-4349-BF58-D07A3BE7EAD9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pPr>
            <a:spcAft>
              <a:spcPts val="0"/>
            </a:spcAft>
          </a:pPr>
          <a:r>
            <a:rPr lang="fi-FI" sz="2000" b="0" i="0" noProof="0" dirty="0" smtClean="0">
              <a:solidFill>
                <a:schemeClr val="tx1"/>
              </a:solidFill>
            </a:rPr>
            <a:t>projektityökalut </a:t>
          </a:r>
          <a:endParaRPr lang="fi-FI" sz="2000" b="0" i="0" noProof="0" dirty="0">
            <a:solidFill>
              <a:schemeClr val="tx1"/>
            </a:solidFill>
          </a:endParaRPr>
        </a:p>
      </dgm:t>
    </dgm:pt>
    <dgm:pt modelId="{CFA8A91E-BC7C-49BB-9B66-78A494BDBF38}" type="parTrans" cxnId="{81F0E2CB-4CD0-43CB-8E1F-02B70416F687}">
      <dgm:prSet/>
      <dgm:spPr/>
      <dgm:t>
        <a:bodyPr/>
        <a:lstStyle/>
        <a:p>
          <a:endParaRPr lang="en-US"/>
        </a:p>
      </dgm:t>
    </dgm:pt>
    <dgm:pt modelId="{7FC9929D-C326-4DFE-A721-9B573772D317}" type="sibTrans" cxnId="{81F0E2CB-4CD0-43CB-8E1F-02B70416F687}">
      <dgm:prSet/>
      <dgm:spPr/>
      <dgm:t>
        <a:bodyPr/>
        <a:lstStyle/>
        <a:p>
          <a:endParaRPr lang="en-US"/>
        </a:p>
      </dgm:t>
    </dgm:pt>
    <dgm:pt modelId="{A9B74610-43B8-49A6-9B8F-87CD61C17AD9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pPr>
            <a:spcAft>
              <a:spcPts val="0"/>
            </a:spcAft>
          </a:pPr>
          <a:r>
            <a:rPr lang="fi-FI" sz="2000" b="0" noProof="0" dirty="0" smtClean="0">
              <a:solidFill>
                <a:schemeClr val="tx1"/>
              </a:solidFill>
            </a:rPr>
            <a:t>tuki ja osaamisen </a:t>
          </a:r>
          <a:r>
            <a:rPr lang="fi-FI" sz="2000" b="0" noProof="0" dirty="0" smtClean="0">
              <a:solidFill>
                <a:schemeClr val="tx1"/>
              </a:solidFill>
            </a:rPr>
            <a:t>kehittäminen </a:t>
          </a:r>
          <a:r>
            <a:rPr lang="fi-FI" sz="1600" b="0" noProof="0" dirty="0" smtClean="0">
              <a:solidFill>
                <a:schemeClr val="tx1"/>
              </a:solidFill>
            </a:rPr>
            <a:t>(esim. </a:t>
          </a:r>
          <a:r>
            <a:rPr lang="fi-FI" sz="1600" b="0" noProof="0" dirty="0" err="1" smtClean="0">
              <a:solidFill>
                <a:schemeClr val="tx1"/>
              </a:solidFill>
            </a:rPr>
            <a:t>PP-ajokortti</a:t>
          </a:r>
          <a:r>
            <a:rPr lang="fi-FI" sz="1600" b="0" noProof="0" dirty="0" smtClean="0">
              <a:solidFill>
                <a:schemeClr val="tx1"/>
              </a:solidFill>
            </a:rPr>
            <a:t>)</a:t>
          </a:r>
          <a:endParaRPr lang="fi-FI" sz="1600" b="1" noProof="0" dirty="0">
            <a:solidFill>
              <a:schemeClr val="tx1"/>
            </a:solidFill>
          </a:endParaRPr>
        </a:p>
      </dgm:t>
    </dgm:pt>
    <dgm:pt modelId="{2D93C42E-DF61-4887-90B8-A4E801B7E28F}" type="parTrans" cxnId="{DC3C14F8-C482-4D34-A02F-D9FFB6657C4A}">
      <dgm:prSet/>
      <dgm:spPr/>
      <dgm:t>
        <a:bodyPr/>
        <a:lstStyle/>
        <a:p>
          <a:endParaRPr lang="en-US"/>
        </a:p>
      </dgm:t>
    </dgm:pt>
    <dgm:pt modelId="{4A2A67BC-404C-483E-AEDC-3EAF0089E6EA}" type="sibTrans" cxnId="{DC3C14F8-C482-4D34-A02F-D9FFB6657C4A}">
      <dgm:prSet/>
      <dgm:spPr/>
      <dgm:t>
        <a:bodyPr/>
        <a:lstStyle/>
        <a:p>
          <a:endParaRPr lang="en-US"/>
        </a:p>
      </dgm:t>
    </dgm:pt>
    <dgm:pt modelId="{D52ABF62-93D4-4028-B64E-9A9E8EF33991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pPr>
            <a:spcAft>
              <a:spcPts val="0"/>
            </a:spcAft>
          </a:pPr>
          <a:r>
            <a:rPr lang="fi-FI" sz="2000" b="0" i="0" dirty="0" smtClean="0">
              <a:solidFill>
                <a:schemeClr val="tx1"/>
              </a:solidFill>
            </a:rPr>
            <a:t>laadunvarmistus </a:t>
          </a:r>
          <a:endParaRPr lang="fi-FI" sz="2000" b="0" i="0" noProof="0" dirty="0">
            <a:solidFill>
              <a:schemeClr val="tx1"/>
            </a:solidFill>
          </a:endParaRPr>
        </a:p>
      </dgm:t>
    </dgm:pt>
    <dgm:pt modelId="{9B0C008F-23E4-48F2-8112-FF7F0CBBB530}" type="parTrans" cxnId="{1E64052C-3F76-4230-86D3-9B86CFE23231}">
      <dgm:prSet/>
      <dgm:spPr/>
      <dgm:t>
        <a:bodyPr/>
        <a:lstStyle/>
        <a:p>
          <a:endParaRPr lang="en-US"/>
        </a:p>
      </dgm:t>
    </dgm:pt>
    <dgm:pt modelId="{CB8D17F1-C4B3-4377-9F71-B62EBDB3F57C}" type="sibTrans" cxnId="{1E64052C-3F76-4230-86D3-9B86CFE23231}">
      <dgm:prSet/>
      <dgm:spPr/>
      <dgm:t>
        <a:bodyPr/>
        <a:lstStyle/>
        <a:p>
          <a:endParaRPr lang="en-US"/>
        </a:p>
      </dgm:t>
    </dgm:pt>
    <dgm:pt modelId="{9132E662-6AC7-446A-8EF5-B0F2F81CF34A}">
      <dgm:prSet phldrT="[Text]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fi-FI" sz="2000" dirty="0" smtClean="0">
              <a:solidFill>
                <a:schemeClr val="tx1"/>
              </a:solidFill>
            </a:rPr>
            <a:t>puolivuotissuunnittelu- ja priorisointiprosessi</a:t>
          </a:r>
          <a:endParaRPr lang="en-US" sz="2000" b="0" dirty="0">
            <a:solidFill>
              <a:schemeClr val="tx1"/>
            </a:solidFill>
          </a:endParaRPr>
        </a:p>
      </dgm:t>
    </dgm:pt>
    <dgm:pt modelId="{75D58E9D-4CCA-46D1-BC50-F9B093394E88}" type="parTrans" cxnId="{1CD0EA59-AA13-4F01-B3A9-395A68FBCB6B}">
      <dgm:prSet/>
      <dgm:spPr/>
      <dgm:t>
        <a:bodyPr/>
        <a:lstStyle/>
        <a:p>
          <a:endParaRPr lang="en-US"/>
        </a:p>
      </dgm:t>
    </dgm:pt>
    <dgm:pt modelId="{A73EA478-C6CD-405A-BBE1-8FB19BA0CED7}" type="sibTrans" cxnId="{1CD0EA59-AA13-4F01-B3A9-395A68FBCB6B}">
      <dgm:prSet/>
      <dgm:spPr/>
      <dgm:t>
        <a:bodyPr/>
        <a:lstStyle/>
        <a:p>
          <a:endParaRPr lang="en-US"/>
        </a:p>
      </dgm:t>
    </dgm:pt>
    <dgm:pt modelId="{B9492F0F-1FB4-4C89-ABCA-5B73F1DB3177}">
      <dgm:prSet phldrT="[Text]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fi-FI" sz="2000" b="0" dirty="0" smtClean="0">
              <a:solidFill>
                <a:schemeClr val="tx1"/>
              </a:solidFill>
            </a:rPr>
            <a:t>kehityksen koordinointi</a:t>
          </a:r>
          <a:endParaRPr lang="en-US" sz="2000" b="0" dirty="0">
            <a:solidFill>
              <a:schemeClr val="tx1"/>
            </a:solidFill>
          </a:endParaRPr>
        </a:p>
      </dgm:t>
    </dgm:pt>
    <dgm:pt modelId="{BF2FCD9B-6F0D-4E10-A42E-3DC886DA3454}" type="parTrans" cxnId="{784557E3-CBC7-4D8F-AD73-0354C92D973B}">
      <dgm:prSet/>
      <dgm:spPr/>
      <dgm:t>
        <a:bodyPr/>
        <a:lstStyle/>
        <a:p>
          <a:endParaRPr lang="en-US"/>
        </a:p>
      </dgm:t>
    </dgm:pt>
    <dgm:pt modelId="{B1DCE793-E7E5-44A8-A1A8-5E86D616DB4F}" type="sibTrans" cxnId="{784557E3-CBC7-4D8F-AD73-0354C92D973B}">
      <dgm:prSet/>
      <dgm:spPr/>
      <dgm:t>
        <a:bodyPr/>
        <a:lstStyle/>
        <a:p>
          <a:endParaRPr lang="en-US"/>
        </a:p>
      </dgm:t>
    </dgm:pt>
    <dgm:pt modelId="{CBF158B5-4558-4074-B76C-535B08858B7D}">
      <dgm:prSet phldrT="[Text]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fi-FI" sz="2000" noProof="0" dirty="0" smtClean="0">
              <a:solidFill>
                <a:schemeClr val="tx1"/>
              </a:solidFill>
            </a:rPr>
            <a:t>raportointi, </a:t>
          </a:r>
          <a:r>
            <a:rPr lang="fi-FI" sz="2000" noProof="0" dirty="0" err="1" smtClean="0">
              <a:solidFill>
                <a:schemeClr val="tx1"/>
              </a:solidFill>
            </a:rPr>
            <a:t>Dasboard</a:t>
          </a:r>
          <a:endParaRPr lang="en-US" sz="2000" b="0" dirty="0">
            <a:solidFill>
              <a:schemeClr val="tx1"/>
            </a:solidFill>
          </a:endParaRPr>
        </a:p>
      </dgm:t>
    </dgm:pt>
    <dgm:pt modelId="{F943E6C6-6006-4DF5-9347-B9A6ADCD440B}" type="parTrans" cxnId="{C9E4DDF8-75D2-4C21-94E9-FFB1A9AA9FB7}">
      <dgm:prSet/>
      <dgm:spPr/>
      <dgm:t>
        <a:bodyPr/>
        <a:lstStyle/>
        <a:p>
          <a:endParaRPr lang="en-US"/>
        </a:p>
      </dgm:t>
    </dgm:pt>
    <dgm:pt modelId="{B600410D-F5EB-427A-BB67-F5F93EA78DEE}" type="sibTrans" cxnId="{C9E4DDF8-75D2-4C21-94E9-FFB1A9AA9FB7}">
      <dgm:prSet/>
      <dgm:spPr/>
      <dgm:t>
        <a:bodyPr/>
        <a:lstStyle/>
        <a:p>
          <a:endParaRPr lang="en-US"/>
        </a:p>
      </dgm:t>
    </dgm:pt>
    <dgm:pt modelId="{7E65AC73-074E-43AC-9506-3F774AF197DE}">
      <dgm:prSet custT="1"/>
      <dgm:spPr>
        <a:solidFill>
          <a:srgbClr val="002060">
            <a:alpha val="90000"/>
          </a:srgbClr>
        </a:solidFill>
        <a:ln>
          <a:solidFill>
            <a:schemeClr val="bg1"/>
          </a:solidFill>
        </a:ln>
      </dgm:spPr>
      <dgm:t>
        <a:bodyPr/>
        <a:lstStyle/>
        <a:p>
          <a:r>
            <a:rPr lang="fi-FI" sz="2000" b="0" noProof="0" dirty="0" smtClean="0">
              <a:solidFill>
                <a:schemeClr val="bg1"/>
              </a:solidFill>
            </a:rPr>
            <a:t>Projektipäälliköiden ”koti”</a:t>
          </a:r>
          <a:endParaRPr lang="fi-FI" sz="2000" b="0" noProof="0" dirty="0">
            <a:solidFill>
              <a:schemeClr val="bg1"/>
            </a:solidFill>
          </a:endParaRPr>
        </a:p>
      </dgm:t>
    </dgm:pt>
    <dgm:pt modelId="{CC24790A-C531-45B6-BA82-6C1080E43D89}" type="parTrans" cxnId="{CD3866B3-93F6-40BB-8C5F-3D1B61A73B8D}">
      <dgm:prSet/>
      <dgm:spPr/>
      <dgm:t>
        <a:bodyPr/>
        <a:lstStyle/>
        <a:p>
          <a:endParaRPr lang="en-US"/>
        </a:p>
      </dgm:t>
    </dgm:pt>
    <dgm:pt modelId="{62DFB1BB-0605-46AF-BB69-9A2081C25D7B}" type="sibTrans" cxnId="{CD3866B3-93F6-40BB-8C5F-3D1B61A73B8D}">
      <dgm:prSet/>
      <dgm:spPr/>
      <dgm:t>
        <a:bodyPr/>
        <a:lstStyle/>
        <a:p>
          <a:endParaRPr lang="en-US"/>
        </a:p>
      </dgm:t>
    </dgm:pt>
    <dgm:pt modelId="{1D84D6FF-2F3F-4664-BC8C-83571CFE2F3B}">
      <dgm:prSet custT="1"/>
      <dgm:spPr>
        <a:solidFill>
          <a:schemeClr val="bg1">
            <a:alpha val="90000"/>
          </a:schemeClr>
        </a:solidFill>
        <a:ln>
          <a:solidFill>
            <a:schemeClr val="bg1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fi-FI" sz="2000" b="0" noProof="0" dirty="0" smtClean="0">
              <a:solidFill>
                <a:schemeClr val="tx1"/>
              </a:solidFill>
            </a:rPr>
            <a:t>keskitetty ammattiprojektipäällikkö osaamisen- ja resurssienhallinta</a:t>
          </a:r>
          <a:endParaRPr lang="fi-FI" sz="1800" b="0" noProof="0" dirty="0">
            <a:solidFill>
              <a:schemeClr val="tx1"/>
            </a:solidFill>
          </a:endParaRPr>
        </a:p>
      </dgm:t>
    </dgm:pt>
    <dgm:pt modelId="{CE3F6E76-D1E5-4400-83C2-F1EDE28B8326}" type="parTrans" cxnId="{2982F293-26E2-4655-A73A-43D842DD38FE}">
      <dgm:prSet/>
      <dgm:spPr/>
      <dgm:t>
        <a:bodyPr/>
        <a:lstStyle/>
        <a:p>
          <a:endParaRPr lang="en-US"/>
        </a:p>
      </dgm:t>
    </dgm:pt>
    <dgm:pt modelId="{23246316-04A8-49FC-937A-E6D9EFE8388F}" type="sibTrans" cxnId="{2982F293-26E2-4655-A73A-43D842DD38FE}">
      <dgm:prSet/>
      <dgm:spPr/>
      <dgm:t>
        <a:bodyPr/>
        <a:lstStyle/>
        <a:p>
          <a:endParaRPr lang="en-US"/>
        </a:p>
      </dgm:t>
    </dgm:pt>
    <dgm:pt modelId="{B7B8F0BF-0834-4712-B806-A4CD5991E737}">
      <dgm:prSet phldrT="[Text]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fi-FI" sz="2000" dirty="0" smtClean="0">
              <a:solidFill>
                <a:schemeClr val="tx1"/>
              </a:solidFill>
            </a:rPr>
            <a:t>mallin mukaisen toiminnan varmistaminen</a:t>
          </a:r>
          <a:endParaRPr lang="en-US" sz="2000" dirty="0">
            <a:solidFill>
              <a:schemeClr val="tx1"/>
            </a:solidFill>
          </a:endParaRPr>
        </a:p>
      </dgm:t>
    </dgm:pt>
    <dgm:pt modelId="{09C11AFD-C339-43EB-AE3C-57FE1EAC8906}" type="parTrans" cxnId="{EB810C4F-C9B2-4C0B-9ED9-D6CA139A74C0}">
      <dgm:prSet/>
      <dgm:spPr/>
      <dgm:t>
        <a:bodyPr/>
        <a:lstStyle/>
        <a:p>
          <a:endParaRPr lang="en-US"/>
        </a:p>
      </dgm:t>
    </dgm:pt>
    <dgm:pt modelId="{26E49BDB-E740-4632-A384-36F11F5BE657}" type="sibTrans" cxnId="{EB810C4F-C9B2-4C0B-9ED9-D6CA139A74C0}">
      <dgm:prSet/>
      <dgm:spPr/>
      <dgm:t>
        <a:bodyPr/>
        <a:lstStyle/>
        <a:p>
          <a:endParaRPr lang="en-US"/>
        </a:p>
      </dgm:t>
    </dgm:pt>
    <dgm:pt modelId="{05DDF399-06E9-4A4C-A5BA-9B7F0332585D}">
      <dgm:prSet phldrT="[Text]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fi-FI" sz="1900" noProof="0" dirty="0" smtClean="0">
              <a:solidFill>
                <a:schemeClr val="tx1"/>
              </a:solidFill>
            </a:rPr>
            <a:t> </a:t>
          </a:r>
          <a:r>
            <a:rPr lang="fi-FI" sz="1900" noProof="0" dirty="0" smtClean="0">
              <a:solidFill>
                <a:schemeClr val="tx1"/>
              </a:solidFill>
            </a:rPr>
            <a:t>sis. projektinhallintamallin, Propelli  </a:t>
          </a:r>
          <a:endParaRPr lang="en-US" sz="2000" dirty="0">
            <a:solidFill>
              <a:schemeClr val="tx1"/>
            </a:solidFill>
          </a:endParaRPr>
        </a:p>
      </dgm:t>
    </dgm:pt>
    <dgm:pt modelId="{D78BC0F9-7818-4D17-B464-64FC81BC2269}" type="parTrans" cxnId="{D3FDE9BB-3C05-468D-9156-9AFA7F76BDB2}">
      <dgm:prSet/>
      <dgm:spPr/>
      <dgm:t>
        <a:bodyPr/>
        <a:lstStyle/>
        <a:p>
          <a:endParaRPr lang="en-US"/>
        </a:p>
      </dgm:t>
    </dgm:pt>
    <dgm:pt modelId="{7EBAF171-F1FF-4EF9-99C6-AFA74062E5A2}" type="sibTrans" cxnId="{D3FDE9BB-3C05-468D-9156-9AFA7F76BDB2}">
      <dgm:prSet/>
      <dgm:spPr/>
      <dgm:t>
        <a:bodyPr/>
        <a:lstStyle/>
        <a:p>
          <a:endParaRPr lang="en-US"/>
        </a:p>
      </dgm:t>
    </dgm:pt>
    <dgm:pt modelId="{F7C37BB7-3CFF-4F6B-94D4-5AA59281CC09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pPr>
            <a:spcAft>
              <a:spcPts val="0"/>
            </a:spcAft>
          </a:pPr>
          <a:r>
            <a:rPr lang="fi-FI" sz="2000" b="0" i="0" noProof="0" dirty="0" smtClean="0">
              <a:solidFill>
                <a:schemeClr val="tx1"/>
              </a:solidFill>
            </a:rPr>
            <a:t>kehityksen koordinointi</a:t>
          </a:r>
          <a:endParaRPr lang="fi-FI" sz="2000" b="0" i="0" noProof="0" dirty="0">
            <a:solidFill>
              <a:schemeClr val="tx1"/>
            </a:solidFill>
          </a:endParaRPr>
        </a:p>
      </dgm:t>
    </dgm:pt>
    <dgm:pt modelId="{9D1DDE8F-E517-4FEF-955D-FB5C7A6343A7}" type="parTrans" cxnId="{B5260505-F9D5-4C01-A5F9-8AFF706755AA}">
      <dgm:prSet/>
      <dgm:spPr/>
      <dgm:t>
        <a:bodyPr/>
        <a:lstStyle/>
        <a:p>
          <a:endParaRPr lang="en-US"/>
        </a:p>
      </dgm:t>
    </dgm:pt>
    <dgm:pt modelId="{12F1365C-7880-46A0-A697-686D759C691C}" type="sibTrans" cxnId="{B5260505-F9D5-4C01-A5F9-8AFF706755AA}">
      <dgm:prSet/>
      <dgm:spPr/>
      <dgm:t>
        <a:bodyPr/>
        <a:lstStyle/>
        <a:p>
          <a:endParaRPr lang="en-US"/>
        </a:p>
      </dgm:t>
    </dgm:pt>
    <dgm:pt modelId="{5BAAA4B6-00BA-46CD-B61B-91E342617D6D}">
      <dgm:prSet phldrT="[Text]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fi-FI" sz="2000" dirty="0" smtClean="0">
              <a:solidFill>
                <a:schemeClr val="tx1"/>
              </a:solidFill>
            </a:rPr>
            <a:t>tuki ja osaamisen kehittäminen </a:t>
          </a:r>
          <a:endParaRPr lang="en-US" sz="2000" dirty="0">
            <a:solidFill>
              <a:schemeClr val="tx1"/>
            </a:solidFill>
          </a:endParaRPr>
        </a:p>
      </dgm:t>
    </dgm:pt>
    <dgm:pt modelId="{7D0BE5E9-0D41-4CF6-8E30-8C897D0FB30F}" type="parTrans" cxnId="{1FA9CA64-BB67-482B-A505-3D531808DA68}">
      <dgm:prSet/>
      <dgm:spPr/>
      <dgm:t>
        <a:bodyPr/>
        <a:lstStyle/>
        <a:p>
          <a:endParaRPr lang="en-US"/>
        </a:p>
      </dgm:t>
    </dgm:pt>
    <dgm:pt modelId="{057C3FFA-0E69-4AFA-9E49-C1A3B9C73E96}" type="sibTrans" cxnId="{1FA9CA64-BB67-482B-A505-3D531808DA68}">
      <dgm:prSet/>
      <dgm:spPr/>
      <dgm:t>
        <a:bodyPr/>
        <a:lstStyle/>
        <a:p>
          <a:endParaRPr lang="en-US"/>
        </a:p>
      </dgm:t>
    </dgm:pt>
    <dgm:pt modelId="{0724207E-7E1C-5449-B657-FFA14745C671}" type="pres">
      <dgm:prSet presAssocID="{DBBDE4B5-BB77-504E-B74F-4E708CF1068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F7A964-B67A-3248-8264-112906B2B484}" type="pres">
      <dgm:prSet presAssocID="{DCA6064A-0640-ED45-94A4-12D6B8610B13}" presName="linNode" presStyleCnt="0"/>
      <dgm:spPr/>
    </dgm:pt>
    <dgm:pt modelId="{98F3231E-5016-4847-9E2F-D1C6845B351F}" type="pres">
      <dgm:prSet presAssocID="{DCA6064A-0640-ED45-94A4-12D6B8610B13}" presName="parentText" presStyleLbl="node1" presStyleIdx="0" presStyleCnt="4" custScaleX="78167" custScaleY="59878" custLinFactNeighborX="-4029" custLinFactNeighborY="493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FD1BE-E520-C346-B82C-BE3DDBB3F035}" type="pres">
      <dgm:prSet presAssocID="{DCA6064A-0640-ED45-94A4-12D6B8610B13}" presName="descendantText" presStyleLbl="alignAccFollowNode1" presStyleIdx="0" presStyleCnt="4" custScaleX="104223" custScaleY="104999" custLinFactNeighborX="547" custLinFactNeighborY="150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76F92C-B6E8-0C4B-8573-1FE0346232FE}" type="pres">
      <dgm:prSet presAssocID="{3EDA6E86-88D1-924E-908D-1F6D18B084B4}" presName="sp" presStyleCnt="0"/>
      <dgm:spPr/>
    </dgm:pt>
    <dgm:pt modelId="{49B50908-BDC6-3640-9067-446375D120AB}" type="pres">
      <dgm:prSet presAssocID="{F574E707-5DDB-5641-81F0-FD81469B7EA9}" presName="linNode" presStyleCnt="0"/>
      <dgm:spPr/>
    </dgm:pt>
    <dgm:pt modelId="{98429208-012C-B842-9826-DA7AA97DB3EC}" type="pres">
      <dgm:prSet presAssocID="{F574E707-5DDB-5641-81F0-FD81469B7EA9}" presName="parentText" presStyleLbl="node1" presStyleIdx="1" presStyleCnt="4" custScaleX="79379" custScaleY="59878" custLinFactNeighborX="-1080" custLinFactNeighborY="506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3F2F5B-8853-B440-A277-FA3616205890}" type="pres">
      <dgm:prSet presAssocID="{F574E707-5DDB-5641-81F0-FD81469B7EA9}" presName="descendantText" presStyleLbl="alignAccFollowNode1" presStyleIdx="1" presStyleCnt="4" custScaleX="111248" custScaleY="89840" custLinFactNeighborX="-452" custLinFactNeighborY="138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6CE4CF-22E0-4620-B0AA-049B752B2381}" type="pres">
      <dgm:prSet presAssocID="{19CC8A30-D068-214F-8EDD-B935647BB863}" presName="sp" presStyleCnt="0"/>
      <dgm:spPr/>
    </dgm:pt>
    <dgm:pt modelId="{41F6F582-FD4D-334B-B172-491368D4EFB6}" type="pres">
      <dgm:prSet presAssocID="{66263C9E-B33F-2346-898D-17B28089EE7A}" presName="linNode" presStyleCnt="0"/>
      <dgm:spPr/>
    </dgm:pt>
    <dgm:pt modelId="{BCB4FE71-DDE6-9344-A7D0-B282AC604787}" type="pres">
      <dgm:prSet presAssocID="{66263C9E-B33F-2346-898D-17B28089EE7A}" presName="parentText" presStyleLbl="node1" presStyleIdx="2" presStyleCnt="4" custScaleX="79773" custScaleY="59878" custLinFactNeighborX="-4029" custLinFactNeighborY="39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962734-DF43-114E-A4B1-57B3394A1849}" type="pres">
      <dgm:prSet presAssocID="{66263C9E-B33F-2346-898D-17B28089EE7A}" presName="descendantText" presStyleLbl="alignAccFollowNode1" presStyleIdx="2" presStyleCnt="4" custAng="0" custScaleX="109217" custScaleY="119832" custLinFactNeighborX="51" custLinFactNeighborY="94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7924F-0AF3-2541-833D-6FA486D2FB50}" type="pres">
      <dgm:prSet presAssocID="{C59A7457-0E92-414A-BE67-98F3B87B4DC2}" presName="sp" presStyleCnt="0"/>
      <dgm:spPr/>
    </dgm:pt>
    <dgm:pt modelId="{0B4434E2-4C9F-4B2C-BB6D-79EDAFE2333C}" type="pres">
      <dgm:prSet presAssocID="{7E65AC73-074E-43AC-9506-3F774AF197DE}" presName="linNode" presStyleCnt="0"/>
      <dgm:spPr/>
    </dgm:pt>
    <dgm:pt modelId="{E54E27B3-F239-4E2C-B350-3E289B537FD8}" type="pres">
      <dgm:prSet presAssocID="{7E65AC73-074E-43AC-9506-3F774AF197DE}" presName="parentText" presStyleLbl="node1" presStyleIdx="3" presStyleCnt="4" custScaleX="82641" custScaleY="55100" custLinFactNeighborX="-4029" custLinFactNeighborY="-214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3E990-A399-465B-8AE9-446730D25A45}" type="pres">
      <dgm:prSet presAssocID="{7E65AC73-074E-43AC-9506-3F774AF197DE}" presName="descendantText" presStyleLbl="alignAccFollowNode1" presStyleIdx="3" presStyleCnt="4" custScaleY="45827" custLinFactNeighborX="-2980" custLinFactNeighborY="-101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44ACA6-9D8F-45D3-8A38-53D0BEC1CB29}" type="presOf" srcId="{66263C9E-B33F-2346-898D-17B28089EE7A}" destId="{BCB4FE71-DDE6-9344-A7D0-B282AC604787}" srcOrd="0" destOrd="0" presId="urn:microsoft.com/office/officeart/2005/8/layout/vList5"/>
    <dgm:cxn modelId="{F2E6B002-1D91-438E-B3C8-74BF71DF527A}" type="presOf" srcId="{DCA6064A-0640-ED45-94A4-12D6B8610B13}" destId="{98F3231E-5016-4847-9E2F-D1C6845B351F}" srcOrd="0" destOrd="0" presId="urn:microsoft.com/office/officeart/2005/8/layout/vList5"/>
    <dgm:cxn modelId="{842E9CCA-B46F-4BD6-B55F-BD0D017C8984}" type="presOf" srcId="{DBBDE4B5-BB77-504E-B74F-4E708CF1068A}" destId="{0724207E-7E1C-5449-B657-FFA14745C671}" srcOrd="0" destOrd="0" presId="urn:microsoft.com/office/officeart/2005/8/layout/vList5"/>
    <dgm:cxn modelId="{582463C3-27CD-B34D-BED6-3C13D1A6E71C}" srcId="{F574E707-5DDB-5641-81F0-FD81469B7EA9}" destId="{B5821813-62DA-7840-AF66-29D4191DF204}" srcOrd="0" destOrd="0" parTransId="{E7F26598-D6C6-3245-A533-70BCFB504575}" sibTransId="{62095B48-41C6-E147-998A-4AFAF24043E5}"/>
    <dgm:cxn modelId="{CD3866B3-93F6-40BB-8C5F-3D1B61A73B8D}" srcId="{DBBDE4B5-BB77-504E-B74F-4E708CF1068A}" destId="{7E65AC73-074E-43AC-9506-3F774AF197DE}" srcOrd="3" destOrd="0" parTransId="{CC24790A-C531-45B6-BA82-6C1080E43D89}" sibTransId="{62DFB1BB-0605-46AF-BB69-9A2081C25D7B}"/>
    <dgm:cxn modelId="{258C011C-C7F3-4216-BCFF-088226BFE3EA}" type="presOf" srcId="{CBF158B5-4558-4074-B76C-535B08858B7D}" destId="{E51FD1BE-E520-C346-B82C-BE3DDBB3F035}" srcOrd="0" destOrd="3" presId="urn:microsoft.com/office/officeart/2005/8/layout/vList5"/>
    <dgm:cxn modelId="{0A353CAC-F5FF-4742-839B-ACC138D8FA73}" type="presOf" srcId="{0AF2F170-9C6D-4349-BF58-D07A3BE7EAD9}" destId="{90962734-DF43-114E-A4B1-57B3394A1849}" srcOrd="0" destOrd="1" presId="urn:microsoft.com/office/officeart/2005/8/layout/vList5"/>
    <dgm:cxn modelId="{03DBA5B4-20F4-43ED-9AFD-A792DF177525}" type="presOf" srcId="{05DDF399-06E9-4A4C-A5BA-9B7F0332585D}" destId="{CB3F2F5B-8853-B440-A277-FA3616205890}" srcOrd="0" destOrd="2" presId="urn:microsoft.com/office/officeart/2005/8/layout/vList5"/>
    <dgm:cxn modelId="{C9E4DDF8-75D2-4C21-94E9-FFB1A9AA9FB7}" srcId="{DCA6064A-0640-ED45-94A4-12D6B8610B13}" destId="{CBF158B5-4558-4074-B76C-535B08858B7D}" srcOrd="3" destOrd="0" parTransId="{F943E6C6-6006-4DF5-9347-B9A6ADCD440B}" sibTransId="{B600410D-F5EB-427A-BB67-F5F93EA78DEE}"/>
    <dgm:cxn modelId="{1FA9CA64-BB67-482B-A505-3D531808DA68}" srcId="{F574E707-5DDB-5641-81F0-FD81469B7EA9}" destId="{5BAAA4B6-00BA-46CD-B61B-91E342617D6D}" srcOrd="3" destOrd="0" parTransId="{7D0BE5E9-0D41-4CF6-8E30-8C897D0FB30F}" sibTransId="{057C3FFA-0E69-4AFA-9E49-C1A3B9C73E96}"/>
    <dgm:cxn modelId="{81F0E2CB-4CD0-43CB-8E1F-02B70416F687}" srcId="{66263C9E-B33F-2346-898D-17B28089EE7A}" destId="{0AF2F170-9C6D-4349-BF58-D07A3BE7EAD9}" srcOrd="1" destOrd="0" parTransId="{CFA8A91E-BC7C-49BB-9B66-78A494BDBF38}" sibTransId="{7FC9929D-C326-4DFE-A721-9B573772D317}"/>
    <dgm:cxn modelId="{C14C8B9D-D6FD-4546-936F-A6C84C7A993B}" type="presOf" srcId="{A9B74610-43B8-49A6-9B8F-87CD61C17AD9}" destId="{90962734-DF43-114E-A4B1-57B3394A1849}" srcOrd="0" destOrd="3" presId="urn:microsoft.com/office/officeart/2005/8/layout/vList5"/>
    <dgm:cxn modelId="{0FEEBFEA-84AD-4D50-8864-A35862F91DD1}" type="presOf" srcId="{9132E662-6AC7-446A-8EF5-B0F2F81CF34A}" destId="{E51FD1BE-E520-C346-B82C-BE3DDBB3F035}" srcOrd="0" destOrd="2" presId="urn:microsoft.com/office/officeart/2005/8/layout/vList5"/>
    <dgm:cxn modelId="{F220ACDE-2248-C346-A821-7037A42D0346}" srcId="{DBBDE4B5-BB77-504E-B74F-4E708CF1068A}" destId="{66263C9E-B33F-2346-898D-17B28089EE7A}" srcOrd="2" destOrd="0" parTransId="{829F2E9C-3CC2-3642-AC3C-95A9C1C8C87D}" sibTransId="{C59A7457-0E92-414A-BE67-98F3B87B4DC2}"/>
    <dgm:cxn modelId="{7401D9DE-6AE4-4CF1-B971-F7269182222C}" type="presOf" srcId="{B5821813-62DA-7840-AF66-29D4191DF204}" destId="{CB3F2F5B-8853-B440-A277-FA3616205890}" srcOrd="0" destOrd="0" presId="urn:microsoft.com/office/officeart/2005/8/layout/vList5"/>
    <dgm:cxn modelId="{CEE45000-C6DB-414B-841A-8A4F3505F837}" type="presOf" srcId="{B7B8F0BF-0834-4712-B806-A4CD5991E737}" destId="{CB3F2F5B-8853-B440-A277-FA3616205890}" srcOrd="0" destOrd="1" presId="urn:microsoft.com/office/officeart/2005/8/layout/vList5"/>
    <dgm:cxn modelId="{5A8236BC-DD44-42A5-A99F-0E413D462A26}" type="presOf" srcId="{B9492F0F-1FB4-4C89-ABCA-5B73F1DB3177}" destId="{E51FD1BE-E520-C346-B82C-BE3DDBB3F035}" srcOrd="0" destOrd="0" presId="urn:microsoft.com/office/officeart/2005/8/layout/vList5"/>
    <dgm:cxn modelId="{1E64052C-3F76-4230-86D3-9B86CFE23231}" srcId="{66263C9E-B33F-2346-898D-17B28089EE7A}" destId="{D52ABF62-93D4-4028-B64E-9A9E8EF33991}" srcOrd="2" destOrd="0" parTransId="{9B0C008F-23E4-48F2-8112-FF7F0CBBB530}" sibTransId="{CB8D17F1-C4B3-4377-9F71-B62EBDB3F57C}"/>
    <dgm:cxn modelId="{0AE7A7EC-0FFB-47F8-9E45-ECCDC9E7EC97}" type="presOf" srcId="{1D84D6FF-2F3F-4664-BC8C-83571CFE2F3B}" destId="{5DC3E990-A399-465B-8AE9-446730D25A45}" srcOrd="0" destOrd="0" presId="urn:microsoft.com/office/officeart/2005/8/layout/vList5"/>
    <dgm:cxn modelId="{E451B3EE-DABC-C14C-A0D8-5117DE8A006A}" srcId="{DBBDE4B5-BB77-504E-B74F-4E708CF1068A}" destId="{F574E707-5DDB-5641-81F0-FD81469B7EA9}" srcOrd="1" destOrd="0" parTransId="{1B75372A-392F-D24A-A48A-2CA762A001A9}" sibTransId="{19CC8A30-D068-214F-8EDD-B935647BB863}"/>
    <dgm:cxn modelId="{9B5921DB-AD2D-B94F-AFCD-17FDE988E987}" srcId="{DCA6064A-0640-ED45-94A4-12D6B8610B13}" destId="{C94397D0-69E1-EF40-A58F-03B43EE55AC5}" srcOrd="1" destOrd="0" parTransId="{1B022565-9D03-514F-BB30-AC4E46F70971}" sibTransId="{E3F57670-FAB9-3F46-B5E2-DD494183E783}"/>
    <dgm:cxn modelId="{B5260505-F9D5-4C01-A5F9-8AFF706755AA}" srcId="{66263C9E-B33F-2346-898D-17B28089EE7A}" destId="{F7C37BB7-3CFF-4F6B-94D4-5AA59281CC09}" srcOrd="0" destOrd="0" parTransId="{9D1DDE8F-E517-4FEF-955D-FB5C7A6343A7}" sibTransId="{12F1365C-7880-46A0-A697-686D759C691C}"/>
    <dgm:cxn modelId="{2982F293-26E2-4655-A73A-43D842DD38FE}" srcId="{7E65AC73-074E-43AC-9506-3F774AF197DE}" destId="{1D84D6FF-2F3F-4664-BC8C-83571CFE2F3B}" srcOrd="0" destOrd="0" parTransId="{CE3F6E76-D1E5-4400-83C2-F1EDE28B8326}" sibTransId="{23246316-04A8-49FC-937A-E6D9EFE8388F}"/>
    <dgm:cxn modelId="{61D7B415-086A-4052-826B-44DA5A88BC98}" type="presOf" srcId="{D52ABF62-93D4-4028-B64E-9A9E8EF33991}" destId="{90962734-DF43-114E-A4B1-57B3394A1849}" srcOrd="0" destOrd="2" presId="urn:microsoft.com/office/officeart/2005/8/layout/vList5"/>
    <dgm:cxn modelId="{1CD0EA59-AA13-4F01-B3A9-395A68FBCB6B}" srcId="{DCA6064A-0640-ED45-94A4-12D6B8610B13}" destId="{9132E662-6AC7-446A-8EF5-B0F2F81CF34A}" srcOrd="2" destOrd="0" parTransId="{75D58E9D-4CCA-46D1-BC50-F9B093394E88}" sibTransId="{A73EA478-C6CD-405A-BBE1-8FB19BA0CED7}"/>
    <dgm:cxn modelId="{AB295889-9ABD-4E35-BA8D-2B7CAFF91FA1}" type="presOf" srcId="{F574E707-5DDB-5641-81F0-FD81469B7EA9}" destId="{98429208-012C-B842-9826-DA7AA97DB3EC}" srcOrd="0" destOrd="0" presId="urn:microsoft.com/office/officeart/2005/8/layout/vList5"/>
    <dgm:cxn modelId="{8AA3C270-23B3-47FC-B81C-9B98E75A2785}" type="presOf" srcId="{5BAAA4B6-00BA-46CD-B61B-91E342617D6D}" destId="{CB3F2F5B-8853-B440-A277-FA3616205890}" srcOrd="0" destOrd="3" presId="urn:microsoft.com/office/officeart/2005/8/layout/vList5"/>
    <dgm:cxn modelId="{6E17CDC3-6BEB-46CE-82D3-404691FDFD01}" type="presOf" srcId="{F7C37BB7-3CFF-4F6B-94D4-5AA59281CC09}" destId="{90962734-DF43-114E-A4B1-57B3394A1849}" srcOrd="0" destOrd="0" presId="urn:microsoft.com/office/officeart/2005/8/layout/vList5"/>
    <dgm:cxn modelId="{EB810C4F-C9B2-4C0B-9ED9-D6CA139A74C0}" srcId="{F574E707-5DDB-5641-81F0-FD81469B7EA9}" destId="{B7B8F0BF-0834-4712-B806-A4CD5991E737}" srcOrd="1" destOrd="0" parTransId="{09C11AFD-C339-43EB-AE3C-57FE1EAC8906}" sibTransId="{26E49BDB-E740-4632-A384-36F11F5BE657}"/>
    <dgm:cxn modelId="{D3FDE9BB-3C05-468D-9156-9AFA7F76BDB2}" srcId="{F574E707-5DDB-5641-81F0-FD81469B7EA9}" destId="{05DDF399-06E9-4A4C-A5BA-9B7F0332585D}" srcOrd="2" destOrd="0" parTransId="{D78BC0F9-7818-4D17-B464-64FC81BC2269}" sibTransId="{7EBAF171-F1FF-4EF9-99C6-AFA74062E5A2}"/>
    <dgm:cxn modelId="{784557E3-CBC7-4D8F-AD73-0354C92D973B}" srcId="{DCA6064A-0640-ED45-94A4-12D6B8610B13}" destId="{B9492F0F-1FB4-4C89-ABCA-5B73F1DB3177}" srcOrd="0" destOrd="0" parTransId="{BF2FCD9B-6F0D-4E10-A42E-3DC886DA3454}" sibTransId="{B1DCE793-E7E5-44A8-A1A8-5E86D616DB4F}"/>
    <dgm:cxn modelId="{E4B4B3B8-541A-0B43-BA39-DF74A4DA5D5E}" srcId="{DBBDE4B5-BB77-504E-B74F-4E708CF1068A}" destId="{DCA6064A-0640-ED45-94A4-12D6B8610B13}" srcOrd="0" destOrd="0" parTransId="{28C8EFC7-5008-3743-AE21-655ED590B453}" sibTransId="{3EDA6E86-88D1-924E-908D-1F6D18B084B4}"/>
    <dgm:cxn modelId="{DC3C14F8-C482-4D34-A02F-D9FFB6657C4A}" srcId="{66263C9E-B33F-2346-898D-17B28089EE7A}" destId="{A9B74610-43B8-49A6-9B8F-87CD61C17AD9}" srcOrd="3" destOrd="0" parTransId="{2D93C42E-DF61-4887-90B8-A4E801B7E28F}" sibTransId="{4A2A67BC-404C-483E-AEDC-3EAF0089E6EA}"/>
    <dgm:cxn modelId="{81E2F33A-3FBA-4BD2-BCB9-980DB152E7E7}" type="presOf" srcId="{7E65AC73-074E-43AC-9506-3F774AF197DE}" destId="{E54E27B3-F239-4E2C-B350-3E289B537FD8}" srcOrd="0" destOrd="0" presId="urn:microsoft.com/office/officeart/2005/8/layout/vList5"/>
    <dgm:cxn modelId="{3D8B350D-8B82-4C94-9666-5437E3D5415B}" type="presOf" srcId="{C94397D0-69E1-EF40-A58F-03B43EE55AC5}" destId="{E51FD1BE-E520-C346-B82C-BE3DDBB3F035}" srcOrd="0" destOrd="1" presId="urn:microsoft.com/office/officeart/2005/8/layout/vList5"/>
    <dgm:cxn modelId="{D2154315-1106-4C8B-81FC-BB3A38D383C7}" type="presParOf" srcId="{0724207E-7E1C-5449-B657-FFA14745C671}" destId="{39F7A964-B67A-3248-8264-112906B2B484}" srcOrd="0" destOrd="0" presId="urn:microsoft.com/office/officeart/2005/8/layout/vList5"/>
    <dgm:cxn modelId="{50956A3D-4C88-4D26-B08E-101DE5BE808A}" type="presParOf" srcId="{39F7A964-B67A-3248-8264-112906B2B484}" destId="{98F3231E-5016-4847-9E2F-D1C6845B351F}" srcOrd="0" destOrd="0" presId="urn:microsoft.com/office/officeart/2005/8/layout/vList5"/>
    <dgm:cxn modelId="{B213746E-E1CD-476E-BB46-11BA9C9A30D2}" type="presParOf" srcId="{39F7A964-B67A-3248-8264-112906B2B484}" destId="{E51FD1BE-E520-C346-B82C-BE3DDBB3F035}" srcOrd="1" destOrd="0" presId="urn:microsoft.com/office/officeart/2005/8/layout/vList5"/>
    <dgm:cxn modelId="{05F1FB98-89CE-4DCA-8A25-445C6AC0DD48}" type="presParOf" srcId="{0724207E-7E1C-5449-B657-FFA14745C671}" destId="{4C76F92C-B6E8-0C4B-8573-1FE0346232FE}" srcOrd="1" destOrd="0" presId="urn:microsoft.com/office/officeart/2005/8/layout/vList5"/>
    <dgm:cxn modelId="{1A2ED052-1391-481C-B138-1C61F9491630}" type="presParOf" srcId="{0724207E-7E1C-5449-B657-FFA14745C671}" destId="{49B50908-BDC6-3640-9067-446375D120AB}" srcOrd="2" destOrd="0" presId="urn:microsoft.com/office/officeart/2005/8/layout/vList5"/>
    <dgm:cxn modelId="{DB64F439-823C-4924-B0B2-A63364154EDE}" type="presParOf" srcId="{49B50908-BDC6-3640-9067-446375D120AB}" destId="{98429208-012C-B842-9826-DA7AA97DB3EC}" srcOrd="0" destOrd="0" presId="urn:microsoft.com/office/officeart/2005/8/layout/vList5"/>
    <dgm:cxn modelId="{45257277-5C96-45E3-9CA2-B6220D4C06ED}" type="presParOf" srcId="{49B50908-BDC6-3640-9067-446375D120AB}" destId="{CB3F2F5B-8853-B440-A277-FA3616205890}" srcOrd="1" destOrd="0" presId="urn:microsoft.com/office/officeart/2005/8/layout/vList5"/>
    <dgm:cxn modelId="{B01255BF-4FB2-41CC-BB7B-1783B3B583EA}" type="presParOf" srcId="{0724207E-7E1C-5449-B657-FFA14745C671}" destId="{566CE4CF-22E0-4620-B0AA-049B752B2381}" srcOrd="3" destOrd="0" presId="urn:microsoft.com/office/officeart/2005/8/layout/vList5"/>
    <dgm:cxn modelId="{75EDF2DF-03E1-4C9A-8862-BD4CD9E90C65}" type="presParOf" srcId="{0724207E-7E1C-5449-B657-FFA14745C671}" destId="{41F6F582-FD4D-334B-B172-491368D4EFB6}" srcOrd="4" destOrd="0" presId="urn:microsoft.com/office/officeart/2005/8/layout/vList5"/>
    <dgm:cxn modelId="{E9424FCE-76B3-4441-9A43-26A1F1C1E201}" type="presParOf" srcId="{41F6F582-FD4D-334B-B172-491368D4EFB6}" destId="{BCB4FE71-DDE6-9344-A7D0-B282AC604787}" srcOrd="0" destOrd="0" presId="urn:microsoft.com/office/officeart/2005/8/layout/vList5"/>
    <dgm:cxn modelId="{3D4CFB59-0C1A-4777-A8EA-BC1B632F5B09}" type="presParOf" srcId="{41F6F582-FD4D-334B-B172-491368D4EFB6}" destId="{90962734-DF43-114E-A4B1-57B3394A1849}" srcOrd="1" destOrd="0" presId="urn:microsoft.com/office/officeart/2005/8/layout/vList5"/>
    <dgm:cxn modelId="{ECF05E8C-501A-4065-ACAD-8F99B90483B4}" type="presParOf" srcId="{0724207E-7E1C-5449-B657-FFA14745C671}" destId="{5F37924F-0AF3-2541-833D-6FA486D2FB50}" srcOrd="5" destOrd="0" presId="urn:microsoft.com/office/officeart/2005/8/layout/vList5"/>
    <dgm:cxn modelId="{A4915CC1-3747-4132-A836-F642270195B7}" type="presParOf" srcId="{0724207E-7E1C-5449-B657-FFA14745C671}" destId="{0B4434E2-4C9F-4B2C-BB6D-79EDAFE2333C}" srcOrd="6" destOrd="0" presId="urn:microsoft.com/office/officeart/2005/8/layout/vList5"/>
    <dgm:cxn modelId="{B9BA3145-A684-4F32-9046-C9F4A49D0608}" type="presParOf" srcId="{0B4434E2-4C9F-4B2C-BB6D-79EDAFE2333C}" destId="{E54E27B3-F239-4E2C-B350-3E289B537FD8}" srcOrd="0" destOrd="0" presId="urn:microsoft.com/office/officeart/2005/8/layout/vList5"/>
    <dgm:cxn modelId="{A3562AA9-2579-4E12-8D23-3F4CD467B478}" type="presParOf" srcId="{0B4434E2-4C9F-4B2C-BB6D-79EDAFE2333C}" destId="{5DC3E990-A399-465B-8AE9-446730D25A45}" srcOrd="1" destOrd="0" presId="urn:microsoft.com/office/officeart/2005/8/layout/vList5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BDE4B5-BB77-504E-B74F-4E708CF1068A}" type="doc">
      <dgm:prSet loTypeId="urn:microsoft.com/office/officeart/2005/8/layout/vList5" loCatId="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CA6064A-0640-ED45-94A4-12D6B8610B13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fi-FI" sz="2000" noProof="0" dirty="0" smtClean="0">
              <a:solidFill>
                <a:schemeClr val="bg1"/>
              </a:solidFill>
            </a:rPr>
            <a:t>Missio ja teema</a:t>
          </a:r>
          <a:endParaRPr lang="fi-FI" sz="2000" noProof="0" dirty="0">
            <a:solidFill>
              <a:schemeClr val="bg1"/>
            </a:solidFill>
          </a:endParaRPr>
        </a:p>
      </dgm:t>
    </dgm:pt>
    <dgm:pt modelId="{28C8EFC7-5008-3743-AE21-655ED590B453}" type="parTrans" cxnId="{E4B4B3B8-541A-0B43-BA39-DF74A4DA5D5E}">
      <dgm:prSet/>
      <dgm:spPr/>
      <dgm:t>
        <a:bodyPr/>
        <a:lstStyle/>
        <a:p>
          <a:endParaRPr lang="en-US"/>
        </a:p>
      </dgm:t>
    </dgm:pt>
    <dgm:pt modelId="{3EDA6E86-88D1-924E-908D-1F6D18B084B4}" type="sibTrans" cxnId="{E4B4B3B8-541A-0B43-BA39-DF74A4DA5D5E}">
      <dgm:prSet/>
      <dgm:spPr/>
      <dgm:t>
        <a:bodyPr/>
        <a:lstStyle/>
        <a:p>
          <a:endParaRPr lang="en-US"/>
        </a:p>
      </dgm:t>
    </dgm:pt>
    <dgm:pt modelId="{F574E707-5DDB-5641-81F0-FD81469B7EA9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fi-FI" sz="2000" noProof="0" dirty="0" smtClean="0">
              <a:solidFill>
                <a:schemeClr val="bg1"/>
              </a:solidFill>
            </a:rPr>
            <a:t>Palvelut</a:t>
          </a:r>
          <a:endParaRPr lang="fi-FI" sz="2000" noProof="0" dirty="0">
            <a:solidFill>
              <a:schemeClr val="bg1"/>
            </a:solidFill>
          </a:endParaRPr>
        </a:p>
      </dgm:t>
    </dgm:pt>
    <dgm:pt modelId="{1B75372A-392F-D24A-A48A-2CA762A001A9}" type="parTrans" cxnId="{E451B3EE-DABC-C14C-A0D8-5117DE8A006A}">
      <dgm:prSet/>
      <dgm:spPr/>
      <dgm:t>
        <a:bodyPr/>
        <a:lstStyle/>
        <a:p>
          <a:endParaRPr lang="en-US"/>
        </a:p>
      </dgm:t>
    </dgm:pt>
    <dgm:pt modelId="{19CC8A30-D068-214F-8EDD-B935647BB863}" type="sibTrans" cxnId="{E451B3EE-DABC-C14C-A0D8-5117DE8A006A}">
      <dgm:prSet/>
      <dgm:spPr/>
      <dgm:t>
        <a:bodyPr/>
        <a:lstStyle/>
        <a:p>
          <a:endParaRPr lang="en-US"/>
        </a:p>
      </dgm:t>
    </dgm:pt>
    <dgm:pt modelId="{B5821813-62DA-7840-AF66-29D4191DF204}">
      <dgm:prSet phldrT="[Text]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fi-FI" sz="1800" dirty="0" err="1" smtClean="0"/>
            <a:t>ITn</a:t>
          </a:r>
          <a:r>
            <a:rPr lang="fi-FI" sz="1800" dirty="0" smtClean="0"/>
            <a:t> projektipäällikköpalvelu</a:t>
          </a:r>
          <a:endParaRPr lang="en-US" sz="1800" dirty="0">
            <a:solidFill>
              <a:schemeClr val="tx1"/>
            </a:solidFill>
          </a:endParaRPr>
        </a:p>
      </dgm:t>
    </dgm:pt>
    <dgm:pt modelId="{E7F26598-D6C6-3245-A533-70BCFB504575}" type="parTrans" cxnId="{582463C3-27CD-B34D-BED6-3C13D1A6E71C}">
      <dgm:prSet/>
      <dgm:spPr/>
      <dgm:t>
        <a:bodyPr/>
        <a:lstStyle/>
        <a:p>
          <a:endParaRPr lang="en-US"/>
        </a:p>
      </dgm:t>
    </dgm:pt>
    <dgm:pt modelId="{62095B48-41C6-E147-998A-4AFAF24043E5}" type="sibTrans" cxnId="{582463C3-27CD-B34D-BED6-3C13D1A6E71C}">
      <dgm:prSet/>
      <dgm:spPr/>
      <dgm:t>
        <a:bodyPr/>
        <a:lstStyle/>
        <a:p>
          <a:endParaRPr lang="en-US"/>
        </a:p>
      </dgm:t>
    </dgm:pt>
    <dgm:pt modelId="{66263C9E-B33F-2346-898D-17B28089EE7A}">
      <dgm:prSet custT="1"/>
      <dgm:spPr>
        <a:solidFill>
          <a:srgbClr val="002060"/>
        </a:solidFill>
      </dgm:spPr>
      <dgm:t>
        <a:bodyPr/>
        <a:lstStyle/>
        <a:p>
          <a:pPr algn="ctr"/>
          <a:r>
            <a:rPr lang="fi-FI" sz="2000" noProof="0" dirty="0" smtClean="0">
              <a:solidFill>
                <a:schemeClr val="bg1"/>
              </a:solidFill>
            </a:rPr>
            <a:t>Kehitystyö </a:t>
          </a:r>
          <a:endParaRPr lang="fi-FI" sz="2000" noProof="0" dirty="0">
            <a:solidFill>
              <a:schemeClr val="bg1"/>
            </a:solidFill>
          </a:endParaRPr>
        </a:p>
      </dgm:t>
    </dgm:pt>
    <dgm:pt modelId="{829F2E9C-3CC2-3642-AC3C-95A9C1C8C87D}" type="parTrans" cxnId="{F220ACDE-2248-C346-A821-7037A42D0346}">
      <dgm:prSet/>
      <dgm:spPr/>
      <dgm:t>
        <a:bodyPr/>
        <a:lstStyle/>
        <a:p>
          <a:endParaRPr lang="en-US"/>
        </a:p>
      </dgm:t>
    </dgm:pt>
    <dgm:pt modelId="{C59A7457-0E92-414A-BE67-98F3B87B4DC2}" type="sibTrans" cxnId="{F220ACDE-2248-C346-A821-7037A42D0346}">
      <dgm:prSet/>
      <dgm:spPr/>
      <dgm:t>
        <a:bodyPr/>
        <a:lstStyle/>
        <a:p>
          <a:endParaRPr lang="en-US"/>
        </a:p>
      </dgm:t>
    </dgm:pt>
    <dgm:pt modelId="{B9492F0F-1FB4-4C89-ABCA-5B73F1DB3177}">
      <dgm:prSet phldrT="[Text]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fi-FI" sz="1800" b="0" dirty="0" smtClean="0">
              <a:solidFill>
                <a:schemeClr val="tx1"/>
              </a:solidFill>
            </a:rPr>
            <a:t>Missio: ”hallittu muutos”</a:t>
          </a:r>
          <a:endParaRPr lang="en-US" sz="1800" b="0" dirty="0">
            <a:solidFill>
              <a:schemeClr val="tx1"/>
            </a:solidFill>
          </a:endParaRPr>
        </a:p>
      </dgm:t>
    </dgm:pt>
    <dgm:pt modelId="{BF2FCD9B-6F0D-4E10-A42E-3DC886DA3454}" type="parTrans" cxnId="{784557E3-CBC7-4D8F-AD73-0354C92D973B}">
      <dgm:prSet/>
      <dgm:spPr/>
      <dgm:t>
        <a:bodyPr/>
        <a:lstStyle/>
        <a:p>
          <a:endParaRPr lang="en-US"/>
        </a:p>
      </dgm:t>
    </dgm:pt>
    <dgm:pt modelId="{B1DCE793-E7E5-44A8-A1A8-5E86D616DB4F}" type="sibTrans" cxnId="{784557E3-CBC7-4D8F-AD73-0354C92D973B}">
      <dgm:prSet/>
      <dgm:spPr/>
      <dgm:t>
        <a:bodyPr/>
        <a:lstStyle/>
        <a:p>
          <a:endParaRPr lang="en-US"/>
        </a:p>
      </dgm:t>
    </dgm:pt>
    <dgm:pt modelId="{7E65AC73-074E-43AC-9506-3F774AF197DE}">
      <dgm:prSet custT="1"/>
      <dgm:spPr>
        <a:solidFill>
          <a:srgbClr val="002060">
            <a:alpha val="90000"/>
          </a:srgbClr>
        </a:solidFill>
        <a:ln>
          <a:solidFill>
            <a:schemeClr val="bg1"/>
          </a:solidFill>
        </a:ln>
      </dgm:spPr>
      <dgm:t>
        <a:bodyPr/>
        <a:lstStyle/>
        <a:p>
          <a:r>
            <a:rPr lang="fi-FI" sz="2000" b="0" noProof="0" dirty="0" smtClean="0">
              <a:solidFill>
                <a:schemeClr val="bg1"/>
              </a:solidFill>
            </a:rPr>
            <a:t>Vuosikello</a:t>
          </a:r>
          <a:endParaRPr lang="fi-FI" sz="2000" b="0" noProof="0" dirty="0">
            <a:solidFill>
              <a:schemeClr val="bg1"/>
            </a:solidFill>
          </a:endParaRPr>
        </a:p>
      </dgm:t>
    </dgm:pt>
    <dgm:pt modelId="{CC24790A-C531-45B6-BA82-6C1080E43D89}" type="parTrans" cxnId="{CD3866B3-93F6-40BB-8C5F-3D1B61A73B8D}">
      <dgm:prSet/>
      <dgm:spPr/>
      <dgm:t>
        <a:bodyPr/>
        <a:lstStyle/>
        <a:p>
          <a:endParaRPr lang="en-US"/>
        </a:p>
      </dgm:t>
    </dgm:pt>
    <dgm:pt modelId="{62DFB1BB-0605-46AF-BB69-9A2081C25D7B}" type="sibTrans" cxnId="{CD3866B3-93F6-40BB-8C5F-3D1B61A73B8D}">
      <dgm:prSet/>
      <dgm:spPr/>
      <dgm:t>
        <a:bodyPr/>
        <a:lstStyle/>
        <a:p>
          <a:endParaRPr lang="en-US"/>
        </a:p>
      </dgm:t>
    </dgm:pt>
    <dgm:pt modelId="{1D84D6FF-2F3F-4664-BC8C-83571CFE2F3B}">
      <dgm:prSet custT="1"/>
      <dgm:spPr>
        <a:solidFill>
          <a:schemeClr val="bg1">
            <a:alpha val="90000"/>
          </a:schemeClr>
        </a:solidFill>
        <a:ln>
          <a:solidFill>
            <a:schemeClr val="bg1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fi-FI" sz="1800" dirty="0" smtClean="0"/>
            <a:t>PMO palveluiden tarkistus-/kehitysprosessi</a:t>
          </a:r>
          <a:endParaRPr lang="fi-FI" sz="1800" b="0" noProof="0" dirty="0">
            <a:solidFill>
              <a:schemeClr val="tx1"/>
            </a:solidFill>
          </a:endParaRPr>
        </a:p>
      </dgm:t>
    </dgm:pt>
    <dgm:pt modelId="{CE3F6E76-D1E5-4400-83C2-F1EDE28B8326}" type="parTrans" cxnId="{2982F293-26E2-4655-A73A-43D842DD38FE}">
      <dgm:prSet/>
      <dgm:spPr/>
      <dgm:t>
        <a:bodyPr/>
        <a:lstStyle/>
        <a:p>
          <a:endParaRPr lang="en-US"/>
        </a:p>
      </dgm:t>
    </dgm:pt>
    <dgm:pt modelId="{23246316-04A8-49FC-937A-E6D9EFE8388F}" type="sibTrans" cxnId="{2982F293-26E2-4655-A73A-43D842DD38FE}">
      <dgm:prSet/>
      <dgm:spPr/>
      <dgm:t>
        <a:bodyPr/>
        <a:lstStyle/>
        <a:p>
          <a:endParaRPr lang="en-US"/>
        </a:p>
      </dgm:t>
    </dgm:pt>
    <dgm:pt modelId="{F7C37BB7-3CFF-4F6B-94D4-5AA59281CC09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pPr>
            <a:spcAft>
              <a:spcPts val="0"/>
            </a:spcAft>
          </a:pPr>
          <a:r>
            <a:rPr lang="fi-FI" sz="1800" noProof="0" dirty="0" smtClean="0"/>
            <a:t>PPM kypsyystason kasvattaminen (</a:t>
          </a:r>
          <a:r>
            <a:rPr lang="en-US" sz="1800" dirty="0" smtClean="0"/>
            <a:t>Gartner Program and Portfolio Management Maturity Model)</a:t>
          </a:r>
          <a:endParaRPr lang="fi-FI" sz="1800" b="0" i="0" noProof="0" dirty="0">
            <a:solidFill>
              <a:schemeClr val="tx1"/>
            </a:solidFill>
          </a:endParaRPr>
        </a:p>
      </dgm:t>
    </dgm:pt>
    <dgm:pt modelId="{9D1DDE8F-E517-4FEF-955D-FB5C7A6343A7}" type="parTrans" cxnId="{B5260505-F9D5-4C01-A5F9-8AFF706755AA}">
      <dgm:prSet/>
      <dgm:spPr/>
      <dgm:t>
        <a:bodyPr/>
        <a:lstStyle/>
        <a:p>
          <a:endParaRPr lang="en-US"/>
        </a:p>
      </dgm:t>
    </dgm:pt>
    <dgm:pt modelId="{12F1365C-7880-46A0-A697-686D759C691C}" type="sibTrans" cxnId="{B5260505-F9D5-4C01-A5F9-8AFF706755AA}">
      <dgm:prSet/>
      <dgm:spPr/>
      <dgm:t>
        <a:bodyPr/>
        <a:lstStyle/>
        <a:p>
          <a:endParaRPr lang="en-US"/>
        </a:p>
      </dgm:t>
    </dgm:pt>
    <dgm:pt modelId="{CFA787D3-3B37-4F54-A8B7-EBD2FCFC5345}">
      <dgm:prSet phldrT="[Text]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fi-FI" sz="1800" b="0" dirty="0" smtClean="0">
              <a:solidFill>
                <a:schemeClr val="tx1"/>
              </a:solidFill>
            </a:rPr>
            <a:t>Teema 2014-2015:  luottamus/tasalaatuisuus</a:t>
          </a:r>
          <a:endParaRPr lang="en-US" sz="1800" b="0" dirty="0">
            <a:solidFill>
              <a:schemeClr val="tx1"/>
            </a:solidFill>
          </a:endParaRPr>
        </a:p>
      </dgm:t>
    </dgm:pt>
    <dgm:pt modelId="{791EFFF5-DB87-47D9-BF88-013E1B5B474F}" type="parTrans" cxnId="{3A961649-DFDC-48DD-9408-4BB736DEE67C}">
      <dgm:prSet/>
      <dgm:spPr/>
      <dgm:t>
        <a:bodyPr/>
        <a:lstStyle/>
        <a:p>
          <a:endParaRPr lang="en-US"/>
        </a:p>
      </dgm:t>
    </dgm:pt>
    <dgm:pt modelId="{0281D3D4-3AA8-4FEC-B13A-EA0E4C7F3E88}" type="sibTrans" cxnId="{3A961649-DFDC-48DD-9408-4BB736DEE67C}">
      <dgm:prSet/>
      <dgm:spPr/>
      <dgm:t>
        <a:bodyPr/>
        <a:lstStyle/>
        <a:p>
          <a:endParaRPr lang="en-US"/>
        </a:p>
      </dgm:t>
    </dgm:pt>
    <dgm:pt modelId="{40F8B0F9-12B6-4B88-A475-58970B4E47B4}">
      <dgm:prSet custT="1"/>
      <dgm:spPr/>
      <dgm:t>
        <a:bodyPr/>
        <a:lstStyle/>
        <a:p>
          <a:r>
            <a:rPr lang="fi-FI" sz="1800" dirty="0" smtClean="0"/>
            <a:t>IT projektien työkalupakki</a:t>
          </a:r>
          <a:endParaRPr lang="en-US" sz="1800" dirty="0"/>
        </a:p>
      </dgm:t>
    </dgm:pt>
    <dgm:pt modelId="{674419C6-3E5E-4411-B30D-5A83B2BFF51A}" type="parTrans" cxnId="{C0194B31-6DCF-45F7-9DE5-6901F4F13E21}">
      <dgm:prSet/>
      <dgm:spPr/>
      <dgm:t>
        <a:bodyPr/>
        <a:lstStyle/>
        <a:p>
          <a:endParaRPr lang="en-US"/>
        </a:p>
      </dgm:t>
    </dgm:pt>
    <dgm:pt modelId="{1C9332A1-4613-48AB-9B36-1DDF74BCD217}" type="sibTrans" cxnId="{C0194B31-6DCF-45F7-9DE5-6901F4F13E21}">
      <dgm:prSet/>
      <dgm:spPr/>
      <dgm:t>
        <a:bodyPr/>
        <a:lstStyle/>
        <a:p>
          <a:endParaRPr lang="en-US"/>
        </a:p>
      </dgm:t>
    </dgm:pt>
    <dgm:pt modelId="{81E0C370-4F13-42F0-98B1-FC0FC59F3C9B}">
      <dgm:prSet custT="1"/>
      <dgm:spPr/>
      <dgm:t>
        <a:bodyPr/>
        <a:lstStyle/>
        <a:p>
          <a:r>
            <a:rPr lang="fi-FI" sz="1800" dirty="0" smtClean="0"/>
            <a:t>Projektiapu, Papu</a:t>
          </a:r>
          <a:endParaRPr lang="en-US" sz="1800" dirty="0"/>
        </a:p>
      </dgm:t>
    </dgm:pt>
    <dgm:pt modelId="{15762E60-BFCF-4A4A-AF74-E3704F186409}" type="parTrans" cxnId="{75B47FBE-D4AE-43F5-AA86-B328D3072E99}">
      <dgm:prSet/>
      <dgm:spPr/>
      <dgm:t>
        <a:bodyPr/>
        <a:lstStyle/>
        <a:p>
          <a:endParaRPr lang="en-US"/>
        </a:p>
      </dgm:t>
    </dgm:pt>
    <dgm:pt modelId="{0BB3F91E-9AEB-440B-83A3-45DD6E0C34F9}" type="sibTrans" cxnId="{75B47FBE-D4AE-43F5-AA86-B328D3072E99}">
      <dgm:prSet/>
      <dgm:spPr/>
      <dgm:t>
        <a:bodyPr/>
        <a:lstStyle/>
        <a:p>
          <a:endParaRPr lang="en-US"/>
        </a:p>
      </dgm:t>
    </dgm:pt>
    <dgm:pt modelId="{49FA9EC5-4EC0-42FF-89C6-23E78F834152}">
      <dgm:prSet custT="1"/>
      <dgm:spPr/>
      <dgm:t>
        <a:bodyPr/>
        <a:lstStyle/>
        <a:p>
          <a:r>
            <a:rPr lang="fi-FI" sz="1800" dirty="0" smtClean="0"/>
            <a:t>IT-portfolionhallintapalvelu </a:t>
          </a:r>
          <a:endParaRPr lang="en-US" sz="1800" dirty="0"/>
        </a:p>
      </dgm:t>
    </dgm:pt>
    <dgm:pt modelId="{C4A1A90E-C4BE-492F-9250-3765252D75F4}" type="parTrans" cxnId="{5AE3489A-DBBF-48C7-A9FE-D5D9D6FBAD98}">
      <dgm:prSet/>
      <dgm:spPr/>
      <dgm:t>
        <a:bodyPr/>
        <a:lstStyle/>
        <a:p>
          <a:endParaRPr lang="en-US"/>
        </a:p>
      </dgm:t>
    </dgm:pt>
    <dgm:pt modelId="{42431276-7847-4BE3-B8FE-AB6EFF60B55C}" type="sibTrans" cxnId="{5AE3489A-DBBF-48C7-A9FE-D5D9D6FBAD98}">
      <dgm:prSet/>
      <dgm:spPr/>
      <dgm:t>
        <a:bodyPr/>
        <a:lstStyle/>
        <a:p>
          <a:endParaRPr lang="en-US"/>
        </a:p>
      </dgm:t>
    </dgm:pt>
    <dgm:pt modelId="{532C4202-B6F2-4677-B11F-69799CD4121D}">
      <dgm:prSet custT="1"/>
      <dgm:spPr/>
      <dgm:t>
        <a:bodyPr/>
        <a:lstStyle/>
        <a:p>
          <a:r>
            <a:rPr lang="fi-FI" sz="1800" dirty="0" smtClean="0"/>
            <a:t>Muut tärkeät ajankohdat: budjetti, </a:t>
          </a:r>
          <a:r>
            <a:rPr lang="fi-FI" sz="1800" dirty="0" err="1" smtClean="0"/>
            <a:t>puolivuotis</a:t>
          </a:r>
          <a:r>
            <a:rPr lang="fi-FI" sz="1800" dirty="0" smtClean="0"/>
            <a:t>. jne. </a:t>
          </a:r>
        </a:p>
      </dgm:t>
    </dgm:pt>
    <dgm:pt modelId="{2127D6D6-91FB-4FE4-ABC5-4D2B2DEC777C}" type="parTrans" cxnId="{CFEE398D-152A-41CA-B513-EA36A368DD1F}">
      <dgm:prSet/>
      <dgm:spPr/>
      <dgm:t>
        <a:bodyPr/>
        <a:lstStyle/>
        <a:p>
          <a:endParaRPr lang="en-US"/>
        </a:p>
      </dgm:t>
    </dgm:pt>
    <dgm:pt modelId="{8ABC2AAE-F7A9-435C-AC89-696D51FA4453}" type="sibTrans" cxnId="{CFEE398D-152A-41CA-B513-EA36A368DD1F}">
      <dgm:prSet/>
      <dgm:spPr/>
      <dgm:t>
        <a:bodyPr/>
        <a:lstStyle/>
        <a:p>
          <a:endParaRPr lang="en-US"/>
        </a:p>
      </dgm:t>
    </dgm:pt>
    <dgm:pt modelId="{6582AFFC-1F49-415A-AC66-A1C9BAD01F81}">
      <dgm:prSet custT="1"/>
      <dgm:spPr/>
      <dgm:t>
        <a:bodyPr/>
        <a:lstStyle/>
        <a:p>
          <a:r>
            <a:rPr lang="fi-FI" sz="1800" dirty="0" smtClean="0"/>
            <a:t>PPM osaamisen kehittämisprosessi</a:t>
          </a:r>
        </a:p>
      </dgm:t>
    </dgm:pt>
    <dgm:pt modelId="{CA035808-21CB-48FC-BED2-DB579EE16186}" type="parTrans" cxnId="{4BEB87FF-C1C8-4B3B-84B4-102DF993AC6A}">
      <dgm:prSet/>
      <dgm:spPr/>
      <dgm:t>
        <a:bodyPr/>
        <a:lstStyle/>
        <a:p>
          <a:endParaRPr lang="en-US"/>
        </a:p>
      </dgm:t>
    </dgm:pt>
    <dgm:pt modelId="{8FC5316A-5BA2-41FA-BB93-4B55552964DD}" type="sibTrans" cxnId="{4BEB87FF-C1C8-4B3B-84B4-102DF993AC6A}">
      <dgm:prSet/>
      <dgm:spPr/>
      <dgm:t>
        <a:bodyPr/>
        <a:lstStyle/>
        <a:p>
          <a:endParaRPr lang="en-US"/>
        </a:p>
      </dgm:t>
    </dgm:pt>
    <dgm:pt modelId="{B62B08FF-1DFF-4DFE-9F8E-B106B5093C87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pPr>
            <a:spcAft>
              <a:spcPts val="0"/>
            </a:spcAft>
          </a:pPr>
          <a:r>
            <a:rPr lang="en-US" sz="1800" dirty="0" err="1" smtClean="0"/>
            <a:t>Tiekartta</a:t>
          </a:r>
          <a:r>
            <a:rPr lang="en-US" sz="1800" dirty="0" smtClean="0"/>
            <a:t> </a:t>
          </a:r>
          <a:r>
            <a:rPr lang="fi-FI" sz="1800" noProof="0" dirty="0" smtClean="0"/>
            <a:t> </a:t>
          </a:r>
          <a:endParaRPr lang="fi-FI" sz="1800" b="0" i="0" noProof="0" dirty="0">
            <a:solidFill>
              <a:schemeClr val="tx1"/>
            </a:solidFill>
          </a:endParaRPr>
        </a:p>
      </dgm:t>
    </dgm:pt>
    <dgm:pt modelId="{6D4DD601-FE0F-45E2-A29F-C3B63360D658}" type="parTrans" cxnId="{5152AEFE-BB8A-4ADE-9CF5-7219C8DB556C}">
      <dgm:prSet/>
      <dgm:spPr/>
      <dgm:t>
        <a:bodyPr/>
        <a:lstStyle/>
        <a:p>
          <a:endParaRPr lang="en-US"/>
        </a:p>
      </dgm:t>
    </dgm:pt>
    <dgm:pt modelId="{76236E0C-C628-416A-93BD-3E88AFDB3649}" type="sibTrans" cxnId="{5152AEFE-BB8A-4ADE-9CF5-7219C8DB556C}">
      <dgm:prSet/>
      <dgm:spPr/>
      <dgm:t>
        <a:bodyPr/>
        <a:lstStyle/>
        <a:p>
          <a:endParaRPr lang="en-US"/>
        </a:p>
      </dgm:t>
    </dgm:pt>
    <dgm:pt modelId="{B7D88F68-30A5-48EB-82D7-10041FC070E9}">
      <dgm:prSet custT="1"/>
      <dgm:spPr>
        <a:solidFill>
          <a:schemeClr val="bg1">
            <a:alpha val="90000"/>
          </a:schemeClr>
        </a:solidFill>
        <a:ln>
          <a:solidFill>
            <a:schemeClr val="bg1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fi-FI" sz="1800" noProof="0" dirty="0" smtClean="0"/>
            <a:t>PMM kehitys/seuranta, Release Management</a:t>
          </a:r>
          <a:endParaRPr lang="fi-FI" sz="1800" b="0" noProof="0" dirty="0">
            <a:solidFill>
              <a:schemeClr val="tx1"/>
            </a:solidFill>
          </a:endParaRPr>
        </a:p>
      </dgm:t>
    </dgm:pt>
    <dgm:pt modelId="{96C7F09B-ACAC-4BCF-846E-68C82A177503}" type="parTrans" cxnId="{5301F3F3-7534-4A26-AE8B-C32926D89991}">
      <dgm:prSet/>
      <dgm:spPr/>
      <dgm:t>
        <a:bodyPr/>
        <a:lstStyle/>
        <a:p>
          <a:endParaRPr lang="en-US"/>
        </a:p>
      </dgm:t>
    </dgm:pt>
    <dgm:pt modelId="{3499AE11-71DF-4847-9B18-EBADC8746141}" type="sibTrans" cxnId="{5301F3F3-7534-4A26-AE8B-C32926D89991}">
      <dgm:prSet/>
      <dgm:spPr/>
      <dgm:t>
        <a:bodyPr/>
        <a:lstStyle/>
        <a:p>
          <a:endParaRPr lang="en-US"/>
        </a:p>
      </dgm:t>
    </dgm:pt>
    <dgm:pt modelId="{0724207E-7E1C-5449-B657-FFA14745C671}" type="pres">
      <dgm:prSet presAssocID="{DBBDE4B5-BB77-504E-B74F-4E708CF1068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F7A964-B67A-3248-8264-112906B2B484}" type="pres">
      <dgm:prSet presAssocID="{DCA6064A-0640-ED45-94A4-12D6B8610B13}" presName="linNode" presStyleCnt="0"/>
      <dgm:spPr/>
    </dgm:pt>
    <dgm:pt modelId="{98F3231E-5016-4847-9E2F-D1C6845B351F}" type="pres">
      <dgm:prSet presAssocID="{DCA6064A-0640-ED45-94A4-12D6B8610B13}" presName="parentText" presStyleLbl="node1" presStyleIdx="0" presStyleCnt="4" custScaleX="82514" custScaleY="59878" custLinFactNeighborX="-4029" custLinFactNeighborY="493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FD1BE-E520-C346-B82C-BE3DDBB3F035}" type="pres">
      <dgm:prSet presAssocID="{DCA6064A-0640-ED45-94A4-12D6B8610B13}" presName="descendantText" presStyleLbl="alignAccFollowNode1" presStyleIdx="0" presStyleCnt="4" custScaleX="104223" custScaleY="104999" custLinFactNeighborX="-2499" custLinFactNeighborY="47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76F92C-B6E8-0C4B-8573-1FE0346232FE}" type="pres">
      <dgm:prSet presAssocID="{3EDA6E86-88D1-924E-908D-1F6D18B084B4}" presName="sp" presStyleCnt="0"/>
      <dgm:spPr/>
    </dgm:pt>
    <dgm:pt modelId="{49B50908-BDC6-3640-9067-446375D120AB}" type="pres">
      <dgm:prSet presAssocID="{F574E707-5DDB-5641-81F0-FD81469B7EA9}" presName="linNode" presStyleCnt="0"/>
      <dgm:spPr/>
    </dgm:pt>
    <dgm:pt modelId="{98429208-012C-B842-9826-DA7AA97DB3EC}" type="pres">
      <dgm:prSet presAssocID="{F574E707-5DDB-5641-81F0-FD81469B7EA9}" presName="parentText" presStyleLbl="node1" presStyleIdx="1" presStyleCnt="4" custScaleX="82950" custScaleY="59878" custLinFactNeighborX="-176" custLinFactNeighborY="-752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3F2F5B-8853-B440-A277-FA3616205890}" type="pres">
      <dgm:prSet presAssocID="{F574E707-5DDB-5641-81F0-FD81469B7EA9}" presName="descendantText" presStyleLbl="alignAccFollowNode1" presStyleIdx="1" presStyleCnt="4" custScaleX="111248" custScaleY="80099" custLinFactNeighborX="-3140" custLinFactNeighborY="-71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6CE4CF-22E0-4620-B0AA-049B752B2381}" type="pres">
      <dgm:prSet presAssocID="{19CC8A30-D068-214F-8EDD-B935647BB863}" presName="sp" presStyleCnt="0"/>
      <dgm:spPr/>
    </dgm:pt>
    <dgm:pt modelId="{41F6F582-FD4D-334B-B172-491368D4EFB6}" type="pres">
      <dgm:prSet presAssocID="{66263C9E-B33F-2346-898D-17B28089EE7A}" presName="linNode" presStyleCnt="0"/>
      <dgm:spPr/>
    </dgm:pt>
    <dgm:pt modelId="{BCB4FE71-DDE6-9344-A7D0-B282AC604787}" type="pres">
      <dgm:prSet presAssocID="{66263C9E-B33F-2346-898D-17B28089EE7A}" presName="parentText" presStyleLbl="node1" presStyleIdx="2" presStyleCnt="4" custScaleX="82631" custScaleY="59878" custLinFactNeighborX="-176" custLinFactNeighborY="-648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962734-DF43-114E-A4B1-57B3394A1849}" type="pres">
      <dgm:prSet presAssocID="{66263C9E-B33F-2346-898D-17B28089EE7A}" presName="descendantText" presStyleLbl="alignAccFollowNode1" presStyleIdx="2" presStyleCnt="4" custAng="0" custScaleX="109217" custScaleY="56809" custLinFactNeighborX="-3330" custLinFactNeighborY="-103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7924F-0AF3-2541-833D-6FA486D2FB50}" type="pres">
      <dgm:prSet presAssocID="{C59A7457-0E92-414A-BE67-98F3B87B4DC2}" presName="sp" presStyleCnt="0"/>
      <dgm:spPr/>
    </dgm:pt>
    <dgm:pt modelId="{0B4434E2-4C9F-4B2C-BB6D-79EDAFE2333C}" type="pres">
      <dgm:prSet presAssocID="{7E65AC73-074E-43AC-9506-3F774AF197DE}" presName="linNode" presStyleCnt="0"/>
      <dgm:spPr/>
    </dgm:pt>
    <dgm:pt modelId="{E54E27B3-F239-4E2C-B350-3E289B537FD8}" type="pres">
      <dgm:prSet presAssocID="{7E65AC73-074E-43AC-9506-3F774AF197DE}" presName="parentText" presStyleLbl="node1" presStyleIdx="3" presStyleCnt="4" custScaleX="93016" custScaleY="55100" custLinFactNeighborX="-176" custLinFactNeighborY="-559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3E990-A399-465B-8AE9-446730D25A45}" type="pres">
      <dgm:prSet presAssocID="{7E65AC73-074E-43AC-9506-3F774AF197DE}" presName="descendantText" presStyleLbl="alignAccFollowNode1" presStyleIdx="3" presStyleCnt="4" custScaleX="124597" custScaleY="76577" custLinFactNeighborX="-2646" custLinFactNeighborY="-47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194B31-6DCF-45F7-9DE5-6901F4F13E21}" srcId="{F574E707-5DDB-5641-81F0-FD81469B7EA9}" destId="{40F8B0F9-12B6-4B88-A475-58970B4E47B4}" srcOrd="1" destOrd="0" parTransId="{674419C6-3E5E-4411-B30D-5A83B2BFF51A}" sibTransId="{1C9332A1-4613-48AB-9B36-1DDF74BCD217}"/>
    <dgm:cxn modelId="{3B718FF6-992F-40BC-AC4D-47F13975ABAA}" type="presOf" srcId="{CFA787D3-3B37-4F54-A8B7-EBD2FCFC5345}" destId="{E51FD1BE-E520-C346-B82C-BE3DDBB3F035}" srcOrd="0" destOrd="1" presId="urn:microsoft.com/office/officeart/2005/8/layout/vList5"/>
    <dgm:cxn modelId="{3A961649-DFDC-48DD-9408-4BB736DEE67C}" srcId="{DCA6064A-0640-ED45-94A4-12D6B8610B13}" destId="{CFA787D3-3B37-4F54-A8B7-EBD2FCFC5345}" srcOrd="1" destOrd="0" parTransId="{791EFFF5-DB87-47D9-BF88-013E1B5B474F}" sibTransId="{0281D3D4-3AA8-4FEC-B13A-EA0E4C7F3E88}"/>
    <dgm:cxn modelId="{44FF104E-EDED-46DA-8ACC-2021DA09F5E6}" type="presOf" srcId="{B5821813-62DA-7840-AF66-29D4191DF204}" destId="{CB3F2F5B-8853-B440-A277-FA3616205890}" srcOrd="0" destOrd="0" presId="urn:microsoft.com/office/officeart/2005/8/layout/vList5"/>
    <dgm:cxn modelId="{582463C3-27CD-B34D-BED6-3C13D1A6E71C}" srcId="{F574E707-5DDB-5641-81F0-FD81469B7EA9}" destId="{B5821813-62DA-7840-AF66-29D4191DF204}" srcOrd="0" destOrd="0" parTransId="{E7F26598-D6C6-3245-A533-70BCFB504575}" sibTransId="{62095B48-41C6-E147-998A-4AFAF24043E5}"/>
    <dgm:cxn modelId="{CD3866B3-93F6-40BB-8C5F-3D1B61A73B8D}" srcId="{DBBDE4B5-BB77-504E-B74F-4E708CF1068A}" destId="{7E65AC73-074E-43AC-9506-3F774AF197DE}" srcOrd="3" destOrd="0" parTransId="{CC24790A-C531-45B6-BA82-6C1080E43D89}" sibTransId="{62DFB1BB-0605-46AF-BB69-9A2081C25D7B}"/>
    <dgm:cxn modelId="{6DC85B25-98C2-4FCE-A7AD-703EDF755D2D}" type="presOf" srcId="{7E65AC73-074E-43AC-9506-3F774AF197DE}" destId="{E54E27B3-F239-4E2C-B350-3E289B537FD8}" srcOrd="0" destOrd="0" presId="urn:microsoft.com/office/officeart/2005/8/layout/vList5"/>
    <dgm:cxn modelId="{2614EAFB-E8C7-44A2-8A4D-E824768FB1A0}" type="presOf" srcId="{DCA6064A-0640-ED45-94A4-12D6B8610B13}" destId="{98F3231E-5016-4847-9E2F-D1C6845B351F}" srcOrd="0" destOrd="0" presId="urn:microsoft.com/office/officeart/2005/8/layout/vList5"/>
    <dgm:cxn modelId="{A84E9ED0-F6AE-47C6-BDDC-95046D4A5207}" type="presOf" srcId="{81E0C370-4F13-42F0-98B1-FC0FC59F3C9B}" destId="{CB3F2F5B-8853-B440-A277-FA3616205890}" srcOrd="0" destOrd="2" presId="urn:microsoft.com/office/officeart/2005/8/layout/vList5"/>
    <dgm:cxn modelId="{A6D1BADE-1C57-49E9-8036-9ADE0B2072B6}" type="presOf" srcId="{40F8B0F9-12B6-4B88-A475-58970B4E47B4}" destId="{CB3F2F5B-8853-B440-A277-FA3616205890}" srcOrd="0" destOrd="1" presId="urn:microsoft.com/office/officeart/2005/8/layout/vList5"/>
    <dgm:cxn modelId="{2626873A-8F9F-454D-8017-E540F659E2E7}" type="presOf" srcId="{F574E707-5DDB-5641-81F0-FD81469B7EA9}" destId="{98429208-012C-B842-9826-DA7AA97DB3EC}" srcOrd="0" destOrd="0" presId="urn:microsoft.com/office/officeart/2005/8/layout/vList5"/>
    <dgm:cxn modelId="{F220ACDE-2248-C346-A821-7037A42D0346}" srcId="{DBBDE4B5-BB77-504E-B74F-4E708CF1068A}" destId="{66263C9E-B33F-2346-898D-17B28089EE7A}" srcOrd="2" destOrd="0" parTransId="{829F2E9C-3CC2-3642-AC3C-95A9C1C8C87D}" sibTransId="{C59A7457-0E92-414A-BE67-98F3B87B4DC2}"/>
    <dgm:cxn modelId="{5301F3F3-7534-4A26-AE8B-C32926D89991}" srcId="{7E65AC73-074E-43AC-9506-3F774AF197DE}" destId="{B7D88F68-30A5-48EB-82D7-10041FC070E9}" srcOrd="1" destOrd="0" parTransId="{96C7F09B-ACAC-4BCF-846E-68C82A177503}" sibTransId="{3499AE11-71DF-4847-9B18-EBADC8746141}"/>
    <dgm:cxn modelId="{E451B3EE-DABC-C14C-A0D8-5117DE8A006A}" srcId="{DBBDE4B5-BB77-504E-B74F-4E708CF1068A}" destId="{F574E707-5DDB-5641-81F0-FD81469B7EA9}" srcOrd="1" destOrd="0" parTransId="{1B75372A-392F-D24A-A48A-2CA762A001A9}" sibTransId="{19CC8A30-D068-214F-8EDD-B935647BB863}"/>
    <dgm:cxn modelId="{5902BEBF-2C38-4C38-A415-94AB19FE582F}" type="presOf" srcId="{B62B08FF-1DFF-4DFE-9F8E-B106B5093C87}" destId="{90962734-DF43-114E-A4B1-57B3394A1849}" srcOrd="0" destOrd="1" presId="urn:microsoft.com/office/officeart/2005/8/layout/vList5"/>
    <dgm:cxn modelId="{4BEB87FF-C1C8-4B3B-84B4-102DF993AC6A}" srcId="{7E65AC73-074E-43AC-9506-3F774AF197DE}" destId="{6582AFFC-1F49-415A-AC66-A1C9BAD01F81}" srcOrd="2" destOrd="0" parTransId="{CA035808-21CB-48FC-BED2-DB579EE16186}" sibTransId="{8FC5316A-5BA2-41FA-BB93-4B55552964DD}"/>
    <dgm:cxn modelId="{B5260505-F9D5-4C01-A5F9-8AFF706755AA}" srcId="{66263C9E-B33F-2346-898D-17B28089EE7A}" destId="{F7C37BB7-3CFF-4F6B-94D4-5AA59281CC09}" srcOrd="0" destOrd="0" parTransId="{9D1DDE8F-E517-4FEF-955D-FB5C7A6343A7}" sibTransId="{12F1365C-7880-46A0-A697-686D759C691C}"/>
    <dgm:cxn modelId="{5152AEFE-BB8A-4ADE-9CF5-7219C8DB556C}" srcId="{66263C9E-B33F-2346-898D-17B28089EE7A}" destId="{B62B08FF-1DFF-4DFE-9F8E-B106B5093C87}" srcOrd="1" destOrd="0" parTransId="{6D4DD601-FE0F-45E2-A29F-C3B63360D658}" sibTransId="{76236E0C-C628-416A-93BD-3E88AFDB3649}"/>
    <dgm:cxn modelId="{89013F24-8986-4658-AC12-7605C3AFCC15}" type="presOf" srcId="{B7D88F68-30A5-48EB-82D7-10041FC070E9}" destId="{5DC3E990-A399-465B-8AE9-446730D25A45}" srcOrd="0" destOrd="1" presId="urn:microsoft.com/office/officeart/2005/8/layout/vList5"/>
    <dgm:cxn modelId="{2982F293-26E2-4655-A73A-43D842DD38FE}" srcId="{7E65AC73-074E-43AC-9506-3F774AF197DE}" destId="{1D84D6FF-2F3F-4664-BC8C-83571CFE2F3B}" srcOrd="0" destOrd="0" parTransId="{CE3F6E76-D1E5-4400-83C2-F1EDE28B8326}" sibTransId="{23246316-04A8-49FC-937A-E6D9EFE8388F}"/>
    <dgm:cxn modelId="{CFEE398D-152A-41CA-B513-EA36A368DD1F}" srcId="{7E65AC73-074E-43AC-9506-3F774AF197DE}" destId="{532C4202-B6F2-4677-B11F-69799CD4121D}" srcOrd="3" destOrd="0" parTransId="{2127D6D6-91FB-4FE4-ABC5-4D2B2DEC777C}" sibTransId="{8ABC2AAE-F7A9-435C-AC89-696D51FA4453}"/>
    <dgm:cxn modelId="{CD108D9B-9377-4E8F-A234-D5DB55113411}" type="presOf" srcId="{532C4202-B6F2-4677-B11F-69799CD4121D}" destId="{5DC3E990-A399-465B-8AE9-446730D25A45}" srcOrd="0" destOrd="3" presId="urn:microsoft.com/office/officeart/2005/8/layout/vList5"/>
    <dgm:cxn modelId="{335B3BFA-DB3E-4669-9F38-609E81D54554}" type="presOf" srcId="{B9492F0F-1FB4-4C89-ABCA-5B73F1DB3177}" destId="{E51FD1BE-E520-C346-B82C-BE3DDBB3F035}" srcOrd="0" destOrd="0" presId="urn:microsoft.com/office/officeart/2005/8/layout/vList5"/>
    <dgm:cxn modelId="{75B47FBE-D4AE-43F5-AA86-B328D3072E99}" srcId="{F574E707-5DDB-5641-81F0-FD81469B7EA9}" destId="{81E0C370-4F13-42F0-98B1-FC0FC59F3C9B}" srcOrd="2" destOrd="0" parTransId="{15762E60-BFCF-4A4A-AF74-E3704F186409}" sibTransId="{0BB3F91E-9AEB-440B-83A3-45DD6E0C34F9}"/>
    <dgm:cxn modelId="{784557E3-CBC7-4D8F-AD73-0354C92D973B}" srcId="{DCA6064A-0640-ED45-94A4-12D6B8610B13}" destId="{B9492F0F-1FB4-4C89-ABCA-5B73F1DB3177}" srcOrd="0" destOrd="0" parTransId="{BF2FCD9B-6F0D-4E10-A42E-3DC886DA3454}" sibTransId="{B1DCE793-E7E5-44A8-A1A8-5E86D616DB4F}"/>
    <dgm:cxn modelId="{8055B16A-8495-4A21-AC86-81492B6A51A1}" type="presOf" srcId="{DBBDE4B5-BB77-504E-B74F-4E708CF1068A}" destId="{0724207E-7E1C-5449-B657-FFA14745C671}" srcOrd="0" destOrd="0" presId="urn:microsoft.com/office/officeart/2005/8/layout/vList5"/>
    <dgm:cxn modelId="{E4B4B3B8-541A-0B43-BA39-DF74A4DA5D5E}" srcId="{DBBDE4B5-BB77-504E-B74F-4E708CF1068A}" destId="{DCA6064A-0640-ED45-94A4-12D6B8610B13}" srcOrd="0" destOrd="0" parTransId="{28C8EFC7-5008-3743-AE21-655ED590B453}" sibTransId="{3EDA6E86-88D1-924E-908D-1F6D18B084B4}"/>
    <dgm:cxn modelId="{FC02ECD5-AC24-4531-8EA0-3BA76A4706D9}" type="presOf" srcId="{1D84D6FF-2F3F-4664-BC8C-83571CFE2F3B}" destId="{5DC3E990-A399-465B-8AE9-446730D25A45}" srcOrd="0" destOrd="0" presId="urn:microsoft.com/office/officeart/2005/8/layout/vList5"/>
    <dgm:cxn modelId="{5AE3489A-DBBF-48C7-A9FE-D5D9D6FBAD98}" srcId="{F574E707-5DDB-5641-81F0-FD81469B7EA9}" destId="{49FA9EC5-4EC0-42FF-89C6-23E78F834152}" srcOrd="3" destOrd="0" parTransId="{C4A1A90E-C4BE-492F-9250-3765252D75F4}" sibTransId="{42431276-7847-4BE3-B8FE-AB6EFF60B55C}"/>
    <dgm:cxn modelId="{F935F468-4023-457C-9B2F-B8D8E7E3DF74}" type="presOf" srcId="{F7C37BB7-3CFF-4F6B-94D4-5AA59281CC09}" destId="{90962734-DF43-114E-A4B1-57B3394A1849}" srcOrd="0" destOrd="0" presId="urn:microsoft.com/office/officeart/2005/8/layout/vList5"/>
    <dgm:cxn modelId="{9AB6B60D-07F7-46F8-8643-5E6F59EA8B3D}" type="presOf" srcId="{6582AFFC-1F49-415A-AC66-A1C9BAD01F81}" destId="{5DC3E990-A399-465B-8AE9-446730D25A45}" srcOrd="0" destOrd="2" presId="urn:microsoft.com/office/officeart/2005/8/layout/vList5"/>
    <dgm:cxn modelId="{D9775E34-5A26-4BF5-8FE7-0230E6DEB51B}" type="presOf" srcId="{49FA9EC5-4EC0-42FF-89C6-23E78F834152}" destId="{CB3F2F5B-8853-B440-A277-FA3616205890}" srcOrd="0" destOrd="3" presId="urn:microsoft.com/office/officeart/2005/8/layout/vList5"/>
    <dgm:cxn modelId="{EA2F9B8A-C778-4405-B262-C5F3675C8E46}" type="presOf" srcId="{66263C9E-B33F-2346-898D-17B28089EE7A}" destId="{BCB4FE71-DDE6-9344-A7D0-B282AC604787}" srcOrd="0" destOrd="0" presId="urn:microsoft.com/office/officeart/2005/8/layout/vList5"/>
    <dgm:cxn modelId="{4F051A68-B972-40D4-97DA-305F8EF799D7}" type="presParOf" srcId="{0724207E-7E1C-5449-B657-FFA14745C671}" destId="{39F7A964-B67A-3248-8264-112906B2B484}" srcOrd="0" destOrd="0" presId="urn:microsoft.com/office/officeart/2005/8/layout/vList5"/>
    <dgm:cxn modelId="{97B63A78-6BFE-4261-B414-B62F5CBFEA08}" type="presParOf" srcId="{39F7A964-B67A-3248-8264-112906B2B484}" destId="{98F3231E-5016-4847-9E2F-D1C6845B351F}" srcOrd="0" destOrd="0" presId="urn:microsoft.com/office/officeart/2005/8/layout/vList5"/>
    <dgm:cxn modelId="{858E37C8-7AB2-403F-AFE8-ECEE05139B6E}" type="presParOf" srcId="{39F7A964-B67A-3248-8264-112906B2B484}" destId="{E51FD1BE-E520-C346-B82C-BE3DDBB3F035}" srcOrd="1" destOrd="0" presId="urn:microsoft.com/office/officeart/2005/8/layout/vList5"/>
    <dgm:cxn modelId="{F1BD6693-59B6-4A15-B5C8-4B9B73A86937}" type="presParOf" srcId="{0724207E-7E1C-5449-B657-FFA14745C671}" destId="{4C76F92C-B6E8-0C4B-8573-1FE0346232FE}" srcOrd="1" destOrd="0" presId="urn:microsoft.com/office/officeart/2005/8/layout/vList5"/>
    <dgm:cxn modelId="{F4D312EC-5D0B-4807-9446-FA9ACAF7F9FB}" type="presParOf" srcId="{0724207E-7E1C-5449-B657-FFA14745C671}" destId="{49B50908-BDC6-3640-9067-446375D120AB}" srcOrd="2" destOrd="0" presId="urn:microsoft.com/office/officeart/2005/8/layout/vList5"/>
    <dgm:cxn modelId="{3E8158F6-4006-4718-9C98-62720655BE0C}" type="presParOf" srcId="{49B50908-BDC6-3640-9067-446375D120AB}" destId="{98429208-012C-B842-9826-DA7AA97DB3EC}" srcOrd="0" destOrd="0" presId="urn:microsoft.com/office/officeart/2005/8/layout/vList5"/>
    <dgm:cxn modelId="{4A961615-7997-4AD7-B0F4-3055A50ACEFF}" type="presParOf" srcId="{49B50908-BDC6-3640-9067-446375D120AB}" destId="{CB3F2F5B-8853-B440-A277-FA3616205890}" srcOrd="1" destOrd="0" presId="urn:microsoft.com/office/officeart/2005/8/layout/vList5"/>
    <dgm:cxn modelId="{6778B80E-D0D9-44E1-9CC4-DB7058342D32}" type="presParOf" srcId="{0724207E-7E1C-5449-B657-FFA14745C671}" destId="{566CE4CF-22E0-4620-B0AA-049B752B2381}" srcOrd="3" destOrd="0" presId="urn:microsoft.com/office/officeart/2005/8/layout/vList5"/>
    <dgm:cxn modelId="{EE3A1F2C-15F1-4402-9E8A-1B6C986B8CE6}" type="presParOf" srcId="{0724207E-7E1C-5449-B657-FFA14745C671}" destId="{41F6F582-FD4D-334B-B172-491368D4EFB6}" srcOrd="4" destOrd="0" presId="urn:microsoft.com/office/officeart/2005/8/layout/vList5"/>
    <dgm:cxn modelId="{3DEFC693-4650-45D7-858F-CC08526483A2}" type="presParOf" srcId="{41F6F582-FD4D-334B-B172-491368D4EFB6}" destId="{BCB4FE71-DDE6-9344-A7D0-B282AC604787}" srcOrd="0" destOrd="0" presId="urn:microsoft.com/office/officeart/2005/8/layout/vList5"/>
    <dgm:cxn modelId="{A116F3B0-5FA1-424C-843D-7239CEC2518B}" type="presParOf" srcId="{41F6F582-FD4D-334B-B172-491368D4EFB6}" destId="{90962734-DF43-114E-A4B1-57B3394A1849}" srcOrd="1" destOrd="0" presId="urn:microsoft.com/office/officeart/2005/8/layout/vList5"/>
    <dgm:cxn modelId="{CF3612EE-730C-4132-9A03-BE0658D0B9D3}" type="presParOf" srcId="{0724207E-7E1C-5449-B657-FFA14745C671}" destId="{5F37924F-0AF3-2541-833D-6FA486D2FB50}" srcOrd="5" destOrd="0" presId="urn:microsoft.com/office/officeart/2005/8/layout/vList5"/>
    <dgm:cxn modelId="{3B252CD7-FA65-4264-8077-5C8ED4BBB261}" type="presParOf" srcId="{0724207E-7E1C-5449-B657-FFA14745C671}" destId="{0B4434E2-4C9F-4B2C-BB6D-79EDAFE2333C}" srcOrd="6" destOrd="0" presId="urn:microsoft.com/office/officeart/2005/8/layout/vList5"/>
    <dgm:cxn modelId="{D6AA7BD5-C4AA-49B0-8582-5FA07040AB08}" type="presParOf" srcId="{0B4434E2-4C9F-4B2C-BB6D-79EDAFE2333C}" destId="{E54E27B3-F239-4E2C-B350-3E289B537FD8}" srcOrd="0" destOrd="0" presId="urn:microsoft.com/office/officeart/2005/8/layout/vList5"/>
    <dgm:cxn modelId="{BA4BF2EF-F18D-4EF1-BAC6-B3B42E9B56CE}" type="presParOf" srcId="{0B4434E2-4C9F-4B2C-BB6D-79EDAFE2333C}" destId="{5DC3E990-A399-465B-8AE9-446730D25A45}" srcOrd="1" destOrd="0" presId="urn:microsoft.com/office/officeart/2005/8/layout/vList5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BDE4B5-BB77-504E-B74F-4E708CF1068A}" type="doc">
      <dgm:prSet loTypeId="urn:microsoft.com/office/officeart/2005/8/layout/vList5" loCatId="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5821813-62DA-7840-AF66-29D4191DF204}">
      <dgm:prSet phldrT="[Text]" custT="1"/>
      <dgm:spPr>
        <a:solidFill>
          <a:schemeClr val="bg1">
            <a:lumMod val="95000"/>
          </a:schemeClr>
        </a:solidFill>
        <a:ln>
          <a:noFill/>
        </a:ln>
      </dgm:spPr>
      <dgm:t>
        <a:bodyPr/>
        <a:lstStyle/>
        <a:p>
          <a:pPr algn="l"/>
          <a:r>
            <a:rPr lang="fi-FI" sz="1900" b="0" dirty="0" smtClean="0">
              <a:solidFill>
                <a:schemeClr val="tx1"/>
              </a:solidFill>
              <a:latin typeface="+mn-lt"/>
              <a:sym typeface="Wingdings" panose="05000000000000000000" pitchFamily="2" charset="2"/>
            </a:rPr>
            <a:t>Yhteisten mallien ja prosessien kehityksen koordinointi, jalkautus, tuki ja osaamisen kehittäminen </a:t>
          </a:r>
          <a:r>
            <a:rPr lang="fi-FI" sz="1900" b="1" dirty="0" smtClean="0">
              <a:solidFill>
                <a:schemeClr val="accent3">
                  <a:lumMod val="75000"/>
                </a:schemeClr>
              </a:solidFill>
              <a:latin typeface="+mn-lt"/>
              <a:sym typeface="Wingdings" panose="05000000000000000000" pitchFamily="2" charset="2"/>
            </a:rPr>
            <a:t>keskitetty </a:t>
          </a:r>
          <a:r>
            <a:rPr lang="fi-FI" sz="1900" b="0" dirty="0" smtClean="0">
              <a:solidFill>
                <a:schemeClr val="tx1"/>
              </a:solidFill>
              <a:latin typeface="+mn-lt"/>
              <a:sym typeface="Wingdings" panose="05000000000000000000" pitchFamily="2" charset="2"/>
            </a:rPr>
            <a:t>yhteen paikkaan (PMO) - toiminnalle on osoitettu selkeä rooli, vastuut, resursointi ja johdon tuki. </a:t>
          </a:r>
          <a:endParaRPr lang="en-US" sz="1900" b="0" dirty="0">
            <a:solidFill>
              <a:schemeClr val="tx1"/>
            </a:solidFill>
          </a:endParaRPr>
        </a:p>
      </dgm:t>
    </dgm:pt>
    <dgm:pt modelId="{E7F26598-D6C6-3245-A533-70BCFB504575}" type="parTrans" cxnId="{582463C3-27CD-B34D-BED6-3C13D1A6E71C}">
      <dgm:prSet/>
      <dgm:spPr/>
      <dgm:t>
        <a:bodyPr/>
        <a:lstStyle/>
        <a:p>
          <a:endParaRPr lang="en-US"/>
        </a:p>
      </dgm:t>
    </dgm:pt>
    <dgm:pt modelId="{62095B48-41C6-E147-998A-4AFAF24043E5}" type="sibTrans" cxnId="{582463C3-27CD-B34D-BED6-3C13D1A6E71C}">
      <dgm:prSet/>
      <dgm:spPr/>
      <dgm:t>
        <a:bodyPr/>
        <a:lstStyle/>
        <a:p>
          <a:endParaRPr lang="en-US"/>
        </a:p>
      </dgm:t>
    </dgm:pt>
    <dgm:pt modelId="{F32CC89C-0F01-4A91-8657-ECBC908B6483}">
      <dgm:prSet custT="1"/>
      <dgm:spPr>
        <a:solidFill>
          <a:schemeClr val="bg1">
            <a:lumMod val="95000"/>
          </a:schemeClr>
        </a:solidFill>
        <a:ln>
          <a:noFill/>
        </a:ln>
      </dgm:spPr>
      <dgm:t>
        <a:bodyPr/>
        <a:lstStyle/>
        <a:p>
          <a:pPr algn="l"/>
          <a:r>
            <a:rPr lang="fi-FI" sz="1900" b="0" i="0" noProof="0" dirty="0" smtClean="0">
              <a:solidFill>
                <a:schemeClr val="tx1"/>
              </a:solidFill>
            </a:rPr>
            <a:t>Keskitetyt tehtävät on ollut mahdollista </a:t>
          </a:r>
          <a:r>
            <a:rPr lang="fi-FI" sz="1900" b="1" i="0" noProof="0" dirty="0" smtClean="0">
              <a:solidFill>
                <a:schemeClr val="accent3">
                  <a:lumMod val="75000"/>
                </a:schemeClr>
              </a:solidFill>
            </a:rPr>
            <a:t>systematisoida</a:t>
          </a:r>
          <a:r>
            <a:rPr lang="fi-FI" sz="1900" b="0" i="0" noProof="0" dirty="0" smtClean="0">
              <a:solidFill>
                <a:schemeClr val="tx1"/>
              </a:solidFill>
            </a:rPr>
            <a:t> ja niihin on ollut mahdollista liittää entistä paremmin </a:t>
          </a:r>
          <a:r>
            <a:rPr lang="fi-FI" sz="1900" b="1" i="0" noProof="0" dirty="0" smtClean="0">
              <a:solidFill>
                <a:schemeClr val="tx2"/>
              </a:solidFill>
            </a:rPr>
            <a:t>suunnitelmallisuutta, </a:t>
          </a:r>
          <a:r>
            <a:rPr lang="fi-FI" sz="1900" b="1" i="0" noProof="0" dirty="0" smtClean="0">
              <a:solidFill>
                <a:schemeClr val="accent3">
                  <a:lumMod val="75000"/>
                </a:schemeClr>
              </a:solidFill>
            </a:rPr>
            <a:t>seurantaa, tukea ja laadunvarmistusta</a:t>
          </a:r>
          <a:r>
            <a:rPr lang="fi-FI" sz="1900" b="0" i="0" noProof="0" dirty="0" smtClean="0">
              <a:solidFill>
                <a:schemeClr val="tx1"/>
              </a:solidFill>
            </a:rPr>
            <a:t>.</a:t>
          </a:r>
          <a:endParaRPr lang="fi-FI" sz="2000" b="0" i="0" noProof="0" dirty="0">
            <a:solidFill>
              <a:schemeClr val="tx1"/>
            </a:solidFill>
          </a:endParaRPr>
        </a:p>
      </dgm:t>
    </dgm:pt>
    <dgm:pt modelId="{0B28F138-8C78-4958-8B85-224C303F0D37}" type="parTrans" cxnId="{317AC7E4-42C8-45DB-BA30-F2244F02C771}">
      <dgm:prSet/>
      <dgm:spPr/>
      <dgm:t>
        <a:bodyPr/>
        <a:lstStyle/>
        <a:p>
          <a:endParaRPr lang="en-US"/>
        </a:p>
      </dgm:t>
    </dgm:pt>
    <dgm:pt modelId="{466BB2C0-DF0E-4A21-AA55-229D7FB2582F}" type="sibTrans" cxnId="{317AC7E4-42C8-45DB-BA30-F2244F02C771}">
      <dgm:prSet/>
      <dgm:spPr/>
      <dgm:t>
        <a:bodyPr/>
        <a:lstStyle/>
        <a:p>
          <a:endParaRPr lang="en-US"/>
        </a:p>
      </dgm:t>
    </dgm:pt>
    <dgm:pt modelId="{2F968A7D-0058-493B-93C1-F57FBB171CB9}">
      <dgm:prSet custT="1"/>
      <dgm:spPr>
        <a:solidFill>
          <a:schemeClr val="bg1">
            <a:lumMod val="95000"/>
          </a:schemeClr>
        </a:solidFill>
        <a:ln>
          <a:noFill/>
        </a:ln>
      </dgm:spPr>
      <dgm:t>
        <a:bodyPr/>
        <a:lstStyle/>
        <a:p>
          <a:pPr algn="l"/>
          <a:r>
            <a:rPr lang="fi-FI" sz="1900" dirty="0" err="1" smtClean="0">
              <a:solidFill>
                <a:schemeClr val="tx1"/>
              </a:solidFill>
              <a:latin typeface="+mn-lt"/>
            </a:rPr>
            <a:t>PMO:n</a:t>
          </a:r>
          <a:r>
            <a:rPr lang="fi-FI" sz="1900" dirty="0" smtClean="0">
              <a:solidFill>
                <a:schemeClr val="tx1"/>
              </a:solidFill>
              <a:latin typeface="+mn-lt"/>
            </a:rPr>
            <a:t> ylläpitämä </a:t>
          </a:r>
          <a:r>
            <a:rPr lang="fi-FI" sz="1900" b="1" dirty="0" smtClean="0">
              <a:solidFill>
                <a:schemeClr val="tx2"/>
              </a:solidFill>
              <a:latin typeface="+mn-lt"/>
            </a:rPr>
            <a:t>IT-portfolion ja resurssienhallinta </a:t>
          </a:r>
          <a:r>
            <a:rPr lang="fi-FI" sz="1900" dirty="0" smtClean="0">
              <a:solidFill>
                <a:schemeClr val="tx1"/>
              </a:solidFill>
              <a:latin typeface="+mn-lt"/>
            </a:rPr>
            <a:t>on </a:t>
          </a:r>
          <a:r>
            <a:rPr lang="fi-FI" sz="1900" b="0" dirty="0" smtClean="0">
              <a:solidFill>
                <a:schemeClr val="tx1"/>
              </a:solidFill>
              <a:latin typeface="+mn-lt"/>
            </a:rPr>
            <a:t>lisännyt tekemisen </a:t>
          </a:r>
          <a:r>
            <a:rPr lang="fi-FI" sz="1900" b="1" dirty="0" smtClean="0">
              <a:solidFill>
                <a:schemeClr val="accent3">
                  <a:lumMod val="75000"/>
                </a:schemeClr>
              </a:solidFill>
              <a:latin typeface="+mn-lt"/>
            </a:rPr>
            <a:t>läpinäkyvyyttä</a:t>
          </a:r>
          <a:r>
            <a:rPr lang="fi-FI" sz="1900" dirty="0" smtClean="0">
              <a:solidFill>
                <a:schemeClr val="tx1"/>
              </a:solidFill>
              <a:latin typeface="+mn-lt"/>
            </a:rPr>
            <a:t> ja mahdollistanut</a:t>
          </a:r>
        </a:p>
        <a:p>
          <a:pPr algn="l"/>
          <a:r>
            <a:rPr lang="fi-FI" sz="1800" dirty="0" smtClean="0">
              <a:solidFill>
                <a:schemeClr val="tx1"/>
              </a:solidFill>
              <a:latin typeface="+mn-lt"/>
            </a:rPr>
            <a:t>-  </a:t>
          </a:r>
          <a:r>
            <a:rPr lang="fi-FI" sz="1600" dirty="0" smtClean="0">
              <a:solidFill>
                <a:schemeClr val="tx1"/>
              </a:solidFill>
              <a:latin typeface="+mn-lt"/>
            </a:rPr>
            <a:t>työn </a:t>
          </a:r>
          <a:r>
            <a:rPr lang="fi-FI" sz="1600" b="1" dirty="0" smtClean="0">
              <a:solidFill>
                <a:schemeClr val="accent3">
                  <a:lumMod val="75000"/>
                </a:schemeClr>
              </a:solidFill>
              <a:latin typeface="+mn-lt"/>
            </a:rPr>
            <a:t>laadukkaamman</a:t>
          </a:r>
          <a:r>
            <a:rPr lang="fi-FI" sz="1600" dirty="0" smtClean="0">
              <a:solidFill>
                <a:schemeClr val="tx1"/>
              </a:solidFill>
              <a:latin typeface="+mn-lt"/>
            </a:rPr>
            <a:t> </a:t>
          </a:r>
          <a:r>
            <a:rPr lang="fi-FI" sz="1600" dirty="0" smtClean="0">
              <a:solidFill>
                <a:schemeClr val="tx1"/>
              </a:solidFill>
              <a:latin typeface="+mn-lt"/>
            </a:rPr>
            <a:t>sisäisen </a:t>
          </a:r>
          <a:r>
            <a:rPr lang="fi-FI" sz="1600" dirty="0" smtClean="0">
              <a:solidFill>
                <a:schemeClr val="tx1"/>
              </a:solidFill>
              <a:latin typeface="+mn-lt"/>
              <a:sym typeface="Wingdings" panose="05000000000000000000" pitchFamily="2" charset="2"/>
            </a:rPr>
            <a:t>suunnittelu-</a:t>
          </a:r>
          <a:r>
            <a:rPr lang="fi-FI" sz="1600" dirty="0" smtClean="0">
              <a:solidFill>
                <a:schemeClr val="tx1"/>
              </a:solidFill>
              <a:latin typeface="+mn-lt"/>
              <a:sym typeface="Wingdings" panose="05000000000000000000" pitchFamily="2" charset="2"/>
            </a:rPr>
            <a:t>, priorisointi- ja </a:t>
          </a:r>
          <a:r>
            <a:rPr lang="fi-FI" sz="1600" dirty="0" smtClean="0">
              <a:solidFill>
                <a:schemeClr val="tx1"/>
              </a:solidFill>
              <a:latin typeface="+mn-lt"/>
              <a:sym typeface="Wingdings" panose="05000000000000000000" pitchFamily="2" charset="2"/>
            </a:rPr>
            <a:t>päätöksentekoprosessin*</a:t>
          </a:r>
          <a:endParaRPr lang="fi-FI" sz="1600" dirty="0" smtClean="0">
            <a:solidFill>
              <a:schemeClr val="tx1"/>
            </a:solidFill>
            <a:latin typeface="+mn-lt"/>
            <a:sym typeface="Wingdings" panose="05000000000000000000" pitchFamily="2" charset="2"/>
          </a:endParaRPr>
        </a:p>
        <a:p>
          <a:pPr algn="l"/>
          <a:r>
            <a:rPr lang="fi-FI" sz="1800" b="0" i="0" noProof="0" dirty="0" smtClean="0">
              <a:solidFill>
                <a:schemeClr val="tx1"/>
              </a:solidFill>
              <a:latin typeface="+mn-lt"/>
              <a:sym typeface="Wingdings" panose="05000000000000000000" pitchFamily="2" charset="2"/>
            </a:rPr>
            <a:t>-  tiimien </a:t>
          </a:r>
          <a:r>
            <a:rPr lang="fi-FI" sz="1800" b="1" i="0" noProof="0" dirty="0" smtClean="0">
              <a:solidFill>
                <a:schemeClr val="accent3">
                  <a:lumMod val="75000"/>
                </a:schemeClr>
              </a:solidFill>
              <a:latin typeface="+mn-lt"/>
              <a:sym typeface="Wingdings" panose="05000000000000000000" pitchFamily="2" charset="2"/>
            </a:rPr>
            <a:t>työkuorman tasaamisen</a:t>
          </a:r>
          <a:endParaRPr lang="fi-FI" sz="1800" b="1" i="0" noProof="0" dirty="0">
            <a:solidFill>
              <a:schemeClr val="accent3">
                <a:lumMod val="75000"/>
              </a:schemeClr>
            </a:solidFill>
          </a:endParaRPr>
        </a:p>
      </dgm:t>
    </dgm:pt>
    <dgm:pt modelId="{7E83ECDA-2EAC-4B13-8634-1DE7115B725E}" type="parTrans" cxnId="{533D0B19-31D4-4441-A7FA-4281408901F5}">
      <dgm:prSet/>
      <dgm:spPr/>
      <dgm:t>
        <a:bodyPr/>
        <a:lstStyle/>
        <a:p>
          <a:endParaRPr lang="en-US"/>
        </a:p>
      </dgm:t>
    </dgm:pt>
    <dgm:pt modelId="{9E90A5A9-C871-4194-AE5E-DF63B45308B1}" type="sibTrans" cxnId="{533D0B19-31D4-4441-A7FA-4281408901F5}">
      <dgm:prSet/>
      <dgm:spPr/>
      <dgm:t>
        <a:bodyPr/>
        <a:lstStyle/>
        <a:p>
          <a:endParaRPr lang="en-US"/>
        </a:p>
      </dgm:t>
    </dgm:pt>
    <dgm:pt modelId="{0724207E-7E1C-5449-B657-FFA14745C671}" type="pres">
      <dgm:prSet presAssocID="{DBBDE4B5-BB77-504E-B74F-4E708CF1068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AF678E-3F9E-4243-8832-E94B85D1F6DC}" type="pres">
      <dgm:prSet presAssocID="{B5821813-62DA-7840-AF66-29D4191DF204}" presName="linNode" presStyleCnt="0"/>
      <dgm:spPr/>
    </dgm:pt>
    <dgm:pt modelId="{9613DA6C-A5F0-474F-BED4-A455301FF802}" type="pres">
      <dgm:prSet presAssocID="{B5821813-62DA-7840-AF66-29D4191DF204}" presName="parentText" presStyleLbl="node1" presStyleIdx="0" presStyleCnt="3" custScaleX="277778" custScaleY="25505" custLinFactNeighborX="-471" custLinFactNeighborY="917">
        <dgm:presLayoutVars>
          <dgm:chMax val="1"/>
          <dgm:bulletEnabled val="1"/>
        </dgm:presLayoutVars>
      </dgm:prSet>
      <dgm:spPr>
        <a:prstGeom prst="frame">
          <a:avLst/>
        </a:prstGeom>
      </dgm:spPr>
      <dgm:t>
        <a:bodyPr/>
        <a:lstStyle/>
        <a:p>
          <a:endParaRPr lang="en-US"/>
        </a:p>
      </dgm:t>
    </dgm:pt>
    <dgm:pt modelId="{6E1B55A9-A4A0-444F-9CC9-F6C694E7D9B4}" type="pres">
      <dgm:prSet presAssocID="{62095B48-41C6-E147-998A-4AFAF24043E5}" presName="sp" presStyleCnt="0"/>
      <dgm:spPr/>
    </dgm:pt>
    <dgm:pt modelId="{4685151D-BDA8-4A31-A735-0DD4C7094F72}" type="pres">
      <dgm:prSet presAssocID="{F32CC89C-0F01-4A91-8657-ECBC908B6483}" presName="linNode" presStyleCnt="0"/>
      <dgm:spPr/>
    </dgm:pt>
    <dgm:pt modelId="{42AF2B9D-A96D-43A7-A407-5E6FD6481985}" type="pres">
      <dgm:prSet presAssocID="{F32CC89C-0F01-4A91-8657-ECBC908B6483}" presName="parentText" presStyleLbl="node1" presStyleIdx="1" presStyleCnt="3" custScaleX="277778" custScaleY="18374" custLinFactNeighborX="-471" custLinFactNeighborY="2007">
        <dgm:presLayoutVars>
          <dgm:chMax val="1"/>
          <dgm:bulletEnabled val="1"/>
        </dgm:presLayoutVars>
      </dgm:prSet>
      <dgm:spPr>
        <a:prstGeom prst="frame">
          <a:avLst/>
        </a:prstGeom>
      </dgm:spPr>
      <dgm:t>
        <a:bodyPr/>
        <a:lstStyle/>
        <a:p>
          <a:endParaRPr lang="en-US"/>
        </a:p>
      </dgm:t>
    </dgm:pt>
    <dgm:pt modelId="{957276D9-1798-4990-92ED-B81884ECBC6D}" type="pres">
      <dgm:prSet presAssocID="{466BB2C0-DF0E-4A21-AA55-229D7FB2582F}" presName="sp" presStyleCnt="0"/>
      <dgm:spPr/>
    </dgm:pt>
    <dgm:pt modelId="{5814DCE1-FA93-4113-A0E2-CA37B9CE7B15}" type="pres">
      <dgm:prSet presAssocID="{2F968A7D-0058-493B-93C1-F57FBB171CB9}" presName="linNode" presStyleCnt="0"/>
      <dgm:spPr/>
    </dgm:pt>
    <dgm:pt modelId="{866A76B3-A7C2-4BF6-8344-FC6085D338A7}" type="pres">
      <dgm:prSet presAssocID="{2F968A7D-0058-493B-93C1-F57FBB171CB9}" presName="parentText" presStyleLbl="node1" presStyleIdx="2" presStyleCnt="3" custScaleX="277778" custScaleY="35004" custLinFactNeighborX="-136" custLinFactNeighborY="2417">
        <dgm:presLayoutVars>
          <dgm:chMax val="1"/>
          <dgm:bulletEnabled val="1"/>
        </dgm:presLayoutVars>
      </dgm:prSet>
      <dgm:spPr>
        <a:prstGeom prst="frame">
          <a:avLst/>
        </a:prstGeom>
      </dgm:spPr>
      <dgm:t>
        <a:bodyPr/>
        <a:lstStyle/>
        <a:p>
          <a:endParaRPr lang="en-US"/>
        </a:p>
      </dgm:t>
    </dgm:pt>
  </dgm:ptLst>
  <dgm:cxnLst>
    <dgm:cxn modelId="{F23AB169-E90A-4BBA-846F-980DC3CCFF35}" type="presOf" srcId="{F32CC89C-0F01-4A91-8657-ECBC908B6483}" destId="{42AF2B9D-A96D-43A7-A407-5E6FD6481985}" srcOrd="0" destOrd="0" presId="urn:microsoft.com/office/officeart/2005/8/layout/vList5"/>
    <dgm:cxn modelId="{582463C3-27CD-B34D-BED6-3C13D1A6E71C}" srcId="{DBBDE4B5-BB77-504E-B74F-4E708CF1068A}" destId="{B5821813-62DA-7840-AF66-29D4191DF204}" srcOrd="0" destOrd="0" parTransId="{E7F26598-D6C6-3245-A533-70BCFB504575}" sibTransId="{62095B48-41C6-E147-998A-4AFAF24043E5}"/>
    <dgm:cxn modelId="{CA1A947A-14CF-4887-9FD0-4EA9EEAE9469}" type="presOf" srcId="{DBBDE4B5-BB77-504E-B74F-4E708CF1068A}" destId="{0724207E-7E1C-5449-B657-FFA14745C671}" srcOrd="0" destOrd="0" presId="urn:microsoft.com/office/officeart/2005/8/layout/vList5"/>
    <dgm:cxn modelId="{317AC7E4-42C8-45DB-BA30-F2244F02C771}" srcId="{DBBDE4B5-BB77-504E-B74F-4E708CF1068A}" destId="{F32CC89C-0F01-4A91-8657-ECBC908B6483}" srcOrd="1" destOrd="0" parTransId="{0B28F138-8C78-4958-8B85-224C303F0D37}" sibTransId="{466BB2C0-DF0E-4A21-AA55-229D7FB2582F}"/>
    <dgm:cxn modelId="{533D0B19-31D4-4441-A7FA-4281408901F5}" srcId="{DBBDE4B5-BB77-504E-B74F-4E708CF1068A}" destId="{2F968A7D-0058-493B-93C1-F57FBB171CB9}" srcOrd="2" destOrd="0" parTransId="{7E83ECDA-2EAC-4B13-8634-1DE7115B725E}" sibTransId="{9E90A5A9-C871-4194-AE5E-DF63B45308B1}"/>
    <dgm:cxn modelId="{920E84E4-FE9B-4D21-8B49-056390886FAF}" type="presOf" srcId="{B5821813-62DA-7840-AF66-29D4191DF204}" destId="{9613DA6C-A5F0-474F-BED4-A455301FF802}" srcOrd="0" destOrd="0" presId="urn:microsoft.com/office/officeart/2005/8/layout/vList5"/>
    <dgm:cxn modelId="{824950CE-6F69-4B3B-AA3A-380DA0FACFFD}" type="presOf" srcId="{2F968A7D-0058-493B-93C1-F57FBB171CB9}" destId="{866A76B3-A7C2-4BF6-8344-FC6085D338A7}" srcOrd="0" destOrd="0" presId="urn:microsoft.com/office/officeart/2005/8/layout/vList5"/>
    <dgm:cxn modelId="{A6D460CF-6FC8-4777-A3CD-BFA1C8608265}" type="presParOf" srcId="{0724207E-7E1C-5449-B657-FFA14745C671}" destId="{C2AF678E-3F9E-4243-8832-E94B85D1F6DC}" srcOrd="0" destOrd="0" presId="urn:microsoft.com/office/officeart/2005/8/layout/vList5"/>
    <dgm:cxn modelId="{5C12DD39-CD27-424D-926D-CBEA7C5CC962}" type="presParOf" srcId="{C2AF678E-3F9E-4243-8832-E94B85D1F6DC}" destId="{9613DA6C-A5F0-474F-BED4-A455301FF802}" srcOrd="0" destOrd="0" presId="urn:microsoft.com/office/officeart/2005/8/layout/vList5"/>
    <dgm:cxn modelId="{22A65299-B04B-4134-8501-B700FF62756E}" type="presParOf" srcId="{0724207E-7E1C-5449-B657-FFA14745C671}" destId="{6E1B55A9-A4A0-444F-9CC9-F6C694E7D9B4}" srcOrd="1" destOrd="0" presId="urn:microsoft.com/office/officeart/2005/8/layout/vList5"/>
    <dgm:cxn modelId="{23346B8B-39C3-4E1C-97DE-8647D3EAE515}" type="presParOf" srcId="{0724207E-7E1C-5449-B657-FFA14745C671}" destId="{4685151D-BDA8-4A31-A735-0DD4C7094F72}" srcOrd="2" destOrd="0" presId="urn:microsoft.com/office/officeart/2005/8/layout/vList5"/>
    <dgm:cxn modelId="{406F42EE-0C59-4873-81C6-5572DD27E857}" type="presParOf" srcId="{4685151D-BDA8-4A31-A735-0DD4C7094F72}" destId="{42AF2B9D-A96D-43A7-A407-5E6FD6481985}" srcOrd="0" destOrd="0" presId="urn:microsoft.com/office/officeart/2005/8/layout/vList5"/>
    <dgm:cxn modelId="{6B2FEC64-BEF8-486D-B04B-D5EA11000B77}" type="presParOf" srcId="{0724207E-7E1C-5449-B657-FFA14745C671}" destId="{957276D9-1798-4990-92ED-B81884ECBC6D}" srcOrd="3" destOrd="0" presId="urn:microsoft.com/office/officeart/2005/8/layout/vList5"/>
    <dgm:cxn modelId="{430CFBA7-6CDC-4314-93FC-4FC33897B12E}" type="presParOf" srcId="{0724207E-7E1C-5449-B657-FFA14745C671}" destId="{5814DCE1-FA93-4113-A0E2-CA37B9CE7B15}" srcOrd="4" destOrd="0" presId="urn:microsoft.com/office/officeart/2005/8/layout/vList5"/>
    <dgm:cxn modelId="{1BDC6774-3E41-41E8-B59E-6C0D1F7B2691}" type="presParOf" srcId="{5814DCE1-FA93-4113-A0E2-CA37B9CE7B15}" destId="{866A76B3-A7C2-4BF6-8344-FC6085D338A7}" srcOrd="0" destOrd="0" presId="urn:microsoft.com/office/officeart/2005/8/layout/vList5"/>
  </dgm:cxnLst>
  <dgm:bg>
    <a:solidFill>
      <a:schemeClr val="bg1"/>
    </a:solidFill>
    <a:effectLst>
      <a:softEdge rad="12700"/>
    </a:effectLst>
  </dgm:bg>
  <dgm:whole>
    <a:ln w="6350">
      <a:noFill/>
      <a:prstDash val="dashDot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BDE4B5-BB77-504E-B74F-4E708CF1068A}" type="doc">
      <dgm:prSet loTypeId="urn:microsoft.com/office/officeart/2005/8/layout/vList5" loCatId="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CA6064A-0640-ED45-94A4-12D6B8610B13}">
      <dgm:prSet phldrT="[Text]" custT="1"/>
      <dgm:spPr>
        <a:solidFill>
          <a:srgbClr val="002060"/>
        </a:solidFill>
      </dgm:spPr>
      <dgm:t>
        <a:bodyPr/>
        <a:lstStyle/>
        <a:p>
          <a:r>
            <a:rPr lang="fi-FI" sz="2000" b="0" noProof="0" dirty="0" smtClean="0">
              <a:solidFill>
                <a:schemeClr val="bg1"/>
              </a:solidFill>
            </a:rPr>
            <a:t>Tehtävätyypit</a:t>
          </a:r>
          <a:endParaRPr lang="fi-FI" sz="2000" b="0" noProof="0" dirty="0">
            <a:solidFill>
              <a:schemeClr val="bg1"/>
            </a:solidFill>
          </a:endParaRPr>
        </a:p>
      </dgm:t>
    </dgm:pt>
    <dgm:pt modelId="{28C8EFC7-5008-3743-AE21-655ED590B453}" type="parTrans" cxnId="{E4B4B3B8-541A-0B43-BA39-DF74A4DA5D5E}">
      <dgm:prSet/>
      <dgm:spPr/>
      <dgm:t>
        <a:bodyPr/>
        <a:lstStyle/>
        <a:p>
          <a:endParaRPr lang="en-US"/>
        </a:p>
      </dgm:t>
    </dgm:pt>
    <dgm:pt modelId="{3EDA6E86-88D1-924E-908D-1F6D18B084B4}" type="sibTrans" cxnId="{E4B4B3B8-541A-0B43-BA39-DF74A4DA5D5E}">
      <dgm:prSet/>
      <dgm:spPr/>
      <dgm:t>
        <a:bodyPr/>
        <a:lstStyle/>
        <a:p>
          <a:endParaRPr lang="en-US"/>
        </a:p>
      </dgm:t>
    </dgm:pt>
    <dgm:pt modelId="{F574E707-5DDB-5641-81F0-FD81469B7EA9}">
      <dgm:prSet phldrT="[Text]" custT="1"/>
      <dgm:spPr>
        <a:solidFill>
          <a:srgbClr val="002060"/>
        </a:solidFill>
      </dgm:spPr>
      <dgm:t>
        <a:bodyPr/>
        <a:lstStyle/>
        <a:p>
          <a:r>
            <a:rPr lang="fi-FI" sz="2000" b="0" noProof="0" dirty="0" smtClean="0">
              <a:solidFill>
                <a:schemeClr val="bg1"/>
              </a:solidFill>
            </a:rPr>
            <a:t>Merkittävyysluokka</a:t>
          </a:r>
        </a:p>
        <a:p>
          <a:r>
            <a:rPr lang="fi-FI" sz="1600" b="0" noProof="0" dirty="0" smtClean="0">
              <a:solidFill>
                <a:schemeClr val="bg1"/>
              </a:solidFill>
            </a:rPr>
            <a:t>(Aalto-yliopisto taso)</a:t>
          </a:r>
          <a:endParaRPr lang="fi-FI" sz="1600" b="0" noProof="0" dirty="0">
            <a:solidFill>
              <a:schemeClr val="bg1"/>
            </a:solidFill>
          </a:endParaRPr>
        </a:p>
      </dgm:t>
    </dgm:pt>
    <dgm:pt modelId="{1B75372A-392F-D24A-A48A-2CA762A001A9}" type="parTrans" cxnId="{E451B3EE-DABC-C14C-A0D8-5117DE8A006A}">
      <dgm:prSet/>
      <dgm:spPr/>
      <dgm:t>
        <a:bodyPr/>
        <a:lstStyle/>
        <a:p>
          <a:endParaRPr lang="en-US"/>
        </a:p>
      </dgm:t>
    </dgm:pt>
    <dgm:pt modelId="{19CC8A30-D068-214F-8EDD-B935647BB863}" type="sibTrans" cxnId="{E451B3EE-DABC-C14C-A0D8-5117DE8A006A}">
      <dgm:prSet/>
      <dgm:spPr/>
      <dgm:t>
        <a:bodyPr/>
        <a:lstStyle/>
        <a:p>
          <a:endParaRPr lang="en-US"/>
        </a:p>
      </dgm:t>
    </dgm:pt>
    <dgm:pt modelId="{B5821813-62DA-7840-AF66-29D4191DF204}">
      <dgm:prSet phldrT="[Text]" custT="1"/>
      <dgm:spPr>
        <a:noFill/>
        <a:ln>
          <a:noFill/>
        </a:ln>
      </dgm:spPr>
      <dgm:t>
        <a:bodyPr/>
        <a:lstStyle/>
        <a:p>
          <a:r>
            <a:rPr lang="fi-FI" sz="1900" dirty="0" smtClean="0"/>
            <a:t>n. 90% </a:t>
          </a:r>
          <a:r>
            <a:rPr lang="fi-FI" sz="1900" dirty="0" err="1" smtClean="0"/>
            <a:t>PMO:n</a:t>
          </a:r>
          <a:r>
            <a:rPr lang="fi-FI" sz="1900" dirty="0" smtClean="0"/>
            <a:t> tehtävistä on </a:t>
          </a:r>
          <a:r>
            <a:rPr lang="fi-FI" sz="1900" b="1" dirty="0" smtClean="0">
              <a:solidFill>
                <a:srgbClr val="7030A0"/>
              </a:solidFill>
            </a:rPr>
            <a:t>liloja /</a:t>
          </a:r>
          <a:r>
            <a:rPr lang="fi-FI" sz="1900" b="1" dirty="0" smtClean="0">
              <a:solidFill>
                <a:srgbClr val="FF0000"/>
              </a:solidFill>
            </a:rPr>
            <a:t>punaisia </a:t>
          </a:r>
          <a:endParaRPr lang="en-US" sz="1900" dirty="0"/>
        </a:p>
      </dgm:t>
    </dgm:pt>
    <dgm:pt modelId="{E7F26598-D6C6-3245-A533-70BCFB504575}" type="parTrans" cxnId="{582463C3-27CD-B34D-BED6-3C13D1A6E71C}">
      <dgm:prSet/>
      <dgm:spPr/>
      <dgm:t>
        <a:bodyPr/>
        <a:lstStyle/>
        <a:p>
          <a:endParaRPr lang="en-US"/>
        </a:p>
      </dgm:t>
    </dgm:pt>
    <dgm:pt modelId="{62095B48-41C6-E147-998A-4AFAF24043E5}" type="sibTrans" cxnId="{582463C3-27CD-B34D-BED6-3C13D1A6E71C}">
      <dgm:prSet/>
      <dgm:spPr/>
      <dgm:t>
        <a:bodyPr/>
        <a:lstStyle/>
        <a:p>
          <a:endParaRPr lang="en-US"/>
        </a:p>
      </dgm:t>
    </dgm:pt>
    <dgm:pt modelId="{66263C9E-B33F-2346-898D-17B28089EE7A}">
      <dgm:prSet custT="1"/>
      <dgm:spPr>
        <a:solidFill>
          <a:srgbClr val="002060"/>
        </a:solidFill>
      </dgm:spPr>
      <dgm:t>
        <a:bodyPr/>
        <a:lstStyle/>
        <a:p>
          <a:r>
            <a:rPr lang="fi-FI" sz="2000" b="0" dirty="0" smtClean="0">
              <a:solidFill>
                <a:schemeClr val="bg1"/>
              </a:solidFill>
            </a:rPr>
            <a:t>Vaikuttavuusalueet</a:t>
          </a:r>
          <a:endParaRPr lang="fi-FI" sz="2000" b="0" noProof="0" dirty="0">
            <a:solidFill>
              <a:schemeClr val="bg1"/>
            </a:solidFill>
          </a:endParaRPr>
        </a:p>
      </dgm:t>
    </dgm:pt>
    <dgm:pt modelId="{829F2E9C-3CC2-3642-AC3C-95A9C1C8C87D}" type="parTrans" cxnId="{F220ACDE-2248-C346-A821-7037A42D0346}">
      <dgm:prSet/>
      <dgm:spPr/>
      <dgm:t>
        <a:bodyPr/>
        <a:lstStyle/>
        <a:p>
          <a:endParaRPr lang="en-US"/>
        </a:p>
      </dgm:t>
    </dgm:pt>
    <dgm:pt modelId="{C59A7457-0E92-414A-BE67-98F3B87B4DC2}" type="sibTrans" cxnId="{F220ACDE-2248-C346-A821-7037A42D0346}">
      <dgm:prSet/>
      <dgm:spPr/>
      <dgm:t>
        <a:bodyPr/>
        <a:lstStyle/>
        <a:p>
          <a:endParaRPr lang="en-US"/>
        </a:p>
      </dgm:t>
    </dgm:pt>
    <dgm:pt modelId="{095F5F83-311E-473C-9041-6E42C42A9430}">
      <dgm:prSet custT="1"/>
      <dgm:spPr>
        <a:noFill/>
        <a:ln>
          <a:noFill/>
        </a:ln>
      </dgm:spPr>
      <dgm:t>
        <a:bodyPr/>
        <a:lstStyle/>
        <a:p>
          <a:r>
            <a:rPr lang="fi-FI" sz="2000" dirty="0" err="1" smtClean="0"/>
            <a:t>Run</a:t>
          </a:r>
          <a:r>
            <a:rPr lang="fi-FI" sz="2000" dirty="0" smtClean="0"/>
            <a:t> tehtäviä (jatkuva tuotanto) 18%</a:t>
          </a:r>
          <a:endParaRPr lang="fi-FI" sz="2000" noProof="0" dirty="0"/>
        </a:p>
      </dgm:t>
    </dgm:pt>
    <dgm:pt modelId="{74FCC833-B4FC-4F2C-A151-6D8DA421523A}" type="parTrans" cxnId="{6FEE06DA-FDA2-489A-B4BA-6D1E50CAFDCD}">
      <dgm:prSet/>
      <dgm:spPr/>
      <dgm:t>
        <a:bodyPr/>
        <a:lstStyle/>
        <a:p>
          <a:endParaRPr lang="en-US"/>
        </a:p>
      </dgm:t>
    </dgm:pt>
    <dgm:pt modelId="{5B831544-9F34-4D9B-9CB2-E32AA1ED198F}" type="sibTrans" cxnId="{6FEE06DA-FDA2-489A-B4BA-6D1E50CAFDCD}">
      <dgm:prSet/>
      <dgm:spPr/>
      <dgm:t>
        <a:bodyPr/>
        <a:lstStyle/>
        <a:p>
          <a:endParaRPr lang="en-US"/>
        </a:p>
      </dgm:t>
    </dgm:pt>
    <dgm:pt modelId="{7EC5BBD8-6808-4B48-B02B-37DEF140B613}">
      <dgm:prSet custT="1"/>
      <dgm:spPr>
        <a:solidFill>
          <a:srgbClr val="002060"/>
        </a:solidFill>
      </dgm:spPr>
      <dgm:t>
        <a:bodyPr/>
        <a:lstStyle/>
        <a:p>
          <a:r>
            <a:rPr lang="fi-FI" sz="2000" b="0" noProof="0" dirty="0" smtClean="0">
              <a:solidFill>
                <a:schemeClr val="bg1"/>
              </a:solidFill>
            </a:rPr>
            <a:t>Painopistealueet</a:t>
          </a:r>
          <a:endParaRPr lang="fi-FI" sz="2000" b="0" noProof="0" dirty="0">
            <a:solidFill>
              <a:schemeClr val="bg1"/>
            </a:solidFill>
          </a:endParaRPr>
        </a:p>
      </dgm:t>
    </dgm:pt>
    <dgm:pt modelId="{68AEAF23-9A6C-46AC-8C2F-8B8BC9F6D798}" type="parTrans" cxnId="{E1561BEC-9485-47CD-8D7E-8CA8B391E633}">
      <dgm:prSet/>
      <dgm:spPr/>
      <dgm:t>
        <a:bodyPr/>
        <a:lstStyle/>
        <a:p>
          <a:endParaRPr lang="en-US"/>
        </a:p>
      </dgm:t>
    </dgm:pt>
    <dgm:pt modelId="{FD5E8B30-E016-4474-ACE9-C7B629F0EA81}" type="sibTrans" cxnId="{E1561BEC-9485-47CD-8D7E-8CA8B391E633}">
      <dgm:prSet/>
      <dgm:spPr/>
      <dgm:t>
        <a:bodyPr/>
        <a:lstStyle/>
        <a:p>
          <a:endParaRPr lang="en-US"/>
        </a:p>
      </dgm:t>
    </dgm:pt>
    <dgm:pt modelId="{F32CC89C-0F01-4A91-8657-ECBC908B6483}">
      <dgm:prSet custT="1"/>
      <dgm:spPr>
        <a:noFill/>
        <a:ln>
          <a:noFill/>
        </a:ln>
      </dgm:spPr>
      <dgm:t>
        <a:bodyPr/>
        <a:lstStyle/>
        <a:p>
          <a:r>
            <a:rPr lang="fi-FI" sz="1800" noProof="0" dirty="0" smtClean="0"/>
            <a:t> Koulutuksen ja viestinnän IT 12%  </a:t>
          </a:r>
          <a:r>
            <a:rPr lang="fi-FI" sz="800" noProof="0" dirty="0" smtClean="0"/>
            <a:t>(</a:t>
          </a:r>
          <a:r>
            <a:rPr lang="fi-FI" sz="800" noProof="0" dirty="0" smtClean="0">
              <a:sym typeface="Wingdings" panose="05000000000000000000" pitchFamily="2" charset="2"/>
            </a:rPr>
            <a:t>n. 30% alueen projekteista) </a:t>
          </a:r>
          <a:endParaRPr lang="fi-FI" sz="800" noProof="0" dirty="0"/>
        </a:p>
      </dgm:t>
    </dgm:pt>
    <dgm:pt modelId="{0B28F138-8C78-4958-8B85-224C303F0D37}" type="parTrans" cxnId="{317AC7E4-42C8-45DB-BA30-F2244F02C771}">
      <dgm:prSet/>
      <dgm:spPr/>
      <dgm:t>
        <a:bodyPr/>
        <a:lstStyle/>
        <a:p>
          <a:endParaRPr lang="en-US"/>
        </a:p>
      </dgm:t>
    </dgm:pt>
    <dgm:pt modelId="{466BB2C0-DF0E-4A21-AA55-229D7FB2582F}" type="sibTrans" cxnId="{317AC7E4-42C8-45DB-BA30-F2244F02C771}">
      <dgm:prSet/>
      <dgm:spPr/>
      <dgm:t>
        <a:bodyPr/>
        <a:lstStyle/>
        <a:p>
          <a:endParaRPr lang="en-US"/>
        </a:p>
      </dgm:t>
    </dgm:pt>
    <dgm:pt modelId="{299FA7C1-A3CB-494F-A5CD-37CF0D570D02}">
      <dgm:prSet custT="1"/>
      <dgm:spPr>
        <a:noFill/>
        <a:ln>
          <a:noFill/>
        </a:ln>
      </dgm:spPr>
      <dgm:t>
        <a:bodyPr/>
        <a:lstStyle/>
        <a:p>
          <a:r>
            <a:rPr lang="fi-FI" sz="2000" dirty="0" err="1" smtClean="0"/>
            <a:t>Grow</a:t>
          </a:r>
          <a:r>
            <a:rPr lang="fi-FI" sz="2000" dirty="0" smtClean="0"/>
            <a:t> tehtäviä (jatkokehitys) 52%</a:t>
          </a:r>
          <a:endParaRPr lang="fi-FI" sz="2000" noProof="0" dirty="0"/>
        </a:p>
      </dgm:t>
    </dgm:pt>
    <dgm:pt modelId="{69F752BB-1827-430A-B38F-63F37685874B}" type="parTrans" cxnId="{6016D1E9-6CE5-4585-B536-A04705527A70}">
      <dgm:prSet/>
      <dgm:spPr/>
      <dgm:t>
        <a:bodyPr/>
        <a:lstStyle/>
        <a:p>
          <a:endParaRPr lang="en-US"/>
        </a:p>
      </dgm:t>
    </dgm:pt>
    <dgm:pt modelId="{ECDBD26D-F6C5-49C4-A5B3-553A1ABF6C3A}" type="sibTrans" cxnId="{6016D1E9-6CE5-4585-B536-A04705527A70}">
      <dgm:prSet/>
      <dgm:spPr/>
      <dgm:t>
        <a:bodyPr/>
        <a:lstStyle/>
        <a:p>
          <a:endParaRPr lang="en-US"/>
        </a:p>
      </dgm:t>
    </dgm:pt>
    <dgm:pt modelId="{36CF2022-B81F-4301-9DC1-1BB064541FBA}">
      <dgm:prSet custT="1"/>
      <dgm:spPr>
        <a:noFill/>
        <a:ln>
          <a:noFill/>
        </a:ln>
      </dgm:spPr>
      <dgm:t>
        <a:bodyPr/>
        <a:lstStyle/>
        <a:p>
          <a:r>
            <a:rPr lang="fi-FI" sz="2000" dirty="0" err="1" smtClean="0"/>
            <a:t>Transform</a:t>
          </a:r>
          <a:r>
            <a:rPr lang="fi-FI" sz="2000" dirty="0" smtClean="0"/>
            <a:t> tehtäviä (uuskehitys) 30%</a:t>
          </a:r>
          <a:endParaRPr lang="fi-FI" sz="2000" noProof="0" dirty="0"/>
        </a:p>
      </dgm:t>
    </dgm:pt>
    <dgm:pt modelId="{F8544DF4-F196-4E89-A4F0-9F3E3D181898}" type="parTrans" cxnId="{7E737760-A3FB-4D35-8D3D-A42A8BA620FD}">
      <dgm:prSet/>
      <dgm:spPr/>
      <dgm:t>
        <a:bodyPr/>
        <a:lstStyle/>
        <a:p>
          <a:endParaRPr lang="en-US"/>
        </a:p>
      </dgm:t>
    </dgm:pt>
    <dgm:pt modelId="{2781FCD5-3E29-480D-856E-EF758BBCA177}" type="sibTrans" cxnId="{7E737760-A3FB-4D35-8D3D-A42A8BA620FD}">
      <dgm:prSet/>
      <dgm:spPr/>
      <dgm:t>
        <a:bodyPr/>
        <a:lstStyle/>
        <a:p>
          <a:endParaRPr lang="en-US"/>
        </a:p>
      </dgm:t>
    </dgm:pt>
    <dgm:pt modelId="{4C66A41C-503D-429C-86E3-E7871FD2DDF5}">
      <dgm:prSet custT="1"/>
      <dgm:spPr>
        <a:noFill/>
        <a:ln>
          <a:noFill/>
        </a:ln>
      </dgm:spPr>
      <dgm:t>
        <a:bodyPr/>
        <a:lstStyle/>
        <a:p>
          <a:r>
            <a:rPr lang="fi-FI" sz="1800" dirty="0" smtClean="0"/>
            <a:t> IT-infrastruktuuri 48%</a:t>
          </a:r>
          <a:endParaRPr lang="fi-FI" sz="1800" noProof="0" dirty="0"/>
        </a:p>
      </dgm:t>
    </dgm:pt>
    <dgm:pt modelId="{2DCD2999-B929-4B2A-AE32-81E3ADB74DA1}" type="parTrans" cxnId="{73A4418C-35C5-42BF-A50B-767AAB3A7B20}">
      <dgm:prSet/>
      <dgm:spPr/>
      <dgm:t>
        <a:bodyPr/>
        <a:lstStyle/>
        <a:p>
          <a:endParaRPr lang="en-US"/>
        </a:p>
      </dgm:t>
    </dgm:pt>
    <dgm:pt modelId="{15D4309F-3646-4AB1-8257-E13856056572}" type="sibTrans" cxnId="{73A4418C-35C5-42BF-A50B-767AAB3A7B20}">
      <dgm:prSet/>
      <dgm:spPr/>
      <dgm:t>
        <a:bodyPr/>
        <a:lstStyle/>
        <a:p>
          <a:endParaRPr lang="en-US"/>
        </a:p>
      </dgm:t>
    </dgm:pt>
    <dgm:pt modelId="{343FE90B-5217-4BBA-96ED-9316632466A4}">
      <dgm:prSet custT="1"/>
      <dgm:spPr>
        <a:noFill/>
        <a:ln>
          <a:noFill/>
        </a:ln>
      </dgm:spPr>
      <dgm:t>
        <a:bodyPr/>
        <a:lstStyle/>
        <a:p>
          <a:r>
            <a:rPr lang="fi-FI" sz="1800" noProof="0" dirty="0" smtClean="0"/>
            <a:t> Palveluiden IT 15%</a:t>
          </a:r>
          <a:endParaRPr lang="fi-FI" sz="1800" noProof="0" dirty="0"/>
        </a:p>
      </dgm:t>
    </dgm:pt>
    <dgm:pt modelId="{693254A3-E18C-4F11-8E8A-BE762300F7EA}" type="parTrans" cxnId="{9E5DBFA3-1F26-4865-AA1F-933F830F2A77}">
      <dgm:prSet/>
      <dgm:spPr/>
      <dgm:t>
        <a:bodyPr/>
        <a:lstStyle/>
        <a:p>
          <a:endParaRPr lang="en-US"/>
        </a:p>
      </dgm:t>
    </dgm:pt>
    <dgm:pt modelId="{DF0E63FB-07FD-40F1-93B0-2BA6D07959C6}" type="sibTrans" cxnId="{9E5DBFA3-1F26-4865-AA1F-933F830F2A77}">
      <dgm:prSet/>
      <dgm:spPr/>
      <dgm:t>
        <a:bodyPr/>
        <a:lstStyle/>
        <a:p>
          <a:endParaRPr lang="en-US"/>
        </a:p>
      </dgm:t>
    </dgm:pt>
    <dgm:pt modelId="{62A4EAA2-161A-410A-B93E-5F08AFD5AB7B}">
      <dgm:prSet phldrT="[Text]" custT="1"/>
      <dgm:spPr>
        <a:noFill/>
        <a:ln>
          <a:noFill/>
        </a:ln>
      </dgm:spPr>
      <dgm:t>
        <a:bodyPr/>
        <a:lstStyle/>
        <a:p>
          <a:r>
            <a:rPr lang="fi-FI" sz="2000" dirty="0" smtClean="0"/>
            <a:t>ohjelmia/projekteja 2/3</a:t>
          </a:r>
          <a:endParaRPr lang="en-US" sz="2000" dirty="0"/>
        </a:p>
      </dgm:t>
    </dgm:pt>
    <dgm:pt modelId="{ED83BCC7-4BD2-4AAE-84AC-9188E6C2F3E9}" type="parTrans" cxnId="{78BFA698-8B1D-4EF4-86A3-DE9CDB69B77D}">
      <dgm:prSet/>
      <dgm:spPr/>
      <dgm:t>
        <a:bodyPr/>
        <a:lstStyle/>
        <a:p>
          <a:endParaRPr lang="en-US"/>
        </a:p>
      </dgm:t>
    </dgm:pt>
    <dgm:pt modelId="{AF9A8980-3C94-417E-8FEA-001A2BD1B426}" type="sibTrans" cxnId="{78BFA698-8B1D-4EF4-86A3-DE9CDB69B77D}">
      <dgm:prSet/>
      <dgm:spPr/>
      <dgm:t>
        <a:bodyPr/>
        <a:lstStyle/>
        <a:p>
          <a:endParaRPr lang="en-US"/>
        </a:p>
      </dgm:t>
    </dgm:pt>
    <dgm:pt modelId="{E162F9EC-91E2-4FAC-BB7F-A85AAB8C6850}">
      <dgm:prSet custT="1"/>
      <dgm:spPr>
        <a:solidFill>
          <a:srgbClr val="002060"/>
        </a:solidFill>
      </dgm:spPr>
      <dgm:t>
        <a:bodyPr/>
        <a:lstStyle/>
        <a:p>
          <a:r>
            <a:rPr lang="fi-FI" sz="2000" b="0" noProof="0" dirty="0" smtClean="0">
              <a:solidFill>
                <a:schemeClr val="bg1"/>
              </a:solidFill>
            </a:rPr>
            <a:t>Osuus</a:t>
          </a:r>
          <a:r>
            <a:rPr lang="fi-FI" sz="2200" b="1" noProof="0" dirty="0" smtClean="0">
              <a:solidFill>
                <a:schemeClr val="tx1"/>
              </a:solidFill>
            </a:rPr>
            <a:t> </a:t>
          </a:r>
          <a:r>
            <a:rPr lang="fi-FI" sz="2200" b="0" noProof="0" dirty="0" smtClean="0">
              <a:solidFill>
                <a:schemeClr val="bg1"/>
              </a:solidFill>
            </a:rPr>
            <a:t>työstä portfoliossa</a:t>
          </a:r>
          <a:endParaRPr lang="fi-FI" sz="2200" b="0" noProof="0" dirty="0">
            <a:solidFill>
              <a:schemeClr val="bg1"/>
            </a:solidFill>
          </a:endParaRPr>
        </a:p>
      </dgm:t>
    </dgm:pt>
    <dgm:pt modelId="{6C28EF20-F4DA-45FA-8B60-20CCB7E6C117}" type="parTrans" cxnId="{51C1BAE0-A981-4FE6-8A46-8B3CC855B7C2}">
      <dgm:prSet/>
      <dgm:spPr/>
      <dgm:t>
        <a:bodyPr/>
        <a:lstStyle/>
        <a:p>
          <a:endParaRPr lang="en-US"/>
        </a:p>
      </dgm:t>
    </dgm:pt>
    <dgm:pt modelId="{935FF8DB-BAD9-4065-A344-C371341033E9}" type="sibTrans" cxnId="{51C1BAE0-A981-4FE6-8A46-8B3CC855B7C2}">
      <dgm:prSet/>
      <dgm:spPr/>
      <dgm:t>
        <a:bodyPr/>
        <a:lstStyle/>
        <a:p>
          <a:endParaRPr lang="en-US"/>
        </a:p>
      </dgm:t>
    </dgm:pt>
    <dgm:pt modelId="{A73AD2D9-8AEA-492D-86CA-1659A8C49752}">
      <dgm:prSet custT="1"/>
      <dgm:spPr>
        <a:noFill/>
        <a:ln>
          <a:noFill/>
        </a:ln>
      </dgm:spPr>
      <dgm:t>
        <a:bodyPr/>
        <a:lstStyle/>
        <a:p>
          <a:r>
            <a:rPr lang="fi-FI" sz="2000" noProof="0" dirty="0" smtClean="0"/>
            <a:t>n. 70% (</a:t>
          </a:r>
          <a:r>
            <a:rPr lang="fi-FI" sz="2000" noProof="0" dirty="0" err="1" smtClean="0"/>
            <a:t>PMO:lla</a:t>
          </a:r>
          <a:r>
            <a:rPr lang="fi-FI" sz="2000" noProof="0" dirty="0" smtClean="0"/>
            <a:t> vastuu/osavastuu tehtävästä)</a:t>
          </a:r>
          <a:endParaRPr lang="fi-FI" sz="2000" noProof="0" dirty="0"/>
        </a:p>
      </dgm:t>
    </dgm:pt>
    <dgm:pt modelId="{BE3DF0CC-53CE-481C-9CE5-D8C341442F04}" type="parTrans" cxnId="{213976DB-D686-4CD8-8CDA-F5DD14A14878}">
      <dgm:prSet/>
      <dgm:spPr/>
      <dgm:t>
        <a:bodyPr/>
        <a:lstStyle/>
        <a:p>
          <a:endParaRPr lang="en-US"/>
        </a:p>
      </dgm:t>
    </dgm:pt>
    <dgm:pt modelId="{E23E7077-D7CD-4DE6-B4F1-C1E3A2A60967}" type="sibTrans" cxnId="{213976DB-D686-4CD8-8CDA-F5DD14A14878}">
      <dgm:prSet/>
      <dgm:spPr/>
      <dgm:t>
        <a:bodyPr/>
        <a:lstStyle/>
        <a:p>
          <a:endParaRPr lang="en-US"/>
        </a:p>
      </dgm:t>
    </dgm:pt>
    <dgm:pt modelId="{61E44046-2E95-4ED5-ADAC-70E3803976E6}">
      <dgm:prSet phldrT="[Text]" custT="1"/>
      <dgm:spPr>
        <a:noFill/>
        <a:ln>
          <a:noFill/>
        </a:ln>
      </dgm:spPr>
      <dgm:t>
        <a:bodyPr/>
        <a:lstStyle/>
        <a:p>
          <a:r>
            <a:rPr lang="fi-FI" sz="2000" dirty="0" smtClean="0"/>
            <a:t>esiselvitys-/pienkehitystehtäviä 1/3</a:t>
          </a:r>
          <a:endParaRPr lang="en-US" sz="2000" dirty="0"/>
        </a:p>
      </dgm:t>
    </dgm:pt>
    <dgm:pt modelId="{62B33E52-514A-457D-984A-B9AC8F829124}" type="parTrans" cxnId="{A9A9205B-821C-4CDA-ACFD-5F94315BCEA4}">
      <dgm:prSet/>
      <dgm:spPr/>
      <dgm:t>
        <a:bodyPr/>
        <a:lstStyle/>
        <a:p>
          <a:endParaRPr lang="en-US"/>
        </a:p>
      </dgm:t>
    </dgm:pt>
    <dgm:pt modelId="{E72BFE40-A2C0-4D41-AF4B-B9AD36A351FA}" type="sibTrans" cxnId="{A9A9205B-821C-4CDA-ACFD-5F94315BCEA4}">
      <dgm:prSet/>
      <dgm:spPr/>
      <dgm:t>
        <a:bodyPr/>
        <a:lstStyle/>
        <a:p>
          <a:endParaRPr lang="en-US"/>
        </a:p>
      </dgm:t>
    </dgm:pt>
    <dgm:pt modelId="{2B6A85A4-65DF-48A7-A68E-79FDD61A0C90}">
      <dgm:prSet custT="1"/>
      <dgm:spPr>
        <a:noFill/>
        <a:ln>
          <a:noFill/>
        </a:ln>
      </dgm:spPr>
      <dgm:t>
        <a:bodyPr/>
        <a:lstStyle/>
        <a:p>
          <a:r>
            <a:rPr lang="fi-FI" sz="1800" noProof="0" dirty="0" smtClean="0"/>
            <a:t> Laadun kehitys 26%</a:t>
          </a:r>
          <a:endParaRPr lang="fi-FI" sz="1800" noProof="0" dirty="0"/>
        </a:p>
      </dgm:t>
    </dgm:pt>
    <dgm:pt modelId="{8F9E8111-EA0D-4077-9AFA-A7C3CA99D2EE}" type="parTrans" cxnId="{B066EB3B-6D56-407C-A601-2993B178FC22}">
      <dgm:prSet/>
      <dgm:spPr/>
      <dgm:t>
        <a:bodyPr/>
        <a:lstStyle/>
        <a:p>
          <a:endParaRPr lang="en-US"/>
        </a:p>
      </dgm:t>
    </dgm:pt>
    <dgm:pt modelId="{A8C3FFB3-3CFF-40AE-BD0B-179755E279AF}" type="sibTrans" cxnId="{B066EB3B-6D56-407C-A601-2993B178FC22}">
      <dgm:prSet/>
      <dgm:spPr/>
      <dgm:t>
        <a:bodyPr/>
        <a:lstStyle/>
        <a:p>
          <a:endParaRPr lang="en-US"/>
        </a:p>
      </dgm:t>
    </dgm:pt>
    <dgm:pt modelId="{0724207E-7E1C-5449-B657-FFA14745C671}" type="pres">
      <dgm:prSet presAssocID="{DBBDE4B5-BB77-504E-B74F-4E708CF1068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2EBC45-90FE-40D3-8C72-83E33FC5A0E6}" type="pres">
      <dgm:prSet presAssocID="{E162F9EC-91E2-4FAC-BB7F-A85AAB8C6850}" presName="linNode" presStyleCnt="0"/>
      <dgm:spPr/>
    </dgm:pt>
    <dgm:pt modelId="{143B381C-B346-41B5-A783-BA51CB564605}" type="pres">
      <dgm:prSet presAssocID="{E162F9EC-91E2-4FAC-BB7F-A85AAB8C6850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0EEAE6-03DB-4C00-AB04-A0B7BCC00F09}" type="pres">
      <dgm:prSet presAssocID="{E162F9EC-91E2-4FAC-BB7F-A85AAB8C6850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BE984-7AB7-4C13-AB33-20684099B18D}" type="pres">
      <dgm:prSet presAssocID="{935FF8DB-BAD9-4065-A344-C371341033E9}" presName="sp" presStyleCnt="0"/>
      <dgm:spPr/>
    </dgm:pt>
    <dgm:pt modelId="{39F7A964-B67A-3248-8264-112906B2B484}" type="pres">
      <dgm:prSet presAssocID="{DCA6064A-0640-ED45-94A4-12D6B8610B13}" presName="linNode" presStyleCnt="0"/>
      <dgm:spPr/>
    </dgm:pt>
    <dgm:pt modelId="{98F3231E-5016-4847-9E2F-D1C6845B351F}" type="pres">
      <dgm:prSet presAssocID="{DCA6064A-0640-ED45-94A4-12D6B8610B13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FD1BE-E520-C346-B82C-BE3DDBB3F035}" type="pres">
      <dgm:prSet presAssocID="{DCA6064A-0640-ED45-94A4-12D6B8610B13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76F92C-B6E8-0C4B-8573-1FE0346232FE}" type="pres">
      <dgm:prSet presAssocID="{3EDA6E86-88D1-924E-908D-1F6D18B084B4}" presName="sp" presStyleCnt="0"/>
      <dgm:spPr/>
    </dgm:pt>
    <dgm:pt modelId="{41F6F582-FD4D-334B-B172-491368D4EFB6}" type="pres">
      <dgm:prSet presAssocID="{66263C9E-B33F-2346-898D-17B28089EE7A}" presName="linNode" presStyleCnt="0"/>
      <dgm:spPr/>
    </dgm:pt>
    <dgm:pt modelId="{BCB4FE71-DDE6-9344-A7D0-B282AC604787}" type="pres">
      <dgm:prSet presAssocID="{66263C9E-B33F-2346-898D-17B28089EE7A}" presName="parentText" presStyleLbl="node1" presStyleIdx="2" presStyleCnt="5" custLinFactNeighborY="-273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962734-DF43-114E-A4B1-57B3394A1849}" type="pres">
      <dgm:prSet presAssocID="{66263C9E-B33F-2346-898D-17B28089EE7A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7924F-0AF3-2541-833D-6FA486D2FB50}" type="pres">
      <dgm:prSet presAssocID="{C59A7457-0E92-414A-BE67-98F3B87B4DC2}" presName="sp" presStyleCnt="0"/>
      <dgm:spPr/>
    </dgm:pt>
    <dgm:pt modelId="{49B50908-BDC6-3640-9067-446375D120AB}" type="pres">
      <dgm:prSet presAssocID="{F574E707-5DDB-5641-81F0-FD81469B7EA9}" presName="linNode" presStyleCnt="0"/>
      <dgm:spPr/>
    </dgm:pt>
    <dgm:pt modelId="{98429208-012C-B842-9826-DA7AA97DB3EC}" type="pres">
      <dgm:prSet presAssocID="{F574E707-5DDB-5641-81F0-FD81469B7EA9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3F2F5B-8853-B440-A277-FA3616205890}" type="pres">
      <dgm:prSet presAssocID="{F574E707-5DDB-5641-81F0-FD81469B7EA9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6CE4CF-22E0-4620-B0AA-049B752B2381}" type="pres">
      <dgm:prSet presAssocID="{19CC8A30-D068-214F-8EDD-B935647BB863}" presName="sp" presStyleCnt="0"/>
      <dgm:spPr/>
    </dgm:pt>
    <dgm:pt modelId="{A1613A0C-2B54-4A86-9D02-D5B195899258}" type="pres">
      <dgm:prSet presAssocID="{7EC5BBD8-6808-4B48-B02B-37DEF140B613}" presName="linNode" presStyleCnt="0"/>
      <dgm:spPr/>
    </dgm:pt>
    <dgm:pt modelId="{1B52CF00-DBB9-4A81-8145-8C6365A6AB3D}" type="pres">
      <dgm:prSet presAssocID="{7EC5BBD8-6808-4B48-B02B-37DEF140B613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57A2C-2DC4-467C-99F5-33A56C3C4305}" type="pres">
      <dgm:prSet presAssocID="{7EC5BBD8-6808-4B48-B02B-37DEF140B613}" presName="descendantText" presStyleLbl="alignAccFollowNode1" presStyleIdx="4" presStyleCnt="5" custScaleY="1257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BC0AC9-2575-4D7B-92F6-0F172BE1A5B2}" type="presOf" srcId="{66263C9E-B33F-2346-898D-17B28089EE7A}" destId="{BCB4FE71-DDE6-9344-A7D0-B282AC604787}" srcOrd="0" destOrd="0" presId="urn:microsoft.com/office/officeart/2005/8/layout/vList5"/>
    <dgm:cxn modelId="{E1561BEC-9485-47CD-8D7E-8CA8B391E633}" srcId="{DBBDE4B5-BB77-504E-B74F-4E708CF1068A}" destId="{7EC5BBD8-6808-4B48-B02B-37DEF140B613}" srcOrd="4" destOrd="0" parTransId="{68AEAF23-9A6C-46AC-8C2F-8B8BC9F6D798}" sibTransId="{FD5E8B30-E016-4474-ACE9-C7B629F0EA81}"/>
    <dgm:cxn modelId="{FF20CA4F-14A7-4A45-91C5-B2FB179B957D}" type="presOf" srcId="{095F5F83-311E-473C-9041-6E42C42A9430}" destId="{90962734-DF43-114E-A4B1-57B3394A1849}" srcOrd="0" destOrd="0" presId="urn:microsoft.com/office/officeart/2005/8/layout/vList5"/>
    <dgm:cxn modelId="{582463C3-27CD-B34D-BED6-3C13D1A6E71C}" srcId="{F574E707-5DDB-5641-81F0-FD81469B7EA9}" destId="{B5821813-62DA-7840-AF66-29D4191DF204}" srcOrd="0" destOrd="0" parTransId="{E7F26598-D6C6-3245-A533-70BCFB504575}" sibTransId="{62095B48-41C6-E147-998A-4AFAF24043E5}"/>
    <dgm:cxn modelId="{51C1BAE0-A981-4FE6-8A46-8B3CC855B7C2}" srcId="{DBBDE4B5-BB77-504E-B74F-4E708CF1068A}" destId="{E162F9EC-91E2-4FAC-BB7F-A85AAB8C6850}" srcOrd="0" destOrd="0" parTransId="{6C28EF20-F4DA-45FA-8B60-20CCB7E6C117}" sibTransId="{935FF8DB-BAD9-4065-A344-C371341033E9}"/>
    <dgm:cxn modelId="{ADBF8E35-3826-4719-B112-D8E6636DF847}" type="presOf" srcId="{4C66A41C-503D-429C-86E3-E7871FD2DDF5}" destId="{BCB57A2C-2DC4-467C-99F5-33A56C3C4305}" srcOrd="0" destOrd="0" presId="urn:microsoft.com/office/officeart/2005/8/layout/vList5"/>
    <dgm:cxn modelId="{73A4418C-35C5-42BF-A50B-767AAB3A7B20}" srcId="{7EC5BBD8-6808-4B48-B02B-37DEF140B613}" destId="{4C66A41C-503D-429C-86E3-E7871FD2DDF5}" srcOrd="0" destOrd="0" parTransId="{2DCD2999-B929-4B2A-AE32-81E3ADB74DA1}" sibTransId="{15D4309F-3646-4AB1-8257-E13856056572}"/>
    <dgm:cxn modelId="{7E737760-A3FB-4D35-8D3D-A42A8BA620FD}" srcId="{66263C9E-B33F-2346-898D-17B28089EE7A}" destId="{36CF2022-B81F-4301-9DC1-1BB064541FBA}" srcOrd="2" destOrd="0" parTransId="{F8544DF4-F196-4E89-A4F0-9F3E3D181898}" sibTransId="{2781FCD5-3E29-480D-856E-EF758BBCA177}"/>
    <dgm:cxn modelId="{6016D1E9-6CE5-4585-B536-A04705527A70}" srcId="{66263C9E-B33F-2346-898D-17B28089EE7A}" destId="{299FA7C1-A3CB-494F-A5CD-37CF0D570D02}" srcOrd="1" destOrd="0" parTransId="{69F752BB-1827-430A-B38F-63F37685874B}" sibTransId="{ECDBD26D-F6C5-49C4-A5B3-553A1ABF6C3A}"/>
    <dgm:cxn modelId="{B066EB3B-6D56-407C-A601-2993B178FC22}" srcId="{7EC5BBD8-6808-4B48-B02B-37DEF140B613}" destId="{2B6A85A4-65DF-48A7-A68E-79FDD61A0C90}" srcOrd="1" destOrd="0" parTransId="{8F9E8111-EA0D-4077-9AFA-A7C3CA99D2EE}" sibTransId="{A8C3FFB3-3CFF-40AE-BD0B-179755E279AF}"/>
    <dgm:cxn modelId="{6A607FBF-9F4A-413D-AAB8-01015F7BA1E6}" type="presOf" srcId="{DCA6064A-0640-ED45-94A4-12D6B8610B13}" destId="{98F3231E-5016-4847-9E2F-D1C6845B351F}" srcOrd="0" destOrd="0" presId="urn:microsoft.com/office/officeart/2005/8/layout/vList5"/>
    <dgm:cxn modelId="{F220ACDE-2248-C346-A821-7037A42D0346}" srcId="{DBBDE4B5-BB77-504E-B74F-4E708CF1068A}" destId="{66263C9E-B33F-2346-898D-17B28089EE7A}" srcOrd="2" destOrd="0" parTransId="{829F2E9C-3CC2-3642-AC3C-95A9C1C8C87D}" sibTransId="{C59A7457-0E92-414A-BE67-98F3B87B4DC2}"/>
    <dgm:cxn modelId="{6FEE06DA-FDA2-489A-B4BA-6D1E50CAFDCD}" srcId="{66263C9E-B33F-2346-898D-17B28089EE7A}" destId="{095F5F83-311E-473C-9041-6E42C42A9430}" srcOrd="0" destOrd="0" parTransId="{74FCC833-B4FC-4F2C-A151-6D8DA421523A}" sibTransId="{5B831544-9F34-4D9B-9CB2-E32AA1ED198F}"/>
    <dgm:cxn modelId="{E451B3EE-DABC-C14C-A0D8-5117DE8A006A}" srcId="{DBBDE4B5-BB77-504E-B74F-4E708CF1068A}" destId="{F574E707-5DDB-5641-81F0-FD81469B7EA9}" srcOrd="3" destOrd="0" parTransId="{1B75372A-392F-D24A-A48A-2CA762A001A9}" sibTransId="{19CC8A30-D068-214F-8EDD-B935647BB863}"/>
    <dgm:cxn modelId="{9AA801DA-DE05-4F48-93F5-A211659C2F4F}" type="presOf" srcId="{343FE90B-5217-4BBA-96ED-9316632466A4}" destId="{BCB57A2C-2DC4-467C-99F5-33A56C3C4305}" srcOrd="0" destOrd="2" presId="urn:microsoft.com/office/officeart/2005/8/layout/vList5"/>
    <dgm:cxn modelId="{17385C7D-2BFE-40C9-B9D7-DA374C840767}" type="presOf" srcId="{E162F9EC-91E2-4FAC-BB7F-A85AAB8C6850}" destId="{143B381C-B346-41B5-A783-BA51CB564605}" srcOrd="0" destOrd="0" presId="urn:microsoft.com/office/officeart/2005/8/layout/vList5"/>
    <dgm:cxn modelId="{4E57B384-2064-4010-BB98-DB8C217FA57B}" type="presOf" srcId="{62A4EAA2-161A-410A-B93E-5F08AFD5AB7B}" destId="{E51FD1BE-E520-C346-B82C-BE3DDBB3F035}" srcOrd="0" destOrd="0" presId="urn:microsoft.com/office/officeart/2005/8/layout/vList5"/>
    <dgm:cxn modelId="{71C4E48E-B789-4690-ACB1-86CF3BBC8989}" type="presOf" srcId="{61E44046-2E95-4ED5-ADAC-70E3803976E6}" destId="{E51FD1BE-E520-C346-B82C-BE3DDBB3F035}" srcOrd="0" destOrd="1" presId="urn:microsoft.com/office/officeart/2005/8/layout/vList5"/>
    <dgm:cxn modelId="{4863302D-D282-4818-ADF7-595EC0CCD775}" type="presOf" srcId="{A73AD2D9-8AEA-492D-86CA-1659A8C49752}" destId="{810EEAE6-03DB-4C00-AB04-A0B7BCC00F09}" srcOrd="0" destOrd="0" presId="urn:microsoft.com/office/officeart/2005/8/layout/vList5"/>
    <dgm:cxn modelId="{DA268405-8222-4000-81B7-11B4680A4B8C}" type="presOf" srcId="{B5821813-62DA-7840-AF66-29D4191DF204}" destId="{CB3F2F5B-8853-B440-A277-FA3616205890}" srcOrd="0" destOrd="0" presId="urn:microsoft.com/office/officeart/2005/8/layout/vList5"/>
    <dgm:cxn modelId="{9B2FBB84-2B80-48C7-9170-315E6C6E0391}" type="presOf" srcId="{DBBDE4B5-BB77-504E-B74F-4E708CF1068A}" destId="{0724207E-7E1C-5449-B657-FFA14745C671}" srcOrd="0" destOrd="0" presId="urn:microsoft.com/office/officeart/2005/8/layout/vList5"/>
    <dgm:cxn modelId="{ED25B7C2-1F56-44CB-9EA0-2620037F5912}" type="presOf" srcId="{7EC5BBD8-6808-4B48-B02B-37DEF140B613}" destId="{1B52CF00-DBB9-4A81-8145-8C6365A6AB3D}" srcOrd="0" destOrd="0" presId="urn:microsoft.com/office/officeart/2005/8/layout/vList5"/>
    <dgm:cxn modelId="{78BFA698-8B1D-4EF4-86A3-DE9CDB69B77D}" srcId="{DCA6064A-0640-ED45-94A4-12D6B8610B13}" destId="{62A4EAA2-161A-410A-B93E-5F08AFD5AB7B}" srcOrd="0" destOrd="0" parTransId="{ED83BCC7-4BD2-4AAE-84AC-9188E6C2F3E9}" sibTransId="{AF9A8980-3C94-417E-8FEA-001A2BD1B426}"/>
    <dgm:cxn modelId="{0F92721A-1155-4A64-A114-B21ADE78ECB9}" type="presOf" srcId="{36CF2022-B81F-4301-9DC1-1BB064541FBA}" destId="{90962734-DF43-114E-A4B1-57B3394A1849}" srcOrd="0" destOrd="2" presId="urn:microsoft.com/office/officeart/2005/8/layout/vList5"/>
    <dgm:cxn modelId="{E4B4B3B8-541A-0B43-BA39-DF74A4DA5D5E}" srcId="{DBBDE4B5-BB77-504E-B74F-4E708CF1068A}" destId="{DCA6064A-0640-ED45-94A4-12D6B8610B13}" srcOrd="1" destOrd="0" parTransId="{28C8EFC7-5008-3743-AE21-655ED590B453}" sibTransId="{3EDA6E86-88D1-924E-908D-1F6D18B084B4}"/>
    <dgm:cxn modelId="{A9A9205B-821C-4CDA-ACFD-5F94315BCEA4}" srcId="{DCA6064A-0640-ED45-94A4-12D6B8610B13}" destId="{61E44046-2E95-4ED5-ADAC-70E3803976E6}" srcOrd="1" destOrd="0" parTransId="{62B33E52-514A-457D-984A-B9AC8F829124}" sibTransId="{E72BFE40-A2C0-4D41-AF4B-B9AD36A351FA}"/>
    <dgm:cxn modelId="{61D46716-3DC6-4DFD-BE98-F2255C45F2D8}" type="presOf" srcId="{F32CC89C-0F01-4A91-8657-ECBC908B6483}" destId="{BCB57A2C-2DC4-467C-99F5-33A56C3C4305}" srcOrd="0" destOrd="3" presId="urn:microsoft.com/office/officeart/2005/8/layout/vList5"/>
    <dgm:cxn modelId="{3AE2F838-3689-4141-B24B-F77700015967}" type="presOf" srcId="{2B6A85A4-65DF-48A7-A68E-79FDD61A0C90}" destId="{BCB57A2C-2DC4-467C-99F5-33A56C3C4305}" srcOrd="0" destOrd="1" presId="urn:microsoft.com/office/officeart/2005/8/layout/vList5"/>
    <dgm:cxn modelId="{213976DB-D686-4CD8-8CDA-F5DD14A14878}" srcId="{E162F9EC-91E2-4FAC-BB7F-A85AAB8C6850}" destId="{A73AD2D9-8AEA-492D-86CA-1659A8C49752}" srcOrd="0" destOrd="0" parTransId="{BE3DF0CC-53CE-481C-9CE5-D8C341442F04}" sibTransId="{E23E7077-D7CD-4DE6-B4F1-C1E3A2A60967}"/>
    <dgm:cxn modelId="{317AC7E4-42C8-45DB-BA30-F2244F02C771}" srcId="{7EC5BBD8-6808-4B48-B02B-37DEF140B613}" destId="{F32CC89C-0F01-4A91-8657-ECBC908B6483}" srcOrd="3" destOrd="0" parTransId="{0B28F138-8C78-4958-8B85-224C303F0D37}" sibTransId="{466BB2C0-DF0E-4A21-AA55-229D7FB2582F}"/>
    <dgm:cxn modelId="{3A157845-2EAA-4FDE-8214-443C5ED0069B}" type="presOf" srcId="{F574E707-5DDB-5641-81F0-FD81469B7EA9}" destId="{98429208-012C-B842-9826-DA7AA97DB3EC}" srcOrd="0" destOrd="0" presId="urn:microsoft.com/office/officeart/2005/8/layout/vList5"/>
    <dgm:cxn modelId="{E71661B7-16CD-41F9-9D89-D44B0CCA4BDD}" type="presOf" srcId="{299FA7C1-A3CB-494F-A5CD-37CF0D570D02}" destId="{90962734-DF43-114E-A4B1-57B3394A1849}" srcOrd="0" destOrd="1" presId="urn:microsoft.com/office/officeart/2005/8/layout/vList5"/>
    <dgm:cxn modelId="{9E5DBFA3-1F26-4865-AA1F-933F830F2A77}" srcId="{7EC5BBD8-6808-4B48-B02B-37DEF140B613}" destId="{343FE90B-5217-4BBA-96ED-9316632466A4}" srcOrd="2" destOrd="0" parTransId="{693254A3-E18C-4F11-8E8A-BE762300F7EA}" sibTransId="{DF0E63FB-07FD-40F1-93B0-2BA6D07959C6}"/>
    <dgm:cxn modelId="{75DFB072-DD2A-4F0E-9EC6-1A16450F5F41}" type="presParOf" srcId="{0724207E-7E1C-5449-B657-FFA14745C671}" destId="{FD2EBC45-90FE-40D3-8C72-83E33FC5A0E6}" srcOrd="0" destOrd="0" presId="urn:microsoft.com/office/officeart/2005/8/layout/vList5"/>
    <dgm:cxn modelId="{9A30DF5C-AA51-44C8-8203-B702038D0421}" type="presParOf" srcId="{FD2EBC45-90FE-40D3-8C72-83E33FC5A0E6}" destId="{143B381C-B346-41B5-A783-BA51CB564605}" srcOrd="0" destOrd="0" presId="urn:microsoft.com/office/officeart/2005/8/layout/vList5"/>
    <dgm:cxn modelId="{C30EA811-3BE1-4904-97B5-C13F55626C4A}" type="presParOf" srcId="{FD2EBC45-90FE-40D3-8C72-83E33FC5A0E6}" destId="{810EEAE6-03DB-4C00-AB04-A0B7BCC00F09}" srcOrd="1" destOrd="0" presId="urn:microsoft.com/office/officeart/2005/8/layout/vList5"/>
    <dgm:cxn modelId="{4FC3D30D-B1B5-457C-8A48-3E3E13CF3DC7}" type="presParOf" srcId="{0724207E-7E1C-5449-B657-FFA14745C671}" destId="{CDABE984-7AB7-4C13-AB33-20684099B18D}" srcOrd="1" destOrd="0" presId="urn:microsoft.com/office/officeart/2005/8/layout/vList5"/>
    <dgm:cxn modelId="{877EA002-10E3-4B66-AD9C-0662E602ABCE}" type="presParOf" srcId="{0724207E-7E1C-5449-B657-FFA14745C671}" destId="{39F7A964-B67A-3248-8264-112906B2B484}" srcOrd="2" destOrd="0" presId="urn:microsoft.com/office/officeart/2005/8/layout/vList5"/>
    <dgm:cxn modelId="{B12714C8-F770-420D-85AD-54C29EE6B81F}" type="presParOf" srcId="{39F7A964-B67A-3248-8264-112906B2B484}" destId="{98F3231E-5016-4847-9E2F-D1C6845B351F}" srcOrd="0" destOrd="0" presId="urn:microsoft.com/office/officeart/2005/8/layout/vList5"/>
    <dgm:cxn modelId="{DDEFFD45-E0B2-41AD-8EB7-41984BB294B1}" type="presParOf" srcId="{39F7A964-B67A-3248-8264-112906B2B484}" destId="{E51FD1BE-E520-C346-B82C-BE3DDBB3F035}" srcOrd="1" destOrd="0" presId="urn:microsoft.com/office/officeart/2005/8/layout/vList5"/>
    <dgm:cxn modelId="{5FA81E4B-3489-4D61-8FA9-82BEFC9B86B9}" type="presParOf" srcId="{0724207E-7E1C-5449-B657-FFA14745C671}" destId="{4C76F92C-B6E8-0C4B-8573-1FE0346232FE}" srcOrd="3" destOrd="0" presId="urn:microsoft.com/office/officeart/2005/8/layout/vList5"/>
    <dgm:cxn modelId="{BC75134B-1E9C-4F98-B2A1-A2E63EFF31D8}" type="presParOf" srcId="{0724207E-7E1C-5449-B657-FFA14745C671}" destId="{41F6F582-FD4D-334B-B172-491368D4EFB6}" srcOrd="4" destOrd="0" presId="urn:microsoft.com/office/officeart/2005/8/layout/vList5"/>
    <dgm:cxn modelId="{A707B03F-6D2D-4392-AA6B-33904DA69C09}" type="presParOf" srcId="{41F6F582-FD4D-334B-B172-491368D4EFB6}" destId="{BCB4FE71-DDE6-9344-A7D0-B282AC604787}" srcOrd="0" destOrd="0" presId="urn:microsoft.com/office/officeart/2005/8/layout/vList5"/>
    <dgm:cxn modelId="{8CA83600-806C-488F-A14B-A58337A9F51F}" type="presParOf" srcId="{41F6F582-FD4D-334B-B172-491368D4EFB6}" destId="{90962734-DF43-114E-A4B1-57B3394A1849}" srcOrd="1" destOrd="0" presId="urn:microsoft.com/office/officeart/2005/8/layout/vList5"/>
    <dgm:cxn modelId="{F6AD2B48-08A2-4BA3-84E2-37008E3D2C32}" type="presParOf" srcId="{0724207E-7E1C-5449-B657-FFA14745C671}" destId="{5F37924F-0AF3-2541-833D-6FA486D2FB50}" srcOrd="5" destOrd="0" presId="urn:microsoft.com/office/officeart/2005/8/layout/vList5"/>
    <dgm:cxn modelId="{B4B8C91A-F5EB-4580-8E47-F228B537E4F3}" type="presParOf" srcId="{0724207E-7E1C-5449-B657-FFA14745C671}" destId="{49B50908-BDC6-3640-9067-446375D120AB}" srcOrd="6" destOrd="0" presId="urn:microsoft.com/office/officeart/2005/8/layout/vList5"/>
    <dgm:cxn modelId="{7975C536-0CD8-400F-9C8E-68CB6F2B40E7}" type="presParOf" srcId="{49B50908-BDC6-3640-9067-446375D120AB}" destId="{98429208-012C-B842-9826-DA7AA97DB3EC}" srcOrd="0" destOrd="0" presId="urn:microsoft.com/office/officeart/2005/8/layout/vList5"/>
    <dgm:cxn modelId="{0F6B3C8D-810A-4937-9DFE-6CB4F6709595}" type="presParOf" srcId="{49B50908-BDC6-3640-9067-446375D120AB}" destId="{CB3F2F5B-8853-B440-A277-FA3616205890}" srcOrd="1" destOrd="0" presId="urn:microsoft.com/office/officeart/2005/8/layout/vList5"/>
    <dgm:cxn modelId="{95455F78-1CAE-4F2A-9AA2-656266696176}" type="presParOf" srcId="{0724207E-7E1C-5449-B657-FFA14745C671}" destId="{566CE4CF-22E0-4620-B0AA-049B752B2381}" srcOrd="7" destOrd="0" presId="urn:microsoft.com/office/officeart/2005/8/layout/vList5"/>
    <dgm:cxn modelId="{88BFD841-6DD7-4FE5-9CB5-114EF26D0267}" type="presParOf" srcId="{0724207E-7E1C-5449-B657-FFA14745C671}" destId="{A1613A0C-2B54-4A86-9D02-D5B195899258}" srcOrd="8" destOrd="0" presId="urn:microsoft.com/office/officeart/2005/8/layout/vList5"/>
    <dgm:cxn modelId="{45A7C94E-EA0D-4127-98D8-0F1C27875F44}" type="presParOf" srcId="{A1613A0C-2B54-4A86-9D02-D5B195899258}" destId="{1B52CF00-DBB9-4A81-8145-8C6365A6AB3D}" srcOrd="0" destOrd="0" presId="urn:microsoft.com/office/officeart/2005/8/layout/vList5"/>
    <dgm:cxn modelId="{08211F5E-EE3A-4CAE-90E2-64D36C893DCA}" type="presParOf" srcId="{A1613A0C-2B54-4A86-9D02-D5B195899258}" destId="{BCB57A2C-2DC4-467C-99F5-33A56C3C4305}" srcOrd="1" destOrd="0" presId="urn:microsoft.com/office/officeart/2005/8/layout/vList5"/>
  </dgm:cxnLst>
  <dgm:bg>
    <a:solidFill>
      <a:schemeClr val="bg1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FD1BE-E520-C346-B82C-BE3DDBB3F035}">
      <dsp:nvSpPr>
        <dsp:cNvPr id="0" name=""/>
        <dsp:cNvSpPr/>
      </dsp:nvSpPr>
      <dsp:spPr>
        <a:xfrm rot="5400000">
          <a:off x="4517485" y="-2080528"/>
          <a:ext cx="1684283" cy="5845340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2000" b="0" i="0" kern="1200" dirty="0" smtClean="0">
              <a:solidFill>
                <a:schemeClr val="bg1">
                  <a:lumMod val="65000"/>
                </a:schemeClr>
              </a:solidFill>
            </a:rPr>
            <a:t>Aalto-yliopiston tietotekniikkapalvelut</a:t>
          </a:r>
          <a:endParaRPr lang="en-US" sz="2000" b="0" i="0" kern="1200" dirty="0">
            <a:solidFill>
              <a:schemeClr val="bg1">
                <a:lumMod val="6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2000" b="0" i="0" kern="1200" dirty="0" smtClean="0">
              <a:solidFill>
                <a:schemeClr val="bg1">
                  <a:lumMod val="65000"/>
                </a:schemeClr>
              </a:solidFill>
            </a:rPr>
            <a:t>Projektitoimiston (PMO) päällikkö </a:t>
          </a:r>
          <a:r>
            <a:rPr lang="fi-FI" sz="2000" i="0" kern="1200" dirty="0" smtClean="0">
              <a:solidFill>
                <a:schemeClr val="bg1">
                  <a:lumMod val="65000"/>
                </a:schemeClr>
              </a:solidFill>
              <a:latin typeface="+mn-lt"/>
            </a:rPr>
            <a:t>perustamisajankohdasta – v. 2010 alkaen</a:t>
          </a:r>
          <a:endParaRPr lang="en-US" sz="2000" b="0" i="0" kern="1200" dirty="0">
            <a:solidFill>
              <a:schemeClr val="bg1">
                <a:lumMod val="6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2000" b="0" i="0" kern="1200" dirty="0" smtClean="0">
              <a:solidFill>
                <a:schemeClr val="bg1">
                  <a:lumMod val="65000"/>
                </a:schemeClr>
              </a:solidFill>
            </a:rPr>
            <a:t>(jatko-opiskelija, Helsingin-yliopisto)</a:t>
          </a:r>
          <a:endParaRPr lang="en-US" sz="2000" b="0" i="1" kern="1200" dirty="0">
            <a:solidFill>
              <a:schemeClr val="bg1">
                <a:lumMod val="65000"/>
              </a:schemeClr>
            </a:solidFill>
          </a:endParaRPr>
        </a:p>
      </dsp:txBody>
      <dsp:txXfrm rot="-5400000">
        <a:off x="2436957" y="82220"/>
        <a:ext cx="5763120" cy="1519843"/>
      </dsp:txXfrm>
    </dsp:sp>
    <dsp:sp modelId="{98F3231E-5016-4847-9E2F-D1C6845B351F}">
      <dsp:nvSpPr>
        <dsp:cNvPr id="0" name=""/>
        <dsp:cNvSpPr/>
      </dsp:nvSpPr>
      <dsp:spPr>
        <a:xfrm>
          <a:off x="0" y="241551"/>
          <a:ext cx="2465995" cy="1200624"/>
        </a:xfrm>
        <a:prstGeom prst="roundRect">
          <a:avLst/>
        </a:prstGeom>
        <a:solidFill>
          <a:srgbClr val="00206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2000" b="0" kern="1200" dirty="0" smtClean="0">
              <a:solidFill>
                <a:schemeClr val="bg1"/>
              </a:solidFill>
              <a:latin typeface="+mn-lt"/>
            </a:rPr>
            <a:t>Nykyinen tehtävä</a:t>
          </a:r>
          <a:endParaRPr lang="fi-FI" sz="2000" kern="1200" noProof="0" dirty="0">
            <a:solidFill>
              <a:schemeClr val="bg1"/>
            </a:solidFill>
          </a:endParaRPr>
        </a:p>
      </dsp:txBody>
      <dsp:txXfrm>
        <a:off x="58610" y="300161"/>
        <a:ext cx="2348775" cy="1083404"/>
      </dsp:txXfrm>
    </dsp:sp>
    <dsp:sp modelId="{CB3F2F5B-8853-B440-A277-FA3616205890}">
      <dsp:nvSpPr>
        <dsp:cNvPr id="0" name=""/>
        <dsp:cNvSpPr/>
      </dsp:nvSpPr>
      <dsp:spPr>
        <a:xfrm rot="5400000">
          <a:off x="4683663" y="-459007"/>
          <a:ext cx="1284863" cy="5721112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>
              <a:solidFill>
                <a:schemeClr val="bg1">
                  <a:lumMod val="65000"/>
                </a:schemeClr>
              </a:solidFill>
              <a:latin typeface="+mn-lt"/>
            </a:rPr>
            <a:t>Finnair-</a:t>
          </a:r>
          <a:r>
            <a:rPr lang="en-US" sz="2000" b="0" kern="1200" dirty="0" err="1" smtClean="0">
              <a:solidFill>
                <a:schemeClr val="bg1">
                  <a:lumMod val="65000"/>
                </a:schemeClr>
              </a:solidFill>
              <a:latin typeface="+mn-lt"/>
            </a:rPr>
            <a:t>konserni</a:t>
          </a:r>
          <a:endParaRPr lang="en-US" sz="2000" kern="1200" dirty="0">
            <a:solidFill>
              <a:schemeClr val="bg1">
                <a:lumMod val="6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>
              <a:solidFill>
                <a:schemeClr val="bg1">
                  <a:lumMod val="65000"/>
                </a:schemeClr>
              </a:solidFill>
              <a:latin typeface="+mn-lt"/>
            </a:rPr>
            <a:t>PricewaterhouseCoopers (PWC)</a:t>
          </a:r>
          <a:endParaRPr lang="en-US" sz="2000" kern="1200" dirty="0">
            <a:solidFill>
              <a:schemeClr val="bg1">
                <a:lumMod val="6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err="1" smtClean="0">
              <a:solidFill>
                <a:schemeClr val="bg1">
                  <a:lumMod val="65000"/>
                </a:schemeClr>
              </a:solidFill>
              <a:latin typeface="+mn-lt"/>
            </a:rPr>
            <a:t>Helsingin</a:t>
          </a:r>
          <a:r>
            <a:rPr lang="en-US" sz="2000" b="0" kern="1200" dirty="0" smtClean="0">
              <a:solidFill>
                <a:schemeClr val="bg1">
                  <a:lumMod val="65000"/>
                </a:schemeClr>
              </a:solidFill>
              <a:latin typeface="+mn-lt"/>
            </a:rPr>
            <a:t> </a:t>
          </a:r>
          <a:r>
            <a:rPr lang="en-US" sz="2000" b="0" kern="1200" dirty="0" err="1" smtClean="0">
              <a:solidFill>
                <a:schemeClr val="bg1">
                  <a:lumMod val="65000"/>
                </a:schemeClr>
              </a:solidFill>
              <a:latin typeface="+mn-lt"/>
            </a:rPr>
            <a:t>kauppakorkeakoulu</a:t>
          </a:r>
          <a:endParaRPr lang="en-US" sz="2000" kern="1200" dirty="0">
            <a:solidFill>
              <a:schemeClr val="bg1">
                <a:lumMod val="65000"/>
              </a:schemeClr>
            </a:solidFill>
          </a:endParaRPr>
        </a:p>
      </dsp:txBody>
      <dsp:txXfrm rot="-5400000">
        <a:off x="2465539" y="1821839"/>
        <a:ext cx="5658390" cy="1159419"/>
      </dsp:txXfrm>
    </dsp:sp>
    <dsp:sp modelId="{98429208-012C-B842-9826-DA7AA97DB3EC}">
      <dsp:nvSpPr>
        <dsp:cNvPr id="0" name=""/>
        <dsp:cNvSpPr/>
      </dsp:nvSpPr>
      <dsp:spPr>
        <a:xfrm>
          <a:off x="0" y="1846993"/>
          <a:ext cx="2504231" cy="1200624"/>
        </a:xfrm>
        <a:prstGeom prst="roundRect">
          <a:avLst/>
        </a:prstGeom>
        <a:solidFill>
          <a:srgbClr val="00206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2000" kern="1200" noProof="0" dirty="0" smtClean="0">
              <a:solidFill>
                <a:schemeClr val="bg1"/>
              </a:solidFill>
            </a:rPr>
            <a:t>Aiemmat tehtävät</a:t>
          </a:r>
          <a:endParaRPr lang="fi-FI" sz="2000" kern="1200" noProof="0" dirty="0">
            <a:solidFill>
              <a:schemeClr val="bg1"/>
            </a:solidFill>
          </a:endParaRPr>
        </a:p>
      </dsp:txBody>
      <dsp:txXfrm>
        <a:off x="58610" y="1905603"/>
        <a:ext cx="2387011" cy="1083404"/>
      </dsp:txXfrm>
    </dsp:sp>
    <dsp:sp modelId="{90962734-DF43-114E-A4B1-57B3394A1849}">
      <dsp:nvSpPr>
        <dsp:cNvPr id="0" name=""/>
        <dsp:cNvSpPr/>
      </dsp:nvSpPr>
      <dsp:spPr>
        <a:xfrm rot="5400000">
          <a:off x="4300295" y="1345344"/>
          <a:ext cx="2637211" cy="6288732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2000" i="0" kern="1200" dirty="0" smtClean="0">
              <a:solidFill>
                <a:schemeClr val="bg1">
                  <a:lumMod val="65000"/>
                </a:schemeClr>
              </a:solidFill>
              <a:latin typeface="+mn-lt"/>
            </a:rPr>
            <a:t>asiakasrajapinta</a:t>
          </a:r>
          <a:endParaRPr lang="fi-FI" sz="2000" b="0" i="0" kern="1200" noProof="0" dirty="0">
            <a:solidFill>
              <a:schemeClr val="bg1">
                <a:lumMod val="6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2000" i="0" kern="1200" dirty="0" smtClean="0">
              <a:solidFill>
                <a:schemeClr val="bg1">
                  <a:lumMod val="65000"/>
                </a:schemeClr>
              </a:solidFill>
              <a:latin typeface="+mn-lt"/>
            </a:rPr>
            <a:t>kouluttaminen, konsultointi ja </a:t>
          </a:r>
          <a:r>
            <a:rPr lang="fi-FI" sz="2000" i="0" kern="1200" dirty="0" err="1" smtClean="0">
              <a:solidFill>
                <a:schemeClr val="bg1">
                  <a:lumMod val="65000"/>
                </a:schemeClr>
              </a:solidFill>
              <a:latin typeface="+mn-lt"/>
            </a:rPr>
            <a:t>fasilitointi</a:t>
          </a:r>
          <a:endParaRPr lang="fi-FI" sz="2000" b="0" i="0" kern="1200" noProof="0" dirty="0">
            <a:solidFill>
              <a:schemeClr val="bg1">
                <a:lumMod val="6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2000" i="0" kern="1200" dirty="0" smtClean="0">
              <a:solidFill>
                <a:schemeClr val="bg1">
                  <a:lumMod val="65000"/>
                </a:schemeClr>
              </a:solidFill>
              <a:latin typeface="+mn-lt"/>
            </a:rPr>
            <a:t>sovelluskehitys, tietokannat ja johdon raportointi</a:t>
          </a:r>
          <a:endParaRPr lang="fi-FI" sz="2000" b="0" i="0" kern="1200" noProof="0" dirty="0">
            <a:solidFill>
              <a:schemeClr val="bg1">
                <a:lumMod val="6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2000" i="0" kern="1200" dirty="0" smtClean="0">
              <a:solidFill>
                <a:schemeClr val="bg1">
                  <a:lumMod val="65000"/>
                </a:schemeClr>
              </a:solidFill>
              <a:latin typeface="+mn-lt"/>
            </a:rPr>
            <a:t>portfolio- ja resurssienhallinta  </a:t>
          </a:r>
          <a:endParaRPr lang="fi-FI" sz="2000" b="0" i="0" kern="1200" noProof="0" dirty="0">
            <a:solidFill>
              <a:schemeClr val="bg1">
                <a:lumMod val="6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2000" i="0" kern="1200" dirty="0" smtClean="0">
              <a:solidFill>
                <a:schemeClr val="bg1">
                  <a:lumMod val="65000"/>
                </a:schemeClr>
              </a:solidFill>
              <a:latin typeface="+mn-lt"/>
            </a:rPr>
            <a:t>projekti-/ohjelmaosaaminen ja sen kehittäminen </a:t>
          </a:r>
          <a:endParaRPr lang="fi-FI" sz="2000" b="0" i="0" kern="1200" noProof="0" dirty="0">
            <a:solidFill>
              <a:schemeClr val="bg1">
                <a:lumMod val="6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2000" i="0" kern="1200" dirty="0" smtClean="0">
              <a:solidFill>
                <a:schemeClr val="bg1">
                  <a:lumMod val="65000"/>
                </a:schemeClr>
              </a:solidFill>
              <a:latin typeface="+mn-lt"/>
            </a:rPr>
            <a:t>PMO osaaminen: kertynyt paljon kokemusta ja tietoa haasteista - mahdollisuuksista</a:t>
          </a:r>
          <a:endParaRPr lang="fi-FI" sz="2000" b="0" i="0" kern="1200" noProof="0" dirty="0">
            <a:solidFill>
              <a:schemeClr val="bg1">
                <a:lumMod val="65000"/>
              </a:schemeClr>
            </a:solidFill>
          </a:endParaRPr>
        </a:p>
      </dsp:txBody>
      <dsp:txXfrm rot="-5400000">
        <a:off x="2474535" y="3299842"/>
        <a:ext cx="6159994" cy="2379735"/>
      </dsp:txXfrm>
    </dsp:sp>
    <dsp:sp modelId="{BCB4FE71-DDE6-9344-A7D0-B282AC604787}">
      <dsp:nvSpPr>
        <dsp:cNvPr id="0" name=""/>
        <dsp:cNvSpPr/>
      </dsp:nvSpPr>
      <dsp:spPr>
        <a:xfrm>
          <a:off x="0" y="3821986"/>
          <a:ext cx="2472422" cy="1200624"/>
        </a:xfrm>
        <a:prstGeom prst="roundRect">
          <a:avLst/>
        </a:prstGeom>
        <a:solidFill>
          <a:srgbClr val="00206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2000" kern="1200" noProof="0" dirty="0" smtClean="0"/>
            <a:t>Osaamisalueita</a:t>
          </a:r>
          <a:endParaRPr lang="fi-FI" sz="2000" kern="1200" noProof="0" dirty="0"/>
        </a:p>
      </dsp:txBody>
      <dsp:txXfrm>
        <a:off x="58610" y="3880596"/>
        <a:ext cx="2355202" cy="10834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FD1BE-E520-C346-B82C-BE3DDBB3F035}">
      <dsp:nvSpPr>
        <dsp:cNvPr id="0" name=""/>
        <dsp:cNvSpPr/>
      </dsp:nvSpPr>
      <dsp:spPr>
        <a:xfrm rot="5400000">
          <a:off x="4658203" y="-1946155"/>
          <a:ext cx="1515140" cy="5845340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2000" b="0" kern="1200" dirty="0" smtClean="0">
              <a:solidFill>
                <a:schemeClr val="tx1"/>
              </a:solidFill>
            </a:rPr>
            <a:t>kehityksen koordinointi</a:t>
          </a:r>
          <a:endParaRPr lang="en-US" sz="2000" b="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2000" kern="1200" dirty="0" smtClean="0">
              <a:solidFill>
                <a:schemeClr val="tx1"/>
              </a:solidFill>
            </a:rPr>
            <a:t>operatiivinen hallinta (sis. resurssienhallinta)</a:t>
          </a:r>
          <a:endParaRPr lang="en-US" sz="2000" b="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2000" kern="1200" dirty="0" smtClean="0">
              <a:solidFill>
                <a:schemeClr val="tx1"/>
              </a:solidFill>
            </a:rPr>
            <a:t>puolivuotissuunnittelu- ja priorisointiprosessi</a:t>
          </a:r>
          <a:endParaRPr lang="en-US" sz="2000" b="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2000" kern="1200" noProof="0" dirty="0" smtClean="0">
              <a:solidFill>
                <a:schemeClr val="tx1"/>
              </a:solidFill>
            </a:rPr>
            <a:t>raportointi, </a:t>
          </a:r>
          <a:r>
            <a:rPr lang="fi-FI" sz="2000" kern="1200" noProof="0" dirty="0" err="1" smtClean="0">
              <a:solidFill>
                <a:schemeClr val="tx1"/>
              </a:solidFill>
            </a:rPr>
            <a:t>Dasboard</a:t>
          </a:r>
          <a:endParaRPr lang="en-US" sz="2000" b="0" kern="1200" dirty="0">
            <a:solidFill>
              <a:schemeClr val="tx1"/>
            </a:solidFill>
          </a:endParaRPr>
        </a:p>
      </dsp:txBody>
      <dsp:txXfrm rot="-5400000">
        <a:off x="2493104" y="292907"/>
        <a:ext cx="5771377" cy="1367214"/>
      </dsp:txXfrm>
    </dsp:sp>
    <dsp:sp modelId="{98F3231E-5016-4847-9E2F-D1C6845B351F}">
      <dsp:nvSpPr>
        <dsp:cNvPr id="0" name=""/>
        <dsp:cNvSpPr/>
      </dsp:nvSpPr>
      <dsp:spPr>
        <a:xfrm>
          <a:off x="0" y="308180"/>
          <a:ext cx="2465995" cy="1080052"/>
        </a:xfrm>
        <a:prstGeom prst="roundRect">
          <a:avLst/>
        </a:prstGeom>
        <a:solidFill>
          <a:srgbClr val="00206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2000" kern="1200" noProof="0" smtClean="0">
              <a:solidFill>
                <a:schemeClr val="bg1"/>
              </a:solidFill>
            </a:rPr>
            <a:t>IT-portfolio</a:t>
          </a:r>
          <a:endParaRPr lang="fi-FI" sz="2000" kern="1200" noProof="0" dirty="0">
            <a:solidFill>
              <a:schemeClr val="bg1"/>
            </a:solidFill>
          </a:endParaRPr>
        </a:p>
      </dsp:txBody>
      <dsp:txXfrm>
        <a:off x="52724" y="360904"/>
        <a:ext cx="2360547" cy="974604"/>
      </dsp:txXfrm>
    </dsp:sp>
    <dsp:sp modelId="{CB3F2F5B-8853-B440-A277-FA3616205890}">
      <dsp:nvSpPr>
        <dsp:cNvPr id="0" name=""/>
        <dsp:cNvSpPr/>
      </dsp:nvSpPr>
      <dsp:spPr>
        <a:xfrm rot="5400000">
          <a:off x="4971294" y="-665336"/>
          <a:ext cx="1296395" cy="6239337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2000" kern="1200" noProof="0" smtClean="0">
              <a:solidFill>
                <a:schemeClr val="tx1"/>
              </a:solidFill>
            </a:rPr>
            <a:t>kehityksen </a:t>
          </a:r>
          <a:r>
            <a:rPr lang="fi-FI" sz="2000" kern="1200" noProof="0" dirty="0" smtClean="0">
              <a:solidFill>
                <a:schemeClr val="tx1"/>
              </a:solidFill>
            </a:rPr>
            <a:t>koordinointi (mallit ja prosessit)</a:t>
          </a:r>
          <a:endParaRPr lang="en-US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2000" kern="1200" dirty="0" smtClean="0">
              <a:solidFill>
                <a:schemeClr val="tx1"/>
              </a:solidFill>
            </a:rPr>
            <a:t>mallin mukaisen toiminnan varmistaminen</a:t>
          </a:r>
          <a:endParaRPr lang="en-US" sz="2000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900" kern="1200" noProof="0" dirty="0" smtClean="0">
              <a:solidFill>
                <a:schemeClr val="tx1"/>
              </a:solidFill>
            </a:rPr>
            <a:t> </a:t>
          </a:r>
          <a:r>
            <a:rPr lang="fi-FI" sz="1900" kern="1200" noProof="0" dirty="0" smtClean="0">
              <a:solidFill>
                <a:schemeClr val="tx1"/>
              </a:solidFill>
            </a:rPr>
            <a:t>sis. projektinhallintamallin, Propelli  </a:t>
          </a:r>
          <a:endParaRPr lang="en-US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2000" kern="1200" dirty="0" smtClean="0">
              <a:solidFill>
                <a:schemeClr val="tx1"/>
              </a:solidFill>
            </a:rPr>
            <a:t>tuki ja osaamisen kehittäminen </a:t>
          </a:r>
          <a:endParaRPr lang="en-US" sz="2000" kern="1200" dirty="0">
            <a:solidFill>
              <a:schemeClr val="tx1"/>
            </a:solidFill>
          </a:endParaRPr>
        </a:p>
      </dsp:txBody>
      <dsp:txXfrm rot="-5400000">
        <a:off x="2499824" y="1869419"/>
        <a:ext cx="6176052" cy="1169825"/>
      </dsp:txXfrm>
    </dsp:sp>
    <dsp:sp modelId="{98429208-012C-B842-9826-DA7AA97DB3EC}">
      <dsp:nvSpPr>
        <dsp:cNvPr id="0" name=""/>
        <dsp:cNvSpPr/>
      </dsp:nvSpPr>
      <dsp:spPr>
        <a:xfrm>
          <a:off x="0" y="1806372"/>
          <a:ext cx="2504231" cy="1080052"/>
        </a:xfrm>
        <a:prstGeom prst="roundRect">
          <a:avLst/>
        </a:prstGeom>
        <a:solidFill>
          <a:srgbClr val="00206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2000" kern="1200" noProof="0" dirty="0" smtClean="0">
              <a:solidFill>
                <a:schemeClr val="bg1"/>
              </a:solidFill>
            </a:rPr>
            <a:t>IT-investointien elinkaarimalli</a:t>
          </a:r>
          <a:endParaRPr lang="fi-FI" sz="2000" kern="1200" noProof="0" dirty="0">
            <a:solidFill>
              <a:schemeClr val="bg1"/>
            </a:solidFill>
          </a:endParaRPr>
        </a:p>
      </dsp:txBody>
      <dsp:txXfrm>
        <a:off x="52724" y="1859096"/>
        <a:ext cx="2398783" cy="974604"/>
      </dsp:txXfrm>
    </dsp:sp>
    <dsp:sp modelId="{90962734-DF43-114E-A4B1-57B3394A1849}">
      <dsp:nvSpPr>
        <dsp:cNvPr id="0" name=""/>
        <dsp:cNvSpPr/>
      </dsp:nvSpPr>
      <dsp:spPr>
        <a:xfrm rot="5400000">
          <a:off x="4726245" y="931273"/>
          <a:ext cx="1729180" cy="6125428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fi-FI" sz="2000" b="0" i="0" kern="1200" noProof="0" dirty="0" smtClean="0">
              <a:solidFill>
                <a:schemeClr val="tx1"/>
              </a:solidFill>
            </a:rPr>
            <a:t>kehityksen koordinointi</a:t>
          </a:r>
          <a:endParaRPr lang="fi-FI" sz="2000" b="0" i="0" kern="1200" noProof="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fi-FI" sz="2000" b="0" i="0" kern="1200" noProof="0" dirty="0" smtClean="0">
              <a:solidFill>
                <a:schemeClr val="tx1"/>
              </a:solidFill>
            </a:rPr>
            <a:t>projektityökalut </a:t>
          </a:r>
          <a:endParaRPr lang="fi-FI" sz="2000" b="0" i="0" kern="1200" noProof="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fi-FI" sz="2000" b="0" i="0" kern="1200" dirty="0" smtClean="0">
              <a:solidFill>
                <a:schemeClr val="tx1"/>
              </a:solidFill>
            </a:rPr>
            <a:t>laadunvarmistus </a:t>
          </a:r>
          <a:endParaRPr lang="fi-FI" sz="2000" b="0" i="0" kern="1200" noProof="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fi-FI" sz="2000" b="0" kern="1200" noProof="0" dirty="0" smtClean="0">
              <a:solidFill>
                <a:schemeClr val="tx1"/>
              </a:solidFill>
            </a:rPr>
            <a:t>tuki ja osaamisen </a:t>
          </a:r>
          <a:r>
            <a:rPr lang="fi-FI" sz="2000" b="0" kern="1200" noProof="0" dirty="0" smtClean="0">
              <a:solidFill>
                <a:schemeClr val="tx1"/>
              </a:solidFill>
            </a:rPr>
            <a:t>kehittäminen </a:t>
          </a:r>
          <a:r>
            <a:rPr lang="fi-FI" sz="1600" b="0" kern="1200" noProof="0" dirty="0" smtClean="0">
              <a:solidFill>
                <a:schemeClr val="tx1"/>
              </a:solidFill>
            </a:rPr>
            <a:t>(esim. </a:t>
          </a:r>
          <a:r>
            <a:rPr lang="fi-FI" sz="1600" b="0" kern="1200" noProof="0" dirty="0" err="1" smtClean="0">
              <a:solidFill>
                <a:schemeClr val="tx1"/>
              </a:solidFill>
            </a:rPr>
            <a:t>PP-ajokortti</a:t>
          </a:r>
          <a:r>
            <a:rPr lang="fi-FI" sz="1600" b="0" kern="1200" noProof="0" dirty="0" smtClean="0">
              <a:solidFill>
                <a:schemeClr val="tx1"/>
              </a:solidFill>
            </a:rPr>
            <a:t>)</a:t>
          </a:r>
          <a:endParaRPr lang="fi-FI" sz="1600" b="1" kern="1200" noProof="0" dirty="0">
            <a:solidFill>
              <a:schemeClr val="tx1"/>
            </a:solidFill>
          </a:endParaRPr>
        </a:p>
      </dsp:txBody>
      <dsp:txXfrm rot="-5400000">
        <a:off x="2528121" y="3213809"/>
        <a:ext cx="6041016" cy="1560356"/>
      </dsp:txXfrm>
    </dsp:sp>
    <dsp:sp modelId="{BCB4FE71-DDE6-9344-A7D0-B282AC604787}">
      <dsp:nvSpPr>
        <dsp:cNvPr id="0" name=""/>
        <dsp:cNvSpPr/>
      </dsp:nvSpPr>
      <dsp:spPr>
        <a:xfrm>
          <a:off x="0" y="3325094"/>
          <a:ext cx="2516660" cy="1080052"/>
        </a:xfrm>
        <a:prstGeom prst="roundRect">
          <a:avLst/>
        </a:prstGeom>
        <a:solidFill>
          <a:srgbClr val="00206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2000" kern="1200" noProof="0" dirty="0" smtClean="0">
              <a:solidFill>
                <a:schemeClr val="bg1"/>
              </a:solidFill>
            </a:rPr>
            <a:t>Projektinhallinta </a:t>
          </a:r>
          <a:endParaRPr lang="fi-FI" sz="2000" kern="1200" noProof="0" dirty="0">
            <a:solidFill>
              <a:schemeClr val="bg1"/>
            </a:solidFill>
          </a:endParaRPr>
        </a:p>
      </dsp:txBody>
      <dsp:txXfrm>
        <a:off x="52724" y="3377818"/>
        <a:ext cx="2411212" cy="974604"/>
      </dsp:txXfrm>
    </dsp:sp>
    <dsp:sp modelId="{5DC3E990-A399-465B-8AE9-446730D25A45}">
      <dsp:nvSpPr>
        <dsp:cNvPr id="0" name=""/>
        <dsp:cNvSpPr/>
      </dsp:nvSpPr>
      <dsp:spPr>
        <a:xfrm rot="5400000">
          <a:off x="4996583" y="2359390"/>
          <a:ext cx="661285" cy="5608494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fi-FI" sz="2000" b="0" kern="1200" noProof="0" dirty="0" smtClean="0">
              <a:solidFill>
                <a:schemeClr val="tx1"/>
              </a:solidFill>
            </a:rPr>
            <a:t>keskitetty ammattiprojektipäällikkö osaamisen- ja resurssienhallinta</a:t>
          </a:r>
          <a:endParaRPr lang="fi-FI" sz="1800" b="0" kern="1200" noProof="0" dirty="0">
            <a:solidFill>
              <a:schemeClr val="tx1"/>
            </a:solidFill>
          </a:endParaRPr>
        </a:p>
      </dsp:txBody>
      <dsp:txXfrm rot="-5400000">
        <a:off x="2522979" y="4865276"/>
        <a:ext cx="5576213" cy="596723"/>
      </dsp:txXfrm>
    </dsp:sp>
    <dsp:sp modelId="{E54E27B3-F239-4E2C-B350-3E289B537FD8}">
      <dsp:nvSpPr>
        <dsp:cNvPr id="0" name=""/>
        <dsp:cNvSpPr/>
      </dsp:nvSpPr>
      <dsp:spPr>
        <a:xfrm>
          <a:off x="0" y="4774191"/>
          <a:ext cx="2607140" cy="993869"/>
        </a:xfrm>
        <a:prstGeom prst="roundRect">
          <a:avLst/>
        </a:prstGeom>
        <a:solidFill>
          <a:srgbClr val="002060">
            <a:alpha val="90000"/>
          </a:srgbClr>
        </a:solidFill>
        <a:ln w="38100" cap="flat" cmpd="sng" algn="ctr">
          <a:solidFill>
            <a:schemeClr val="bg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2000" b="0" kern="1200" noProof="0" dirty="0" smtClean="0">
              <a:solidFill>
                <a:schemeClr val="bg1"/>
              </a:solidFill>
            </a:rPr>
            <a:t>Projektipäälliköiden ”koti”</a:t>
          </a:r>
          <a:endParaRPr lang="fi-FI" sz="2000" b="0" kern="1200" noProof="0" dirty="0">
            <a:solidFill>
              <a:schemeClr val="bg1"/>
            </a:solidFill>
          </a:endParaRPr>
        </a:p>
      </dsp:txBody>
      <dsp:txXfrm>
        <a:off x="48517" y="4822708"/>
        <a:ext cx="2510106" cy="8968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FD1BE-E520-C346-B82C-BE3DDBB3F035}">
      <dsp:nvSpPr>
        <dsp:cNvPr id="0" name=""/>
        <dsp:cNvSpPr/>
      </dsp:nvSpPr>
      <dsp:spPr>
        <a:xfrm rot="5400000">
          <a:off x="4590430" y="-1985201"/>
          <a:ext cx="1715252" cy="5845340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800" b="0" kern="1200" dirty="0" smtClean="0">
              <a:solidFill>
                <a:schemeClr val="tx1"/>
              </a:solidFill>
            </a:rPr>
            <a:t>Missio: ”hallittu muutos”</a:t>
          </a:r>
          <a:endParaRPr lang="en-US" sz="1800" b="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800" b="0" kern="1200" dirty="0" smtClean="0">
              <a:solidFill>
                <a:schemeClr val="tx1"/>
              </a:solidFill>
            </a:rPr>
            <a:t>Teema 2014-2015:  luottamus/tasalaatuisuus</a:t>
          </a:r>
          <a:endParaRPr lang="en-US" sz="1800" b="0" kern="1200" dirty="0">
            <a:solidFill>
              <a:schemeClr val="tx1"/>
            </a:solidFill>
          </a:endParaRPr>
        </a:p>
      </dsp:txBody>
      <dsp:txXfrm rot="-5400000">
        <a:off x="2525386" y="163575"/>
        <a:ext cx="5761608" cy="1547788"/>
      </dsp:txXfrm>
    </dsp:sp>
    <dsp:sp modelId="{98F3231E-5016-4847-9E2F-D1C6845B351F}">
      <dsp:nvSpPr>
        <dsp:cNvPr id="0" name=""/>
        <dsp:cNvSpPr/>
      </dsp:nvSpPr>
      <dsp:spPr>
        <a:xfrm>
          <a:off x="0" y="349400"/>
          <a:ext cx="2603133" cy="1222701"/>
        </a:xfrm>
        <a:prstGeom prst="roundRect">
          <a:avLst/>
        </a:prstGeom>
        <a:solidFill>
          <a:srgbClr val="00206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2000" kern="1200" noProof="0" dirty="0" smtClean="0">
              <a:solidFill>
                <a:schemeClr val="bg1"/>
              </a:solidFill>
            </a:rPr>
            <a:t>Missio ja teema</a:t>
          </a:r>
          <a:endParaRPr lang="fi-FI" sz="2000" kern="1200" noProof="0" dirty="0">
            <a:solidFill>
              <a:schemeClr val="bg1"/>
            </a:solidFill>
          </a:endParaRPr>
        </a:p>
      </dsp:txBody>
      <dsp:txXfrm>
        <a:off x="59687" y="409087"/>
        <a:ext cx="2483759" cy="1103327"/>
      </dsp:txXfrm>
    </dsp:sp>
    <dsp:sp modelId="{CB3F2F5B-8853-B440-A277-FA3616205890}">
      <dsp:nvSpPr>
        <dsp:cNvPr id="0" name=""/>
        <dsp:cNvSpPr/>
      </dsp:nvSpPr>
      <dsp:spPr>
        <a:xfrm rot="5400000">
          <a:off x="4923784" y="-728624"/>
          <a:ext cx="1308489" cy="6172313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800" kern="1200" dirty="0" err="1" smtClean="0"/>
            <a:t>ITn</a:t>
          </a:r>
          <a:r>
            <a:rPr lang="fi-FI" sz="1800" kern="1200" dirty="0" smtClean="0"/>
            <a:t> projektipäällikköpalvelu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800" kern="1200" dirty="0" smtClean="0"/>
            <a:t>IT projektien työkalupakki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800" kern="1200" dirty="0" smtClean="0"/>
            <a:t>Projektiapu, Papu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800" kern="1200" dirty="0" smtClean="0"/>
            <a:t>IT-portfolionhallintapalvelu </a:t>
          </a:r>
          <a:endParaRPr lang="en-US" sz="1800" kern="1200" dirty="0"/>
        </a:p>
      </dsp:txBody>
      <dsp:txXfrm rot="-5400000">
        <a:off x="2491873" y="1767162"/>
        <a:ext cx="6108438" cy="1180739"/>
      </dsp:txXfrm>
    </dsp:sp>
    <dsp:sp modelId="{98429208-012C-B842-9826-DA7AA97DB3EC}">
      <dsp:nvSpPr>
        <dsp:cNvPr id="0" name=""/>
        <dsp:cNvSpPr/>
      </dsp:nvSpPr>
      <dsp:spPr>
        <a:xfrm>
          <a:off x="0" y="1708816"/>
          <a:ext cx="2588777" cy="1222701"/>
        </a:xfrm>
        <a:prstGeom prst="roundRect">
          <a:avLst/>
        </a:prstGeom>
        <a:solidFill>
          <a:srgbClr val="00206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2000" kern="1200" noProof="0" dirty="0" smtClean="0">
              <a:solidFill>
                <a:schemeClr val="bg1"/>
              </a:solidFill>
            </a:rPr>
            <a:t>Palvelut</a:t>
          </a:r>
          <a:endParaRPr lang="fi-FI" sz="2000" kern="1200" noProof="0" dirty="0">
            <a:solidFill>
              <a:schemeClr val="bg1"/>
            </a:solidFill>
          </a:endParaRPr>
        </a:p>
      </dsp:txBody>
      <dsp:txXfrm>
        <a:off x="59687" y="1768503"/>
        <a:ext cx="2469403" cy="1103327"/>
      </dsp:txXfrm>
    </dsp:sp>
    <dsp:sp modelId="{90962734-DF43-114E-A4B1-57B3394A1849}">
      <dsp:nvSpPr>
        <dsp:cNvPr id="0" name=""/>
        <dsp:cNvSpPr/>
      </dsp:nvSpPr>
      <dsp:spPr>
        <a:xfrm rot="5400000">
          <a:off x="5101562" y="610628"/>
          <a:ext cx="928025" cy="6125428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fi-FI" sz="1800" kern="1200" noProof="0" dirty="0" smtClean="0"/>
            <a:t>PPM kypsyystason kasvattaminen (</a:t>
          </a:r>
          <a:r>
            <a:rPr lang="en-US" sz="1800" kern="1200" dirty="0" smtClean="0"/>
            <a:t>Gartner Program and Portfolio Management Maturity Model)</a:t>
          </a:r>
          <a:endParaRPr lang="fi-FI" sz="1800" b="0" i="0" kern="1200" noProof="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800" kern="1200" dirty="0" err="1" smtClean="0"/>
            <a:t>Tiekartta</a:t>
          </a:r>
          <a:r>
            <a:rPr lang="en-US" sz="1800" kern="1200" dirty="0" smtClean="0"/>
            <a:t> </a:t>
          </a:r>
          <a:r>
            <a:rPr lang="fi-FI" sz="1800" kern="1200" noProof="0" dirty="0" smtClean="0"/>
            <a:t> </a:t>
          </a:r>
          <a:endParaRPr lang="fi-FI" sz="1800" b="0" i="0" kern="1200" noProof="0" dirty="0">
            <a:solidFill>
              <a:schemeClr val="tx1"/>
            </a:solidFill>
          </a:endParaRPr>
        </a:p>
      </dsp:txBody>
      <dsp:txXfrm rot="-5400000">
        <a:off x="2502861" y="3254631"/>
        <a:ext cx="6080126" cy="837421"/>
      </dsp:txXfrm>
    </dsp:sp>
    <dsp:sp modelId="{BCB4FE71-DDE6-9344-A7D0-B282AC604787}">
      <dsp:nvSpPr>
        <dsp:cNvPr id="0" name=""/>
        <dsp:cNvSpPr/>
      </dsp:nvSpPr>
      <dsp:spPr>
        <a:xfrm>
          <a:off x="0" y="3097788"/>
          <a:ext cx="2606824" cy="1222701"/>
        </a:xfrm>
        <a:prstGeom prst="roundRect">
          <a:avLst/>
        </a:prstGeom>
        <a:solidFill>
          <a:srgbClr val="00206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2000" kern="1200" noProof="0" dirty="0" smtClean="0">
              <a:solidFill>
                <a:schemeClr val="bg1"/>
              </a:solidFill>
            </a:rPr>
            <a:t>Kehitystyö </a:t>
          </a:r>
          <a:endParaRPr lang="fi-FI" sz="2000" kern="1200" noProof="0" dirty="0">
            <a:solidFill>
              <a:schemeClr val="bg1"/>
            </a:solidFill>
          </a:endParaRPr>
        </a:p>
      </dsp:txBody>
      <dsp:txXfrm>
        <a:off x="59687" y="3157475"/>
        <a:ext cx="2487450" cy="1103327"/>
      </dsp:txXfrm>
    </dsp:sp>
    <dsp:sp modelId="{5DC3E990-A399-465B-8AE9-446730D25A45}">
      <dsp:nvSpPr>
        <dsp:cNvPr id="0" name=""/>
        <dsp:cNvSpPr/>
      </dsp:nvSpPr>
      <dsp:spPr>
        <a:xfrm rot="5400000">
          <a:off x="4977041" y="2019001"/>
          <a:ext cx="1250953" cy="6169107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fi-FI" sz="1800" kern="1200" dirty="0" smtClean="0"/>
            <a:t>PMO palveluiden tarkistus-/kehitysprosessi</a:t>
          </a:r>
          <a:endParaRPr lang="fi-FI" sz="1800" b="0" kern="1200" noProof="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fi-FI" sz="1800" kern="1200" noProof="0" dirty="0" smtClean="0"/>
            <a:t>PMM kehitys/seuranta, Release Management</a:t>
          </a:r>
          <a:endParaRPr lang="fi-FI" sz="1800" b="0" kern="1200" noProof="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800" kern="1200" dirty="0" smtClean="0"/>
            <a:t>PPM osaamisen kehittämisprosessi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800" kern="1200" dirty="0" smtClean="0"/>
            <a:t>Muut tärkeät ajankohdat: budjetti, </a:t>
          </a:r>
          <a:r>
            <a:rPr lang="fi-FI" sz="1800" kern="1200" dirty="0" err="1" smtClean="0"/>
            <a:t>puolivuotis</a:t>
          </a:r>
          <a:r>
            <a:rPr lang="fi-FI" sz="1800" kern="1200" dirty="0" smtClean="0"/>
            <a:t>. jne. </a:t>
          </a:r>
        </a:p>
      </dsp:txBody>
      <dsp:txXfrm rot="-5400000">
        <a:off x="2517964" y="4539144"/>
        <a:ext cx="6108041" cy="1128821"/>
      </dsp:txXfrm>
    </dsp:sp>
    <dsp:sp modelId="{E54E27B3-F239-4E2C-B350-3E289B537FD8}">
      <dsp:nvSpPr>
        <dsp:cNvPr id="0" name=""/>
        <dsp:cNvSpPr/>
      </dsp:nvSpPr>
      <dsp:spPr>
        <a:xfrm>
          <a:off x="0" y="4503692"/>
          <a:ext cx="2590567" cy="1125134"/>
        </a:xfrm>
        <a:prstGeom prst="roundRect">
          <a:avLst/>
        </a:prstGeom>
        <a:solidFill>
          <a:srgbClr val="002060">
            <a:alpha val="90000"/>
          </a:srgbClr>
        </a:solidFill>
        <a:ln w="38100" cap="flat" cmpd="sng" algn="ctr">
          <a:solidFill>
            <a:schemeClr val="bg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2000" b="0" kern="1200" noProof="0" dirty="0" smtClean="0">
              <a:solidFill>
                <a:schemeClr val="bg1"/>
              </a:solidFill>
            </a:rPr>
            <a:t>Vuosikello</a:t>
          </a:r>
          <a:endParaRPr lang="fi-FI" sz="2000" b="0" kern="1200" noProof="0" dirty="0">
            <a:solidFill>
              <a:schemeClr val="bg1"/>
            </a:solidFill>
          </a:endParaRPr>
        </a:p>
      </dsp:txBody>
      <dsp:txXfrm>
        <a:off x="54925" y="4558617"/>
        <a:ext cx="2480717" cy="10152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3DA6C-A5F0-474F-BED4-A455301FF802}">
      <dsp:nvSpPr>
        <dsp:cNvPr id="0" name=""/>
        <dsp:cNvSpPr/>
      </dsp:nvSpPr>
      <dsp:spPr>
        <a:xfrm>
          <a:off x="0" y="358093"/>
          <a:ext cx="8754721" cy="1399854"/>
        </a:xfrm>
        <a:prstGeom prst="frame">
          <a:avLst/>
        </a:prstGeom>
        <a:solidFill>
          <a:schemeClr val="bg1">
            <a:lumMod val="95000"/>
          </a:schemeClr>
        </a:solidFill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900" b="0" kern="1200" dirty="0" smtClean="0">
              <a:solidFill>
                <a:schemeClr val="tx1"/>
              </a:solidFill>
              <a:latin typeface="+mn-lt"/>
              <a:sym typeface="Wingdings" panose="05000000000000000000" pitchFamily="2" charset="2"/>
            </a:rPr>
            <a:t>Yhteisten mallien ja prosessien kehityksen koordinointi, jalkautus, tuki ja osaamisen kehittäminen </a:t>
          </a:r>
          <a:r>
            <a:rPr lang="fi-FI" sz="1900" b="1" kern="1200" dirty="0" smtClean="0">
              <a:solidFill>
                <a:schemeClr val="accent3">
                  <a:lumMod val="75000"/>
                </a:schemeClr>
              </a:solidFill>
              <a:latin typeface="+mn-lt"/>
              <a:sym typeface="Wingdings" panose="05000000000000000000" pitchFamily="2" charset="2"/>
            </a:rPr>
            <a:t>keskitetty </a:t>
          </a:r>
          <a:r>
            <a:rPr lang="fi-FI" sz="1900" b="0" kern="1200" dirty="0" smtClean="0">
              <a:solidFill>
                <a:schemeClr val="tx1"/>
              </a:solidFill>
              <a:latin typeface="+mn-lt"/>
              <a:sym typeface="Wingdings" panose="05000000000000000000" pitchFamily="2" charset="2"/>
            </a:rPr>
            <a:t>yhteen paikkaan (PMO) - toiminnalle on osoitettu selkeä rooli, vastuut, resursointi ja johdon tuki. </a:t>
          </a:r>
          <a:endParaRPr lang="en-US" sz="1900" b="0" kern="1200" dirty="0">
            <a:solidFill>
              <a:schemeClr val="tx1"/>
            </a:solidFill>
          </a:endParaRPr>
        </a:p>
      </dsp:txBody>
      <dsp:txXfrm>
        <a:off x="174982" y="533075"/>
        <a:ext cx="8404757" cy="1049890"/>
      </dsp:txXfrm>
    </dsp:sp>
    <dsp:sp modelId="{42AF2B9D-A96D-43A7-A407-5E6FD6481985}">
      <dsp:nvSpPr>
        <dsp:cNvPr id="0" name=""/>
        <dsp:cNvSpPr/>
      </dsp:nvSpPr>
      <dsp:spPr>
        <a:xfrm>
          <a:off x="0" y="2092201"/>
          <a:ext cx="8754721" cy="1008466"/>
        </a:xfrm>
        <a:prstGeom prst="frame">
          <a:avLst/>
        </a:prstGeom>
        <a:solidFill>
          <a:schemeClr val="bg1">
            <a:lumMod val="95000"/>
          </a:schemeClr>
        </a:solidFill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900" b="0" i="0" kern="1200" noProof="0" dirty="0" smtClean="0">
              <a:solidFill>
                <a:schemeClr val="tx1"/>
              </a:solidFill>
            </a:rPr>
            <a:t>Keskitetyt tehtävät on ollut mahdollista </a:t>
          </a:r>
          <a:r>
            <a:rPr lang="fi-FI" sz="1900" b="1" i="0" kern="1200" noProof="0" dirty="0" smtClean="0">
              <a:solidFill>
                <a:schemeClr val="accent3">
                  <a:lumMod val="75000"/>
                </a:schemeClr>
              </a:solidFill>
            </a:rPr>
            <a:t>systematisoida</a:t>
          </a:r>
          <a:r>
            <a:rPr lang="fi-FI" sz="1900" b="0" i="0" kern="1200" noProof="0" dirty="0" smtClean="0">
              <a:solidFill>
                <a:schemeClr val="tx1"/>
              </a:solidFill>
            </a:rPr>
            <a:t> ja niihin on ollut mahdollista liittää entistä paremmin </a:t>
          </a:r>
          <a:r>
            <a:rPr lang="fi-FI" sz="1900" b="1" i="0" kern="1200" noProof="0" dirty="0" smtClean="0">
              <a:solidFill>
                <a:schemeClr val="tx2"/>
              </a:solidFill>
            </a:rPr>
            <a:t>suunnitelmallisuutta, </a:t>
          </a:r>
          <a:r>
            <a:rPr lang="fi-FI" sz="1900" b="1" i="0" kern="1200" noProof="0" dirty="0" smtClean="0">
              <a:solidFill>
                <a:schemeClr val="accent3">
                  <a:lumMod val="75000"/>
                </a:schemeClr>
              </a:solidFill>
            </a:rPr>
            <a:t>seurantaa, tukea ja laadunvarmistusta</a:t>
          </a:r>
          <a:r>
            <a:rPr lang="fi-FI" sz="1900" b="0" i="0" kern="1200" noProof="0" dirty="0" smtClean="0">
              <a:solidFill>
                <a:schemeClr val="tx1"/>
              </a:solidFill>
            </a:rPr>
            <a:t>.</a:t>
          </a:r>
          <a:endParaRPr lang="fi-FI" sz="2000" b="0" i="0" kern="1200" noProof="0" dirty="0">
            <a:solidFill>
              <a:schemeClr val="tx1"/>
            </a:solidFill>
          </a:endParaRPr>
        </a:p>
      </dsp:txBody>
      <dsp:txXfrm>
        <a:off x="126058" y="2218259"/>
        <a:ext cx="8502605" cy="756350"/>
      </dsp:txXfrm>
    </dsp:sp>
    <dsp:sp modelId="{866A76B3-A7C2-4BF6-8344-FC6085D338A7}">
      <dsp:nvSpPr>
        <dsp:cNvPr id="0" name=""/>
        <dsp:cNvSpPr/>
      </dsp:nvSpPr>
      <dsp:spPr>
        <a:xfrm>
          <a:off x="0" y="3397598"/>
          <a:ext cx="8754721" cy="1921212"/>
        </a:xfrm>
        <a:prstGeom prst="frame">
          <a:avLst/>
        </a:prstGeom>
        <a:solidFill>
          <a:schemeClr val="bg1">
            <a:lumMod val="95000"/>
          </a:schemeClr>
        </a:solidFill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900" kern="1200" dirty="0" err="1" smtClean="0">
              <a:solidFill>
                <a:schemeClr val="tx1"/>
              </a:solidFill>
              <a:latin typeface="+mn-lt"/>
            </a:rPr>
            <a:t>PMO:n</a:t>
          </a:r>
          <a:r>
            <a:rPr lang="fi-FI" sz="1900" kern="1200" dirty="0" smtClean="0">
              <a:solidFill>
                <a:schemeClr val="tx1"/>
              </a:solidFill>
              <a:latin typeface="+mn-lt"/>
            </a:rPr>
            <a:t> ylläpitämä </a:t>
          </a:r>
          <a:r>
            <a:rPr lang="fi-FI" sz="1900" b="1" kern="1200" dirty="0" smtClean="0">
              <a:solidFill>
                <a:schemeClr val="tx2"/>
              </a:solidFill>
              <a:latin typeface="+mn-lt"/>
            </a:rPr>
            <a:t>IT-portfolion ja resurssienhallinta </a:t>
          </a:r>
          <a:r>
            <a:rPr lang="fi-FI" sz="1900" kern="1200" dirty="0" smtClean="0">
              <a:solidFill>
                <a:schemeClr val="tx1"/>
              </a:solidFill>
              <a:latin typeface="+mn-lt"/>
            </a:rPr>
            <a:t>on </a:t>
          </a:r>
          <a:r>
            <a:rPr lang="fi-FI" sz="1900" b="0" kern="1200" dirty="0" smtClean="0">
              <a:solidFill>
                <a:schemeClr val="tx1"/>
              </a:solidFill>
              <a:latin typeface="+mn-lt"/>
            </a:rPr>
            <a:t>lisännyt tekemisen </a:t>
          </a:r>
          <a:r>
            <a:rPr lang="fi-FI" sz="1900" b="1" kern="1200" dirty="0" smtClean="0">
              <a:solidFill>
                <a:schemeClr val="accent3">
                  <a:lumMod val="75000"/>
                </a:schemeClr>
              </a:solidFill>
              <a:latin typeface="+mn-lt"/>
            </a:rPr>
            <a:t>läpinäkyvyyttä</a:t>
          </a:r>
          <a:r>
            <a:rPr lang="fi-FI" sz="1900" kern="1200" dirty="0" smtClean="0">
              <a:solidFill>
                <a:schemeClr val="tx1"/>
              </a:solidFill>
              <a:latin typeface="+mn-lt"/>
            </a:rPr>
            <a:t> ja mahdollistanut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800" kern="1200" dirty="0" smtClean="0">
              <a:solidFill>
                <a:schemeClr val="tx1"/>
              </a:solidFill>
              <a:latin typeface="+mn-lt"/>
            </a:rPr>
            <a:t>-  </a:t>
          </a:r>
          <a:r>
            <a:rPr lang="fi-FI" sz="1600" kern="1200" dirty="0" smtClean="0">
              <a:solidFill>
                <a:schemeClr val="tx1"/>
              </a:solidFill>
              <a:latin typeface="+mn-lt"/>
            </a:rPr>
            <a:t>työn </a:t>
          </a:r>
          <a:r>
            <a:rPr lang="fi-FI" sz="1600" b="1" kern="1200" dirty="0" smtClean="0">
              <a:solidFill>
                <a:schemeClr val="accent3">
                  <a:lumMod val="75000"/>
                </a:schemeClr>
              </a:solidFill>
              <a:latin typeface="+mn-lt"/>
            </a:rPr>
            <a:t>laadukkaamman</a:t>
          </a:r>
          <a:r>
            <a:rPr lang="fi-FI" sz="1600" kern="1200" dirty="0" smtClean="0">
              <a:solidFill>
                <a:schemeClr val="tx1"/>
              </a:solidFill>
              <a:latin typeface="+mn-lt"/>
            </a:rPr>
            <a:t> </a:t>
          </a:r>
          <a:r>
            <a:rPr lang="fi-FI" sz="1600" kern="1200" dirty="0" smtClean="0">
              <a:solidFill>
                <a:schemeClr val="tx1"/>
              </a:solidFill>
              <a:latin typeface="+mn-lt"/>
            </a:rPr>
            <a:t>sisäisen </a:t>
          </a:r>
          <a:r>
            <a:rPr lang="fi-FI" sz="1600" kern="1200" dirty="0" smtClean="0">
              <a:solidFill>
                <a:schemeClr val="tx1"/>
              </a:solidFill>
              <a:latin typeface="+mn-lt"/>
              <a:sym typeface="Wingdings" panose="05000000000000000000" pitchFamily="2" charset="2"/>
            </a:rPr>
            <a:t>suunnittelu-</a:t>
          </a:r>
          <a:r>
            <a:rPr lang="fi-FI" sz="1600" kern="1200" dirty="0" smtClean="0">
              <a:solidFill>
                <a:schemeClr val="tx1"/>
              </a:solidFill>
              <a:latin typeface="+mn-lt"/>
              <a:sym typeface="Wingdings" panose="05000000000000000000" pitchFamily="2" charset="2"/>
            </a:rPr>
            <a:t>, priorisointi- ja </a:t>
          </a:r>
          <a:r>
            <a:rPr lang="fi-FI" sz="1600" kern="1200" dirty="0" smtClean="0">
              <a:solidFill>
                <a:schemeClr val="tx1"/>
              </a:solidFill>
              <a:latin typeface="+mn-lt"/>
              <a:sym typeface="Wingdings" panose="05000000000000000000" pitchFamily="2" charset="2"/>
            </a:rPr>
            <a:t>päätöksentekoprosessin*</a:t>
          </a:r>
          <a:endParaRPr lang="fi-FI" sz="1600" kern="1200" dirty="0" smtClean="0">
            <a:solidFill>
              <a:schemeClr val="tx1"/>
            </a:solidFill>
            <a:latin typeface="+mn-lt"/>
            <a:sym typeface="Wingdings" panose="05000000000000000000" pitchFamily="2" charset="2"/>
          </a:endParaRP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800" b="0" i="0" kern="1200" noProof="0" dirty="0" smtClean="0">
              <a:solidFill>
                <a:schemeClr val="tx1"/>
              </a:solidFill>
              <a:latin typeface="+mn-lt"/>
              <a:sym typeface="Wingdings" panose="05000000000000000000" pitchFamily="2" charset="2"/>
            </a:rPr>
            <a:t>-  tiimien </a:t>
          </a:r>
          <a:r>
            <a:rPr lang="fi-FI" sz="1800" b="1" i="0" kern="1200" noProof="0" dirty="0" smtClean="0">
              <a:solidFill>
                <a:schemeClr val="accent3">
                  <a:lumMod val="75000"/>
                </a:schemeClr>
              </a:solidFill>
              <a:latin typeface="+mn-lt"/>
              <a:sym typeface="Wingdings" panose="05000000000000000000" pitchFamily="2" charset="2"/>
            </a:rPr>
            <a:t>työkuorman tasaamisen</a:t>
          </a:r>
          <a:endParaRPr lang="fi-FI" sz="1800" b="1" i="0" kern="1200" noProof="0" dirty="0">
            <a:solidFill>
              <a:schemeClr val="accent3">
                <a:lumMod val="75000"/>
              </a:schemeClr>
            </a:solidFill>
          </a:endParaRPr>
        </a:p>
      </dsp:txBody>
      <dsp:txXfrm>
        <a:off x="240152" y="3637750"/>
        <a:ext cx="8274418" cy="14409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EEAE6-03DB-4C00-AB04-A0B7BCC00F09}">
      <dsp:nvSpPr>
        <dsp:cNvPr id="0" name=""/>
        <dsp:cNvSpPr/>
      </dsp:nvSpPr>
      <dsp:spPr>
        <a:xfrm rot="5400000">
          <a:off x="5513191" y="-2243978"/>
          <a:ext cx="891667" cy="5608494"/>
        </a:xfrm>
        <a:prstGeom prst="round2Same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2000" kern="1200" noProof="0" dirty="0" smtClean="0"/>
            <a:t>n. 70% (</a:t>
          </a:r>
          <a:r>
            <a:rPr lang="fi-FI" sz="2000" kern="1200" noProof="0" dirty="0" err="1" smtClean="0"/>
            <a:t>PMO:lla</a:t>
          </a:r>
          <a:r>
            <a:rPr lang="fi-FI" sz="2000" kern="1200" noProof="0" dirty="0" smtClean="0"/>
            <a:t> vastuu/osavastuu tehtävästä)</a:t>
          </a:r>
          <a:endParaRPr lang="fi-FI" sz="2000" kern="1200" noProof="0" dirty="0"/>
        </a:p>
      </dsp:txBody>
      <dsp:txXfrm rot="-5400000">
        <a:off x="3154778" y="157963"/>
        <a:ext cx="5564966" cy="804611"/>
      </dsp:txXfrm>
    </dsp:sp>
    <dsp:sp modelId="{143B381C-B346-41B5-A783-BA51CB564605}">
      <dsp:nvSpPr>
        <dsp:cNvPr id="0" name=""/>
        <dsp:cNvSpPr/>
      </dsp:nvSpPr>
      <dsp:spPr>
        <a:xfrm>
          <a:off x="0" y="2975"/>
          <a:ext cx="3154777" cy="1114584"/>
        </a:xfrm>
        <a:prstGeom prst="roundRect">
          <a:avLst/>
        </a:prstGeom>
        <a:solidFill>
          <a:srgbClr val="00206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2000" b="0" kern="1200" noProof="0" dirty="0" smtClean="0">
              <a:solidFill>
                <a:schemeClr val="bg1"/>
              </a:solidFill>
            </a:rPr>
            <a:t>Osuus</a:t>
          </a:r>
          <a:r>
            <a:rPr lang="fi-FI" sz="2200" b="1" kern="1200" noProof="0" dirty="0" smtClean="0">
              <a:solidFill>
                <a:schemeClr val="tx1"/>
              </a:solidFill>
            </a:rPr>
            <a:t> </a:t>
          </a:r>
          <a:r>
            <a:rPr lang="fi-FI" sz="2200" b="0" kern="1200" noProof="0" dirty="0" smtClean="0">
              <a:solidFill>
                <a:schemeClr val="bg1"/>
              </a:solidFill>
            </a:rPr>
            <a:t>työstä portfoliossa</a:t>
          </a:r>
          <a:endParaRPr lang="fi-FI" sz="2200" b="0" kern="1200" noProof="0" dirty="0">
            <a:solidFill>
              <a:schemeClr val="bg1"/>
            </a:solidFill>
          </a:endParaRPr>
        </a:p>
      </dsp:txBody>
      <dsp:txXfrm>
        <a:off x="54410" y="57385"/>
        <a:ext cx="3045957" cy="1005764"/>
      </dsp:txXfrm>
    </dsp:sp>
    <dsp:sp modelId="{E51FD1BE-E520-C346-B82C-BE3DDBB3F035}">
      <dsp:nvSpPr>
        <dsp:cNvPr id="0" name=""/>
        <dsp:cNvSpPr/>
      </dsp:nvSpPr>
      <dsp:spPr>
        <a:xfrm rot="5400000">
          <a:off x="5513191" y="-1073664"/>
          <a:ext cx="891667" cy="5608494"/>
        </a:xfrm>
        <a:prstGeom prst="round2Same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2000" kern="1200" dirty="0" smtClean="0"/>
            <a:t>ohjelmia/projekteja 2/3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2000" kern="1200" dirty="0" smtClean="0"/>
            <a:t>esiselvitys-/pienkehitystehtäviä 1/3</a:t>
          </a:r>
          <a:endParaRPr lang="en-US" sz="2000" kern="1200" dirty="0"/>
        </a:p>
      </dsp:txBody>
      <dsp:txXfrm rot="-5400000">
        <a:off x="3154778" y="1328277"/>
        <a:ext cx="5564966" cy="804611"/>
      </dsp:txXfrm>
    </dsp:sp>
    <dsp:sp modelId="{98F3231E-5016-4847-9E2F-D1C6845B351F}">
      <dsp:nvSpPr>
        <dsp:cNvPr id="0" name=""/>
        <dsp:cNvSpPr/>
      </dsp:nvSpPr>
      <dsp:spPr>
        <a:xfrm>
          <a:off x="0" y="1173289"/>
          <a:ext cx="3154777" cy="1114584"/>
        </a:xfrm>
        <a:prstGeom prst="roundRect">
          <a:avLst/>
        </a:prstGeom>
        <a:solidFill>
          <a:srgbClr val="00206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2000" b="0" kern="1200" noProof="0" dirty="0" smtClean="0">
              <a:solidFill>
                <a:schemeClr val="bg1"/>
              </a:solidFill>
            </a:rPr>
            <a:t>Tehtävätyypit</a:t>
          </a:r>
          <a:endParaRPr lang="fi-FI" sz="2000" b="0" kern="1200" noProof="0" dirty="0">
            <a:solidFill>
              <a:schemeClr val="bg1"/>
            </a:solidFill>
          </a:endParaRPr>
        </a:p>
      </dsp:txBody>
      <dsp:txXfrm>
        <a:off x="54410" y="1227699"/>
        <a:ext cx="3045957" cy="1005764"/>
      </dsp:txXfrm>
    </dsp:sp>
    <dsp:sp modelId="{90962734-DF43-114E-A4B1-57B3394A1849}">
      <dsp:nvSpPr>
        <dsp:cNvPr id="0" name=""/>
        <dsp:cNvSpPr/>
      </dsp:nvSpPr>
      <dsp:spPr>
        <a:xfrm rot="5400000">
          <a:off x="5513191" y="96648"/>
          <a:ext cx="891667" cy="5608494"/>
        </a:xfrm>
        <a:prstGeom prst="round2Same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2000" kern="1200" dirty="0" err="1" smtClean="0"/>
            <a:t>Run</a:t>
          </a:r>
          <a:r>
            <a:rPr lang="fi-FI" sz="2000" kern="1200" dirty="0" smtClean="0"/>
            <a:t> tehtäviä (jatkuva tuotanto) 18%</a:t>
          </a:r>
          <a:endParaRPr lang="fi-FI" sz="2000" kern="1200" noProof="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2000" kern="1200" dirty="0" err="1" smtClean="0"/>
            <a:t>Grow</a:t>
          </a:r>
          <a:r>
            <a:rPr lang="fi-FI" sz="2000" kern="1200" dirty="0" smtClean="0"/>
            <a:t> tehtäviä (jatkokehitys) 52%</a:t>
          </a:r>
          <a:endParaRPr lang="fi-FI" sz="2000" kern="1200" noProof="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2000" kern="1200" dirty="0" err="1" smtClean="0"/>
            <a:t>Transform</a:t>
          </a:r>
          <a:r>
            <a:rPr lang="fi-FI" sz="2000" kern="1200" dirty="0" smtClean="0"/>
            <a:t> tehtäviä (uuskehitys) 30%</a:t>
          </a:r>
          <a:endParaRPr lang="fi-FI" sz="2000" kern="1200" noProof="0" dirty="0"/>
        </a:p>
      </dsp:txBody>
      <dsp:txXfrm rot="-5400000">
        <a:off x="3154778" y="2498589"/>
        <a:ext cx="5564966" cy="804611"/>
      </dsp:txXfrm>
    </dsp:sp>
    <dsp:sp modelId="{BCB4FE71-DDE6-9344-A7D0-B282AC604787}">
      <dsp:nvSpPr>
        <dsp:cNvPr id="0" name=""/>
        <dsp:cNvSpPr/>
      </dsp:nvSpPr>
      <dsp:spPr>
        <a:xfrm>
          <a:off x="0" y="2313119"/>
          <a:ext cx="3154777" cy="1114584"/>
        </a:xfrm>
        <a:prstGeom prst="roundRect">
          <a:avLst/>
        </a:prstGeom>
        <a:solidFill>
          <a:srgbClr val="00206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2000" b="0" kern="1200" dirty="0" smtClean="0">
              <a:solidFill>
                <a:schemeClr val="bg1"/>
              </a:solidFill>
            </a:rPr>
            <a:t>Vaikuttavuusalueet</a:t>
          </a:r>
          <a:endParaRPr lang="fi-FI" sz="2000" b="0" kern="1200" noProof="0" dirty="0">
            <a:solidFill>
              <a:schemeClr val="bg1"/>
            </a:solidFill>
          </a:endParaRPr>
        </a:p>
      </dsp:txBody>
      <dsp:txXfrm>
        <a:off x="54410" y="2367529"/>
        <a:ext cx="3045957" cy="1005764"/>
      </dsp:txXfrm>
    </dsp:sp>
    <dsp:sp modelId="{CB3F2F5B-8853-B440-A277-FA3616205890}">
      <dsp:nvSpPr>
        <dsp:cNvPr id="0" name=""/>
        <dsp:cNvSpPr/>
      </dsp:nvSpPr>
      <dsp:spPr>
        <a:xfrm rot="5400000">
          <a:off x="5513191" y="1266962"/>
          <a:ext cx="891667" cy="5608494"/>
        </a:xfrm>
        <a:prstGeom prst="round2Same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900" kern="1200" dirty="0" smtClean="0"/>
            <a:t>n. 90% </a:t>
          </a:r>
          <a:r>
            <a:rPr lang="fi-FI" sz="1900" kern="1200" dirty="0" err="1" smtClean="0"/>
            <a:t>PMO:n</a:t>
          </a:r>
          <a:r>
            <a:rPr lang="fi-FI" sz="1900" kern="1200" dirty="0" smtClean="0"/>
            <a:t> tehtävistä on </a:t>
          </a:r>
          <a:r>
            <a:rPr lang="fi-FI" sz="1900" b="1" kern="1200" dirty="0" smtClean="0">
              <a:solidFill>
                <a:srgbClr val="7030A0"/>
              </a:solidFill>
            </a:rPr>
            <a:t>liloja /</a:t>
          </a:r>
          <a:r>
            <a:rPr lang="fi-FI" sz="1900" b="1" kern="1200" dirty="0" smtClean="0">
              <a:solidFill>
                <a:srgbClr val="FF0000"/>
              </a:solidFill>
            </a:rPr>
            <a:t>punaisia </a:t>
          </a:r>
          <a:endParaRPr lang="en-US" sz="1900" kern="1200" dirty="0"/>
        </a:p>
      </dsp:txBody>
      <dsp:txXfrm rot="-5400000">
        <a:off x="3154778" y="3668903"/>
        <a:ext cx="5564966" cy="804611"/>
      </dsp:txXfrm>
    </dsp:sp>
    <dsp:sp modelId="{98429208-012C-B842-9826-DA7AA97DB3EC}">
      <dsp:nvSpPr>
        <dsp:cNvPr id="0" name=""/>
        <dsp:cNvSpPr/>
      </dsp:nvSpPr>
      <dsp:spPr>
        <a:xfrm>
          <a:off x="0" y="3513917"/>
          <a:ext cx="3154777" cy="1114584"/>
        </a:xfrm>
        <a:prstGeom prst="roundRect">
          <a:avLst/>
        </a:prstGeom>
        <a:solidFill>
          <a:srgbClr val="00206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2000" b="0" kern="1200" noProof="0" dirty="0" smtClean="0">
              <a:solidFill>
                <a:schemeClr val="bg1"/>
              </a:solidFill>
            </a:rPr>
            <a:t>Merkittävyysluokka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600" b="0" kern="1200" noProof="0" dirty="0" smtClean="0">
              <a:solidFill>
                <a:schemeClr val="bg1"/>
              </a:solidFill>
            </a:rPr>
            <a:t>(Aalto-yliopisto taso)</a:t>
          </a:r>
          <a:endParaRPr lang="fi-FI" sz="1600" b="0" kern="1200" noProof="0" dirty="0">
            <a:solidFill>
              <a:schemeClr val="bg1"/>
            </a:solidFill>
          </a:endParaRPr>
        </a:p>
      </dsp:txBody>
      <dsp:txXfrm>
        <a:off x="54410" y="3568327"/>
        <a:ext cx="3045957" cy="1005764"/>
      </dsp:txXfrm>
    </dsp:sp>
    <dsp:sp modelId="{BCB57A2C-2DC4-467C-99F5-33A56C3C4305}">
      <dsp:nvSpPr>
        <dsp:cNvPr id="0" name=""/>
        <dsp:cNvSpPr/>
      </dsp:nvSpPr>
      <dsp:spPr>
        <a:xfrm rot="5400000">
          <a:off x="5392649" y="2443278"/>
          <a:ext cx="1121111" cy="5603017"/>
        </a:xfrm>
        <a:prstGeom prst="round2Same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800" kern="1200" dirty="0" smtClean="0"/>
            <a:t> IT-infrastruktuuri 48%</a:t>
          </a:r>
          <a:endParaRPr lang="fi-FI" sz="180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800" kern="1200" noProof="0" dirty="0" smtClean="0"/>
            <a:t> Laadun kehitys 26%</a:t>
          </a:r>
          <a:endParaRPr lang="fi-FI" sz="180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800" kern="1200" noProof="0" dirty="0" smtClean="0"/>
            <a:t> Palveluiden IT 15%</a:t>
          </a:r>
          <a:endParaRPr lang="fi-FI" sz="180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800" kern="1200" noProof="0" dirty="0" smtClean="0"/>
            <a:t> Koulutuksen ja viestinnän IT 12%  </a:t>
          </a:r>
          <a:r>
            <a:rPr lang="fi-FI" sz="800" kern="1200" noProof="0" dirty="0" smtClean="0"/>
            <a:t>(</a:t>
          </a:r>
          <a:r>
            <a:rPr lang="fi-FI" sz="800" kern="1200" noProof="0" dirty="0" smtClean="0">
              <a:sym typeface="Wingdings" panose="05000000000000000000" pitchFamily="2" charset="2"/>
            </a:rPr>
            <a:t>n. 30% alueen projekteista) </a:t>
          </a:r>
          <a:endParaRPr lang="fi-FI" sz="800" kern="1200" noProof="0" dirty="0"/>
        </a:p>
      </dsp:txBody>
      <dsp:txXfrm rot="-5400000">
        <a:off x="3151696" y="4738959"/>
        <a:ext cx="5548289" cy="1011655"/>
      </dsp:txXfrm>
    </dsp:sp>
    <dsp:sp modelId="{1B52CF00-DBB9-4A81-8145-8C6365A6AB3D}">
      <dsp:nvSpPr>
        <dsp:cNvPr id="0" name=""/>
        <dsp:cNvSpPr/>
      </dsp:nvSpPr>
      <dsp:spPr>
        <a:xfrm>
          <a:off x="0" y="4687494"/>
          <a:ext cx="3151697" cy="1114584"/>
        </a:xfrm>
        <a:prstGeom prst="roundRect">
          <a:avLst/>
        </a:prstGeom>
        <a:solidFill>
          <a:srgbClr val="00206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2000" b="0" kern="1200" noProof="0" dirty="0" smtClean="0">
              <a:solidFill>
                <a:schemeClr val="bg1"/>
              </a:solidFill>
            </a:rPr>
            <a:t>Painopistealueet</a:t>
          </a:r>
          <a:endParaRPr lang="fi-FI" sz="2000" b="0" kern="1200" noProof="0" dirty="0">
            <a:solidFill>
              <a:schemeClr val="bg1"/>
            </a:solidFill>
          </a:endParaRPr>
        </a:p>
      </dsp:txBody>
      <dsp:txXfrm>
        <a:off x="54410" y="4741904"/>
        <a:ext cx="3042877" cy="1005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0.09242</cdr:x>
      <cdr:y>0.06833</cdr:y>
    </cdr:from>
    <cdr:to>
      <cdr:x>0.65222</cdr:x>
      <cdr:y>0.14868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47234" y="261754"/>
          <a:ext cx="4526066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0" tIns="0" rIns="0" bIns="0" rtlCol="0">
          <a:spAutoFit/>
        </a:bodyPr>
        <a:lstStyle xmlns:a="http://schemas.openxmlformats.org/drawingml/2006/main"/>
        <a:p xmlns:a="http://schemas.openxmlformats.org/drawingml/2006/main">
          <a:r>
            <a:rPr lang="fi-FI" sz="2000" dirty="0" smtClean="0"/>
            <a:t>Ohjelmia (hallinnollinen työosuus) 5 kpl</a:t>
          </a:r>
          <a:endParaRPr lang="en-US" sz="20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0.13883</cdr:x>
      <cdr:y>0.23753</cdr:y>
    </cdr:from>
    <cdr:to>
      <cdr:x>0.73839</cdr:x>
      <cdr:y>0.31788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122460" y="909891"/>
          <a:ext cx="4847525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0" tIns="0" rIns="0" bIns="0" rtlCol="0">
          <a:spAutoFit/>
        </a:bodyPr>
        <a:lstStyle xmlns:a="http://schemas.openxmlformats.org/drawingml/2006/main"/>
        <a:p xmlns:a="http://schemas.openxmlformats.org/drawingml/2006/main">
          <a:r>
            <a:rPr lang="fi-FI" sz="2000" dirty="0" smtClean="0"/>
            <a:t>Esiselvityksiä 13 kpl</a:t>
          </a:r>
          <a:endParaRPr lang="en-US" sz="20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0.47921</cdr:x>
      <cdr:y>0.61694</cdr:y>
    </cdr:from>
    <cdr:to>
      <cdr:x>0.82556</cdr:x>
      <cdr:y>0.69729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3874457" y="2363275"/>
          <a:ext cx="2800288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0" tIns="0" rIns="0" bIns="0" rtlCol="0">
          <a:spAutoFit/>
        </a:bodyPr>
        <a:lstStyle xmlns:a="http://schemas.openxmlformats.org/drawingml/2006/main"/>
        <a:p xmlns:a="http://schemas.openxmlformats.org/drawingml/2006/main">
          <a:r>
            <a:rPr lang="fi-FI" sz="2000" dirty="0" smtClean="0"/>
            <a:t>Pienkehityksiä 87 kpl</a:t>
          </a:r>
          <a:endParaRPr lang="en-US" sz="20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0.28748</cdr:x>
      <cdr:y>0.44744</cdr:y>
    </cdr:from>
    <cdr:to>
      <cdr:x>0.81717</cdr:x>
      <cdr:y>0.52779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324329" y="1713993"/>
          <a:ext cx="4282617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i-FI" sz="2000" dirty="0" smtClean="0"/>
            <a:t>Projekteja 46 kpl</a:t>
          </a:r>
          <a:endParaRPr lang="en-US" sz="20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0.77516</cdr:x>
      <cdr:y>0.80823</cdr:y>
    </cdr:from>
    <cdr:to>
      <cdr:x>1</cdr:x>
      <cdr:y>0.91943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6267314" y="3096038"/>
          <a:ext cx="1817824" cy="42596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i-FI" sz="1800" spc="-50" dirty="0" smtClean="0">
              <a:solidFill>
                <a:schemeClr val="tx1"/>
              </a:solidFill>
            </a:rPr>
            <a:t>Yhteensä151 kpl</a:t>
          </a:r>
          <a:endParaRPr lang="en-US" sz="1800" b="1" spc="-50" dirty="0">
            <a:solidFill>
              <a:schemeClr val="tx1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39D04D9-2D90-E741-8C77-A958108973E5}" type="datetimeFigureOut">
              <a:rPr lang="en-US"/>
              <a:pPr>
                <a:defRPr/>
              </a:pPr>
              <a:t>11/6/2014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81337A6-C487-9645-B543-6BBD05A1D1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4539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FE7B0BA-8FA8-3A4A-9820-CF1299A8B616}" type="datetime1">
              <a:rPr lang="fi-FI"/>
              <a:pPr>
                <a:defRPr/>
              </a:pPr>
              <a:t>6.11.2014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 smtClean="0"/>
              <a:t>Click to edit Master text styles</a:t>
            </a:r>
          </a:p>
          <a:p>
            <a:pPr lvl="1"/>
            <a:r>
              <a:rPr lang="fi-FI" noProof="0" smtClean="0"/>
              <a:t>Second level</a:t>
            </a:r>
          </a:p>
          <a:p>
            <a:pPr lvl="2"/>
            <a:r>
              <a:rPr lang="fi-FI" noProof="0" smtClean="0"/>
              <a:t>Third level</a:t>
            </a:r>
          </a:p>
          <a:p>
            <a:pPr lvl="3"/>
            <a:r>
              <a:rPr lang="fi-FI" noProof="0" smtClean="0"/>
              <a:t>Fourth level</a:t>
            </a:r>
          </a:p>
          <a:p>
            <a:pPr lvl="4"/>
            <a:r>
              <a:rPr lang="fi-FI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66A5FF2-0573-2649-A39A-26FA52E05379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72913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40092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5700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Kalvo</a:t>
            </a:r>
            <a:r>
              <a:rPr lang="fi-FI" baseline="0" dirty="0" smtClean="0"/>
              <a:t> aloituskeskusteluun.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57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40092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40092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40092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12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40092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ln/>
        </p:spPr>
      </p:sp>
      <p:sp>
        <p:nvSpPr>
          <p:cNvPr id="21506" name="Notes Placeholder 4"/>
          <p:cNvSpPr>
            <a:spLocks noGrp="1"/>
          </p:cNvSpPr>
          <p:nvPr>
            <p:ph type="body" idx="1"/>
          </p:nvPr>
        </p:nvSpPr>
        <p:spPr>
          <a:xfrm>
            <a:off x="91223" y="6553690"/>
            <a:ext cx="6061575" cy="346047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altLang="en-US" smtClean="0"/>
              <a:t>Assumptions underlying a maturity model: </a:t>
            </a:r>
          </a:p>
          <a:p>
            <a:pPr marL="115888" lvl="1" indent="-115888" ea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Char char="•"/>
            </a:pPr>
            <a:r>
              <a:rPr lang="en-GB" altLang="en-US" smtClean="0">
                <a:latin typeface="Times" panose="02020603050405020304" pitchFamily="18" charset="0"/>
              </a:rPr>
              <a:t>Capabilities and dimensions develop over time</a:t>
            </a:r>
          </a:p>
          <a:p>
            <a:pPr marL="115888" lvl="1" indent="-115888" ea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Char char="•"/>
            </a:pPr>
            <a:r>
              <a:rPr lang="en-GB" altLang="en-US" smtClean="0">
                <a:latin typeface="Times" panose="02020603050405020304" pitchFamily="18" charset="0"/>
              </a:rPr>
              <a:t>Improvements are built on an increasing mastery of incremental steps</a:t>
            </a:r>
          </a:p>
          <a:p>
            <a:pPr marL="115888" lvl="1" indent="-115888" ea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Char char="•"/>
            </a:pPr>
            <a:r>
              <a:rPr lang="en-GB" altLang="en-US" smtClean="0">
                <a:latin typeface="Times" panose="02020603050405020304" pitchFamily="18" charset="0"/>
              </a:rPr>
              <a:t>Many models assume that the various capabilities interrelate and support each other, and, therefore, must be improved simultaneously. 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altLang="en-US" smtClean="0"/>
              <a:t>Current capabilities can be assessed against an objective standard, and areas for improvement can be planned. Appropriate KPIs by capability and by level, and allow fine-tuning along the way.</a:t>
            </a:r>
          </a:p>
        </p:txBody>
      </p:sp>
    </p:spTree>
    <p:extLst>
      <p:ext uri="{BB962C8B-B14F-4D97-AF65-F5344CB8AC3E}">
        <p14:creationId xmlns:p14="http://schemas.microsoft.com/office/powerpoint/2010/main" val="100814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8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8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8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8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8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8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8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8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8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8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11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0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312" y="2435536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312" y="5884336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4598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rgbClr val="005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8314" y="1912267"/>
            <a:ext cx="820737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59" y="5675650"/>
            <a:ext cx="2039167" cy="1149120"/>
          </a:xfrm>
          <a:prstGeom prst="rect">
            <a:avLst/>
          </a:prstGeom>
        </p:spPr>
      </p:pic>
      <p:cxnSp>
        <p:nvCxnSpPr>
          <p:cNvPr id="7" name="Straight Connector 4"/>
          <p:cNvCxnSpPr/>
          <p:nvPr userDrawn="1"/>
        </p:nvCxnSpPr>
        <p:spPr>
          <a:xfrm>
            <a:off x="468314" y="5848350"/>
            <a:ext cx="820737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250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rgbClr val="EF33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68314" y="1912267"/>
            <a:ext cx="820737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1" y="5678845"/>
            <a:ext cx="1979878" cy="1149120"/>
          </a:xfrm>
          <a:prstGeom prst="rect">
            <a:avLst/>
          </a:prstGeom>
        </p:spPr>
      </p:pic>
      <p:cxnSp>
        <p:nvCxnSpPr>
          <p:cNvPr id="8" name="Straight Connector 4"/>
          <p:cNvCxnSpPr/>
          <p:nvPr userDrawn="1"/>
        </p:nvCxnSpPr>
        <p:spPr>
          <a:xfrm>
            <a:off x="468314" y="5848350"/>
            <a:ext cx="820737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717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Yellow">
    <p:bg>
      <p:bgPr>
        <a:solidFill>
          <a:srgbClr val="FFC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35" y="5677088"/>
            <a:ext cx="2071506" cy="114912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68314" y="1912267"/>
            <a:ext cx="820737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4"/>
          <p:cNvCxnSpPr/>
          <p:nvPr userDrawn="1"/>
        </p:nvCxnSpPr>
        <p:spPr>
          <a:xfrm>
            <a:off x="468314" y="5848350"/>
            <a:ext cx="820737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35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4" y="318135"/>
            <a:ext cx="8207375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527989"/>
            <a:ext cx="8207374" cy="398924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68F6D-8348-4D45-8DA8-FD9DC128913F}" type="datetime1">
              <a:rPr lang="fi-FI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889" y="5672160"/>
            <a:ext cx="1975104" cy="1148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4"/>
          <p:cNvCxnSpPr/>
          <p:nvPr userDrawn="1"/>
        </p:nvCxnSpPr>
        <p:spPr>
          <a:xfrm>
            <a:off x="468314" y="5847608"/>
            <a:ext cx="8207375" cy="0"/>
          </a:xfrm>
          <a:prstGeom prst="line">
            <a:avLst/>
          </a:prstGeom>
          <a:ln w="12700" cmpd="sng">
            <a:solidFill>
              <a:srgbClr val="005EB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92015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68314" y="318135"/>
            <a:ext cx="8207375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513934"/>
            <a:ext cx="8207374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4F5D4-B9BE-44F8-96C7-1C557ABCEE05}" type="datetime1">
              <a:rPr lang="fi-FI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42AF8-94BF-6340-B60E-A8C5E9F87F01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590" y="5672160"/>
            <a:ext cx="1975104" cy="1148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Connector 4"/>
          <p:cNvCxnSpPr/>
          <p:nvPr userDrawn="1"/>
        </p:nvCxnSpPr>
        <p:spPr>
          <a:xfrm>
            <a:off x="468314" y="5847608"/>
            <a:ext cx="8207375" cy="0"/>
          </a:xfrm>
          <a:prstGeom prst="line">
            <a:avLst/>
          </a:prstGeom>
          <a:ln w="12700" cmpd="sng">
            <a:solidFill>
              <a:srgbClr val="EF33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7480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000" y="5672160"/>
            <a:ext cx="1975104" cy="1148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8314" y="318135"/>
            <a:ext cx="8207375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513934"/>
            <a:ext cx="8207374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AC3E7-FF06-4D99-B9A7-10BD4542BFB8}" type="datetime1">
              <a:rPr lang="fi-FI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4BE77-5FCA-3844-8BD6-7ECE8B5BEE8D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4"/>
          <p:cNvCxnSpPr/>
          <p:nvPr userDrawn="1"/>
        </p:nvCxnSpPr>
        <p:spPr>
          <a:xfrm>
            <a:off x="468314" y="5847608"/>
            <a:ext cx="8207375" cy="0"/>
          </a:xfrm>
          <a:prstGeom prst="line">
            <a:avLst/>
          </a:prstGeom>
          <a:ln w="12700" cmpd="sng">
            <a:solidFill>
              <a:srgbClr val="FFCD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06021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63308" y="318135"/>
            <a:ext cx="821238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3309" y="1513934"/>
            <a:ext cx="398807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4687610" y="1513934"/>
            <a:ext cx="398807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33CCD-9C0F-4F50-B300-ED98B7FFFC45}" type="datetime1">
              <a:rPr lang="fi-FI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A8AE-7274-0C4A-AB42-92022833E6E2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889" y="5672160"/>
            <a:ext cx="1975104" cy="1148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4"/>
          <p:cNvCxnSpPr/>
          <p:nvPr userDrawn="1"/>
        </p:nvCxnSpPr>
        <p:spPr>
          <a:xfrm>
            <a:off x="468314" y="5847608"/>
            <a:ext cx="8207375" cy="0"/>
          </a:xfrm>
          <a:prstGeom prst="line">
            <a:avLst/>
          </a:prstGeom>
          <a:ln w="12700" cmpd="sng">
            <a:solidFill>
              <a:srgbClr val="005EB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82628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68314" y="318135"/>
            <a:ext cx="8207375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513934"/>
            <a:ext cx="3988079" cy="400397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8"/>
          </p:nvPr>
        </p:nvSpPr>
        <p:spPr>
          <a:xfrm>
            <a:off x="4687610" y="1513259"/>
            <a:ext cx="3988079" cy="400397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ECC5E-FBF9-4BBA-8E4E-908F083515A2}" type="datetime1">
              <a:rPr lang="fi-FI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5180D-9F57-224F-AD9B-D6C47196F0CD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590" y="5672160"/>
            <a:ext cx="1975104" cy="1148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4"/>
          <p:cNvCxnSpPr/>
          <p:nvPr userDrawn="1"/>
        </p:nvCxnSpPr>
        <p:spPr>
          <a:xfrm>
            <a:off x="468314" y="5847608"/>
            <a:ext cx="8207375" cy="0"/>
          </a:xfrm>
          <a:prstGeom prst="line">
            <a:avLst/>
          </a:prstGeom>
          <a:ln w="12700" cmpd="sng">
            <a:solidFill>
              <a:srgbClr val="EF33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78125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68314" y="318135"/>
            <a:ext cx="8207375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513934"/>
            <a:ext cx="398807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52BF5-BF61-4F2B-B633-26CA257B268F}" type="datetime1">
              <a:rPr lang="fi-FI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5D404-ADF5-A94E-82B6-70B84D261D76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5672160"/>
            <a:ext cx="1975104" cy="1148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4"/>
          <p:cNvCxnSpPr/>
          <p:nvPr userDrawn="1"/>
        </p:nvCxnSpPr>
        <p:spPr>
          <a:xfrm>
            <a:off x="468314" y="5847608"/>
            <a:ext cx="8207375" cy="0"/>
          </a:xfrm>
          <a:prstGeom prst="line">
            <a:avLst/>
          </a:prstGeom>
          <a:ln w="12700" cmpd="sng">
            <a:solidFill>
              <a:srgbClr val="FFCD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0"/>
          <p:cNvSpPr>
            <a:spLocks noGrp="1"/>
          </p:cNvSpPr>
          <p:nvPr>
            <p:ph sz="quarter" idx="18"/>
          </p:nvPr>
        </p:nvSpPr>
        <p:spPr>
          <a:xfrm>
            <a:off x="4687610" y="1513934"/>
            <a:ext cx="398807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4971381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11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7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4312" y="2435536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12" y="5884336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4583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11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7686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11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3533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84311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7352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11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7194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11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8305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310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311" y="5504998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3295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10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11" y="5504998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784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10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11" y="5504998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6859"/>
            <a:ext cx="2236005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1455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312" y="2435536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312" y="5884336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Click icon to add picture</a:t>
            </a:r>
            <a:endParaRPr lang="fi-FI" noProof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866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Click icon to add picture</a:t>
            </a:r>
            <a:endParaRPr lang="fi-FI" noProof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4312" y="2435536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12" y="5884336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84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4312" y="2435536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4312" y="5884336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6859"/>
            <a:ext cx="2236005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6270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Click icon to add picture</a:t>
            </a:r>
            <a:endParaRPr lang="fi-FI" noProof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4312" y="2435536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4312" y="5884336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6859"/>
            <a:ext cx="2236005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0562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7" y="5618927"/>
            <a:ext cx="2449209" cy="11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55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25" y="5620711"/>
            <a:ext cx="2346452" cy="113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9078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7" y="5621089"/>
            <a:ext cx="2446833" cy="1129961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2236005" cy="212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9522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41" y="5597525"/>
            <a:ext cx="2473630" cy="119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3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540003" y="1685676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7D511-EF24-F248-BEA4-1AD370F38D7A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40873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922" y="5597525"/>
            <a:ext cx="2473630" cy="119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3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3" y="1685676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910DB-C0F0-1A41-AB6F-AB5EC7730884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42AF8-94BF-6340-B60E-A8C5E9F87F01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37121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898" y="5597525"/>
            <a:ext cx="2473630" cy="119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40003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3" y="1685676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5D0FA-D02A-0640-99E9-F9BA78C58440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4BE77-5FCA-3844-8BD6-7ECE8B5BEE8D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62142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3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2" y="1685676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4637523" y="1685676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A5E8-EE9D-CB41-8F80-274DF3CEAEDA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A8AE-7274-0C4A-AB42-92022833E6E2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41" y="5597525"/>
            <a:ext cx="2473630" cy="119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42924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40003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540002" y="1685676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8"/>
          </p:nvPr>
        </p:nvSpPr>
        <p:spPr>
          <a:xfrm>
            <a:off x="4637523" y="1685676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4257C-E009-394F-997B-9AE811492EDD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5180D-9F57-224F-AD9B-D6C47196F0CD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922" y="5597525"/>
            <a:ext cx="2473630" cy="119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15883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3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2" y="1685676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8"/>
          </p:nvPr>
        </p:nvSpPr>
        <p:spPr>
          <a:xfrm>
            <a:off x="4637523" y="1685676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44533-59DD-8944-8B96-95FFBA80E20B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5D404-ADF5-A94E-82B6-70B84D261D76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898" y="5597525"/>
            <a:ext cx="2473630" cy="119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417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7" y="5618927"/>
            <a:ext cx="2449209" cy="11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757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6088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8366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9088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5357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683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5807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309" y="5504997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845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09" y="5504997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7684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09" y="5504997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59"/>
            <a:ext cx="2236005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3104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310" y="2435535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310" y="5884335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71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25" y="5620711"/>
            <a:ext cx="2346452" cy="113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4830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4310" y="2435535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10" y="5884335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38187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4310" y="2435535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4310" y="5884335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59"/>
            <a:ext cx="2236005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9348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5" y="5618926"/>
            <a:ext cx="2449209" cy="11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0744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25" y="5620711"/>
            <a:ext cx="2346452" cy="113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1620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5" y="5621089"/>
            <a:ext cx="2446833" cy="1129961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6005" cy="212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8435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41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7D511-EF24-F248-BEA4-1AD370F38D7A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37086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922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910DB-C0F0-1A41-AB6F-AB5EC7730884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42AF8-94BF-6340-B60E-A8C5E9F87F01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55826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898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5D0FA-D02A-0640-99E9-F9BA78C58440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4BE77-5FCA-3844-8BD6-7ECE8B5BEE8D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016988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463752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A5E8-EE9D-CB41-8F80-274DF3CEAEDA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A8AE-7274-0C4A-AB42-92022833E6E2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41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286675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8"/>
          </p:nvPr>
        </p:nvSpPr>
        <p:spPr>
          <a:xfrm>
            <a:off x="463752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4257C-E009-394F-997B-9AE811492EDD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5180D-9F57-224F-AD9B-D6C47196F0CD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922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986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7" y="5621089"/>
            <a:ext cx="2446833" cy="1129961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2236005" cy="212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1623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8"/>
          </p:nvPr>
        </p:nvSpPr>
        <p:spPr>
          <a:xfrm>
            <a:off x="463752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44533-59DD-8944-8B96-95FFBA80E20B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5D404-ADF5-A94E-82B6-70B84D261D76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898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396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91014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3506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9579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9479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8341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22294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309" y="5504997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6921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09" y="5504997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70807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09" y="5504997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59"/>
            <a:ext cx="2236005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37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41" y="5597525"/>
            <a:ext cx="2473630" cy="119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3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540003" y="1685676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7D511-EF24-F248-BEA4-1AD370F38D7A}" type="datetime1">
              <a:rPr lang="fi-FI"/>
              <a:pPr>
                <a:defRPr/>
              </a:pPr>
              <a:t>6.11.2014</a:t>
            </a:fld>
            <a:endParaRPr lang="fi-FI" dirty="0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310" y="2435535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310" y="5884335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Click icon to add picture</a:t>
            </a:r>
            <a:endParaRPr lang="fi-FI" noProof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55426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Click icon to add picture</a:t>
            </a:r>
            <a:endParaRPr lang="fi-FI" noProof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4310" y="2435535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10" y="5884335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76844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Click icon to add picture</a:t>
            </a:r>
            <a:endParaRPr lang="fi-FI" noProof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4310" y="2435535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4310" y="5884335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59"/>
            <a:ext cx="2236005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8040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5" y="5618926"/>
            <a:ext cx="2449209" cy="11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4689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25" y="5620711"/>
            <a:ext cx="2346452" cy="113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8641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5" y="5621089"/>
            <a:ext cx="2446833" cy="1129961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6005" cy="212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968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41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7D511-EF24-F248-BEA4-1AD370F38D7A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97112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922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910DB-C0F0-1A41-AB6F-AB5EC7730884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42AF8-94BF-6340-B60E-A8C5E9F87F01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706746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898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5D0FA-D02A-0640-99E9-F9BA78C58440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4BE77-5FCA-3844-8BD6-7ECE8B5BEE8D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244744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463752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A5E8-EE9D-CB41-8F80-274DF3CEAEDA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A8AE-7274-0C4A-AB42-92022833E6E2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41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098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922" y="5597525"/>
            <a:ext cx="2473630" cy="119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3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3" y="1685676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910DB-C0F0-1A41-AB6F-AB5EC7730884}" type="datetime1">
              <a:rPr lang="fi-FI"/>
              <a:pPr>
                <a:defRPr/>
              </a:pPr>
              <a:t>6.11.2014</a:t>
            </a:fld>
            <a:endParaRPr lang="fi-FI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42AF8-94BF-6340-B60E-A8C5E9F87F01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2281595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8"/>
          </p:nvPr>
        </p:nvSpPr>
        <p:spPr>
          <a:xfrm>
            <a:off x="463752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4257C-E009-394F-997B-9AE811492EDD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5180D-9F57-224F-AD9B-D6C47196F0CD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922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190420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8"/>
          </p:nvPr>
        </p:nvSpPr>
        <p:spPr>
          <a:xfrm>
            <a:off x="463752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44533-59DD-8944-8B96-95FFBA80E20B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5D404-ADF5-A94E-82B6-70B84D261D76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898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0256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898" y="5597525"/>
            <a:ext cx="2473630" cy="119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40003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3" y="1685676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5D0FA-D02A-0640-99E9-F9BA78C58440}" type="datetime1">
              <a:rPr lang="fi-FI"/>
              <a:pPr>
                <a:defRPr/>
              </a:pPr>
              <a:t>6.11.2014</a:t>
            </a:fld>
            <a:endParaRPr lang="fi-FI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4BE77-5FCA-3844-8BD6-7ECE8B5BEE8D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401429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3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2" y="1685676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4637523" y="1685676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A5E8-EE9D-CB41-8F80-274DF3CEAEDA}" type="datetime1">
              <a:rPr lang="fi-FI"/>
              <a:pPr>
                <a:defRPr/>
              </a:pPr>
              <a:t>6.11.2014</a:t>
            </a:fld>
            <a:endParaRPr lang="fi-FI" dirty="0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A8AE-7274-0C4A-AB42-92022833E6E2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  <p:pic>
        <p:nvPicPr>
          <p:cNvPr id="1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41" y="5597525"/>
            <a:ext cx="2473630" cy="119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08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11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99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40003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540002" y="1685676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8"/>
          </p:nvPr>
        </p:nvSpPr>
        <p:spPr>
          <a:xfrm>
            <a:off x="4637523" y="1685676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4257C-E009-394F-997B-9AE811492EDD}" type="datetime1">
              <a:rPr lang="fi-FI"/>
              <a:pPr>
                <a:defRPr/>
              </a:pPr>
              <a:t>6.11.2014</a:t>
            </a:fld>
            <a:endParaRPr lang="fi-FI" dirty="0"/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/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5180D-9F57-224F-AD9B-D6C47196F0CD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922" y="5597525"/>
            <a:ext cx="2473630" cy="119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752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3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2" y="1685676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8"/>
          </p:nvPr>
        </p:nvSpPr>
        <p:spPr>
          <a:xfrm>
            <a:off x="4637523" y="1685676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44533-59DD-8944-8B96-95FFBA80E20B}" type="datetime1">
              <a:rPr lang="fi-FI"/>
              <a:pPr>
                <a:defRPr/>
              </a:pPr>
              <a:t>6.11.2014</a:t>
            </a:fld>
            <a:endParaRPr lang="fi-FI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/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5D404-ADF5-A94E-82B6-70B84D261D76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  <p:pic>
        <p:nvPicPr>
          <p:cNvPr id="1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898" y="5597525"/>
            <a:ext cx="2473630" cy="119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9713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11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41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11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914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11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194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84311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99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11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33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11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629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310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311" y="5504998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949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10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11" y="5504998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6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11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187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10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11" y="5504998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6859"/>
            <a:ext cx="2236005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226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312" y="2435536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312" y="5884336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379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4312" y="2435536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12" y="5884336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246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4312" y="2435536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4312" y="5884336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6859"/>
            <a:ext cx="2236005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632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7" y="5618927"/>
            <a:ext cx="2449209" cy="11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674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25" y="5620711"/>
            <a:ext cx="2346452" cy="113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9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7" y="5621089"/>
            <a:ext cx="2446833" cy="1129961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2236005" cy="212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466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41" y="5597525"/>
            <a:ext cx="2473630" cy="119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3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540003" y="1685676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7D511-EF24-F248-BEA4-1AD370F38D7A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4293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922" y="5597525"/>
            <a:ext cx="2473630" cy="119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3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3" y="1685676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910DB-C0F0-1A41-AB6F-AB5EC7730884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42AF8-94BF-6340-B60E-A8C5E9F87F01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4454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898" y="5597525"/>
            <a:ext cx="2473630" cy="119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40003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3" y="1685676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5D0FA-D02A-0640-99E9-F9BA78C58440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4BE77-5FCA-3844-8BD6-7ECE8B5BEE8D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43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84311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278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3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2" y="1685676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4637523" y="1685676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A5E8-EE9D-CB41-8F80-274DF3CEAEDA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A8AE-7274-0C4A-AB42-92022833E6E2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41" y="5597525"/>
            <a:ext cx="2473630" cy="119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1318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40003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540002" y="1685676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8"/>
          </p:nvPr>
        </p:nvSpPr>
        <p:spPr>
          <a:xfrm>
            <a:off x="4637523" y="1685676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4257C-E009-394F-997B-9AE811492EDD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5180D-9F57-224F-AD9B-D6C47196F0CD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922" y="5597525"/>
            <a:ext cx="2473630" cy="119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2934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3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2" y="1685676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8"/>
          </p:nvPr>
        </p:nvSpPr>
        <p:spPr>
          <a:xfrm>
            <a:off x="4637523" y="1685676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44533-59DD-8944-8B96-95FFBA80E20B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5D404-ADF5-A94E-82B6-70B84D261D76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898" y="5597525"/>
            <a:ext cx="2473630" cy="119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623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400" cy="10800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fi-FI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00" y="1584000"/>
            <a:ext cx="7988400" cy="413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i-FI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6.11.2014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4460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813" y="190502"/>
            <a:ext cx="8305800" cy="885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362075"/>
            <a:ext cx="8356600" cy="441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0826"/>
      </p:ext>
    </p:extLst>
  </p:cSld>
  <p:clrMapOvr>
    <a:masterClrMapping/>
  </p:clrMapOvr>
  <p:transition>
    <p:sndAc>
      <p:stSnd>
        <p:snd r:embed="rId1" name="click.wav"/>
      </p:stSnd>
    </p:sndAc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312537"/>
      </p:ext>
    </p:extLst>
  </p:cSld>
  <p:clrMapOvr>
    <a:masterClrMapping/>
  </p:clrMapOvr>
  <p:transition>
    <p:sndAc>
      <p:stSnd>
        <p:snd r:embed="rId1" name="click.wav"/>
      </p:stSnd>
    </p:sndAc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11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36604"/>
            <a:ext cx="2238480" cy="204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100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11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" y="36604"/>
            <a:ext cx="2238479" cy="204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177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11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" y="36604"/>
            <a:ext cx="2238479" cy="204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874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84311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36604"/>
            <a:ext cx="2238480" cy="204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7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11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27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11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" y="36604"/>
            <a:ext cx="2238479" cy="204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422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11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" y="36604"/>
            <a:ext cx="2238479" cy="204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426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310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3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311" y="5504998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" y="36603"/>
            <a:ext cx="2238479" cy="20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642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10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5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11" y="5504998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" y="36603"/>
            <a:ext cx="2238479" cy="20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11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10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1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11" y="5504998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" y="36603"/>
            <a:ext cx="2238479" cy="20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381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312" y="2435536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3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312" y="5884336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fi-FI" noProof="0" dirty="0" smtClean="0"/>
              <a:t>Drag </a:t>
            </a:r>
            <a:r>
              <a:rPr lang="fi-FI" noProof="0" dirty="0" err="1" smtClean="0"/>
              <a:t>picture</a:t>
            </a:r>
            <a:r>
              <a:rPr lang="fi-FI" noProof="0" dirty="0" smtClean="0"/>
              <a:t> to </a:t>
            </a:r>
            <a:r>
              <a:rPr lang="fi-FI" noProof="0" dirty="0" err="1" smtClean="0"/>
              <a:t>placeholder</a:t>
            </a:r>
            <a:r>
              <a:rPr lang="fi-FI" noProof="0" dirty="0" smtClean="0"/>
              <a:t> </a:t>
            </a:r>
            <a:r>
              <a:rPr lang="fi-FI" noProof="0" dirty="0" err="1" smtClean="0"/>
              <a:t>or</a:t>
            </a:r>
            <a:r>
              <a:rPr lang="fi-FI" noProof="0" dirty="0" smtClean="0"/>
              <a:t> </a:t>
            </a:r>
            <a:r>
              <a:rPr lang="fi-FI" noProof="0" dirty="0" err="1" smtClean="0"/>
              <a:t>click</a:t>
            </a:r>
            <a:r>
              <a:rPr lang="fi-FI" noProof="0" dirty="0" smtClean="0"/>
              <a:t> </a:t>
            </a:r>
            <a:r>
              <a:rPr lang="fi-FI" noProof="0" dirty="0" err="1" smtClean="0"/>
              <a:t>icon</a:t>
            </a:r>
            <a:r>
              <a:rPr lang="fi-FI" noProof="0" dirty="0" smtClean="0"/>
              <a:t> to </a:t>
            </a:r>
            <a:r>
              <a:rPr lang="fi-FI" noProof="0" dirty="0" err="1" smtClean="0"/>
              <a:t>add</a:t>
            </a:r>
            <a:endParaRPr lang="fi-FI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" y="36603"/>
            <a:ext cx="2238479" cy="20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165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fi-FI" noProof="0" smtClean="0"/>
              <a:t>Drag picture to placeholder or click icon to add</a:t>
            </a:r>
            <a:endParaRPr lang="fi-FI" noProof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4312" y="2435536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5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12" y="5884336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" y="36603"/>
            <a:ext cx="2238479" cy="20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215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fi-FI" noProof="0" smtClean="0"/>
              <a:t>Drag picture to placeholder or click icon to add</a:t>
            </a:r>
            <a:endParaRPr lang="fi-FI" noProof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4312" y="2435536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1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4312" y="5884336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" y="36603"/>
            <a:ext cx="2238479" cy="20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7017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7" y="5634639"/>
            <a:ext cx="2449209" cy="111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30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98" y="5634639"/>
            <a:ext cx="2382106" cy="111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6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11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0561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32" y="5659054"/>
            <a:ext cx="2382106" cy="106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7210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3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540003" y="1685676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7D511-EF24-F248-BEA4-1AD370F38D7A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5" y="5634639"/>
            <a:ext cx="2449208" cy="111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694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3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3" y="1685676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910DB-C0F0-1A41-AB6F-AB5EC7730884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42AF8-94BF-6340-B60E-A8C5E9F87F01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98" y="5634639"/>
            <a:ext cx="2382106" cy="111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952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40003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3" y="1685676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5D0FA-D02A-0640-99E9-F9BA78C58440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4BE77-5FCA-3844-8BD6-7ECE8B5BEE8D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67" y="5659054"/>
            <a:ext cx="2382105" cy="106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692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3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2" y="1685676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4637523" y="1685676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A5E8-EE9D-CB41-8F80-274DF3CEAEDA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A8AE-7274-0C4A-AB42-92022833E6E2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5" y="5634639"/>
            <a:ext cx="2449208" cy="111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7887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40003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540002" y="1685676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8"/>
          </p:nvPr>
        </p:nvSpPr>
        <p:spPr>
          <a:xfrm>
            <a:off x="4637523" y="1685676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7" name="Date Placeholder 1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4257C-E009-394F-997B-9AE811492EDD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5180D-9F57-224F-AD9B-D6C47196F0CD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98" y="5634639"/>
            <a:ext cx="2382106" cy="111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1807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3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2" y="1685676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8"/>
          </p:nvPr>
        </p:nvSpPr>
        <p:spPr>
          <a:xfrm>
            <a:off x="4637523" y="1685676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44533-59DD-8944-8B96-95FFBA80E20B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5D404-ADF5-A94E-82B6-70B84D261D76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67" y="5659054"/>
            <a:ext cx="2382105" cy="106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7123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solidFill>
          <a:srgbClr val="005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68316" y="1700808"/>
            <a:ext cx="8207375" cy="35424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68314" y="5315698"/>
            <a:ext cx="5495420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600200" cy="181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7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bg>
      <p:bgPr>
        <a:solidFill>
          <a:srgbClr val="EF33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8316" y="1700808"/>
            <a:ext cx="8207375" cy="35424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314" y="5315698"/>
            <a:ext cx="5495420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600200" cy="181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0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">
    <p:bg>
      <p:bgPr>
        <a:solidFill>
          <a:srgbClr val="FFC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8316" y="1700808"/>
            <a:ext cx="8207375" cy="35424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314" y="5315698"/>
            <a:ext cx="5495420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600200" cy="181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77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310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311" y="5504998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7700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8316" y="1701163"/>
            <a:ext cx="8207375" cy="35424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8314" y="5315698"/>
            <a:ext cx="5495420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600200" cy="181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64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 2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8316" y="1701163"/>
            <a:ext cx="8207375" cy="35424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314" y="5315698"/>
            <a:ext cx="5495420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600200" cy="181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1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 3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8316" y="1701163"/>
            <a:ext cx="8207375" cy="35424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314" y="5315698"/>
            <a:ext cx="5495420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600200" cy="181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1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2" y="1702080"/>
            <a:ext cx="8208000" cy="35424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rgbClr val="005EB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68314" y="5315698"/>
            <a:ext cx="5388448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1" y="0"/>
            <a:ext cx="1619403" cy="18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93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68312" y="1702080"/>
            <a:ext cx="8208000" cy="35424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rgbClr val="EF33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68317" y="5315698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1" y="0"/>
            <a:ext cx="1619403" cy="18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79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68312" y="1702080"/>
            <a:ext cx="8208000" cy="35424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rgbClr val="FFCD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68314" y="5315698"/>
            <a:ext cx="5388448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1" y="0"/>
            <a:ext cx="1619403" cy="18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3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6" y="1989288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rgbClr val="005EB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68316" y="5438088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Click icon to add picture</a:t>
            </a:r>
            <a:endParaRPr lang="fi-FI" noProof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1" y="0"/>
            <a:ext cx="1619403" cy="18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00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Click icon to add picture</a:t>
            </a:r>
            <a:endParaRPr lang="fi-FI" noProof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68316" y="1989288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rgbClr val="EF33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316" y="5438088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1" y="0"/>
            <a:ext cx="1619403" cy="18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27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Click icon to add picture</a:t>
            </a:r>
            <a:endParaRPr lang="fi-FI" noProof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68316" y="1960037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rgbClr val="FFCD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68316" y="5408837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1" y="0"/>
            <a:ext cx="1619403" cy="18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27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rgbClr val="005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8316" y="1912268"/>
            <a:ext cx="820737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1" y="5675650"/>
            <a:ext cx="2039167" cy="1149120"/>
          </a:xfrm>
          <a:prstGeom prst="rect">
            <a:avLst/>
          </a:prstGeom>
        </p:spPr>
      </p:pic>
      <p:cxnSp>
        <p:nvCxnSpPr>
          <p:cNvPr id="7" name="Straight Connector 4"/>
          <p:cNvCxnSpPr/>
          <p:nvPr userDrawn="1"/>
        </p:nvCxnSpPr>
        <p:spPr>
          <a:xfrm>
            <a:off x="468316" y="5848350"/>
            <a:ext cx="820737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163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10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11" y="5504998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6494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rgbClr val="EF33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68316" y="1912268"/>
            <a:ext cx="820737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1" y="5678845"/>
            <a:ext cx="1979878" cy="1149120"/>
          </a:xfrm>
          <a:prstGeom prst="rect">
            <a:avLst/>
          </a:prstGeom>
        </p:spPr>
      </p:pic>
      <p:cxnSp>
        <p:nvCxnSpPr>
          <p:cNvPr id="8" name="Straight Connector 4"/>
          <p:cNvCxnSpPr/>
          <p:nvPr userDrawn="1"/>
        </p:nvCxnSpPr>
        <p:spPr>
          <a:xfrm>
            <a:off x="468316" y="5848350"/>
            <a:ext cx="820737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222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Yellow">
    <p:bg>
      <p:bgPr>
        <a:solidFill>
          <a:srgbClr val="FFC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35" y="5677088"/>
            <a:ext cx="2071506" cy="114912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68316" y="1912268"/>
            <a:ext cx="820737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4"/>
          <p:cNvCxnSpPr/>
          <p:nvPr userDrawn="1"/>
        </p:nvCxnSpPr>
        <p:spPr>
          <a:xfrm>
            <a:off x="468316" y="5848350"/>
            <a:ext cx="820737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53915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6" y="318135"/>
            <a:ext cx="8207375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527989"/>
            <a:ext cx="8207374" cy="398924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68F6D-8348-4D45-8DA8-FD9DC128913F}" type="datetime1">
              <a:rPr lang="fi-FI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889" y="5672160"/>
            <a:ext cx="1975104" cy="1148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4"/>
          <p:cNvCxnSpPr/>
          <p:nvPr userDrawn="1"/>
        </p:nvCxnSpPr>
        <p:spPr>
          <a:xfrm>
            <a:off x="468316" y="5847608"/>
            <a:ext cx="8207375" cy="0"/>
          </a:xfrm>
          <a:prstGeom prst="line">
            <a:avLst/>
          </a:prstGeom>
          <a:ln w="12700" cmpd="sng">
            <a:solidFill>
              <a:srgbClr val="005EB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4526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68316" y="318135"/>
            <a:ext cx="8207375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513935"/>
            <a:ext cx="8207374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4F5D4-B9BE-44F8-96C7-1C557ABCEE05}" type="datetime1">
              <a:rPr lang="fi-FI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42AF8-94BF-6340-B60E-A8C5E9F87F01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590" y="5672160"/>
            <a:ext cx="1975104" cy="1148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Connector 4"/>
          <p:cNvCxnSpPr/>
          <p:nvPr userDrawn="1"/>
        </p:nvCxnSpPr>
        <p:spPr>
          <a:xfrm>
            <a:off x="468316" y="5847608"/>
            <a:ext cx="8207375" cy="0"/>
          </a:xfrm>
          <a:prstGeom prst="line">
            <a:avLst/>
          </a:prstGeom>
          <a:ln w="12700" cmpd="sng">
            <a:solidFill>
              <a:srgbClr val="EF33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03445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000" y="5672160"/>
            <a:ext cx="1975104" cy="1148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8316" y="318135"/>
            <a:ext cx="8207375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513935"/>
            <a:ext cx="8207374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AC3E7-FF06-4D99-B9A7-10BD4542BFB8}" type="datetime1">
              <a:rPr lang="fi-FI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4BE77-5FCA-3844-8BD6-7ECE8B5BEE8D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4"/>
          <p:cNvCxnSpPr/>
          <p:nvPr userDrawn="1"/>
        </p:nvCxnSpPr>
        <p:spPr>
          <a:xfrm>
            <a:off x="468316" y="5847608"/>
            <a:ext cx="8207375" cy="0"/>
          </a:xfrm>
          <a:prstGeom prst="line">
            <a:avLst/>
          </a:prstGeom>
          <a:ln w="12700" cmpd="sng">
            <a:solidFill>
              <a:srgbClr val="FFCD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0776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63308" y="318135"/>
            <a:ext cx="821238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3311" y="1513935"/>
            <a:ext cx="398807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4687611" y="1513935"/>
            <a:ext cx="398807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33CCD-9C0F-4F50-B300-ED98B7FFFC45}" type="datetime1">
              <a:rPr lang="fi-FI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A8AE-7274-0C4A-AB42-92022833E6E2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889" y="5672160"/>
            <a:ext cx="1975104" cy="1148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4"/>
          <p:cNvCxnSpPr/>
          <p:nvPr userDrawn="1"/>
        </p:nvCxnSpPr>
        <p:spPr>
          <a:xfrm>
            <a:off x="468316" y="5847608"/>
            <a:ext cx="8207375" cy="0"/>
          </a:xfrm>
          <a:prstGeom prst="line">
            <a:avLst/>
          </a:prstGeom>
          <a:ln w="12700" cmpd="sng">
            <a:solidFill>
              <a:srgbClr val="005EB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67726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68316" y="318135"/>
            <a:ext cx="8207375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468316" y="1513935"/>
            <a:ext cx="3988079" cy="400397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8"/>
          </p:nvPr>
        </p:nvSpPr>
        <p:spPr>
          <a:xfrm>
            <a:off x="4687611" y="1513259"/>
            <a:ext cx="3988079" cy="400397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ECC5E-FBF9-4BBA-8E4E-908F083515A2}" type="datetime1">
              <a:rPr lang="fi-FI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5180D-9F57-224F-AD9B-D6C47196F0CD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590" y="5672160"/>
            <a:ext cx="1975104" cy="1148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4"/>
          <p:cNvCxnSpPr/>
          <p:nvPr userDrawn="1"/>
        </p:nvCxnSpPr>
        <p:spPr>
          <a:xfrm>
            <a:off x="468316" y="5847608"/>
            <a:ext cx="8207375" cy="0"/>
          </a:xfrm>
          <a:prstGeom prst="line">
            <a:avLst/>
          </a:prstGeom>
          <a:ln w="12700" cmpd="sng">
            <a:solidFill>
              <a:srgbClr val="EF33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33629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68316" y="318135"/>
            <a:ext cx="8207375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316" y="1513935"/>
            <a:ext cx="398807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52BF5-BF61-4F2B-B633-26CA257B268F}" type="datetime1">
              <a:rPr lang="fi-FI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5D404-ADF5-A94E-82B6-70B84D261D76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5672160"/>
            <a:ext cx="1975104" cy="1148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4"/>
          <p:cNvCxnSpPr/>
          <p:nvPr userDrawn="1"/>
        </p:nvCxnSpPr>
        <p:spPr>
          <a:xfrm>
            <a:off x="468316" y="5847608"/>
            <a:ext cx="8207375" cy="0"/>
          </a:xfrm>
          <a:prstGeom prst="line">
            <a:avLst/>
          </a:prstGeom>
          <a:ln w="12700" cmpd="sng">
            <a:solidFill>
              <a:srgbClr val="FFCD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0"/>
          <p:cNvSpPr>
            <a:spLocks noGrp="1"/>
          </p:cNvSpPr>
          <p:nvPr>
            <p:ph sz="quarter" idx="18"/>
          </p:nvPr>
        </p:nvSpPr>
        <p:spPr>
          <a:xfrm>
            <a:off x="4687611" y="1513935"/>
            <a:ext cx="398807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4211447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solidFill>
          <a:srgbClr val="005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68314" y="1700808"/>
            <a:ext cx="8207375" cy="35424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68314" y="5315698"/>
            <a:ext cx="5495420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600200" cy="181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34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bg>
      <p:bgPr>
        <a:solidFill>
          <a:srgbClr val="EF33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8314" y="1700808"/>
            <a:ext cx="8207375" cy="35424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314" y="5315698"/>
            <a:ext cx="5495420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600200" cy="181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97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10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11" y="5504998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6859"/>
            <a:ext cx="2236005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4615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">
    <p:bg>
      <p:bgPr>
        <a:solidFill>
          <a:srgbClr val="FFC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8314" y="1700808"/>
            <a:ext cx="8207375" cy="35424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314" y="5315698"/>
            <a:ext cx="5495420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600200" cy="181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55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8314" y="1701163"/>
            <a:ext cx="8207375" cy="35424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8314" y="5315698"/>
            <a:ext cx="5495420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600200" cy="181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43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 2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8314" y="1701163"/>
            <a:ext cx="8207375" cy="35424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314" y="5315698"/>
            <a:ext cx="5495420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600200" cy="181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12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 3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8314" y="1701163"/>
            <a:ext cx="8207375" cy="35424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314" y="5315698"/>
            <a:ext cx="5495420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600200" cy="181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7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2" y="1702080"/>
            <a:ext cx="8208000" cy="35424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rgbClr val="005EB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68314" y="5315698"/>
            <a:ext cx="5388448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1" y="0"/>
            <a:ext cx="1619403" cy="18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07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68312" y="1702080"/>
            <a:ext cx="8208000" cy="35424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rgbClr val="EF33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68315" y="5315698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1" y="0"/>
            <a:ext cx="1619403" cy="18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9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68312" y="1702080"/>
            <a:ext cx="8208000" cy="35424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rgbClr val="FFCD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68314" y="5315698"/>
            <a:ext cx="5388448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1" y="0"/>
            <a:ext cx="1619403" cy="18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4" y="1989288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rgbClr val="005EB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68314" y="5438088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Click icon to add picture</a:t>
            </a:r>
            <a:endParaRPr lang="fi-FI" noProof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1" y="0"/>
            <a:ext cx="1619403" cy="18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Click icon to add picture</a:t>
            </a:r>
            <a:endParaRPr lang="fi-FI" noProof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68314" y="1989288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rgbClr val="EF33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314" y="5438088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1" y="0"/>
            <a:ext cx="1619403" cy="18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34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Click icon to add picture</a:t>
            </a:r>
            <a:endParaRPr lang="fi-FI" noProof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68314" y="1960037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rgbClr val="FFCD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68314" y="5408837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1" y="0"/>
            <a:ext cx="1619403" cy="18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13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3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87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100.xml"/><Relationship Id="rId18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90.xml"/><Relationship Id="rId21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17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03.xml"/><Relationship Id="rId20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97.xml"/><Relationship Id="rId19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101.xml"/><Relationship Id="rId2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21.xml"/><Relationship Id="rId18" Type="http://schemas.openxmlformats.org/officeDocument/2006/relationships/slideLayout" Target="../slideLayouts/slideLayout126.xml"/><Relationship Id="rId3" Type="http://schemas.openxmlformats.org/officeDocument/2006/relationships/slideLayout" Target="../slideLayouts/slideLayout111.xml"/><Relationship Id="rId21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17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10.xml"/><Relationship Id="rId16" Type="http://schemas.openxmlformats.org/officeDocument/2006/relationships/slideLayout" Target="../slideLayouts/slideLayout124.xml"/><Relationship Id="rId20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118.xml"/><Relationship Id="rId19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22.xml"/><Relationship Id="rId22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7.xml"/><Relationship Id="rId13" Type="http://schemas.openxmlformats.org/officeDocument/2006/relationships/slideLayout" Target="../slideLayouts/slideLayout142.xml"/><Relationship Id="rId18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32.xml"/><Relationship Id="rId21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36.xml"/><Relationship Id="rId12" Type="http://schemas.openxmlformats.org/officeDocument/2006/relationships/slideLayout" Target="../slideLayouts/slideLayout141.xml"/><Relationship Id="rId17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31.xml"/><Relationship Id="rId16" Type="http://schemas.openxmlformats.org/officeDocument/2006/relationships/slideLayout" Target="../slideLayouts/slideLayout145.xml"/><Relationship Id="rId20" Type="http://schemas.openxmlformats.org/officeDocument/2006/relationships/slideLayout" Target="../slideLayouts/slideLayout149.xml"/><Relationship Id="rId1" Type="http://schemas.openxmlformats.org/officeDocument/2006/relationships/slideLayout" Target="../slideLayouts/slideLayout130.xml"/><Relationship Id="rId6" Type="http://schemas.openxmlformats.org/officeDocument/2006/relationships/slideLayout" Target="../slideLayouts/slideLayout135.xml"/><Relationship Id="rId11" Type="http://schemas.openxmlformats.org/officeDocument/2006/relationships/slideLayout" Target="../slideLayouts/slideLayout140.xml"/><Relationship Id="rId5" Type="http://schemas.openxmlformats.org/officeDocument/2006/relationships/slideLayout" Target="../slideLayouts/slideLayout134.xml"/><Relationship Id="rId15" Type="http://schemas.openxmlformats.org/officeDocument/2006/relationships/slideLayout" Target="../slideLayouts/slideLayout144.xml"/><Relationship Id="rId10" Type="http://schemas.openxmlformats.org/officeDocument/2006/relationships/slideLayout" Target="../slideLayouts/slideLayout139.xml"/><Relationship Id="rId19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33.xml"/><Relationship Id="rId9" Type="http://schemas.openxmlformats.org/officeDocument/2006/relationships/slideLayout" Target="../slideLayouts/slideLayout138.xml"/><Relationship Id="rId14" Type="http://schemas.openxmlformats.org/officeDocument/2006/relationships/slideLayout" Target="../slideLayouts/slideLayout143.xml"/><Relationship Id="rId22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8.xml"/><Relationship Id="rId13" Type="http://schemas.openxmlformats.org/officeDocument/2006/relationships/slideLayout" Target="../slideLayouts/slideLayout163.xml"/><Relationship Id="rId18" Type="http://schemas.openxmlformats.org/officeDocument/2006/relationships/slideLayout" Target="../slideLayouts/slideLayout168.xml"/><Relationship Id="rId3" Type="http://schemas.openxmlformats.org/officeDocument/2006/relationships/slideLayout" Target="../slideLayouts/slideLayout153.xml"/><Relationship Id="rId21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57.xml"/><Relationship Id="rId12" Type="http://schemas.openxmlformats.org/officeDocument/2006/relationships/slideLayout" Target="../slideLayouts/slideLayout162.xml"/><Relationship Id="rId17" Type="http://schemas.openxmlformats.org/officeDocument/2006/relationships/slideLayout" Target="../slideLayouts/slideLayout167.xml"/><Relationship Id="rId2" Type="http://schemas.openxmlformats.org/officeDocument/2006/relationships/slideLayout" Target="../slideLayouts/slideLayout152.xml"/><Relationship Id="rId16" Type="http://schemas.openxmlformats.org/officeDocument/2006/relationships/slideLayout" Target="../slideLayouts/slideLayout166.xml"/><Relationship Id="rId20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6.xml"/><Relationship Id="rId11" Type="http://schemas.openxmlformats.org/officeDocument/2006/relationships/slideLayout" Target="../slideLayouts/slideLayout161.xml"/><Relationship Id="rId5" Type="http://schemas.openxmlformats.org/officeDocument/2006/relationships/slideLayout" Target="../slideLayouts/slideLayout155.xml"/><Relationship Id="rId15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60.xml"/><Relationship Id="rId19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54.xml"/><Relationship Id="rId9" Type="http://schemas.openxmlformats.org/officeDocument/2006/relationships/slideLayout" Target="../slideLayouts/slideLayout159.xml"/><Relationship Id="rId14" Type="http://schemas.openxmlformats.org/officeDocument/2006/relationships/slideLayout" Target="../slideLayouts/slideLayout164.xml"/><Relationship Id="rId22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40300" y="5953125"/>
            <a:ext cx="3619500" cy="15875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i-FI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940300" y="6111875"/>
            <a:ext cx="3619500" cy="1857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6C4FC2-043E-0E44-BD9B-2431B69F8AA0}" type="datetime1">
              <a:rPr lang="fi-FI"/>
              <a:pPr>
                <a:defRPr/>
              </a:pPr>
              <a:t>6.11.2014</a:t>
            </a:fld>
            <a:endParaRPr lang="fi-FI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940300" y="6297613"/>
            <a:ext cx="3619500" cy="16192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7" r:id="rId1"/>
    <p:sldLayoutId id="2147484748" r:id="rId2"/>
    <p:sldLayoutId id="2147484749" r:id="rId3"/>
    <p:sldLayoutId id="2147484750" r:id="rId4"/>
    <p:sldLayoutId id="2147484751" r:id="rId5"/>
    <p:sldLayoutId id="2147484752" r:id="rId6"/>
    <p:sldLayoutId id="2147484753" r:id="rId7"/>
    <p:sldLayoutId id="2147484754" r:id="rId8"/>
    <p:sldLayoutId id="2147484755" r:id="rId9"/>
    <p:sldLayoutId id="2147484756" r:id="rId10"/>
    <p:sldLayoutId id="2147484757" r:id="rId11"/>
    <p:sldLayoutId id="2147484758" r:id="rId12"/>
    <p:sldLayoutId id="2147484759" r:id="rId13"/>
    <p:sldLayoutId id="2147484760" r:id="rId14"/>
    <p:sldLayoutId id="2147484761" r:id="rId15"/>
    <p:sldLayoutId id="2147484762" r:id="rId16"/>
    <p:sldLayoutId id="2147484763" r:id="rId17"/>
    <p:sldLayoutId id="2147484764" r:id="rId18"/>
    <p:sldLayoutId id="2147484765" r:id="rId19"/>
    <p:sldLayoutId id="2147484766" r:id="rId20"/>
    <p:sldLayoutId id="2147484767" r:id="rId2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40300" y="5953125"/>
            <a:ext cx="3619500" cy="15875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940300" y="6111875"/>
            <a:ext cx="3619500" cy="1857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6C4FC2-043E-0E44-BD9B-2431B69F8AA0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940300" y="6297613"/>
            <a:ext cx="3619500" cy="16192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36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0" r:id="rId1"/>
    <p:sldLayoutId id="2147484781" r:id="rId2"/>
    <p:sldLayoutId id="2147484782" r:id="rId3"/>
    <p:sldLayoutId id="2147484783" r:id="rId4"/>
    <p:sldLayoutId id="2147484784" r:id="rId5"/>
    <p:sldLayoutId id="2147484785" r:id="rId6"/>
    <p:sldLayoutId id="2147484786" r:id="rId7"/>
    <p:sldLayoutId id="2147484787" r:id="rId8"/>
    <p:sldLayoutId id="2147484788" r:id="rId9"/>
    <p:sldLayoutId id="2147484789" r:id="rId10"/>
    <p:sldLayoutId id="2147484790" r:id="rId11"/>
    <p:sldLayoutId id="2147484791" r:id="rId12"/>
    <p:sldLayoutId id="2147484792" r:id="rId13"/>
    <p:sldLayoutId id="2147484793" r:id="rId14"/>
    <p:sldLayoutId id="2147484794" r:id="rId15"/>
    <p:sldLayoutId id="2147484795" r:id="rId16"/>
    <p:sldLayoutId id="2147484796" r:id="rId17"/>
    <p:sldLayoutId id="2147484797" r:id="rId18"/>
    <p:sldLayoutId id="2147484798" r:id="rId19"/>
    <p:sldLayoutId id="2147484799" r:id="rId20"/>
    <p:sldLayoutId id="2147484800" r:id="rId21"/>
    <p:sldLayoutId id="2147484801" r:id="rId22"/>
    <p:sldLayoutId id="2147484976" r:id="rId23"/>
    <p:sldLayoutId id="2147484977" r:id="rId24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40300" y="5953125"/>
            <a:ext cx="3619500" cy="15875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940300" y="6111875"/>
            <a:ext cx="3619500" cy="1857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6C4FC2-043E-0E44-BD9B-2431B69F8AA0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940300" y="6297613"/>
            <a:ext cx="3619500" cy="16192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4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2" r:id="rId1"/>
    <p:sldLayoutId id="2147484843" r:id="rId2"/>
    <p:sldLayoutId id="2147484844" r:id="rId3"/>
    <p:sldLayoutId id="2147484845" r:id="rId4"/>
    <p:sldLayoutId id="2147484846" r:id="rId5"/>
    <p:sldLayoutId id="2147484847" r:id="rId6"/>
    <p:sldLayoutId id="2147484848" r:id="rId7"/>
    <p:sldLayoutId id="2147484849" r:id="rId8"/>
    <p:sldLayoutId id="2147484850" r:id="rId9"/>
    <p:sldLayoutId id="2147484851" r:id="rId10"/>
    <p:sldLayoutId id="2147484852" r:id="rId11"/>
    <p:sldLayoutId id="2147484853" r:id="rId12"/>
    <p:sldLayoutId id="2147484854" r:id="rId13"/>
    <p:sldLayoutId id="2147484855" r:id="rId14"/>
    <p:sldLayoutId id="2147484856" r:id="rId15"/>
    <p:sldLayoutId id="2147484857" r:id="rId16"/>
    <p:sldLayoutId id="2147484858" r:id="rId17"/>
    <p:sldLayoutId id="2147484859" r:id="rId18"/>
    <p:sldLayoutId id="2147484860" r:id="rId19"/>
    <p:sldLayoutId id="2147484861" r:id="rId20"/>
    <p:sldLayoutId id="2147484862" r:id="rId2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6021288"/>
            <a:ext cx="3619500" cy="15875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6180039"/>
            <a:ext cx="3619500" cy="1857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BE25FDA-FC60-4CD1-8B31-9147F8CC3D25}" type="datetime1">
              <a:rPr lang="fi-FI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6365777"/>
            <a:ext cx="3619500" cy="16192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81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64" r:id="rId1"/>
    <p:sldLayoutId id="2147484865" r:id="rId2"/>
    <p:sldLayoutId id="2147484866" r:id="rId3"/>
    <p:sldLayoutId id="2147484867" r:id="rId4"/>
    <p:sldLayoutId id="2147484868" r:id="rId5"/>
    <p:sldLayoutId id="2147484869" r:id="rId6"/>
    <p:sldLayoutId id="2147484870" r:id="rId7"/>
    <p:sldLayoutId id="2147484871" r:id="rId8"/>
    <p:sldLayoutId id="2147484872" r:id="rId9"/>
    <p:sldLayoutId id="2147484873" r:id="rId10"/>
    <p:sldLayoutId id="2147484874" r:id="rId11"/>
    <p:sldLayoutId id="2147484875" r:id="rId12"/>
    <p:sldLayoutId id="2147484876" r:id="rId13"/>
    <p:sldLayoutId id="2147484877" r:id="rId14"/>
    <p:sldLayoutId id="2147484878" r:id="rId15"/>
    <p:sldLayoutId id="2147484879" r:id="rId16"/>
    <p:sldLayoutId id="2147484880" r:id="rId17"/>
    <p:sldLayoutId id="2147484881" r:id="rId18"/>
    <p:sldLayoutId id="2147484882" r:id="rId19"/>
    <p:sldLayoutId id="2147484883" r:id="rId20"/>
    <p:sldLayoutId id="2147484884" r:id="rId2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6021288"/>
            <a:ext cx="3619500" cy="15875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6180039"/>
            <a:ext cx="3619500" cy="1857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BE25FDA-FC60-4CD1-8B31-9147F8CC3D25}" type="datetime1">
              <a:rPr lang="fi-FI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6365777"/>
            <a:ext cx="3619500" cy="16192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31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6" r:id="rId1"/>
    <p:sldLayoutId id="2147484887" r:id="rId2"/>
    <p:sldLayoutId id="2147484888" r:id="rId3"/>
    <p:sldLayoutId id="2147484889" r:id="rId4"/>
    <p:sldLayoutId id="2147484890" r:id="rId5"/>
    <p:sldLayoutId id="2147484891" r:id="rId6"/>
    <p:sldLayoutId id="2147484892" r:id="rId7"/>
    <p:sldLayoutId id="2147484893" r:id="rId8"/>
    <p:sldLayoutId id="2147484894" r:id="rId9"/>
    <p:sldLayoutId id="2147484895" r:id="rId10"/>
    <p:sldLayoutId id="2147484896" r:id="rId11"/>
    <p:sldLayoutId id="2147484897" r:id="rId12"/>
    <p:sldLayoutId id="2147484898" r:id="rId13"/>
    <p:sldLayoutId id="2147484899" r:id="rId14"/>
    <p:sldLayoutId id="2147484900" r:id="rId15"/>
    <p:sldLayoutId id="2147484901" r:id="rId16"/>
    <p:sldLayoutId id="2147484902" r:id="rId17"/>
    <p:sldLayoutId id="2147484903" r:id="rId18"/>
    <p:sldLayoutId id="2147484904" r:id="rId19"/>
    <p:sldLayoutId id="2147484905" r:id="rId20"/>
    <p:sldLayoutId id="2147484906" r:id="rId2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40300" y="5953125"/>
            <a:ext cx="3619500" cy="15875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940300" y="6111875"/>
            <a:ext cx="3619500" cy="1857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6C4FC2-043E-0E44-BD9B-2431B69F8AA0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940300" y="6297613"/>
            <a:ext cx="3619500" cy="16192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08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10" r:id="rId1"/>
    <p:sldLayoutId id="2147484911" r:id="rId2"/>
    <p:sldLayoutId id="2147484912" r:id="rId3"/>
    <p:sldLayoutId id="2147484913" r:id="rId4"/>
    <p:sldLayoutId id="2147484914" r:id="rId5"/>
    <p:sldLayoutId id="2147484915" r:id="rId6"/>
    <p:sldLayoutId id="2147484916" r:id="rId7"/>
    <p:sldLayoutId id="2147484917" r:id="rId8"/>
    <p:sldLayoutId id="2147484918" r:id="rId9"/>
    <p:sldLayoutId id="2147484919" r:id="rId10"/>
    <p:sldLayoutId id="2147484920" r:id="rId11"/>
    <p:sldLayoutId id="2147484921" r:id="rId12"/>
    <p:sldLayoutId id="2147484922" r:id="rId13"/>
    <p:sldLayoutId id="2147484923" r:id="rId14"/>
    <p:sldLayoutId id="2147484924" r:id="rId15"/>
    <p:sldLayoutId id="2147484925" r:id="rId16"/>
    <p:sldLayoutId id="2147484926" r:id="rId17"/>
    <p:sldLayoutId id="2147484927" r:id="rId18"/>
    <p:sldLayoutId id="2147484928" r:id="rId19"/>
    <p:sldLayoutId id="2147484929" r:id="rId20"/>
    <p:sldLayoutId id="2147484930" r:id="rId2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40300" y="5953125"/>
            <a:ext cx="3619500" cy="15875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940300" y="6111875"/>
            <a:ext cx="3619500" cy="1857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6C4FC2-043E-0E44-BD9B-2431B69F8AA0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940300" y="6297613"/>
            <a:ext cx="3619500" cy="1619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33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32" r:id="rId1"/>
    <p:sldLayoutId id="2147484933" r:id="rId2"/>
    <p:sldLayoutId id="2147484934" r:id="rId3"/>
    <p:sldLayoutId id="2147484935" r:id="rId4"/>
    <p:sldLayoutId id="2147484936" r:id="rId5"/>
    <p:sldLayoutId id="2147484937" r:id="rId6"/>
    <p:sldLayoutId id="2147484938" r:id="rId7"/>
    <p:sldLayoutId id="2147484939" r:id="rId8"/>
    <p:sldLayoutId id="2147484940" r:id="rId9"/>
    <p:sldLayoutId id="2147484941" r:id="rId10"/>
    <p:sldLayoutId id="2147484942" r:id="rId11"/>
    <p:sldLayoutId id="2147484943" r:id="rId12"/>
    <p:sldLayoutId id="2147484944" r:id="rId13"/>
    <p:sldLayoutId id="2147484945" r:id="rId14"/>
    <p:sldLayoutId id="2147484946" r:id="rId15"/>
    <p:sldLayoutId id="2147484947" r:id="rId16"/>
    <p:sldLayoutId id="2147484948" r:id="rId17"/>
    <p:sldLayoutId id="2147484949" r:id="rId18"/>
    <p:sldLayoutId id="2147484950" r:id="rId19"/>
    <p:sldLayoutId id="2147484951" r:id="rId20"/>
    <p:sldLayoutId id="2147484952" r:id="rId2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40300" y="5953125"/>
            <a:ext cx="3619500" cy="15875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940300" y="6111875"/>
            <a:ext cx="3619500" cy="1857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6C4FC2-043E-0E44-BD9B-2431B69F8AA0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940300" y="6297613"/>
            <a:ext cx="3619500" cy="1619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72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55" r:id="rId1"/>
    <p:sldLayoutId id="2147484956" r:id="rId2"/>
    <p:sldLayoutId id="2147484957" r:id="rId3"/>
    <p:sldLayoutId id="2147484958" r:id="rId4"/>
    <p:sldLayoutId id="2147484959" r:id="rId5"/>
    <p:sldLayoutId id="2147484960" r:id="rId6"/>
    <p:sldLayoutId id="2147484961" r:id="rId7"/>
    <p:sldLayoutId id="2147484962" r:id="rId8"/>
    <p:sldLayoutId id="2147484963" r:id="rId9"/>
    <p:sldLayoutId id="2147484964" r:id="rId10"/>
    <p:sldLayoutId id="2147484965" r:id="rId11"/>
    <p:sldLayoutId id="2147484966" r:id="rId12"/>
    <p:sldLayoutId id="2147484967" r:id="rId13"/>
    <p:sldLayoutId id="2147484968" r:id="rId14"/>
    <p:sldLayoutId id="2147484969" r:id="rId15"/>
    <p:sldLayoutId id="2147484970" r:id="rId16"/>
    <p:sldLayoutId id="2147484971" r:id="rId17"/>
    <p:sldLayoutId id="2147484972" r:id="rId18"/>
    <p:sldLayoutId id="2147484973" r:id="rId19"/>
    <p:sldLayoutId id="2147484974" r:id="rId20"/>
    <p:sldLayoutId id="2147484975" r:id="rId2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7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fi/url?sa=i&amp;rct=j&amp;q=&amp;esrc=s&amp;source=images&amp;cd=&amp;cad=rja&amp;uact=8&amp;ved=0CAcQjRw&amp;url=http://www.tawasta.fi/cofi/fi/kuvasanasto-4&amp;ei=7xhPVJP9GIHeywOQz4GwCQ&amp;bvm=bv.77880786,d.bGQ&amp;psig=AFQjCNEKXoUp5GkxmG7ePocbaISw4oGsQQ&amp;ust=1414556255323015" TargetMode="External"/><Relationship Id="rId3" Type="http://schemas.openxmlformats.org/officeDocument/2006/relationships/hyperlink" Target="http://www.google.fi/url?sa=i&amp;rct=j&amp;q=&amp;esrc=s&amp;source=images&amp;cd=&amp;cad=rja&amp;uact=8&amp;ved=0CAcQjRw&amp;url=http://investorshub.advfn.com/Cyberlux-Corp-CYBL-3941/&amp;ei=IbNOVLCACqSsygPYnYG4CA&amp;bvm=bv.77880786,d.bGQ&amp;psig=AFQjCNFmgN5J1xWuw9xWY5eQLgWt-VQQcQ&amp;ust=1414530199539793" TargetMode="External"/><Relationship Id="rId7" Type="http://schemas.openxmlformats.org/officeDocument/2006/relationships/image" Target="../media/image31.wmf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10" Type="http://schemas.openxmlformats.org/officeDocument/2006/relationships/image" Target="../media/image33.emf"/><Relationship Id="rId4" Type="http://schemas.openxmlformats.org/officeDocument/2006/relationships/image" Target="../media/image28.jpeg"/><Relationship Id="rId9" Type="http://schemas.openxmlformats.org/officeDocument/2006/relationships/image" Target="../media/image3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8219450" cy="2636000"/>
          </a:xfrm>
          <a:ln>
            <a:noFill/>
          </a:ln>
        </p:spPr>
        <p:txBody>
          <a:bodyPr/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fi-FI" sz="3600" spc="-150" dirty="0" smtClean="0"/>
              <a:t/>
            </a:r>
            <a:br>
              <a:rPr lang="fi-FI" sz="3600" spc="-150" dirty="0" smtClean="0"/>
            </a:br>
            <a:r>
              <a:rPr lang="fi-FI" sz="4000" spc="-150" dirty="0"/>
              <a:t>IT-päivät 2014</a:t>
            </a:r>
            <a:r>
              <a:rPr lang="fi-FI" sz="3600" spc="-150" dirty="0"/>
              <a:t/>
            </a:r>
            <a:br>
              <a:rPr lang="fi-FI" sz="3600" spc="-150" dirty="0"/>
            </a:br>
            <a:r>
              <a:rPr lang="fi-FI" sz="3600" spc="-150" dirty="0"/>
              <a:t/>
            </a:r>
            <a:br>
              <a:rPr lang="fi-FI" sz="3600" spc="-150" dirty="0"/>
            </a:br>
            <a:r>
              <a:rPr lang="fi-FI" sz="3600" spc="-150" dirty="0" smtClean="0"/>
              <a:t>Aalto-yliopiston tietotekniikkapalveluiden projektitoimisto (PMO)</a:t>
            </a:r>
            <a:r>
              <a:rPr lang="fi-FI" sz="4000" spc="-150" dirty="0" smtClean="0"/>
              <a:t/>
            </a:r>
            <a:br>
              <a:rPr lang="fi-FI" sz="4000" spc="-150" dirty="0" smtClean="0"/>
            </a:br>
            <a:endParaRPr lang="fi-FI" sz="2800" spc="-1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309" y="5252483"/>
            <a:ext cx="5379423" cy="701749"/>
          </a:xfrm>
        </p:spPr>
        <p:txBody>
          <a:bodyPr>
            <a:normAutofit/>
          </a:bodyPr>
          <a:lstStyle/>
          <a:p>
            <a:r>
              <a:rPr lang="fi-FI" dirty="0" smtClean="0"/>
              <a:t>Eija Henritius</a:t>
            </a:r>
            <a:r>
              <a:rPr lang="fi-FI" dirty="0"/>
              <a:t>	</a:t>
            </a:r>
            <a:endParaRPr lang="fi-FI" dirty="0" smtClean="0"/>
          </a:p>
          <a:p>
            <a:r>
              <a:rPr lang="fi-FI" dirty="0" smtClean="0"/>
              <a:t>4.11.2014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194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3" y="381000"/>
            <a:ext cx="8085599" cy="573157"/>
          </a:xfrm>
        </p:spPr>
        <p:txBody>
          <a:bodyPr/>
          <a:lstStyle/>
          <a:p>
            <a:pPr lvl="1">
              <a:lnSpc>
                <a:spcPct val="85000"/>
              </a:lnSpc>
            </a:pPr>
            <a:r>
              <a:rPr lang="fi-FI" sz="3600" b="1" dirty="0" smtClean="0">
                <a:solidFill>
                  <a:srgbClr val="0070C0"/>
                </a:solidFill>
              </a:rPr>
              <a:t>IT-portfolion kehitysportfolio</a:t>
            </a:r>
            <a:r>
              <a:rPr lang="fi-FI" sz="2200" b="1" dirty="0">
                <a:solidFill>
                  <a:srgbClr val="002060"/>
                </a:solidFill>
              </a:rPr>
              <a:t/>
            </a:r>
            <a:br>
              <a:rPr lang="fi-FI" sz="2200" b="1" dirty="0">
                <a:solidFill>
                  <a:srgbClr val="002060"/>
                </a:solidFill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6.11.2014</a:t>
            </a:fld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10</a:t>
            </a:fld>
            <a:endParaRPr lang="fi-FI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5840056"/>
              </p:ext>
            </p:extLst>
          </p:nvPr>
        </p:nvGraphicFramePr>
        <p:xfrm>
          <a:off x="382065" y="1537217"/>
          <a:ext cx="8085138" cy="3830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2065" y="1186669"/>
            <a:ext cx="45582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sz="2000" b="1" dirty="0" smtClean="0"/>
              <a:t>Tehtävätyypeittäin jaoteltuna 10/2014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4663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201" y="222041"/>
            <a:ext cx="8085599" cy="496824"/>
          </a:xfrm>
        </p:spPr>
        <p:txBody>
          <a:bodyPr/>
          <a:lstStyle/>
          <a:p>
            <a:pPr algn="ctr"/>
            <a:r>
              <a:rPr lang="fi-FI" dirty="0"/>
              <a:t>M</a:t>
            </a:r>
            <a:r>
              <a:rPr lang="fi-FI" dirty="0" smtClean="0"/>
              <a:t>erkittävyys ja prioriteetti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11</a:t>
            </a:fld>
            <a:endParaRPr lang="fi-FI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2254"/>
              </p:ext>
            </p:extLst>
          </p:nvPr>
        </p:nvGraphicFramePr>
        <p:xfrm>
          <a:off x="474201" y="3963025"/>
          <a:ext cx="8252355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0785"/>
                <a:gridCol w="2750785"/>
                <a:gridCol w="2750785"/>
              </a:tblGrid>
              <a:tr h="291069">
                <a:tc>
                  <a:txBody>
                    <a:bodyPr/>
                    <a:lstStyle/>
                    <a:p>
                      <a:pPr algn="ctr"/>
                      <a:r>
                        <a:rPr lang="fi-FI" sz="1600" b="0" dirty="0" smtClean="0"/>
                        <a:t>Projekti/Pienkehitys</a:t>
                      </a:r>
                      <a:endParaRPr lang="fi-FI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600" b="0" dirty="0" smtClean="0"/>
                        <a:t>Merkittävyys</a:t>
                      </a:r>
                      <a:endParaRPr lang="fi-FI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600" b="0" dirty="0" smtClean="0"/>
                        <a:t>Prioriteetti</a:t>
                      </a:r>
                      <a:endParaRPr lang="fi-FI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i-FI" sz="1600" b="0" dirty="0" smtClean="0"/>
                        <a:t>Työkokonaisuus</a:t>
                      </a:r>
                      <a:r>
                        <a:rPr lang="fi-FI" sz="1600" b="0" baseline="0" dirty="0" smtClean="0"/>
                        <a:t> 1</a:t>
                      </a:r>
                      <a:endParaRPr lang="fi-FI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600" b="0" dirty="0" smtClean="0"/>
                        <a:t>1</a:t>
                      </a:r>
                      <a:endParaRPr lang="fi-FI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600" b="0" dirty="0" smtClean="0"/>
                        <a:t>Critical</a:t>
                      </a:r>
                      <a:endParaRPr lang="fi-FI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i-FI" sz="1600" b="0" dirty="0" smtClean="0"/>
                        <a:t>Työkokonaisuus 2</a:t>
                      </a:r>
                      <a:endParaRPr lang="fi-FI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600" b="0" dirty="0" smtClean="0"/>
                        <a:t>1</a:t>
                      </a:r>
                      <a:endParaRPr lang="fi-FI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600" b="0" dirty="0" smtClean="0"/>
                        <a:t>High</a:t>
                      </a:r>
                      <a:endParaRPr lang="fi-FI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i-FI" sz="1600" b="0" dirty="0" smtClean="0"/>
                        <a:t>Työkokonaisuus 3</a:t>
                      </a:r>
                      <a:endParaRPr lang="fi-FI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600" b="0" dirty="0" smtClean="0"/>
                        <a:t>1</a:t>
                      </a:r>
                      <a:endParaRPr lang="fi-FI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600" b="0" dirty="0" smtClean="0"/>
                        <a:t>Normal</a:t>
                      </a:r>
                      <a:endParaRPr lang="fi-FI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i-FI" sz="1600" b="0" dirty="0" smtClean="0"/>
                        <a:t>Työkokonaisuus 4</a:t>
                      </a:r>
                      <a:endParaRPr lang="fi-FI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600" b="0" dirty="0" smtClean="0"/>
                        <a:t>2</a:t>
                      </a:r>
                      <a:endParaRPr lang="fi-FI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600" b="0" dirty="0" smtClean="0"/>
                        <a:t>Critical</a:t>
                      </a:r>
                      <a:endParaRPr lang="fi-FI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i-FI" sz="1600" b="0" dirty="0" smtClean="0"/>
                        <a:t>Työkokonaisuus 5</a:t>
                      </a:r>
                      <a:endParaRPr lang="fi-FI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600" b="0" dirty="0" smtClean="0"/>
                        <a:t>2</a:t>
                      </a:r>
                      <a:endParaRPr lang="fi-FI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600" b="0" dirty="0" smtClean="0"/>
                        <a:t>High</a:t>
                      </a:r>
                      <a:endParaRPr lang="fi-FI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i-FI" sz="1600" b="0" dirty="0" smtClean="0"/>
                        <a:t>Työkokonaisuus 6</a:t>
                      </a:r>
                      <a:endParaRPr lang="fi-FI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600" b="0" dirty="0" smtClean="0"/>
                        <a:t>2</a:t>
                      </a:r>
                      <a:endParaRPr lang="fi-FI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600" b="0" dirty="0" smtClean="0"/>
                        <a:t>Normal</a:t>
                      </a:r>
                      <a:endParaRPr lang="fi-FI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i-FI" sz="1600" b="0" dirty="0" smtClean="0"/>
                        <a:t>Työkokonaisuus 7</a:t>
                      </a:r>
                      <a:endParaRPr lang="fi-FI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600" b="0" dirty="0" smtClean="0"/>
                        <a:t>3</a:t>
                      </a:r>
                      <a:endParaRPr lang="fi-FI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600" b="0" dirty="0" smtClean="0"/>
                        <a:t>Critical   jne.</a:t>
                      </a:r>
                      <a:endParaRPr lang="fi-FI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193760"/>
              </p:ext>
            </p:extLst>
          </p:nvPr>
        </p:nvGraphicFramePr>
        <p:xfrm>
          <a:off x="474201" y="798441"/>
          <a:ext cx="8252355" cy="2291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079"/>
                <a:gridCol w="7747276"/>
              </a:tblGrid>
              <a:tr h="716812">
                <a:tc>
                  <a:txBody>
                    <a:bodyPr/>
                    <a:lstStyle/>
                    <a:p>
                      <a:pPr algn="ctr"/>
                      <a:r>
                        <a:rPr lang="fi-FI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i-FI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800" b="0" dirty="0" smtClean="0">
                          <a:solidFill>
                            <a:schemeClr val="tx1"/>
                          </a:solidFill>
                        </a:rPr>
                        <a:t>Tekemättä jättäminen aiheuttaa lyhyellä tai pitkällä aikavälillä merkittävän riskin yliopiston maineelle, toiminnan jatkuvuudelle, tai johtaa laittomaan tilanteeseen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9011">
                <a:tc>
                  <a:txBody>
                    <a:bodyPr/>
                    <a:lstStyle/>
                    <a:p>
                      <a:pPr algn="ctr"/>
                      <a:r>
                        <a:rPr lang="fi-FI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i-FI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800" b="0" dirty="0" smtClean="0">
                          <a:solidFill>
                            <a:schemeClr val="tx1"/>
                          </a:solidFill>
                        </a:rPr>
                        <a:t>Merkittävää lisäarvoa ydintoiminnalle suorasti tai epäsuorasti	</a:t>
                      </a:r>
                      <a:endParaRPr lang="fi-FI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9011">
                <a:tc>
                  <a:txBody>
                    <a:bodyPr/>
                    <a:lstStyle/>
                    <a:p>
                      <a:pPr algn="ctr"/>
                      <a:r>
                        <a:rPr lang="fi-FI" sz="1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i-FI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800" b="0" dirty="0" smtClean="0">
                          <a:solidFill>
                            <a:schemeClr val="tx1"/>
                          </a:solidFill>
                        </a:rPr>
                        <a:t>Toimintaa tai kustannuksia tehostavat</a:t>
                      </a:r>
                      <a:endParaRPr lang="fi-FI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9011">
                <a:tc>
                  <a:txBody>
                    <a:bodyPr/>
                    <a:lstStyle/>
                    <a:p>
                      <a:pPr algn="ctr"/>
                      <a:r>
                        <a:rPr lang="fi-FI" sz="1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fi-FI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800" b="0" dirty="0" smtClean="0">
                          <a:solidFill>
                            <a:schemeClr val="tx1"/>
                          </a:solidFill>
                        </a:rPr>
                        <a:t>Pienempää lisäarvoa tuottavat asiat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88478" y="3173512"/>
            <a:ext cx="79380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p</a:t>
            </a:r>
            <a:r>
              <a:rPr lang="fi-FI" dirty="0" smtClean="0"/>
              <a:t>aljon tehtäviä samalla merkittävyysluokalla - kiireellisyydessä keskenään eroja </a:t>
            </a:r>
            <a:r>
              <a:rPr lang="fi-FI" dirty="0" smtClean="0">
                <a:sym typeface="Wingdings" panose="05000000000000000000" pitchFamily="2" charset="2"/>
              </a:rPr>
              <a:t> </a:t>
            </a:r>
            <a:r>
              <a:rPr lang="fi-FI" b="1" dirty="0" smtClean="0">
                <a:sym typeface="Wingdings" panose="05000000000000000000" pitchFamily="2" charset="2"/>
              </a:rPr>
              <a:t>merkittävyysluokkien sisällä eri prioriteetin tehtäviä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709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147" y="308087"/>
            <a:ext cx="8929853" cy="631350"/>
          </a:xfrm>
        </p:spPr>
        <p:txBody>
          <a:bodyPr/>
          <a:lstStyle/>
          <a:p>
            <a:pPr lvl="0" algn="ctr"/>
            <a:r>
              <a:rPr lang="fi-FI" dirty="0" smtClean="0"/>
              <a:t>PMO avainlukuja IT-portfoliossa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6.11.2014</a:t>
            </a:fld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4940300" y="6277133"/>
            <a:ext cx="3619500" cy="161926"/>
          </a:xfrm>
        </p:spPr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12</a:t>
            </a:fld>
            <a:endParaRPr lang="fi-FI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787557525"/>
              </p:ext>
            </p:extLst>
          </p:nvPr>
        </p:nvGraphicFramePr>
        <p:xfrm>
          <a:off x="214147" y="937609"/>
          <a:ext cx="8763272" cy="5808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01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8219450" cy="2636000"/>
          </a:xfrm>
          <a:ln>
            <a:noFill/>
          </a:ln>
        </p:spPr>
        <p:txBody>
          <a:bodyPr/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fi-FI" sz="3600" spc="-150" dirty="0" smtClean="0"/>
              <a:t/>
            </a:r>
            <a:br>
              <a:rPr lang="fi-FI" sz="3600" spc="-150" dirty="0" smtClean="0"/>
            </a:br>
            <a:r>
              <a:rPr lang="fi-FI" sz="4000" spc="0" dirty="0" smtClean="0"/>
              <a:t>PPM </a:t>
            </a:r>
            <a:r>
              <a:rPr lang="fi-FI" sz="4000" spc="0" dirty="0"/>
              <a:t>kyvykkyyden </a:t>
            </a:r>
            <a:r>
              <a:rPr lang="fi-FI" sz="4000" spc="0" dirty="0" err="1" smtClean="0"/>
              <a:t>nostaminen-</a:t>
            </a:r>
            <a:r>
              <a:rPr lang="fi-FI" sz="4000" spc="0" dirty="0" smtClean="0"/>
              <a:t> </a:t>
            </a:r>
            <a:r>
              <a:rPr lang="en-US" sz="4000" dirty="0"/>
              <a:t>Gartner Program and Portfolio Management (PPM) Maturity Model </a:t>
            </a:r>
            <a:endParaRPr lang="fi-FI" sz="2800" spc="-15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14"/>
          </p:nvPr>
        </p:nvSpPr>
        <p:spPr>
          <a:xfrm>
            <a:off x="510540" y="219272"/>
            <a:ext cx="8161020" cy="6660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19600"/>
            <a:r>
              <a:rPr lang="fi-FI" sz="2400" dirty="0" smtClean="0">
                <a:latin typeface="+mn-lt"/>
                <a:sym typeface="Wingdings"/>
              </a:rPr>
              <a:t>Miten nostaa </a:t>
            </a:r>
            <a:r>
              <a:rPr lang="fi-FI" sz="2400" dirty="0" err="1" smtClean="0">
                <a:latin typeface="+mn-lt"/>
                <a:sym typeface="Wingdings"/>
              </a:rPr>
              <a:t>PMOn</a:t>
            </a:r>
            <a:r>
              <a:rPr lang="fi-FI" sz="2400" dirty="0" smtClean="0">
                <a:latin typeface="+mn-lt"/>
                <a:sym typeface="Wingdings"/>
              </a:rPr>
              <a:t> maturiteettia?</a:t>
            </a:r>
          </a:p>
          <a:p>
            <a:pPr marL="800100" lvl="1" indent="-342900">
              <a:buFont typeface="Wingdings" charset="2"/>
              <a:buChar char="§"/>
            </a:pPr>
            <a:r>
              <a:rPr lang="fi-FI" dirty="0">
                <a:latin typeface="+mn-lt"/>
                <a:sym typeface="Wingdings"/>
              </a:rPr>
              <a:t>h</a:t>
            </a:r>
            <a:r>
              <a:rPr lang="fi-FI" dirty="0" smtClean="0">
                <a:latin typeface="+mn-lt"/>
                <a:sym typeface="Wingdings"/>
              </a:rPr>
              <a:t>aluttiin käyttää </a:t>
            </a:r>
            <a:r>
              <a:rPr lang="fi-FI" dirty="0" err="1" smtClean="0">
                <a:latin typeface="+mn-lt"/>
                <a:sym typeface="Wingdings"/>
              </a:rPr>
              <a:t>Gartnerin</a:t>
            </a:r>
            <a:r>
              <a:rPr lang="fi-FI" dirty="0" err="1">
                <a:latin typeface="+mn-lt"/>
                <a:sym typeface="Wingdings"/>
              </a:rPr>
              <a:t>-</a:t>
            </a:r>
            <a:r>
              <a:rPr lang="fi-FI" dirty="0" err="1" smtClean="0">
                <a:latin typeface="+mn-lt"/>
                <a:sym typeface="Wingdings"/>
              </a:rPr>
              <a:t>tutkimustietokantaa</a:t>
            </a:r>
            <a:r>
              <a:rPr lang="fi-FI" dirty="0" smtClean="0">
                <a:latin typeface="+mn-lt"/>
                <a:sym typeface="Wingdings"/>
              </a:rPr>
              <a:t> + työkaluja</a:t>
            </a:r>
          </a:p>
          <a:p>
            <a:pPr marL="800100" lvl="1" indent="-342900">
              <a:buFont typeface="Wingdings" charset="2"/>
              <a:buChar char="§"/>
            </a:pPr>
            <a:r>
              <a:rPr lang="fi-FI" dirty="0" smtClean="0">
                <a:latin typeface="+mn-lt"/>
                <a:sym typeface="Wingdings"/>
              </a:rPr>
              <a:t>suunnittelussa huomattiin nopeasti yhteys PPM (Project Portfolio Management) maturiteetin nostamiseen (osa tätä)</a:t>
            </a:r>
            <a:endParaRPr lang="fi-FI" dirty="0" smtClean="0">
              <a:latin typeface="+mn-lt"/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fi-FI" dirty="0" smtClean="0">
                <a:latin typeface="+mn-lt"/>
              </a:rPr>
              <a:t>tehtiin </a:t>
            </a:r>
            <a:r>
              <a:rPr lang="fi-FI" b="1" dirty="0" smtClean="0">
                <a:latin typeface="+mn-lt"/>
              </a:rPr>
              <a:t>Gartnerin PPM Maturity </a:t>
            </a:r>
            <a:r>
              <a:rPr lang="fi-FI" b="1" dirty="0">
                <a:latin typeface="+mn-lt"/>
              </a:rPr>
              <a:t>itsearviointitesti</a:t>
            </a:r>
            <a:r>
              <a:rPr lang="fi-FI" dirty="0">
                <a:latin typeface="+mn-lt"/>
              </a:rPr>
              <a:t>, </a:t>
            </a:r>
            <a:r>
              <a:rPr lang="fi-FI" dirty="0" smtClean="0">
                <a:latin typeface="+mn-lt"/>
              </a:rPr>
              <a:t>joka arvioi tietotekniikkapalveluiden PPM nykytilan kypsyystasoksi </a:t>
            </a:r>
            <a:r>
              <a:rPr lang="fi-FI" b="1" dirty="0" smtClean="0">
                <a:solidFill>
                  <a:srgbClr val="FF0000"/>
                </a:solidFill>
                <a:latin typeface="+mn-lt"/>
              </a:rPr>
              <a:t>2.8</a:t>
            </a:r>
          </a:p>
          <a:p>
            <a:pPr marL="457200" lvl="1" indent="0">
              <a:buNone/>
            </a:pPr>
            <a:endParaRPr lang="fi-FI" dirty="0" smtClean="0">
              <a:solidFill>
                <a:srgbClr val="FF0000"/>
              </a:solidFill>
              <a:latin typeface="+mn-lt"/>
            </a:endParaRPr>
          </a:p>
          <a:p>
            <a:pPr marL="25200" lvl="1" indent="0">
              <a:buNone/>
            </a:pPr>
            <a:r>
              <a:rPr lang="fi-FI" sz="2400" b="1" dirty="0" smtClean="0">
                <a:latin typeface="+mn-lt"/>
              </a:rPr>
              <a:t>   Huomioita testistä</a:t>
            </a:r>
          </a:p>
          <a:p>
            <a:pPr marL="742950" lvl="1" indent="-285750">
              <a:buFont typeface="Wingdings" charset="2"/>
              <a:buChar char="§"/>
            </a:pPr>
            <a:r>
              <a:rPr lang="fi-FI" dirty="0" smtClean="0">
                <a:latin typeface="+mn-lt"/>
              </a:rPr>
              <a:t>tuloksia on hyvä tarkastella </a:t>
            </a:r>
            <a:r>
              <a:rPr lang="fi-FI" dirty="0" err="1" smtClean="0">
                <a:latin typeface="+mn-lt"/>
              </a:rPr>
              <a:t>toimialakontekstissa-</a:t>
            </a:r>
            <a:r>
              <a:rPr lang="fi-FI" dirty="0" smtClean="0">
                <a:latin typeface="+mn-lt"/>
              </a:rPr>
              <a:t> testi </a:t>
            </a:r>
            <a:r>
              <a:rPr lang="fi-FI" dirty="0">
                <a:latin typeface="+mn-lt"/>
              </a:rPr>
              <a:t>tarkastaa onko asioita olemassa, mutta ei niinkään sitä onko asiat käytössä ja ovatko käytännöt toimivia ja jaettuja </a:t>
            </a:r>
          </a:p>
          <a:p>
            <a:endParaRPr lang="fi-FI" sz="2000" dirty="0">
              <a:latin typeface="+mn-lt"/>
            </a:endParaRPr>
          </a:p>
          <a:p>
            <a:r>
              <a:rPr lang="fi-FI" sz="2400" dirty="0" smtClean="0">
                <a:latin typeface="+mn-lt"/>
              </a:rPr>
              <a:t>   T</a:t>
            </a:r>
            <a:r>
              <a:rPr lang="fi-FI" sz="2400" b="1" dirty="0" smtClean="0">
                <a:latin typeface="+mn-lt"/>
              </a:rPr>
              <a:t>ulosten tulkinta Aalto ITn näkökulmasta</a:t>
            </a:r>
          </a:p>
          <a:p>
            <a:pPr marL="800100" lvl="1" indent="-342900">
              <a:buFont typeface="Wingdings" charset="2"/>
              <a:buChar char="§"/>
            </a:pPr>
            <a:r>
              <a:rPr lang="fi-FI" dirty="0" smtClean="0">
                <a:latin typeface="+mn-lt"/>
              </a:rPr>
              <a:t>tuotettiin itse arviointina -&gt; nykyinen </a:t>
            </a:r>
            <a:r>
              <a:rPr lang="fi-FI" dirty="0">
                <a:latin typeface="+mn-lt"/>
              </a:rPr>
              <a:t>kypsyystaso </a:t>
            </a:r>
            <a:r>
              <a:rPr lang="fi-FI" b="1" spc="-60" dirty="0" smtClean="0">
                <a:solidFill>
                  <a:srgbClr val="FF0000"/>
                </a:solidFill>
                <a:latin typeface="+mn-lt"/>
              </a:rPr>
              <a:t>1.7</a:t>
            </a:r>
          </a:p>
          <a:p>
            <a:pPr marL="800100" lvl="1" indent="-342900">
              <a:buFont typeface="Wingdings" charset="2"/>
              <a:buChar char="§"/>
            </a:pPr>
            <a:r>
              <a:rPr lang="fi-FI" dirty="0" smtClean="0">
                <a:latin typeface="+mn-lt"/>
              </a:rPr>
              <a:t>maturiteetin nostoa varten työstettiin </a:t>
            </a:r>
            <a:r>
              <a:rPr lang="fi-FI" dirty="0" err="1" smtClean="0">
                <a:latin typeface="+mn-lt"/>
              </a:rPr>
              <a:t>Gartnerin</a:t>
            </a:r>
            <a:r>
              <a:rPr lang="fi-FI" dirty="0" smtClean="0">
                <a:latin typeface="+mn-lt"/>
              </a:rPr>
              <a:t> </a:t>
            </a:r>
            <a:r>
              <a:rPr lang="fi-FI" dirty="0" err="1" smtClean="0">
                <a:latin typeface="+mn-lt"/>
              </a:rPr>
              <a:t>PPM-työkalujen</a:t>
            </a:r>
            <a:r>
              <a:rPr lang="fi-FI" dirty="0" smtClean="0">
                <a:latin typeface="+mn-lt"/>
              </a:rPr>
              <a:t> (</a:t>
            </a:r>
            <a:r>
              <a:rPr lang="fi-FI" i="1" dirty="0" smtClean="0">
                <a:latin typeface="+mn-lt"/>
              </a:rPr>
              <a:t>Toolkit </a:t>
            </a:r>
            <a:r>
              <a:rPr lang="fi-FI" i="1" dirty="0">
                <a:latin typeface="+mn-lt"/>
              </a:rPr>
              <a:t>Best Practices: Program and Portfolio Management Maturity </a:t>
            </a:r>
            <a:r>
              <a:rPr lang="fi-FI" i="1" dirty="0" smtClean="0">
                <a:latin typeface="+mn-lt"/>
              </a:rPr>
              <a:t>Model) </a:t>
            </a:r>
            <a:r>
              <a:rPr lang="fi-FI" dirty="0" smtClean="0">
                <a:latin typeface="+mn-lt"/>
              </a:rPr>
              <a:t>avulla kehityssuunnitelma, johon maturiteetin tavoitetila asetettiin arvoon </a:t>
            </a:r>
            <a:r>
              <a:rPr lang="fi-FI" b="1" dirty="0" smtClean="0">
                <a:solidFill>
                  <a:srgbClr val="FF0000"/>
                </a:solidFill>
                <a:latin typeface="+mn-lt"/>
              </a:rPr>
              <a:t>2.4</a:t>
            </a:r>
            <a:r>
              <a:rPr lang="fi-FI" dirty="0" smtClean="0">
                <a:latin typeface="+mn-lt"/>
              </a:rPr>
              <a:t> </a:t>
            </a:r>
            <a:r>
              <a:rPr lang="fi-FI" dirty="0">
                <a:latin typeface="+mn-lt"/>
              </a:rPr>
              <a:t>/</a:t>
            </a:r>
            <a:r>
              <a:rPr lang="fi-FI" dirty="0" smtClean="0">
                <a:latin typeface="+mn-lt"/>
              </a:rPr>
              <a:t> 2014 (H1) </a:t>
            </a:r>
            <a:r>
              <a:rPr lang="fi-FI" dirty="0" smtClean="0">
                <a:latin typeface="+mn-lt"/>
                <a:sym typeface="Wingdings" panose="05000000000000000000" pitchFamily="2" charset="2"/>
              </a:rPr>
              <a:t> saavutettiin </a:t>
            </a:r>
            <a:r>
              <a:rPr lang="fi-FI" b="1" dirty="0" smtClean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2.1</a:t>
            </a:r>
            <a:endParaRPr lang="fi-FI" b="1" dirty="0" smtClean="0">
              <a:solidFill>
                <a:srgbClr val="FF0000"/>
              </a:solidFill>
              <a:latin typeface="+mn-lt"/>
            </a:endParaRPr>
          </a:p>
          <a:p>
            <a:endParaRPr lang="fi-FI" sz="1600" b="1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spect="1" noChangeArrowheads="1"/>
          </p:cNvSpPr>
          <p:nvPr/>
        </p:nvSpPr>
        <p:spPr bwMode="auto">
          <a:xfrm>
            <a:off x="3431383" y="3506789"/>
            <a:ext cx="622697" cy="2357437"/>
          </a:xfrm>
          <a:prstGeom prst="rect">
            <a:avLst/>
          </a:prstGeom>
          <a:solidFill>
            <a:srgbClr val="E5F2FF"/>
          </a:solidFill>
          <a:ln w="12700" algn="ctr">
            <a:solidFill>
              <a:schemeClr val="accent1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>
            <a:lvl1pPr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fontAlgn="base"/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20483" name="Rectangle 5"/>
          <p:cNvSpPr>
            <a:spLocks noChangeAspect="1" noChangeArrowheads="1"/>
          </p:cNvSpPr>
          <p:nvPr/>
        </p:nvSpPr>
        <p:spPr bwMode="auto">
          <a:xfrm>
            <a:off x="4185047" y="3122613"/>
            <a:ext cx="622697" cy="2786062"/>
          </a:xfrm>
          <a:prstGeom prst="rect">
            <a:avLst/>
          </a:prstGeom>
          <a:solidFill>
            <a:srgbClr val="B3DBFF"/>
          </a:solidFill>
          <a:ln w="12700" algn="ctr">
            <a:solidFill>
              <a:schemeClr val="accent1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>
            <a:lvl1pPr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fontAlgn="base"/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20484" name="Rectangle 6"/>
          <p:cNvSpPr>
            <a:spLocks noChangeAspect="1" noChangeArrowheads="1"/>
          </p:cNvSpPr>
          <p:nvPr/>
        </p:nvSpPr>
        <p:spPr bwMode="auto">
          <a:xfrm>
            <a:off x="4980386" y="2709865"/>
            <a:ext cx="644128" cy="3227387"/>
          </a:xfrm>
          <a:prstGeom prst="rect">
            <a:avLst/>
          </a:prstGeom>
          <a:solidFill>
            <a:srgbClr val="4BA9FF"/>
          </a:solidFill>
          <a:ln w="12700" algn="ctr">
            <a:solidFill>
              <a:schemeClr val="accent1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>
            <a:lvl1pPr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fontAlgn="base"/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20485" name="Rectangle 7"/>
          <p:cNvSpPr>
            <a:spLocks noChangeAspect="1" noChangeArrowheads="1"/>
          </p:cNvSpPr>
          <p:nvPr/>
        </p:nvSpPr>
        <p:spPr bwMode="auto">
          <a:xfrm>
            <a:off x="5765006" y="2349500"/>
            <a:ext cx="704850" cy="3600450"/>
          </a:xfrm>
          <a:prstGeom prst="rect">
            <a:avLst/>
          </a:prstGeom>
          <a:solidFill>
            <a:srgbClr val="006ED2"/>
          </a:solidFill>
          <a:ln w="12700" algn="ctr">
            <a:solidFill>
              <a:schemeClr val="accent1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>
            <a:lvl1pPr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fontAlgn="base"/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20487" name="Text Box 10"/>
          <p:cNvSpPr txBox="1">
            <a:spLocks noChangeAspect="1" noChangeArrowheads="1"/>
          </p:cNvSpPr>
          <p:nvPr/>
        </p:nvSpPr>
        <p:spPr bwMode="auto">
          <a:xfrm>
            <a:off x="3485219" y="3279775"/>
            <a:ext cx="520976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fontAlgn="base" hangingPunct="1"/>
            <a:r>
              <a:rPr lang="en-GB" altLang="en-US" sz="1200" b="1">
                <a:solidFill>
                  <a:srgbClr val="000000"/>
                </a:solidFill>
              </a:rPr>
              <a:t>Level 1</a:t>
            </a:r>
          </a:p>
        </p:txBody>
      </p:sp>
      <p:sp>
        <p:nvSpPr>
          <p:cNvPr id="20488" name="Text Box 11"/>
          <p:cNvSpPr txBox="1">
            <a:spLocks noChangeAspect="1" noChangeArrowheads="1"/>
          </p:cNvSpPr>
          <p:nvPr/>
        </p:nvSpPr>
        <p:spPr bwMode="auto">
          <a:xfrm>
            <a:off x="5048510" y="2473325"/>
            <a:ext cx="520976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fontAlgn="base" hangingPunct="1"/>
            <a:r>
              <a:rPr lang="en-GB" altLang="en-US" sz="1200" b="1">
                <a:solidFill>
                  <a:srgbClr val="000000"/>
                </a:solidFill>
              </a:rPr>
              <a:t>Level 3</a:t>
            </a:r>
          </a:p>
        </p:txBody>
      </p:sp>
      <p:sp>
        <p:nvSpPr>
          <p:cNvPr id="20489" name="Text Box 12"/>
          <p:cNvSpPr txBox="1">
            <a:spLocks noChangeAspect="1" noChangeArrowheads="1"/>
          </p:cNvSpPr>
          <p:nvPr/>
        </p:nvSpPr>
        <p:spPr bwMode="auto">
          <a:xfrm>
            <a:off x="4203166" y="2914650"/>
            <a:ext cx="520976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fontAlgn="base" hangingPunct="1"/>
            <a:r>
              <a:rPr lang="en-GB" altLang="en-US" sz="1200" b="1">
                <a:solidFill>
                  <a:srgbClr val="000000"/>
                </a:solidFill>
              </a:rPr>
              <a:t>Level 2</a:t>
            </a:r>
          </a:p>
        </p:txBody>
      </p:sp>
      <p:sp>
        <p:nvSpPr>
          <p:cNvPr id="20490" name="Text Box 13"/>
          <p:cNvSpPr txBox="1">
            <a:spLocks noChangeAspect="1" noChangeArrowheads="1"/>
          </p:cNvSpPr>
          <p:nvPr/>
        </p:nvSpPr>
        <p:spPr bwMode="auto">
          <a:xfrm>
            <a:off x="5852181" y="2127250"/>
            <a:ext cx="520976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fontAlgn="base" hangingPunct="1"/>
            <a:r>
              <a:rPr lang="en-GB" altLang="en-US" sz="1200" b="1">
                <a:solidFill>
                  <a:srgbClr val="000000"/>
                </a:solidFill>
              </a:rPr>
              <a:t>Level 4</a:t>
            </a:r>
          </a:p>
        </p:txBody>
      </p:sp>
      <p:sp>
        <p:nvSpPr>
          <p:cNvPr id="20494" name="Text Box 17"/>
          <p:cNvSpPr txBox="1">
            <a:spLocks noChangeArrowheads="1"/>
          </p:cNvSpPr>
          <p:nvPr/>
        </p:nvSpPr>
        <p:spPr bwMode="auto">
          <a:xfrm>
            <a:off x="2083593" y="4621213"/>
            <a:ext cx="1173206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eaLnBrk="1" fontAlgn="base" hangingPunct="1"/>
            <a:r>
              <a:rPr lang="en-GB" altLang="en-US" sz="1400" b="1">
                <a:solidFill>
                  <a:srgbClr val="000000"/>
                </a:solidFill>
              </a:rPr>
              <a:t>Technology</a:t>
            </a:r>
          </a:p>
        </p:txBody>
      </p:sp>
      <p:sp>
        <p:nvSpPr>
          <p:cNvPr id="20495" name="Text Box 18"/>
          <p:cNvSpPr txBox="1">
            <a:spLocks noChangeArrowheads="1"/>
          </p:cNvSpPr>
          <p:nvPr/>
        </p:nvSpPr>
        <p:spPr bwMode="auto">
          <a:xfrm>
            <a:off x="2083595" y="3859213"/>
            <a:ext cx="77136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eaLnBrk="1" fontAlgn="base" hangingPunct="1"/>
            <a:r>
              <a:rPr lang="en-GB" altLang="en-US" sz="1400" b="1">
                <a:solidFill>
                  <a:srgbClr val="000000"/>
                </a:solidFill>
              </a:rPr>
              <a:t>People</a:t>
            </a:r>
          </a:p>
        </p:txBody>
      </p:sp>
      <p:sp>
        <p:nvSpPr>
          <p:cNvPr id="20496" name="Text Box 19"/>
          <p:cNvSpPr txBox="1">
            <a:spLocks noChangeArrowheads="1"/>
          </p:cNvSpPr>
          <p:nvPr/>
        </p:nvSpPr>
        <p:spPr bwMode="auto">
          <a:xfrm>
            <a:off x="2083595" y="4237038"/>
            <a:ext cx="1080745" cy="39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eaLnBrk="1" fontAlgn="base" hangingPunct="1">
              <a:lnSpc>
                <a:spcPct val="50000"/>
              </a:lnSpc>
            </a:pPr>
            <a:r>
              <a:rPr lang="en-GB" altLang="en-US" sz="1400" b="1">
                <a:solidFill>
                  <a:srgbClr val="000000"/>
                </a:solidFill>
              </a:rPr>
              <a:t>PPM </a:t>
            </a:r>
          </a:p>
          <a:p>
            <a:pPr algn="l" eaLnBrk="1" fontAlgn="base" hangingPunct="1">
              <a:lnSpc>
                <a:spcPct val="50000"/>
              </a:lnSpc>
            </a:pPr>
            <a:r>
              <a:rPr lang="en-GB" altLang="en-US" sz="1400" b="1">
                <a:solidFill>
                  <a:srgbClr val="000000"/>
                </a:solidFill>
              </a:rPr>
              <a:t>Processes</a:t>
            </a:r>
          </a:p>
        </p:txBody>
      </p:sp>
      <p:sp>
        <p:nvSpPr>
          <p:cNvPr id="20497" name="Text Box 20"/>
          <p:cNvSpPr txBox="1">
            <a:spLocks noChangeArrowheads="1"/>
          </p:cNvSpPr>
          <p:nvPr/>
        </p:nvSpPr>
        <p:spPr bwMode="auto">
          <a:xfrm>
            <a:off x="2083594" y="5024438"/>
            <a:ext cx="1277914" cy="39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eaLnBrk="1" fontAlgn="base" hangingPunct="1">
              <a:lnSpc>
                <a:spcPct val="50000"/>
              </a:lnSpc>
            </a:pPr>
            <a:r>
              <a:rPr lang="en-GB" altLang="en-US" sz="1400" b="1">
                <a:solidFill>
                  <a:srgbClr val="000000"/>
                </a:solidFill>
              </a:rPr>
              <a:t>Financial </a:t>
            </a:r>
          </a:p>
          <a:p>
            <a:pPr algn="l" eaLnBrk="1" fontAlgn="base" hangingPunct="1">
              <a:lnSpc>
                <a:spcPct val="50000"/>
              </a:lnSpc>
            </a:pPr>
            <a:r>
              <a:rPr lang="en-GB" altLang="en-US" sz="1400" b="1">
                <a:solidFill>
                  <a:srgbClr val="000000"/>
                </a:solidFill>
              </a:rPr>
              <a:t>Management</a:t>
            </a:r>
          </a:p>
        </p:txBody>
      </p:sp>
      <p:sp>
        <p:nvSpPr>
          <p:cNvPr id="20498" name="Text Box 21"/>
          <p:cNvSpPr txBox="1">
            <a:spLocks noChangeArrowheads="1"/>
          </p:cNvSpPr>
          <p:nvPr/>
        </p:nvSpPr>
        <p:spPr bwMode="auto">
          <a:xfrm>
            <a:off x="2083594" y="5510213"/>
            <a:ext cx="135646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eaLnBrk="1" fontAlgn="base" hangingPunct="1"/>
            <a:r>
              <a:rPr lang="en-GB" altLang="en-US" sz="1400" b="1">
                <a:solidFill>
                  <a:srgbClr val="000000"/>
                </a:solidFill>
              </a:rPr>
              <a:t>Relationships</a:t>
            </a:r>
          </a:p>
        </p:txBody>
      </p:sp>
      <p:sp>
        <p:nvSpPr>
          <p:cNvPr id="20499" name="Text Box 23"/>
          <p:cNvSpPr txBox="1">
            <a:spLocks noChangeAspect="1" noChangeArrowheads="1"/>
          </p:cNvSpPr>
          <p:nvPr/>
        </p:nvSpPr>
        <p:spPr bwMode="auto">
          <a:xfrm>
            <a:off x="3437266" y="3690940"/>
            <a:ext cx="62998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fontAlgn="base" hangingPunct="1"/>
            <a:r>
              <a:rPr lang="en-GB" altLang="en-US" sz="1200" b="1">
                <a:solidFill>
                  <a:srgbClr val="000000"/>
                </a:solidFill>
              </a:rPr>
              <a:t>Reactive</a:t>
            </a:r>
          </a:p>
        </p:txBody>
      </p:sp>
      <p:sp>
        <p:nvSpPr>
          <p:cNvPr id="20500" name="Text Box 24"/>
          <p:cNvSpPr txBox="1">
            <a:spLocks noChangeAspect="1" noChangeArrowheads="1"/>
          </p:cNvSpPr>
          <p:nvPr/>
        </p:nvSpPr>
        <p:spPr bwMode="auto">
          <a:xfrm>
            <a:off x="4137872" y="3246440"/>
            <a:ext cx="727764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fontAlgn="base" hangingPunct="1"/>
            <a:r>
              <a:rPr lang="en-GB" altLang="en-US" sz="1200" b="1">
                <a:solidFill>
                  <a:srgbClr val="000000"/>
                </a:solidFill>
              </a:rPr>
              <a:t>Emerging</a:t>
            </a:r>
          </a:p>
          <a:p>
            <a:pPr eaLnBrk="1" fontAlgn="base" hangingPunct="1"/>
            <a:r>
              <a:rPr lang="en-GB" altLang="en-US" sz="1200" b="1">
                <a:solidFill>
                  <a:srgbClr val="000000"/>
                </a:solidFill>
              </a:rPr>
              <a:t>Discipline</a:t>
            </a:r>
          </a:p>
        </p:txBody>
      </p:sp>
      <p:sp>
        <p:nvSpPr>
          <p:cNvPr id="20501" name="Text Box 25"/>
          <p:cNvSpPr txBox="1">
            <a:spLocks noChangeAspect="1" noChangeArrowheads="1"/>
          </p:cNvSpPr>
          <p:nvPr/>
        </p:nvSpPr>
        <p:spPr bwMode="auto">
          <a:xfrm>
            <a:off x="4892198" y="2760665"/>
            <a:ext cx="796693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fontAlgn="base" hangingPunct="1"/>
            <a:r>
              <a:rPr lang="en-GB" altLang="en-US" sz="1200" b="1">
                <a:solidFill>
                  <a:srgbClr val="000000"/>
                </a:solidFill>
              </a:rPr>
              <a:t>Initial </a:t>
            </a:r>
          </a:p>
          <a:p>
            <a:pPr eaLnBrk="1" fontAlgn="base" hangingPunct="1"/>
            <a:r>
              <a:rPr lang="en-GB" altLang="en-US" sz="1200" b="1">
                <a:solidFill>
                  <a:srgbClr val="000000"/>
                </a:solidFill>
              </a:rPr>
              <a:t>Integration</a:t>
            </a:r>
          </a:p>
        </p:txBody>
      </p:sp>
      <p:sp>
        <p:nvSpPr>
          <p:cNvPr id="20502" name="Text Box 26"/>
          <p:cNvSpPr txBox="1">
            <a:spLocks noChangeAspect="1" noChangeArrowheads="1"/>
          </p:cNvSpPr>
          <p:nvPr/>
        </p:nvSpPr>
        <p:spPr bwMode="auto">
          <a:xfrm>
            <a:off x="5698846" y="2438402"/>
            <a:ext cx="796693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fontAlgn="base" hangingPunct="1"/>
            <a:r>
              <a:rPr lang="en-GB" altLang="en-US" sz="1200" b="1">
                <a:solidFill>
                  <a:srgbClr val="FFFFFF"/>
                </a:solidFill>
              </a:rPr>
              <a:t>Effective</a:t>
            </a:r>
          </a:p>
          <a:p>
            <a:pPr eaLnBrk="1" fontAlgn="base" hangingPunct="1"/>
            <a:r>
              <a:rPr lang="en-GB" altLang="en-US" sz="1200" b="1">
                <a:solidFill>
                  <a:srgbClr val="FFFFFF"/>
                </a:solidFill>
              </a:rPr>
              <a:t>Integration</a:t>
            </a:r>
          </a:p>
        </p:txBody>
      </p:sp>
      <p:sp>
        <p:nvSpPr>
          <p:cNvPr id="20503" name="Text Box 27"/>
          <p:cNvSpPr txBox="1">
            <a:spLocks noChangeAspect="1" noChangeArrowheads="1"/>
          </p:cNvSpPr>
          <p:nvPr/>
        </p:nvSpPr>
        <p:spPr bwMode="auto">
          <a:xfrm>
            <a:off x="6635548" y="2254250"/>
            <a:ext cx="780663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fontAlgn="base" hangingPunct="1"/>
            <a:r>
              <a:rPr lang="en-GB" altLang="en-US" sz="1200" b="1" dirty="0">
                <a:solidFill>
                  <a:srgbClr val="FFFFFF"/>
                </a:solidFill>
              </a:rPr>
              <a:t>Effective</a:t>
            </a:r>
            <a:br>
              <a:rPr lang="en-GB" altLang="en-US" sz="1200" b="1" dirty="0">
                <a:solidFill>
                  <a:srgbClr val="FFFFFF"/>
                </a:solidFill>
              </a:rPr>
            </a:br>
            <a:r>
              <a:rPr lang="en-GB" altLang="en-US" sz="1200" b="1" dirty="0">
                <a:solidFill>
                  <a:srgbClr val="FFFFFF"/>
                </a:solidFill>
              </a:rPr>
              <a:t>Innovation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883" y="190502"/>
            <a:ext cx="8971742" cy="885825"/>
          </a:xfrm>
        </p:spPr>
        <p:txBody>
          <a:bodyPr/>
          <a:lstStyle/>
          <a:p>
            <a:r>
              <a:rPr lang="fi-FI" sz="3600" b="1" dirty="0" err="1" smtClean="0">
                <a:solidFill>
                  <a:srgbClr val="0070C0"/>
                </a:solidFill>
              </a:rPr>
              <a:t>Gartner</a:t>
            </a:r>
            <a:r>
              <a:rPr lang="fi-FI" sz="3600" b="1" dirty="0" smtClean="0">
                <a:solidFill>
                  <a:srgbClr val="0070C0"/>
                </a:solidFill>
              </a:rPr>
              <a:t> – PPM </a:t>
            </a:r>
            <a:r>
              <a:rPr lang="fi-FI" sz="3600" b="1" dirty="0" err="1" smtClean="0">
                <a:solidFill>
                  <a:srgbClr val="0070C0"/>
                </a:solidFill>
              </a:rPr>
              <a:t>Maturity</a:t>
            </a:r>
            <a:r>
              <a:rPr lang="fi-FI" sz="3600" b="1" dirty="0" smtClean="0">
                <a:solidFill>
                  <a:srgbClr val="0070C0"/>
                </a:solidFill>
              </a:rPr>
              <a:t> </a:t>
            </a:r>
            <a:r>
              <a:rPr lang="fi-FI" sz="3600" b="1" dirty="0" err="1" smtClean="0">
                <a:solidFill>
                  <a:srgbClr val="0070C0"/>
                </a:solidFill>
              </a:rPr>
              <a:t>Model</a:t>
            </a:r>
            <a:endParaRPr lang="fi-FI" sz="3600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Screen Shot 2014-10-01 at 21.49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9" y="1102555"/>
            <a:ext cx="8902335" cy="551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12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16</a:t>
            </a:fld>
            <a:endParaRPr lang="fi-FI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3392750"/>
              </p:ext>
            </p:extLst>
          </p:nvPr>
        </p:nvGraphicFramePr>
        <p:xfrm>
          <a:off x="0" y="0"/>
          <a:ext cx="4546600" cy="316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5975193"/>
              </p:ext>
            </p:extLst>
          </p:nvPr>
        </p:nvGraphicFramePr>
        <p:xfrm>
          <a:off x="4546600" y="0"/>
          <a:ext cx="45974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446390"/>
              </p:ext>
            </p:extLst>
          </p:nvPr>
        </p:nvGraphicFramePr>
        <p:xfrm>
          <a:off x="4546600" y="3162301"/>
          <a:ext cx="4495800" cy="260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3590214"/>
              </p:ext>
            </p:extLst>
          </p:nvPr>
        </p:nvGraphicFramePr>
        <p:xfrm>
          <a:off x="0" y="2964180"/>
          <a:ext cx="4521200" cy="2628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758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0-01 at 22.11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8" y="268357"/>
            <a:ext cx="8580177" cy="630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40235"/>
      </p:ext>
    </p:extLst>
  </p:cSld>
  <p:clrMapOvr>
    <a:masterClrMapping/>
  </p:clrMapOvr>
  <p:transition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>
                <a:latin typeface="+mn-lt"/>
              </a:rPr>
              <a:t>Tavoitteet </a:t>
            </a:r>
            <a:r>
              <a:rPr lang="fi-FI" dirty="0" smtClean="0">
                <a:solidFill>
                  <a:srgbClr val="FF0000"/>
                </a:solidFill>
                <a:latin typeface="+mn-lt"/>
              </a:rPr>
              <a:t>H1/2015 </a:t>
            </a:r>
            <a:r>
              <a:rPr lang="fi-FI" dirty="0" smtClean="0">
                <a:latin typeface="+mn-lt"/>
              </a:rPr>
              <a:t>ja siihen liittyvät avainasiat</a:t>
            </a:r>
            <a:endParaRPr lang="fi-FI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fi-FI" sz="1800" dirty="0" smtClean="0">
                <a:latin typeface="+mn-lt"/>
              </a:rPr>
              <a:t>Tavoitteena kypsyystason nostaminen tasolle </a:t>
            </a:r>
            <a:r>
              <a:rPr lang="fi-FI" sz="1800" dirty="0" smtClean="0">
                <a:solidFill>
                  <a:srgbClr val="FF0000"/>
                </a:solidFill>
                <a:latin typeface="+mn-lt"/>
              </a:rPr>
              <a:t>3</a:t>
            </a:r>
          </a:p>
          <a:p>
            <a:pPr marL="342900" indent="-342900">
              <a:buFont typeface="Arial"/>
              <a:buChar char="•"/>
            </a:pPr>
            <a:r>
              <a:rPr lang="fi-FI" sz="1800" dirty="0" smtClean="0">
                <a:latin typeface="+mn-lt"/>
              </a:rPr>
              <a:t>Avainasemassa ovat</a:t>
            </a:r>
          </a:p>
          <a:p>
            <a:pPr marL="580500" lvl="1" indent="-342900"/>
            <a:r>
              <a:rPr lang="fi-FI" sz="1800" dirty="0" smtClean="0">
                <a:latin typeface="+mn-lt"/>
              </a:rPr>
              <a:t>Nykyisten edelliseltä kaudelta </a:t>
            </a:r>
            <a:br>
              <a:rPr lang="fi-FI" sz="1800" dirty="0" smtClean="0">
                <a:latin typeface="+mn-lt"/>
              </a:rPr>
            </a:br>
            <a:r>
              <a:rPr lang="fi-FI" sz="1800" dirty="0" smtClean="0">
                <a:latin typeface="+mn-lt"/>
              </a:rPr>
              <a:t>siirtyvien tehtävien loppuunsaattaminen</a:t>
            </a:r>
          </a:p>
          <a:p>
            <a:pPr marL="580500" lvl="1" indent="-342900"/>
            <a:r>
              <a:rPr lang="fi-FI" sz="1800" dirty="0" smtClean="0">
                <a:latin typeface="+mn-lt"/>
              </a:rPr>
              <a:t>Arvon, riskin ja kustannusten </a:t>
            </a:r>
            <a:br>
              <a:rPr lang="fi-FI" sz="1800" dirty="0" smtClean="0">
                <a:latin typeface="+mn-lt"/>
              </a:rPr>
            </a:br>
            <a:r>
              <a:rPr lang="fi-FI" sz="1800" dirty="0" smtClean="0">
                <a:latin typeface="+mn-lt"/>
              </a:rPr>
              <a:t>hallinta + niihin liittyvä raportointi</a:t>
            </a:r>
            <a:br>
              <a:rPr lang="fi-FI" sz="1800" dirty="0" smtClean="0">
                <a:latin typeface="+mn-lt"/>
              </a:rPr>
            </a:br>
            <a:r>
              <a:rPr lang="fi-FI" sz="1800" dirty="0" smtClean="0">
                <a:latin typeface="+mn-lt"/>
              </a:rPr>
              <a:t>&amp; analysointi</a:t>
            </a:r>
          </a:p>
          <a:p>
            <a:pPr marL="580500" lvl="1" indent="-342900"/>
            <a:r>
              <a:rPr lang="fi-FI" sz="1800" dirty="0" smtClean="0">
                <a:latin typeface="+mn-lt"/>
              </a:rPr>
              <a:t>Työkalutuki avainprosesseille</a:t>
            </a:r>
          </a:p>
          <a:p>
            <a:pPr marL="580500" lvl="1" indent="-342900"/>
            <a:r>
              <a:rPr lang="fi-FI" sz="1800" dirty="0" smtClean="0">
                <a:latin typeface="+mn-lt"/>
              </a:rPr>
              <a:t>Kypsyydeltään alhaisimpien </a:t>
            </a:r>
            <a:br>
              <a:rPr lang="fi-FI" sz="1800" dirty="0" smtClean="0">
                <a:latin typeface="+mn-lt"/>
              </a:rPr>
            </a:br>
            <a:r>
              <a:rPr lang="fi-FI" sz="1800" dirty="0" smtClean="0">
                <a:latin typeface="+mn-lt"/>
              </a:rPr>
              <a:t>osioiden kehittäminen</a:t>
            </a:r>
          </a:p>
          <a:p>
            <a:pPr marL="580500" lvl="1" indent="-342900"/>
            <a:r>
              <a:rPr lang="fi-FI" sz="1800" dirty="0" err="1" smtClean="0">
                <a:latin typeface="+mn-lt"/>
              </a:rPr>
              <a:t>Relationship</a:t>
            </a:r>
            <a:r>
              <a:rPr lang="fi-FI" sz="1800" dirty="0" smtClean="0">
                <a:latin typeface="+mn-lt"/>
              </a:rPr>
              <a:t> </a:t>
            </a:r>
            <a:r>
              <a:rPr lang="fi-FI" sz="1800" dirty="0">
                <a:latin typeface="+mn-lt"/>
              </a:rPr>
              <a:t>-</a:t>
            </a:r>
            <a:r>
              <a:rPr lang="fi-FI" sz="1800" dirty="0" smtClean="0">
                <a:latin typeface="+mn-lt"/>
              </a:rPr>
              <a:t>alueen kehittämisen </a:t>
            </a:r>
            <a:br>
              <a:rPr lang="fi-FI" sz="1800" dirty="0" smtClean="0">
                <a:latin typeface="+mn-lt"/>
              </a:rPr>
            </a:br>
            <a:r>
              <a:rPr lang="fi-FI" sz="1800" dirty="0" smtClean="0">
                <a:latin typeface="+mn-lt"/>
              </a:rPr>
              <a:t>jatkaminen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>
                <a:latin typeface="+mn-lt"/>
              </a:rPr>
              <a:pPr>
                <a:defRPr/>
              </a:pPr>
              <a:t>6.11.2014</a:t>
            </a:fld>
            <a:endParaRPr lang="fi-FI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>
                <a:latin typeface="+mn-lt"/>
              </a:rPr>
              <a:pPr>
                <a:defRPr/>
              </a:pPr>
              <a:t>18</a:t>
            </a:fld>
            <a:endParaRPr lang="fi-FI">
              <a:latin typeface="+mn-lt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767825"/>
              </p:ext>
            </p:extLst>
          </p:nvPr>
        </p:nvGraphicFramePr>
        <p:xfrm>
          <a:off x="4094034" y="2132488"/>
          <a:ext cx="5144037" cy="3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16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62100" y="1440180"/>
            <a:ext cx="5746218" cy="38889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643" y="302691"/>
            <a:ext cx="8085599" cy="1195798"/>
          </a:xfrm>
        </p:spPr>
        <p:txBody>
          <a:bodyPr/>
          <a:lstStyle/>
          <a:p>
            <a:pPr algn="ctr"/>
            <a:r>
              <a:rPr lang="fi-FI" dirty="0" smtClean="0"/>
              <a:t>PPM maturiteetin nostaminen - tiekartta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" y="1379220"/>
            <a:ext cx="7399020" cy="4145279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884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186" y="178878"/>
            <a:ext cx="8085599" cy="711200"/>
          </a:xfrm>
        </p:spPr>
        <p:txBody>
          <a:bodyPr/>
          <a:lstStyle/>
          <a:p>
            <a:pPr algn="ctr"/>
            <a:r>
              <a:rPr lang="fi-FI" dirty="0" smtClean="0"/>
              <a:t>Esittely – Eija Henritius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6.11.2014</a:t>
            </a:fld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4940300" y="6277133"/>
            <a:ext cx="3619500" cy="161926"/>
          </a:xfrm>
        </p:spPr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2</a:t>
            </a:fld>
            <a:endParaRPr lang="fi-FI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579761197"/>
              </p:ext>
            </p:extLst>
          </p:nvPr>
        </p:nvGraphicFramePr>
        <p:xfrm>
          <a:off x="288132" y="810228"/>
          <a:ext cx="8763272" cy="5808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298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0061" y="2259495"/>
            <a:ext cx="3660477" cy="1195798"/>
          </a:xfrm>
        </p:spPr>
        <p:txBody>
          <a:bodyPr/>
          <a:lstStyle/>
          <a:p>
            <a:r>
              <a:rPr lang="fi-FI" dirty="0" smtClean="0"/>
              <a:t>Kiitos!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5099" y="4943088"/>
            <a:ext cx="2438400" cy="14510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188789" y="13663"/>
            <a:ext cx="9332789" cy="6861756"/>
            <a:chOff x="-538316" y="-65985"/>
            <a:chExt cx="12120716" cy="683235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084244" y="931927"/>
              <a:ext cx="7067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609600" y="5746111"/>
              <a:ext cx="10972800" cy="100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/>
              <a:endParaRPr lang="en-US" sz="162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V="1">
              <a:off x="1516291" y="1793498"/>
              <a:ext cx="0" cy="3018056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4" name="Title 2"/>
            <p:cNvSpPr txBox="1">
              <a:spLocks/>
            </p:cNvSpPr>
            <p:nvPr/>
          </p:nvSpPr>
          <p:spPr>
            <a:xfrm>
              <a:off x="-538316" y="-65985"/>
              <a:ext cx="7044511" cy="579230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accent4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773" fontAlgn="auto">
                <a:spcAft>
                  <a:spcPts val="0"/>
                </a:spcAft>
                <a:defRPr/>
              </a:pPr>
              <a:r>
                <a:rPr lang="fi-FI" dirty="0" smtClean="0">
                  <a:solidFill>
                    <a:srgbClr val="0070C0"/>
                  </a:solidFill>
                </a:rPr>
                <a:t>Tietotekniikkapalvelut</a:t>
              </a:r>
              <a:r>
                <a:rPr lang="fi-FI" dirty="0" smtClean="0">
                  <a:solidFill>
                    <a:schemeClr val="tx1"/>
                  </a:solidFill>
                </a:rPr>
                <a:t> </a:t>
              </a:r>
              <a:r>
                <a:rPr lang="en-US" sz="2000" dirty="0">
                  <a:solidFill>
                    <a:schemeClr val="tx1"/>
                  </a:solidFill>
                </a:rPr>
                <a:t>	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084243" y="6558887"/>
              <a:ext cx="4333498" cy="0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</a:ln>
            <a:effectLst/>
          </p:spPr>
        </p:cxnSp>
        <p:sp>
          <p:nvSpPr>
            <p:cNvPr id="28" name="Rectangle 27"/>
            <p:cNvSpPr/>
            <p:nvPr/>
          </p:nvSpPr>
          <p:spPr>
            <a:xfrm>
              <a:off x="5150195" y="6453337"/>
              <a:ext cx="6016060" cy="211103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noProof="1">
                  <a:solidFill>
                    <a:schemeClr val="bg1"/>
                  </a:solidFill>
                </a:rPr>
                <a:t>IT-johtaja, </a:t>
              </a:r>
              <a:r>
                <a:rPr lang="en-US" kern="0" noProof="1">
                  <a:solidFill>
                    <a:schemeClr val="bg1"/>
                  </a:solidFill>
                </a:rPr>
                <a:t>Pekka Kähkipuro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376916" y="1503840"/>
              <a:ext cx="9989942" cy="15309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 algn="ctr">
              <a:solidFill>
                <a:srgbClr val="0065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10" b="1" kern="0" noProof="1">
                  <a:latin typeface="Arial"/>
                  <a:cs typeface="+mn-cs"/>
                </a:rPr>
                <a:t>Asiakaspalvelut. Liisa Länkä.</a:t>
              </a:r>
            </a:p>
            <a:p>
              <a:pPr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10" kern="0" noProof="1">
                  <a:latin typeface="Arial"/>
                  <a:cs typeface="+mn-cs"/>
                </a:rPr>
                <a:t>Arabia/Pori Asiakaspalvelu. Erja Vuorinen.</a:t>
              </a:r>
            </a:p>
            <a:p>
              <a:pPr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10" kern="0" noProof="1">
                  <a:latin typeface="Arial"/>
                  <a:cs typeface="+mn-cs"/>
                </a:rPr>
                <a:t>Töölö/Mikkeli Asiakaspalvelu. Tom Palhamo.</a:t>
              </a:r>
            </a:p>
            <a:p>
              <a:pPr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10" kern="0" noProof="1">
                  <a:latin typeface="Arial"/>
                  <a:cs typeface="+mn-cs"/>
                </a:rPr>
                <a:t>Kumpu Asiakaspalvelu. Kirsi Saari</a:t>
              </a:r>
            </a:p>
            <a:p>
              <a:pPr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10" kern="0" noProof="1">
                  <a:latin typeface="Arial"/>
                  <a:cs typeface="+mn-cs"/>
                </a:rPr>
                <a:t>Lampi Asiakaspalvelu. Jyrki Koski.</a:t>
              </a:r>
            </a:p>
            <a:p>
              <a:pPr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10" kern="0" noProof="1">
                  <a:latin typeface="Arial"/>
                  <a:cs typeface="+mn-cs"/>
                </a:rPr>
                <a:t>Maari Asiakaspalvelu. Antti Laari.</a:t>
              </a:r>
            </a:p>
            <a:p>
              <a:pPr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10" kern="0" noProof="1">
                  <a:latin typeface="Arial"/>
                  <a:cs typeface="+mn-cs"/>
                </a:rPr>
                <a:t>Niittu Asiakaspalvelu. Kari Jääskeläinen.</a:t>
              </a:r>
            </a:p>
            <a:p>
              <a:pPr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10" kern="0" noProof="1">
                  <a:latin typeface="Arial"/>
                  <a:cs typeface="+mn-cs"/>
                </a:rPr>
                <a:t>Kandi Asiakaspalvelu. Heikki Sallinen.</a:t>
              </a:r>
            </a:p>
            <a:p>
              <a:pPr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10" kern="0" noProof="1">
                  <a:latin typeface="Arial"/>
                  <a:cs typeface="+mn-cs"/>
                </a:rPr>
                <a:t>AV-palvelut. Janne Kallis.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369392" y="3942320"/>
              <a:ext cx="9997600" cy="6917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 algn="ctr">
              <a:solidFill>
                <a:srgbClr val="0065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dirty="0">
                  <a:latin typeface="Arial"/>
                  <a:cs typeface="+mn-cs"/>
                </a:rPr>
                <a:t>Infrastruktuuripalvelut. Ville Kivelä.</a:t>
              </a:r>
            </a:p>
            <a:p>
              <a:pPr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kern="0" dirty="0">
                  <a:latin typeface="Arial"/>
                  <a:cs typeface="+mn-cs"/>
                </a:rPr>
                <a:t>Suunnitteluryhmä. Niko Suominen.</a:t>
              </a:r>
            </a:p>
            <a:p>
              <a:pPr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kern="0" dirty="0">
                  <a:latin typeface="Arial"/>
                  <a:cs typeface="+mn-cs"/>
                </a:rPr>
                <a:t>Toteutusryhmä. Hannu-Pekka Poikonen.</a:t>
              </a:r>
            </a:p>
            <a:p>
              <a:pPr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kern="0" dirty="0">
                  <a:latin typeface="Arial"/>
                  <a:cs typeface="+mn-cs"/>
                </a:rPr>
                <a:t>Operaatioryhmä. Jaakko Salonen.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377367" y="547601"/>
              <a:ext cx="9989626" cy="8478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 algn="ctr">
              <a:solidFill>
                <a:srgbClr val="0065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defTabSz="68577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10" b="1" kern="0" noProof="1">
                  <a:latin typeface="Arial"/>
                  <a:cs typeface="+mn-cs"/>
                </a:rPr>
                <a:t>Opetuksen IT, </a:t>
              </a:r>
              <a:r>
                <a:rPr lang="en-US" sz="810" kern="0" noProof="1">
                  <a:latin typeface="Arial"/>
                  <a:cs typeface="+mn-cs"/>
                </a:rPr>
                <a:t>Satu Kekäläinen</a:t>
              </a:r>
            </a:p>
            <a:p>
              <a:pPr defTabSz="68577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10" b="1" kern="0" noProof="1">
                  <a:latin typeface="Arial"/>
                  <a:cs typeface="+mn-cs"/>
                </a:rPr>
                <a:t>Tutkimuksen IT, </a:t>
              </a:r>
              <a:r>
                <a:rPr lang="en-US" sz="810" kern="0" noProof="1">
                  <a:latin typeface="Arial"/>
                  <a:cs typeface="+mn-cs"/>
                </a:rPr>
                <a:t>Anne Sunikka</a:t>
              </a:r>
            </a:p>
            <a:p>
              <a:pPr defTabSz="68577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10" b="1" kern="0" noProof="1">
                  <a:latin typeface="Arial"/>
                  <a:cs typeface="+mn-cs"/>
                </a:rPr>
                <a:t>Sidosryhmien IT, </a:t>
              </a:r>
              <a:r>
                <a:rPr lang="en-US" sz="810" kern="0" noProof="1">
                  <a:latin typeface="Arial"/>
                  <a:cs typeface="+mn-cs"/>
                </a:rPr>
                <a:t>Anna Seppänen</a:t>
              </a:r>
            </a:p>
            <a:p>
              <a:pPr defTabSz="68577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10" b="1" kern="0" noProof="1">
                  <a:latin typeface="Arial"/>
                  <a:cs typeface="+mn-cs"/>
                </a:rPr>
                <a:t>Palveluiden IT, </a:t>
              </a:r>
              <a:r>
                <a:rPr lang="en-US" sz="810" kern="0" noProof="1">
                  <a:latin typeface="Arial"/>
                  <a:cs typeface="+mn-cs"/>
                </a:rPr>
                <a:t>Jaana Rissanen</a:t>
              </a:r>
            </a:p>
            <a:p>
              <a:pPr defTabSz="68577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10" b="1" kern="0" noProof="1">
                  <a:latin typeface="Arial"/>
                  <a:cs typeface="+mn-cs"/>
                </a:rPr>
                <a:t>IT-peruspalvelut, </a:t>
              </a:r>
              <a:r>
                <a:rPr lang="en-US" sz="810" kern="0" noProof="1">
                  <a:latin typeface="Arial"/>
                  <a:cs typeface="+mn-cs"/>
                </a:rPr>
                <a:t>Juha Juvonen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369393" y="3143140"/>
              <a:ext cx="9997465" cy="6908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 algn="ctr">
              <a:solidFill>
                <a:srgbClr val="0065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10" b="1" kern="0" noProof="1">
                  <a:latin typeface="Arial"/>
                  <a:cs typeface="+mn-cs"/>
                </a:rPr>
                <a:t>Sovelluspalvelut. Siiri Sipilä.</a:t>
              </a:r>
            </a:p>
            <a:p>
              <a:pPr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10" kern="0" noProof="1">
                  <a:latin typeface="Arial"/>
                  <a:cs typeface="+mn-cs"/>
                </a:rPr>
                <a:t>Opetuksen ja tutkimuksen IT-tuki. Heikki Arppe.</a:t>
              </a:r>
            </a:p>
            <a:p>
              <a:pPr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10" kern="0" noProof="1">
                  <a:latin typeface="Arial"/>
                  <a:cs typeface="+mn-cs"/>
                </a:rPr>
                <a:t>Palveluiden IT-tuki. Minja Kolu.</a:t>
              </a:r>
            </a:p>
            <a:p>
              <a:pPr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10" kern="0" noProof="1">
                  <a:latin typeface="Arial"/>
                  <a:cs typeface="+mn-cs"/>
                </a:rPr>
                <a:t>Työasemapalvelut. N.N.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366227" y="6247491"/>
              <a:ext cx="3640643" cy="216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ysDot"/>
            </a:ln>
            <a:effectLst/>
          </p:spPr>
          <p:txBody>
            <a:bodyPr anchor="ctr"/>
            <a:lstStyle/>
            <a:p>
              <a:pPr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10" b="1" kern="0" dirty="0">
                  <a:latin typeface="Arial"/>
                  <a:cs typeface="+mn-cs"/>
                </a:rPr>
                <a:t>HR</a:t>
              </a:r>
              <a:r>
                <a:rPr lang="en-US" sz="810" kern="0" dirty="0">
                  <a:latin typeface="Arial"/>
                  <a:cs typeface="+mn-cs"/>
                </a:rPr>
                <a:t>, Kirsi </a:t>
              </a:r>
              <a:r>
                <a:rPr lang="fi-FI" sz="810" kern="0" dirty="0">
                  <a:latin typeface="Arial"/>
                  <a:cs typeface="+mn-cs"/>
                </a:rPr>
                <a:t>Söderlund</a:t>
              </a:r>
              <a:r>
                <a:rPr lang="en-US" sz="810" kern="0" dirty="0">
                  <a:latin typeface="Arial"/>
                  <a:cs typeface="+mn-cs"/>
                </a:rPr>
                <a:t>      </a:t>
              </a:r>
              <a:r>
                <a:rPr lang="fi-FI" sz="810" b="1" kern="0" dirty="0">
                  <a:latin typeface="Arial"/>
                  <a:cs typeface="+mn-cs"/>
                </a:rPr>
                <a:t>Talouspalvelut</a:t>
              </a:r>
              <a:r>
                <a:rPr lang="en-US" sz="810" kern="0" dirty="0">
                  <a:latin typeface="Arial"/>
                  <a:cs typeface="+mn-cs"/>
                </a:rPr>
                <a:t>, Ulla Vepsä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8972" y="468352"/>
              <a:ext cx="399717" cy="1854269"/>
            </a:xfrm>
            <a:prstGeom prst="rect">
              <a:avLst/>
            </a:prstGeom>
            <a:noFill/>
          </p:spPr>
          <p:txBody>
            <a:bodyPr vert="vert270" wrap="square" lIns="0" tIns="0" rIns="0" bIns="0" rtlCol="0" anchor="ctr" anchorCtr="0">
              <a:spAutoFit/>
            </a:bodyPr>
            <a:lstStyle/>
            <a:p>
              <a:pPr algn="ctr" defTabSz="411480"/>
              <a:r>
                <a:rPr lang="fi-FI" sz="2000" b="1" dirty="0">
                  <a:latin typeface="Arial"/>
                  <a:cs typeface="+mn-cs"/>
                </a:rPr>
                <a:t>Palvelusektorit</a:t>
              </a:r>
              <a:endParaRPr lang="en-US" sz="2000" b="1" dirty="0">
                <a:latin typeface="Arial"/>
                <a:cs typeface="+mn-cs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60743" y="4634095"/>
              <a:ext cx="399717" cy="1807458"/>
            </a:xfrm>
            <a:prstGeom prst="rect">
              <a:avLst/>
            </a:prstGeom>
            <a:noFill/>
          </p:spPr>
          <p:txBody>
            <a:bodyPr vert="vert270" wrap="square" lIns="0" tIns="0" rIns="0" bIns="0" rtlCol="0" anchor="ctr" anchorCtr="0">
              <a:spAutoFit/>
            </a:bodyPr>
            <a:lstStyle/>
            <a:p>
              <a:pPr algn="ctr" defTabSz="411480"/>
              <a:r>
                <a:rPr lang="fi-FI" sz="2000" b="1" spc="-50" dirty="0">
                  <a:latin typeface="Arial"/>
                  <a:cs typeface="+mn-cs"/>
                </a:rPr>
                <a:t>IT-toiminnot</a:t>
              </a:r>
              <a:endParaRPr lang="en-US" sz="2000" b="1" spc="-50" dirty="0">
                <a:latin typeface="Arial"/>
                <a:cs typeface="+mn-c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60740" y="2524214"/>
              <a:ext cx="399717" cy="1928679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spAutoFit/>
            </a:bodyPr>
            <a:lstStyle/>
            <a:p>
              <a:pPr algn="ctr" defTabSz="411480"/>
              <a:r>
                <a:rPr lang="fi-FI" sz="2000" b="1" dirty="0">
                  <a:latin typeface="Arial"/>
                  <a:cs typeface="+mn-cs"/>
                </a:rPr>
                <a:t>Palvelutuotanto</a:t>
              </a:r>
              <a:endParaRPr lang="en-US" sz="2000" b="1" dirty="0">
                <a:latin typeface="Arial"/>
                <a:cs typeface="+mn-cs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77072" y="6626155"/>
              <a:ext cx="2467411" cy="1402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411480"/>
              <a:r>
                <a:rPr lang="en-US" sz="900" kern="0" noProof="1">
                  <a:latin typeface="Arial"/>
                  <a:cs typeface="+mn-cs"/>
                </a:rPr>
                <a:t>* Väliaikainen 31.12.2014 asti.</a:t>
              </a:r>
              <a:endParaRPr lang="en-US" sz="900" b="1" dirty="0">
                <a:latin typeface="Arial"/>
                <a:cs typeface="+mn-cs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 flipH="1" flipV="1">
              <a:off x="1084244" y="931928"/>
              <a:ext cx="18488" cy="562696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>
            <a:xfrm flipV="1">
              <a:off x="1102732" y="4811553"/>
              <a:ext cx="734916" cy="4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084244" y="5502830"/>
              <a:ext cx="706787" cy="0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1369674" y="4742445"/>
              <a:ext cx="9997188" cy="21698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dirty="0">
                  <a:latin typeface="Arial"/>
                  <a:cs typeface="+mn-cs"/>
                </a:rPr>
                <a:t>Palvelutuotanto ja -tuki. Christa Winqvist.</a:t>
              </a:r>
              <a:endParaRPr lang="fi-FI" sz="810" kern="0" dirty="0">
                <a:latin typeface="Arial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369392" y="5067779"/>
              <a:ext cx="9997601" cy="1033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 algn="ctr">
              <a:solidFill>
                <a:srgbClr val="0065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10" b="1" kern="0" noProof="1">
                  <a:latin typeface="Arial"/>
                  <a:cs typeface="+mn-cs"/>
                </a:rPr>
                <a:t>Tietoturva. </a:t>
              </a:r>
              <a:r>
                <a:rPr lang="en-US" sz="810" kern="0" noProof="1">
                  <a:latin typeface="Arial"/>
                  <a:cs typeface="+mn-cs"/>
                </a:rPr>
                <a:t>Riitta Gröhn.</a:t>
              </a:r>
            </a:p>
            <a:p>
              <a:pPr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10" b="1" kern="0" noProof="1">
                  <a:latin typeface="Arial"/>
                  <a:cs typeface="+mn-cs"/>
                </a:rPr>
                <a:t>Arkkitehtuuri. </a:t>
              </a:r>
              <a:r>
                <a:rPr lang="en-US" sz="810" kern="0" noProof="1">
                  <a:latin typeface="Arial"/>
                  <a:cs typeface="+mn-cs"/>
                </a:rPr>
                <a:t>Patrik Maltusch.</a:t>
              </a:r>
            </a:p>
            <a:p>
              <a:pPr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10" b="1" kern="0" noProof="1">
                  <a:latin typeface="Arial"/>
                  <a:cs typeface="+mn-cs"/>
                </a:rPr>
                <a:t>PMO. </a:t>
              </a:r>
              <a:r>
                <a:rPr lang="en-US" sz="810" kern="0" noProof="1">
                  <a:latin typeface="Arial"/>
                  <a:cs typeface="+mn-cs"/>
                </a:rPr>
                <a:t>Eija Henritius.</a:t>
              </a:r>
            </a:p>
            <a:p>
              <a:pPr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10" b="1" kern="0" noProof="1">
                  <a:latin typeface="Arial"/>
                  <a:cs typeface="+mn-cs"/>
                </a:rPr>
                <a:t>IT-Hankinta. </a:t>
              </a:r>
              <a:r>
                <a:rPr lang="en-US" sz="810" kern="0" noProof="1">
                  <a:latin typeface="Arial"/>
                  <a:cs typeface="+mn-cs"/>
                </a:rPr>
                <a:t>Jukka Katainen.</a:t>
              </a:r>
            </a:p>
            <a:p>
              <a:pPr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10" b="1" kern="0" noProof="1">
                  <a:latin typeface="Arial"/>
                  <a:cs typeface="+mn-cs"/>
                </a:rPr>
                <a:t>OTM</a:t>
              </a:r>
              <a:r>
                <a:rPr lang="en-US" sz="810" kern="0" noProof="1">
                  <a:latin typeface="Arial"/>
                  <a:cs typeface="+mn-cs"/>
                </a:rPr>
                <a:t>. Pekka Äikäs.</a:t>
              </a:r>
            </a:p>
            <a:p>
              <a:pPr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10" b="1" kern="0" noProof="1">
                  <a:latin typeface="Arial"/>
                  <a:cs typeface="+mn-cs"/>
                </a:rPr>
                <a:t>*Viestintä ja markkinointi. </a:t>
              </a:r>
              <a:r>
                <a:rPr lang="en-US" sz="810" kern="0" noProof="1">
                  <a:latin typeface="Arial"/>
                  <a:cs typeface="+mn-cs"/>
                </a:rPr>
                <a:t>Lisbeth Tonteri</a:t>
              </a:r>
              <a:r>
                <a:rPr lang="en-US" sz="1100" kern="0" noProof="1">
                  <a:latin typeface="Arial"/>
                  <a:cs typeface="+mn-cs"/>
                </a:rPr>
                <a:t>.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081079" y="6355867"/>
              <a:ext cx="28514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5060398" y="383227"/>
              <a:ext cx="838061" cy="58283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  <p:txBody>
            <a:bodyPr lIns="0" rIns="0"/>
            <a:lstStyle/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600" b="1" kern="0" dirty="0">
                  <a:latin typeface="Arial"/>
                  <a:cs typeface="+mn-cs"/>
                </a:rPr>
                <a:t>ARTS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b="1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b="1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dirty="0">
                  <a:latin typeface="Arial"/>
                  <a:cs typeface="+mn-cs"/>
                </a:rPr>
                <a:t>IT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noProof="1">
                  <a:latin typeface="Arial"/>
                  <a:cs typeface="+mn-cs"/>
                </a:rPr>
                <a:t>Asiakkuus-päällikkö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kern="0" dirty="0">
                  <a:latin typeface="Arial"/>
                  <a:cs typeface="+mn-cs"/>
                </a:rPr>
                <a:t>Anna 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kern="0" dirty="0">
                  <a:latin typeface="Arial"/>
                  <a:cs typeface="+mn-cs"/>
                </a:rPr>
                <a:t>Seppänen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b="1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b="1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b="1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dirty="0">
                  <a:latin typeface="Arial"/>
                  <a:cs typeface="+mn-cs"/>
                </a:rPr>
                <a:t>IT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dirty="0">
                  <a:latin typeface="Arial"/>
                  <a:cs typeface="+mn-cs"/>
                </a:rPr>
                <a:t>Asiakas-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dirty="0">
                  <a:latin typeface="Arial"/>
                  <a:cs typeface="+mn-cs"/>
                </a:rPr>
                <a:t>palvelu-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dirty="0">
                  <a:latin typeface="Arial"/>
                  <a:cs typeface="+mn-cs"/>
                </a:rPr>
                <a:t>vastaava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kern="0" dirty="0">
                  <a:latin typeface="Arial"/>
                  <a:cs typeface="+mn-cs"/>
                </a:rPr>
                <a:t>Erja 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kern="0" dirty="0">
                  <a:latin typeface="Arial"/>
                  <a:cs typeface="+mn-cs"/>
                </a:rPr>
                <a:t>Vuorinen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kern="0" dirty="0">
                <a:latin typeface="Arial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984477" y="383227"/>
              <a:ext cx="819602" cy="5824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  <p:txBody>
            <a:bodyPr lIns="0" rIns="0"/>
            <a:lstStyle/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600" b="1" kern="0" dirty="0">
                  <a:latin typeface="Arial"/>
                  <a:cs typeface="+mn-cs"/>
                </a:rPr>
                <a:t>BIZ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b="1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b="1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dirty="0">
                  <a:latin typeface="Arial"/>
                  <a:cs typeface="+mn-cs"/>
                </a:rPr>
                <a:t>IT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noProof="1">
                  <a:latin typeface="Arial"/>
                  <a:cs typeface="+mn-cs"/>
                </a:rPr>
                <a:t>Asiakkuus-päällikkö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kern="0" dirty="0">
                  <a:latin typeface="Arial"/>
                  <a:cs typeface="+mn-cs"/>
                </a:rPr>
                <a:t>Anne 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kern="0" dirty="0">
                  <a:latin typeface="Arial"/>
                  <a:cs typeface="+mn-cs"/>
                </a:rPr>
                <a:t>Sunikka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b="1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b="1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b="1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dirty="0">
                  <a:latin typeface="Arial"/>
                  <a:cs typeface="+mn-cs"/>
                </a:rPr>
                <a:t>IT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dirty="0">
                  <a:latin typeface="Arial"/>
                  <a:cs typeface="+mn-cs"/>
                </a:rPr>
                <a:t>Asiakas-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dirty="0">
                  <a:latin typeface="Arial"/>
                  <a:cs typeface="+mn-cs"/>
                </a:rPr>
                <a:t>palvelu-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dirty="0">
                  <a:latin typeface="Arial"/>
                  <a:cs typeface="+mn-cs"/>
                </a:rPr>
                <a:t>vastaava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kern="0" dirty="0">
                  <a:latin typeface="Arial"/>
                  <a:cs typeface="+mn-cs"/>
                </a:rPr>
                <a:t>Tom 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kern="0" dirty="0">
                  <a:latin typeface="Arial"/>
                  <a:cs typeface="+mn-cs"/>
                </a:rPr>
                <a:t>Palhamo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kern="0" dirty="0">
                <a:latin typeface="Arial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890098" y="383227"/>
              <a:ext cx="813215" cy="5824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  <p:txBody>
            <a:bodyPr lIns="0" rIns="0"/>
            <a:lstStyle/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600" b="1" kern="0" dirty="0">
                  <a:latin typeface="Arial"/>
                  <a:cs typeface="+mn-cs"/>
                </a:rPr>
                <a:t>CHEM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b="1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b="1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dirty="0">
                  <a:latin typeface="Arial"/>
                  <a:cs typeface="+mn-cs"/>
                </a:rPr>
                <a:t>IT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noProof="1">
                  <a:latin typeface="Arial"/>
                  <a:cs typeface="+mn-cs"/>
                </a:rPr>
                <a:t>Asiakkuus-päällikkö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kern="0" dirty="0">
                  <a:latin typeface="Arial"/>
                  <a:cs typeface="+mn-cs"/>
                </a:rPr>
                <a:t>Satu 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kern="0" dirty="0">
                  <a:latin typeface="Arial"/>
                  <a:cs typeface="+mn-cs"/>
                </a:rPr>
                <a:t>Kekäläinen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b="1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b="1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b="1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dirty="0">
                  <a:latin typeface="Arial"/>
                  <a:cs typeface="+mn-cs"/>
                </a:rPr>
                <a:t>IT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dirty="0">
                  <a:latin typeface="Arial"/>
                  <a:cs typeface="+mn-cs"/>
                </a:rPr>
                <a:t>Asiakas-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dirty="0">
                  <a:latin typeface="Arial"/>
                  <a:cs typeface="+mn-cs"/>
                </a:rPr>
                <a:t>palvelu-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dirty="0">
                  <a:latin typeface="Arial"/>
                  <a:cs typeface="+mn-cs"/>
                </a:rPr>
                <a:t>vastaava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kern="0" dirty="0">
                  <a:latin typeface="Arial"/>
                  <a:cs typeface="+mn-cs"/>
                </a:rPr>
                <a:t>Kirsi 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kern="0" dirty="0">
                  <a:latin typeface="Arial"/>
                  <a:cs typeface="+mn-cs"/>
                </a:rPr>
                <a:t>Saari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kern="0" dirty="0">
                <a:latin typeface="Arial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789331" y="383227"/>
              <a:ext cx="810492" cy="582655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  <p:txBody>
            <a:bodyPr lIns="0" rIns="0"/>
            <a:lstStyle/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600" b="1" kern="0" dirty="0">
                  <a:latin typeface="Arial"/>
                  <a:cs typeface="+mn-cs"/>
                </a:rPr>
                <a:t>ELEC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b="1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b="1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dirty="0">
                  <a:latin typeface="Arial"/>
                  <a:cs typeface="+mn-cs"/>
                </a:rPr>
                <a:t>IT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noProof="1">
                  <a:latin typeface="Arial"/>
                  <a:cs typeface="+mn-cs"/>
                </a:rPr>
                <a:t>Asiakkuus-päällikkö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kern="0" dirty="0">
                  <a:latin typeface="Arial"/>
                  <a:cs typeface="+mn-cs"/>
                </a:rPr>
                <a:t>Juha 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kern="0" dirty="0">
                  <a:latin typeface="Arial"/>
                  <a:cs typeface="+mn-cs"/>
                </a:rPr>
                <a:t>Juvonen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b="1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b="1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b="1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dirty="0">
                  <a:latin typeface="Arial"/>
                  <a:cs typeface="+mn-cs"/>
                </a:rPr>
                <a:t>IT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dirty="0">
                  <a:latin typeface="Arial"/>
                  <a:cs typeface="+mn-cs"/>
                </a:rPr>
                <a:t>Asiakas-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dirty="0">
                  <a:latin typeface="Arial"/>
                  <a:cs typeface="+mn-cs"/>
                </a:rPr>
                <a:t>palvelu-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dirty="0">
                  <a:latin typeface="Arial"/>
                  <a:cs typeface="+mn-cs"/>
                </a:rPr>
                <a:t>vastaava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kern="0" dirty="0">
                  <a:latin typeface="Arial"/>
                  <a:cs typeface="+mn-cs"/>
                </a:rPr>
                <a:t>Jyrki 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kern="0" dirty="0">
                  <a:latin typeface="Arial"/>
                  <a:cs typeface="+mn-cs"/>
                </a:rPr>
                <a:t>Koski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b="1" kern="0" dirty="0">
                <a:latin typeface="Arial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685841" y="383227"/>
              <a:ext cx="807250" cy="583131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  <p:txBody>
            <a:bodyPr lIns="0" rIns="0"/>
            <a:lstStyle/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600" b="1" kern="0" dirty="0">
                  <a:latin typeface="Arial"/>
                  <a:cs typeface="+mn-cs"/>
                </a:rPr>
                <a:t>ENG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dirty="0">
                  <a:latin typeface="Arial"/>
                  <a:cs typeface="+mn-cs"/>
                </a:rPr>
                <a:t>IT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noProof="1">
                  <a:latin typeface="Arial"/>
                  <a:cs typeface="+mn-cs"/>
                </a:rPr>
                <a:t>Asiakkuus-päällikkö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kern="0" dirty="0">
                  <a:latin typeface="Arial"/>
                  <a:cs typeface="+mn-cs"/>
                </a:rPr>
                <a:t>Anne 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kern="0" dirty="0">
                  <a:latin typeface="Arial"/>
                  <a:cs typeface="+mn-cs"/>
                </a:rPr>
                <a:t>Sunikka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b="1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b="1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b="1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dirty="0">
                  <a:latin typeface="Arial"/>
                  <a:cs typeface="+mn-cs"/>
                </a:rPr>
                <a:t>IT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dirty="0">
                  <a:latin typeface="Arial"/>
                  <a:cs typeface="+mn-cs"/>
                </a:rPr>
                <a:t>Asiakas-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dirty="0">
                  <a:latin typeface="Arial"/>
                  <a:cs typeface="+mn-cs"/>
                </a:rPr>
                <a:t>palvelu-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dirty="0">
                  <a:latin typeface="Arial"/>
                  <a:cs typeface="+mn-cs"/>
                </a:rPr>
                <a:t>vastaava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kern="0" dirty="0">
                  <a:latin typeface="Arial"/>
                  <a:cs typeface="+mn-cs"/>
                </a:rPr>
                <a:t>Antti 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kern="0" dirty="0">
                  <a:latin typeface="Arial"/>
                  <a:cs typeface="+mn-cs"/>
                </a:rPr>
                <a:t>Laari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kern="0" dirty="0">
                <a:latin typeface="Arial"/>
                <a:cs typeface="+mn-c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579110" y="383228"/>
              <a:ext cx="813042" cy="583549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  <p:txBody>
            <a:bodyPr lIns="0" rIns="0"/>
            <a:lstStyle/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600" b="1" kern="0" dirty="0">
                  <a:latin typeface="Arial"/>
                  <a:cs typeface="+mn-cs"/>
                </a:rPr>
                <a:t>SCI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dirty="0">
                  <a:latin typeface="Arial"/>
                  <a:cs typeface="+mn-cs"/>
                </a:rPr>
                <a:t>IT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noProof="1">
                  <a:latin typeface="Arial"/>
                  <a:cs typeface="+mn-cs"/>
                </a:rPr>
                <a:t>Asiakkuus-päällikkö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kern="0" dirty="0">
                  <a:latin typeface="Arial"/>
                  <a:cs typeface="+mn-cs"/>
                </a:rPr>
                <a:t>Juha 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kern="0" dirty="0">
                  <a:latin typeface="Arial"/>
                  <a:cs typeface="+mn-cs"/>
                </a:rPr>
                <a:t>Juvonen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b="1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b="1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b="1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dirty="0">
                  <a:latin typeface="Arial"/>
                  <a:cs typeface="+mn-cs"/>
                </a:rPr>
                <a:t>IT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dirty="0">
                  <a:latin typeface="Arial"/>
                  <a:cs typeface="+mn-cs"/>
                </a:rPr>
                <a:t>Asiakas-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dirty="0">
                  <a:latin typeface="Arial"/>
                  <a:cs typeface="+mn-cs"/>
                </a:rPr>
                <a:t>palvelu-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dirty="0">
                  <a:latin typeface="Arial"/>
                  <a:cs typeface="+mn-cs"/>
                </a:rPr>
                <a:t>vastaava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kern="0" dirty="0">
                  <a:latin typeface="Arial"/>
                  <a:cs typeface="+mn-cs"/>
                </a:rPr>
                <a:t>Kari Jääskeläinen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kern="0" dirty="0">
                <a:latin typeface="Arial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467535" y="383227"/>
              <a:ext cx="813042" cy="58156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  <p:txBody>
            <a:bodyPr lIns="0" rIns="0"/>
            <a:lstStyle/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200" b="1" kern="0" dirty="0">
                  <a:latin typeface="Arial"/>
                  <a:cs typeface="+mn-cs"/>
                </a:rPr>
                <a:t>Yhteiset palvelut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b="1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dirty="0">
                  <a:latin typeface="Arial"/>
                  <a:cs typeface="+mn-cs"/>
                </a:rPr>
                <a:t>IT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noProof="1">
                  <a:latin typeface="Arial"/>
                  <a:cs typeface="+mn-cs"/>
                </a:rPr>
                <a:t>Asiakkuus-päällikkö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kern="0" dirty="0">
                  <a:latin typeface="Arial"/>
                  <a:cs typeface="+mn-cs"/>
                </a:rPr>
                <a:t>Jaana 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kern="0" dirty="0">
                  <a:latin typeface="Arial"/>
                  <a:cs typeface="+mn-cs"/>
                </a:rPr>
                <a:t>Rissanen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b="1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b="1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b="1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dirty="0">
                  <a:latin typeface="Arial"/>
                  <a:cs typeface="+mn-cs"/>
                </a:rPr>
                <a:t>IT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dirty="0">
                  <a:latin typeface="Arial"/>
                  <a:cs typeface="+mn-cs"/>
                </a:rPr>
                <a:t>Asiakas-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dirty="0">
                  <a:latin typeface="Arial"/>
                  <a:cs typeface="+mn-cs"/>
                </a:rPr>
                <a:t>palvelu-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b="1" kern="0" dirty="0">
                  <a:latin typeface="Arial"/>
                  <a:cs typeface="+mn-cs"/>
                </a:rPr>
                <a:t>vastaava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kern="0" dirty="0">
                <a:latin typeface="Arial"/>
                <a:cs typeface="+mn-cs"/>
              </a:endParaRP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kern="0" dirty="0">
                  <a:latin typeface="Arial"/>
                  <a:cs typeface="+mn-cs"/>
                </a:rPr>
                <a:t>Heikki 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810" kern="0" dirty="0">
                  <a:latin typeface="Arial"/>
                  <a:cs typeface="+mn-cs"/>
                </a:rPr>
                <a:t>Sallinen</a:t>
              </a:r>
            </a:p>
            <a:p>
              <a:pPr algn="ctr" defTabSz="68577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 sz="810" b="1" kern="0" dirty="0">
                <a:latin typeface="Arial"/>
                <a:cs typeface="+mn-cs"/>
              </a:endParaRPr>
            </a:p>
          </p:txBody>
        </p:sp>
      </p:grpSp>
      <p:sp>
        <p:nvSpPr>
          <p:cNvPr id="6" name="Rectangular Callout 5"/>
          <p:cNvSpPr/>
          <p:nvPr/>
        </p:nvSpPr>
        <p:spPr>
          <a:xfrm>
            <a:off x="5200997" y="4128738"/>
            <a:ext cx="3026527" cy="1829093"/>
          </a:xfrm>
          <a:prstGeom prst="wedgeRectCallout">
            <a:avLst>
              <a:gd name="adj1" fmla="val -120911"/>
              <a:gd name="adj2" fmla="val 28115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defTabSz="6857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noProof="1" smtClean="0">
                <a:latin typeface="Arial"/>
              </a:rPr>
              <a:t>IT-toiminnot: </a:t>
            </a:r>
            <a:endParaRPr lang="en-US" kern="0" noProof="1">
              <a:latin typeface="Arial"/>
            </a:endParaRPr>
          </a:p>
          <a:p>
            <a:pPr marL="285750" indent="-285750" defTabSz="685773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‾"/>
              <a:defRPr/>
            </a:pPr>
            <a:r>
              <a:rPr lang="en-US" kern="0" noProof="1" smtClean="0">
                <a:latin typeface="Arial"/>
              </a:rPr>
              <a:t>Tietoturva </a:t>
            </a:r>
          </a:p>
          <a:p>
            <a:pPr marL="285750" indent="-285750" defTabSz="685773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‾"/>
              <a:defRPr/>
            </a:pPr>
            <a:r>
              <a:rPr lang="en-US" kern="0" noProof="1" smtClean="0">
                <a:latin typeface="Arial"/>
              </a:rPr>
              <a:t>Arkkitehtuuri </a:t>
            </a:r>
          </a:p>
          <a:p>
            <a:pPr marL="285750" indent="-285750" defTabSz="685773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‾"/>
              <a:defRPr/>
            </a:pPr>
            <a:r>
              <a:rPr lang="en-US" b="1" kern="0" noProof="1" smtClean="0">
                <a:latin typeface="Arial"/>
              </a:rPr>
              <a:t>PMO</a:t>
            </a:r>
            <a:r>
              <a:rPr lang="en-US" kern="0" noProof="1" smtClean="0">
                <a:latin typeface="Arial"/>
              </a:rPr>
              <a:t> </a:t>
            </a:r>
          </a:p>
          <a:p>
            <a:pPr marL="285750" indent="-285750" defTabSz="685773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‾"/>
              <a:defRPr/>
            </a:pPr>
            <a:r>
              <a:rPr lang="en-US" kern="0" noProof="1" smtClean="0">
                <a:latin typeface="Arial"/>
              </a:rPr>
              <a:t>IT-Hankinta</a:t>
            </a:r>
            <a:endParaRPr lang="en-US" kern="0" noProof="1">
              <a:latin typeface="Arial"/>
            </a:endParaRPr>
          </a:p>
          <a:p>
            <a:pPr marL="285750" indent="-285750" defTabSz="685773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‾"/>
              <a:defRPr/>
            </a:pPr>
            <a:r>
              <a:rPr lang="en-US" kern="0" noProof="1" smtClean="0">
                <a:latin typeface="Arial"/>
              </a:rPr>
              <a:t>OTM</a:t>
            </a:r>
            <a:endParaRPr lang="en-US" kern="0" noProof="1">
              <a:latin typeface="Arial"/>
            </a:endParaRPr>
          </a:p>
        </p:txBody>
      </p:sp>
      <p:sp>
        <p:nvSpPr>
          <p:cNvPr id="46" name="Rectangular Callout 45"/>
          <p:cNvSpPr/>
          <p:nvPr/>
        </p:nvSpPr>
        <p:spPr>
          <a:xfrm>
            <a:off x="4799086" y="2370514"/>
            <a:ext cx="4024488" cy="1008739"/>
          </a:xfrm>
          <a:prstGeom prst="wedgeRectCallout">
            <a:avLst>
              <a:gd name="adj1" fmla="val -77164"/>
              <a:gd name="adj2" fmla="val -235864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206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‾"/>
            </a:pPr>
            <a:r>
              <a:rPr lang="fi-FI" b="1" dirty="0" smtClean="0"/>
              <a:t>PMO 13 </a:t>
            </a:r>
            <a:r>
              <a:rPr lang="fi-FI" b="1" dirty="0" err="1"/>
              <a:t>hlöä</a:t>
            </a:r>
            <a:r>
              <a:rPr lang="fi-FI" b="1" dirty="0"/>
              <a:t> </a:t>
            </a:r>
            <a:endParaRPr lang="fi-FI" b="1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‾"/>
            </a:pPr>
            <a:r>
              <a:rPr lang="fi-FI" dirty="0" smtClean="0"/>
              <a:t>Tietotekniikkapalvelut n. </a:t>
            </a:r>
            <a:r>
              <a:rPr lang="fi-FI" dirty="0"/>
              <a:t>160 </a:t>
            </a:r>
            <a:r>
              <a:rPr lang="fi-FI" dirty="0" err="1" smtClean="0"/>
              <a:t>hlöä</a:t>
            </a:r>
            <a:endParaRPr lang="fi-FI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‾"/>
            </a:pPr>
            <a:r>
              <a:rPr lang="fi-FI" dirty="0" smtClean="0"/>
              <a:t> </a:t>
            </a:r>
            <a:r>
              <a:rPr lang="fi-FI" dirty="0" err="1" smtClean="0"/>
              <a:t>Aalto-ylio</a:t>
            </a:r>
            <a:r>
              <a:rPr lang="fi-FI" dirty="0" smtClean="0"/>
              <a:t> </a:t>
            </a:r>
            <a:r>
              <a:rPr lang="fi-FI" dirty="0"/>
              <a:t>n. 5 000 </a:t>
            </a:r>
            <a:r>
              <a:rPr lang="fi-FI" dirty="0" err="1"/>
              <a:t>hlöä</a:t>
            </a:r>
            <a:r>
              <a:rPr lang="fi-FI" dirty="0"/>
              <a:t> (v. 2013</a:t>
            </a:r>
            <a:r>
              <a:rPr lang="fi-FI" sz="1600" dirty="0" smtClean="0"/>
              <a:t>)</a:t>
            </a:r>
            <a:endParaRPr lang="fi-FI" sz="1600" dirty="0"/>
          </a:p>
        </p:txBody>
      </p:sp>
    </p:spTree>
    <p:extLst>
      <p:ext uri="{BB962C8B-B14F-4D97-AF65-F5344CB8AC3E}">
        <p14:creationId xmlns:p14="http://schemas.microsoft.com/office/powerpoint/2010/main" val="42049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Korkeakoulut ja yksiköt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944880"/>
            <a:ext cx="8085138" cy="467868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6.11.2014</a:t>
            </a:fld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4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6476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186" y="178878"/>
            <a:ext cx="8962814" cy="711200"/>
          </a:xfrm>
        </p:spPr>
        <p:txBody>
          <a:bodyPr/>
          <a:lstStyle/>
          <a:p>
            <a:pPr algn="ctr"/>
            <a:r>
              <a:rPr lang="en-US" dirty="0" smtClean="0"/>
              <a:t>PMO - </a:t>
            </a:r>
            <a:r>
              <a:rPr lang="fi-FI" dirty="0" smtClean="0"/>
              <a:t>päävastuut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6.11.2014</a:t>
            </a:fld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4940300" y="6277133"/>
            <a:ext cx="3619500" cy="161926"/>
          </a:xfrm>
        </p:spPr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5</a:t>
            </a:fld>
            <a:endParaRPr lang="fi-FI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435439534"/>
              </p:ext>
            </p:extLst>
          </p:nvPr>
        </p:nvGraphicFramePr>
        <p:xfrm>
          <a:off x="288132" y="810228"/>
          <a:ext cx="8763272" cy="5808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495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105" descr="https://encrypted-tbn2.gstatic.com/images?q=tbn:ANd9GcQZ5ycB3u0HODLQo-2K7qXWPKaa-akHXFP6g-WLPxKYFIuf7kJG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221" y="4198814"/>
            <a:ext cx="1062338" cy="7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328006" y="5208827"/>
            <a:ext cx="1425137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i-FI" sz="2000" b="1" dirty="0" smtClean="0"/>
              <a:t>2010-2012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060977" y="966787"/>
            <a:ext cx="145375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i-FI" sz="2000" b="1" dirty="0" smtClean="0">
                <a:sym typeface="Wingdings" panose="05000000000000000000" pitchFamily="2" charset="2"/>
              </a:rPr>
              <a:t>2013-2014</a:t>
            </a:r>
            <a:endParaRPr lang="en-US" sz="2000" b="1" dirty="0"/>
          </a:p>
        </p:txBody>
      </p:sp>
      <p:sp>
        <p:nvSpPr>
          <p:cNvPr id="1130" name="Rectangle 1129"/>
          <p:cNvSpPr/>
          <p:nvPr/>
        </p:nvSpPr>
        <p:spPr>
          <a:xfrm>
            <a:off x="478673" y="5738957"/>
            <a:ext cx="8129779" cy="9606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" name="Picture 61" descr="https://encrypted-tbn2.gstatic.com/images?q=tbn:ANd9GcTvbA95v2zRJO_h63ndTtWvY19IMBwLz2LfesxkKXs65sEzFZyH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635" y="1430887"/>
            <a:ext cx="1692743" cy="92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Oval 140"/>
          <p:cNvSpPr/>
          <p:nvPr/>
        </p:nvSpPr>
        <p:spPr>
          <a:xfrm>
            <a:off x="3500855" y="1926104"/>
            <a:ext cx="5543754" cy="4720711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58181" y="674168"/>
            <a:ext cx="7097799" cy="5414116"/>
          </a:xfrm>
          <a:prstGeom prst="straightConnector1">
            <a:avLst/>
          </a:prstGeom>
          <a:ln w="47625"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18625" y="966787"/>
            <a:ext cx="5161916" cy="2843967"/>
          </a:xfrm>
          <a:prstGeom prst="ellipse">
            <a:avLst/>
          </a:prstGeom>
          <a:noFill/>
          <a:ln>
            <a:solidFill>
              <a:srgbClr val="0070C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128" name="Picture 61" descr="https://encrypted-tbn2.gstatic.com/images?q=tbn:ANd9GcTvbA95v2zRJO_h63ndTtWvY19IMBwLz2LfesxkKXs65sEzFZyH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542" y="2661292"/>
            <a:ext cx="1409647" cy="10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4971967" y="6219307"/>
            <a:ext cx="3619500" cy="161926"/>
          </a:xfrm>
        </p:spPr>
        <p:txBody>
          <a:bodyPr/>
          <a:lstStyle/>
          <a:p>
            <a:pPr>
              <a:defRPr/>
            </a:pPr>
            <a:fld id="{49EFD4B7-1CC6-864B-A72A-C978B70BBA9B}" type="slidenum">
              <a:rPr lang="fi-FI" sz="200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fi-FI" sz="20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972772" y="860879"/>
            <a:ext cx="1453755" cy="85063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82" name="Picture 58" descr="C:\Users\ehenriti\AppData\Local\Microsoft\Windows\Temporary Internet Files\Content.IE5\SJQZP0YI\MC900442092[1].wmf"/>
          <p:cNvPicPr>
            <a:picLocks noChangeAspect="1" noChangeArrowheads="1"/>
          </p:cNvPicPr>
          <p:nvPr/>
        </p:nvPicPr>
        <p:blipFill>
          <a:blip r:embed="rId5">
            <a:lum bright="-4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773" y="505023"/>
            <a:ext cx="1453754" cy="33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3" name="Picture 59" descr="C:\Users\ehenriti\AppData\Local\Microsoft\Windows\Temporary Internet Files\Content.IE5\RVVJ43EE\MC900442088[1].wmf"/>
          <p:cNvPicPr>
            <a:picLocks noChangeAspect="1" noChangeArrowheads="1"/>
          </p:cNvPicPr>
          <p:nvPr/>
        </p:nvPicPr>
        <p:blipFill>
          <a:blip r:embed="rId6">
            <a:lum bright="-4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26" y="4594598"/>
            <a:ext cx="1433281" cy="44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61" descr="https://encrypted-tbn2.gstatic.com/images?q=tbn:ANd9GcTvbA95v2zRJO_h63ndTtWvY19IMBwLz2LfesxkKXs65sEzFZyH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16" y="1986297"/>
            <a:ext cx="1339483" cy="91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/>
          <p:cNvSpPr txBox="1"/>
          <p:nvPr/>
        </p:nvSpPr>
        <p:spPr>
          <a:xfrm>
            <a:off x="3646573" y="1165646"/>
            <a:ext cx="95829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sz="2000" b="1" dirty="0" smtClean="0"/>
              <a:t>JOHRY</a:t>
            </a:r>
            <a:endParaRPr lang="en-US" sz="2000" b="1" dirty="0"/>
          </a:p>
        </p:txBody>
      </p:sp>
      <p:pic>
        <p:nvPicPr>
          <p:cNvPr id="125" name="Picture 61" descr="https://encrypted-tbn2.gstatic.com/images?q=tbn:ANd9GcTvbA95v2zRJO_h63ndTtWvY19IMBwLz2LfesxkKXs65sEzFZyH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875" y="1165646"/>
            <a:ext cx="1262980" cy="101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TextBox 125"/>
          <p:cNvSpPr txBox="1"/>
          <p:nvPr/>
        </p:nvSpPr>
        <p:spPr>
          <a:xfrm>
            <a:off x="928467" y="1577569"/>
            <a:ext cx="210409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sz="2000" b="1" dirty="0" smtClean="0"/>
              <a:t>Tukiryhmät</a:t>
            </a:r>
            <a:endParaRPr lang="en-US" sz="20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2496121" y="2389974"/>
            <a:ext cx="17477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sz="2000" b="1" dirty="0" smtClean="0"/>
              <a:t>OHRY a, b c</a:t>
            </a:r>
            <a:endParaRPr lang="en-US" sz="2000" b="1" dirty="0"/>
          </a:p>
        </p:txBody>
      </p:sp>
      <p:sp>
        <p:nvSpPr>
          <p:cNvPr id="134" name="Rectangle 133"/>
          <p:cNvSpPr/>
          <p:nvPr/>
        </p:nvSpPr>
        <p:spPr>
          <a:xfrm>
            <a:off x="231303" y="5089740"/>
            <a:ext cx="1453755" cy="85063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588" y="15875"/>
            <a:ext cx="645735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sz="3200" b="1" dirty="0" smtClean="0">
                <a:solidFill>
                  <a:srgbClr val="0070C0"/>
                </a:solidFill>
              </a:rPr>
              <a:t>Oivalluksia PMO elinkaarella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2" name="Sun 41"/>
          <p:cNvSpPr/>
          <p:nvPr/>
        </p:nvSpPr>
        <p:spPr>
          <a:xfrm>
            <a:off x="7994712" y="74929"/>
            <a:ext cx="876319" cy="675303"/>
          </a:xfrm>
          <a:prstGeom prst="su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8" name="AutoShape 77" descr="https://kantti.aalto.fi/download/attachments/10524538/Portfolio.gif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55" name="TextBox 54"/>
          <p:cNvSpPr txBox="1"/>
          <p:nvPr/>
        </p:nvSpPr>
        <p:spPr>
          <a:xfrm>
            <a:off x="6570060" y="2492382"/>
            <a:ext cx="7250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2000" b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4636716" y="5257287"/>
            <a:ext cx="378378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b="1" dirty="0" smtClean="0"/>
              <a:t>TARVELÄHTÖINEN, </a:t>
            </a:r>
            <a:r>
              <a:rPr lang="fi-FI" dirty="0" smtClean="0"/>
              <a:t>KYPSYYSTASOON SOVITETTU PALVELUTARJONTA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5580541" y="4138746"/>
            <a:ext cx="278865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dirty="0" smtClean="0"/>
              <a:t>LÄPINÄKYVÄ </a:t>
            </a:r>
            <a:r>
              <a:rPr lang="fi-FI" b="1" dirty="0" smtClean="0"/>
              <a:t>KOKO IT:n YHTEINEN </a:t>
            </a:r>
            <a:r>
              <a:rPr lang="fi-FI" dirty="0" smtClean="0"/>
              <a:t>KEHITYSTYÖ, </a:t>
            </a:r>
            <a:r>
              <a:rPr lang="fi-FI" b="1" dirty="0" smtClean="0"/>
              <a:t>SITOUTUMINEN</a:t>
            </a:r>
            <a:endParaRPr lang="en-US" b="1" dirty="0"/>
          </a:p>
        </p:txBody>
      </p:sp>
      <p:pic>
        <p:nvPicPr>
          <p:cNvPr id="1125" name="Picture 101" descr="C:\Users\ehenriti\AppData\Local\Microsoft\Windows\Temporary Internet Files\Content.IE5\SJQZP0YI\MC900292594[1].wm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495" y="4066181"/>
            <a:ext cx="528249" cy="332454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127" name="Picture 103" descr="https://encrypted-tbn3.gstatic.com/images?q=tbn:ANd9GcSZKTFr7-2MRJFi6bqoQ1kyDoRgoF008vg8roXyVYhBxPEEPU8ftA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143" y="4232408"/>
            <a:ext cx="777154" cy="64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TextBox 186"/>
          <p:cNvSpPr txBox="1"/>
          <p:nvPr/>
        </p:nvSpPr>
        <p:spPr>
          <a:xfrm>
            <a:off x="4822559" y="3388339"/>
            <a:ext cx="393058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i="1" dirty="0" smtClean="0"/>
              <a:t>ROOLI &amp; VASTUUT MÄÄRITELTY</a:t>
            </a:r>
          </a:p>
          <a:p>
            <a:r>
              <a:rPr lang="fi-FI" i="1" dirty="0" smtClean="0"/>
              <a:t>JA </a:t>
            </a:r>
            <a:r>
              <a:rPr lang="fi-FI" b="1" i="1" dirty="0" smtClean="0"/>
              <a:t>JALKAUTETTU </a:t>
            </a:r>
            <a:endParaRPr lang="en-US" b="1" i="1" dirty="0"/>
          </a:p>
        </p:txBody>
      </p:sp>
      <p:pic>
        <p:nvPicPr>
          <p:cNvPr id="1117" name="Picture 9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61" y="5861247"/>
            <a:ext cx="716120" cy="71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Oval 31"/>
          <p:cNvSpPr/>
          <p:nvPr/>
        </p:nvSpPr>
        <p:spPr>
          <a:xfrm>
            <a:off x="-808116" y="-671332"/>
            <a:ext cx="10889665" cy="807912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6841719" y="1924575"/>
            <a:ext cx="584808" cy="307777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i-FI" sz="2000" b="1" dirty="0" smtClean="0">
                <a:solidFill>
                  <a:schemeClr val="bg1"/>
                </a:solidFill>
              </a:rPr>
              <a:t>PMO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44138" y="2800159"/>
            <a:ext cx="337690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b="1" i="1" dirty="0" smtClean="0"/>
              <a:t>SIJAINTI </a:t>
            </a:r>
            <a:r>
              <a:rPr lang="fi-FI" i="1" dirty="0" smtClean="0"/>
              <a:t>ORGANISAATIOSSA</a:t>
            </a:r>
            <a:endParaRPr lang="en-US" b="1" i="1" dirty="0"/>
          </a:p>
        </p:txBody>
      </p:sp>
      <p:pic>
        <p:nvPicPr>
          <p:cNvPr id="1129" name="Picture 105" descr="https://encrypted-tbn2.gstatic.com/images?q=tbn:ANd9GcQZ5ycB3u0HODLQo-2K7qXWPKaa-akHXFP6g-WLPxKYFIuf7kJG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221" y="4322949"/>
            <a:ext cx="1062338" cy="7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5" descr="https://encrypted-tbn2.gstatic.com/images?q=tbn:ANd9GcQZ5ycB3u0HODLQo-2K7qXWPKaa-akHXFP6g-WLPxKYFIuf7kJG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798" y="3995035"/>
            <a:ext cx="1062338" cy="7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40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186" y="178878"/>
            <a:ext cx="8962814" cy="711200"/>
          </a:xfrm>
        </p:spPr>
        <p:txBody>
          <a:bodyPr/>
          <a:lstStyle/>
          <a:p>
            <a:pPr algn="ctr"/>
            <a:r>
              <a:rPr lang="en-US" dirty="0" smtClean="0"/>
              <a:t>PMO – </a:t>
            </a:r>
            <a:r>
              <a:rPr lang="en-US" dirty="0" err="1" smtClean="0"/>
              <a:t>sisäinen</a:t>
            </a:r>
            <a:r>
              <a:rPr lang="en-US" dirty="0" smtClean="0"/>
              <a:t> </a:t>
            </a:r>
            <a:r>
              <a:rPr lang="fi-FI" dirty="0" smtClean="0"/>
              <a:t>toimintamalli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6.11.2014</a:t>
            </a:fld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4940300" y="6277133"/>
            <a:ext cx="3619500" cy="161926"/>
          </a:xfrm>
        </p:spPr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7</a:t>
            </a:fld>
            <a:endParaRPr lang="fi-FI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809269004"/>
              </p:ext>
            </p:extLst>
          </p:nvPr>
        </p:nvGraphicFramePr>
        <p:xfrm>
          <a:off x="288132" y="810228"/>
          <a:ext cx="8763272" cy="5808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384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251" y="428492"/>
            <a:ext cx="8744153" cy="631350"/>
          </a:xfrm>
        </p:spPr>
        <p:txBody>
          <a:bodyPr/>
          <a:lstStyle/>
          <a:p>
            <a:pPr lvl="0" algn="ctr"/>
            <a:r>
              <a:rPr lang="en-US" sz="3200" dirty="0" smtClean="0"/>
              <a:t>PMO </a:t>
            </a:r>
            <a:r>
              <a:rPr lang="en-US" sz="3200" dirty="0" err="1" smtClean="0"/>
              <a:t>funktiona</a:t>
            </a:r>
            <a:r>
              <a:rPr lang="en-US" sz="3200" dirty="0" smtClean="0"/>
              <a:t> – TOP 3 </a:t>
            </a:r>
            <a:r>
              <a:rPr lang="en-US" sz="3200" dirty="0" err="1" smtClean="0"/>
              <a:t>hyötyjä</a:t>
            </a:r>
            <a:r>
              <a:rPr lang="en-US" sz="3200" dirty="0" smtClean="0"/>
              <a:t> </a:t>
            </a:r>
            <a:r>
              <a:rPr lang="en-US" sz="3200" dirty="0" err="1" smtClean="0"/>
              <a:t>organisaatiolle</a:t>
            </a:r>
            <a:endParaRPr lang="fi-FI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6.11.2014</a:t>
            </a:fld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4940300" y="6277133"/>
            <a:ext cx="3619500" cy="161926"/>
          </a:xfrm>
        </p:spPr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8</a:t>
            </a:fld>
            <a:endParaRPr lang="fi-FI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782733172"/>
              </p:ext>
            </p:extLst>
          </p:nvPr>
        </p:nvGraphicFramePr>
        <p:xfrm>
          <a:off x="288132" y="1120244"/>
          <a:ext cx="8763272" cy="5493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11964" y="6603563"/>
            <a:ext cx="31394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sz="1200" b="1" dirty="0" smtClean="0">
                <a:solidFill>
                  <a:schemeClr val="bg1">
                    <a:lumMod val="50000"/>
                  </a:schemeClr>
                </a:solidFill>
              </a:rPr>
              <a:t>* Aalto tason priorisointikehyksen sisällä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785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8219450" cy="2636000"/>
          </a:xfrm>
          <a:ln>
            <a:noFill/>
          </a:ln>
        </p:spPr>
        <p:txBody>
          <a:bodyPr/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fi-FI" sz="3600" spc="-150" dirty="0" smtClean="0"/>
              <a:t/>
            </a:r>
            <a:br>
              <a:rPr lang="fi-FI" sz="3600" spc="-150" dirty="0" smtClean="0"/>
            </a:br>
            <a:r>
              <a:rPr lang="fi-FI" sz="4000" dirty="0" err="1" smtClean="0"/>
              <a:t>PMOn</a:t>
            </a:r>
            <a:r>
              <a:rPr lang="fi-FI" sz="4000" dirty="0" smtClean="0"/>
              <a:t> </a:t>
            </a:r>
            <a:r>
              <a:rPr lang="fi-FI" sz="4000" dirty="0"/>
              <a:t>avainlukuja </a:t>
            </a:r>
            <a:r>
              <a:rPr lang="fi-FI" sz="4000" dirty="0" smtClean="0"/>
              <a:t>IT-portfolion kehitysportfoliossa</a:t>
            </a:r>
            <a:endParaRPr lang="fi-FI" sz="2800" spc="-15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4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lto-Yliopisto_2013">
  <a:themeElements>
    <a:clrScheme name="Aalto Yliopisto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FFCD00"/>
      </a:accent1>
      <a:accent2>
        <a:srgbClr val="009B3A"/>
      </a:accent2>
      <a:accent3>
        <a:srgbClr val="005EB8"/>
      </a:accent3>
      <a:accent4>
        <a:srgbClr val="6639B7"/>
      </a:accent4>
      <a:accent5>
        <a:srgbClr val="EF3340"/>
      </a:accent5>
      <a:accent6>
        <a:srgbClr val="FF7900"/>
      </a:accent6>
      <a:hlink>
        <a:srgbClr val="000000"/>
      </a:hlink>
      <a:folHlink>
        <a:srgbClr val="928B8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rotWithShape="1">
          <a:gsLst>
            <a:gs pos="0">
              <a:srgbClr val="009B3A">
                <a:shade val="51000"/>
                <a:satMod val="130000"/>
              </a:srgbClr>
            </a:gs>
            <a:gs pos="80000">
              <a:srgbClr val="009B3A">
                <a:shade val="93000"/>
                <a:satMod val="130000"/>
              </a:srgbClr>
            </a:gs>
            <a:gs pos="100000">
              <a:srgbClr val="009B3A"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009B3A">
              <a:shade val="95000"/>
              <a:satMod val="10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a:spPr>
      <a:bodyPr rtlCol="0" anchor="t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Aalto-Yliopisto_2013">
  <a:themeElements>
    <a:clrScheme name="Aalto Yliopisto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FFCD00"/>
      </a:accent1>
      <a:accent2>
        <a:srgbClr val="009B3A"/>
      </a:accent2>
      <a:accent3>
        <a:srgbClr val="005EB8"/>
      </a:accent3>
      <a:accent4>
        <a:srgbClr val="6639B7"/>
      </a:accent4>
      <a:accent5>
        <a:srgbClr val="EF3340"/>
      </a:accent5>
      <a:accent6>
        <a:srgbClr val="FF7900"/>
      </a:accent6>
      <a:hlink>
        <a:srgbClr val="000000"/>
      </a:hlink>
      <a:folHlink>
        <a:srgbClr val="928B8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</a:theme>
</file>

<file path=ppt/theme/theme3.xml><?xml version="1.0" encoding="utf-8"?>
<a:theme xmlns:a="http://schemas.openxmlformats.org/drawingml/2006/main" name="Aalto_University_2013">
  <a:themeElements>
    <a:clrScheme name="Aalto Yliopisto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FFCD00"/>
      </a:accent1>
      <a:accent2>
        <a:srgbClr val="009B3A"/>
      </a:accent2>
      <a:accent3>
        <a:srgbClr val="005EB8"/>
      </a:accent3>
      <a:accent4>
        <a:srgbClr val="6639B7"/>
      </a:accent4>
      <a:accent5>
        <a:srgbClr val="EF3340"/>
      </a:accent5>
      <a:accent6>
        <a:srgbClr val="FF7900"/>
      </a:accent6>
      <a:hlink>
        <a:srgbClr val="000000"/>
      </a:hlink>
      <a:folHlink>
        <a:srgbClr val="928B8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</a:theme>
</file>

<file path=ppt/theme/theme4.xml><?xml version="1.0" encoding="utf-8"?>
<a:theme xmlns:a="http://schemas.openxmlformats.org/drawingml/2006/main" name="AALTO_FI">
  <a:themeElements>
    <a:clrScheme name="Aalto-yliopisto">
      <a:dk1>
        <a:sysClr val="windowText" lastClr="000000"/>
      </a:dk1>
      <a:lt1>
        <a:sysClr val="window" lastClr="FFFFFF"/>
      </a:lt1>
      <a:dk2>
        <a:srgbClr val="005EB8"/>
      </a:dk2>
      <a:lt2>
        <a:srgbClr val="8C857B"/>
      </a:lt2>
      <a:accent1>
        <a:srgbClr val="FFCD00"/>
      </a:accent1>
      <a:accent2>
        <a:srgbClr val="EF3340"/>
      </a:accent2>
      <a:accent3>
        <a:srgbClr val="005EB8"/>
      </a:accent3>
      <a:accent4>
        <a:srgbClr val="8C857B"/>
      </a:accent4>
      <a:accent5>
        <a:srgbClr val="7D55C7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3" id="{6D32AF40-3D2D-41F9-A29D-FD094D788296}" vid="{5E902124-47C2-40CF-8377-D0377EEBF5A6}"/>
    </a:ext>
  </a:extLst>
</a:theme>
</file>

<file path=ppt/theme/theme5.xml><?xml version="1.0" encoding="utf-8"?>
<a:theme xmlns:a="http://schemas.openxmlformats.org/drawingml/2006/main" name="1_AALTO_FI">
  <a:themeElements>
    <a:clrScheme name="Aalto-yliopisto">
      <a:dk1>
        <a:sysClr val="windowText" lastClr="000000"/>
      </a:dk1>
      <a:lt1>
        <a:sysClr val="window" lastClr="FFFFFF"/>
      </a:lt1>
      <a:dk2>
        <a:srgbClr val="005EB8"/>
      </a:dk2>
      <a:lt2>
        <a:srgbClr val="8C857B"/>
      </a:lt2>
      <a:accent1>
        <a:srgbClr val="FFCD00"/>
      </a:accent1>
      <a:accent2>
        <a:srgbClr val="EF3340"/>
      </a:accent2>
      <a:accent3>
        <a:srgbClr val="005EB8"/>
      </a:accent3>
      <a:accent4>
        <a:srgbClr val="8C857B"/>
      </a:accent4>
      <a:accent5>
        <a:srgbClr val="7D55C7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3" id="{6D32AF40-3D2D-41F9-A29D-FD094D788296}" vid="{5E902124-47C2-40CF-8377-D0377EEBF5A6}"/>
    </a:ext>
  </a:extLst>
</a:theme>
</file>

<file path=ppt/theme/theme6.xml><?xml version="1.0" encoding="utf-8"?>
<a:theme xmlns:a="http://schemas.openxmlformats.org/drawingml/2006/main" name="2_Aalto-Yliopisto_2013">
  <a:themeElements>
    <a:clrScheme name="Aalto Yliopisto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FFCD00"/>
      </a:accent1>
      <a:accent2>
        <a:srgbClr val="009B3A"/>
      </a:accent2>
      <a:accent3>
        <a:srgbClr val="005EB8"/>
      </a:accent3>
      <a:accent4>
        <a:srgbClr val="6639B7"/>
      </a:accent4>
      <a:accent5>
        <a:srgbClr val="EF3340"/>
      </a:accent5>
      <a:accent6>
        <a:srgbClr val="FF7900"/>
      </a:accent6>
      <a:hlink>
        <a:srgbClr val="000000"/>
      </a:hlink>
      <a:folHlink>
        <a:srgbClr val="928B8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</a:theme>
</file>

<file path=ppt/theme/theme7.xml><?xml version="1.0" encoding="utf-8"?>
<a:theme xmlns:a="http://schemas.openxmlformats.org/drawingml/2006/main" name="3_Aalto-Yliopisto_2013">
  <a:themeElements>
    <a:clrScheme name="Aalto Yliopisto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FFCD00"/>
      </a:accent1>
      <a:accent2>
        <a:srgbClr val="009B3A"/>
      </a:accent2>
      <a:accent3>
        <a:srgbClr val="005EB8"/>
      </a:accent3>
      <a:accent4>
        <a:srgbClr val="6639B7"/>
      </a:accent4>
      <a:accent5>
        <a:srgbClr val="EF3340"/>
      </a:accent5>
      <a:accent6>
        <a:srgbClr val="FF7900"/>
      </a:accent6>
      <a:hlink>
        <a:srgbClr val="000000"/>
      </a:hlink>
      <a:folHlink>
        <a:srgbClr val="928B8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</a:theme>
</file>

<file path=ppt/theme/theme8.xml><?xml version="1.0" encoding="utf-8"?>
<a:theme xmlns:a="http://schemas.openxmlformats.org/drawingml/2006/main" name="4_Aalto-Yliopisto_2013">
  <a:themeElements>
    <a:clrScheme name="Aalto Yliopisto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FFCD00"/>
      </a:accent1>
      <a:accent2>
        <a:srgbClr val="009B3A"/>
      </a:accent2>
      <a:accent3>
        <a:srgbClr val="005EB8"/>
      </a:accent3>
      <a:accent4>
        <a:srgbClr val="6639B7"/>
      </a:accent4>
      <a:accent5>
        <a:srgbClr val="EF3340"/>
      </a:accent5>
      <a:accent6>
        <a:srgbClr val="FF7900"/>
      </a:accent6>
      <a:hlink>
        <a:srgbClr val="000000"/>
      </a:hlink>
      <a:folHlink>
        <a:srgbClr val="928B8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Aalto-Yliopisto_2013</Template>
  <TotalTime>0</TotalTime>
  <Words>1099</Words>
  <Application>Microsoft Office PowerPoint</Application>
  <PresentationFormat>On-screen Show (4:3)</PresentationFormat>
  <Paragraphs>387</Paragraphs>
  <Slides>20</Slides>
  <Notes>7</Notes>
  <HiddenSlides>2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Aalto-Yliopisto_2013</vt:lpstr>
      <vt:lpstr>1_Aalto-Yliopisto_2013</vt:lpstr>
      <vt:lpstr>Aalto_University_2013</vt:lpstr>
      <vt:lpstr>AALTO_FI</vt:lpstr>
      <vt:lpstr>1_AALTO_FI</vt:lpstr>
      <vt:lpstr>2_Aalto-Yliopisto_2013</vt:lpstr>
      <vt:lpstr>3_Aalto-Yliopisto_2013</vt:lpstr>
      <vt:lpstr>4_Aalto-Yliopisto_2013</vt:lpstr>
      <vt:lpstr>  IT-päivät 2014  Aalto-yliopiston tietotekniikkapalveluiden projektitoimisto (PMO) </vt:lpstr>
      <vt:lpstr>Esittely – Eija Henritius</vt:lpstr>
      <vt:lpstr>PowerPoint Presentation</vt:lpstr>
      <vt:lpstr>Korkeakoulut ja yksiköt</vt:lpstr>
      <vt:lpstr>PMO - päävastuut</vt:lpstr>
      <vt:lpstr>PowerPoint Presentation</vt:lpstr>
      <vt:lpstr>PMO – sisäinen toimintamalli</vt:lpstr>
      <vt:lpstr>PMO funktiona – TOP 3 hyötyjä organisaatiolle</vt:lpstr>
      <vt:lpstr>  PMOn avainlukuja IT-portfolion kehitysportfoliossa</vt:lpstr>
      <vt:lpstr>IT-portfolion kehitysportfolio </vt:lpstr>
      <vt:lpstr>Merkittävyys ja prioriteetti</vt:lpstr>
      <vt:lpstr>PMO avainlukuja IT-portfoliossa</vt:lpstr>
      <vt:lpstr>  PPM kyvykkyyden nostaminen- Gartner Program and Portfolio Management (PPM) Maturity Model </vt:lpstr>
      <vt:lpstr>PowerPoint Presentation</vt:lpstr>
      <vt:lpstr>Gartner – PPM Maturity Model</vt:lpstr>
      <vt:lpstr>PowerPoint Presentation</vt:lpstr>
      <vt:lpstr>PowerPoint Presentation</vt:lpstr>
      <vt:lpstr>Tavoitteet H1/2015 ja siihen liittyvät avainasiat</vt:lpstr>
      <vt:lpstr>PPM maturiteetin nostaminen - tiekartta</vt:lpstr>
      <vt:lpstr>Kiitos!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2013-03-22T08:37:23Z</dcterms:created>
  <dcterms:modified xsi:type="dcterms:W3CDTF">2014-11-06T08:28:38Z</dcterms:modified>
</cp:coreProperties>
</file>