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36" y="-7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765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://www.craigdunn.org/2012/05/239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r>
              <a:rPr sz="2400">
                <a:latin typeface="Avenir Book"/>
                <a:ea typeface="Avenir Book"/>
                <a:cs typeface="Avenir Book"/>
                <a:sym typeface="Avenir Book"/>
              </a:rPr>
              <a:t>Based on Puppet roles and profiles</a:t>
            </a:r>
          </a:p>
          <a:p>
            <a:pPr lvl="0">
              <a:lnSpc>
                <a:spcPct val="125000"/>
              </a:lnSpc>
              <a:defRPr sz="1800"/>
            </a:pPr>
            <a:r>
              <a:rPr sz="2400" u="sng">
                <a:latin typeface="Avenir Book"/>
                <a:ea typeface="Avenir Book"/>
                <a:cs typeface="Avenir Book"/>
                <a:sym typeface="Avenir Book"/>
                <a:hlinkClick r:id="rId3"/>
              </a:rPr>
              <a:t>http://www.craigdunn.org/2012/05/239/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nnes.p.juutilainen@jyu.f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kireport/munkireport-php" TargetMode="External"/><Relationship Id="rId4" Type="http://schemas.openxmlformats.org/officeDocument/2006/relationships/hyperlink" Target="https://github.com/hjuutilainen/munkiadmin" TargetMode="External"/><Relationship Id="rId5" Type="http://schemas.openxmlformats.org/officeDocument/2006/relationships/hyperlink" Target="https://github.com/hjuutilainen/curl-for-munki" TargetMode="External"/><Relationship Id="rId6" Type="http://schemas.openxmlformats.org/officeDocument/2006/relationships/hyperlink" Target="http://puppetlabs.com/puppet/puppet-open-source" TargetMode="External"/><Relationship Id="rId7" Type="http://schemas.openxmlformats.org/officeDocument/2006/relationships/hyperlink" Target="https://github.com/wdas/reposado" TargetMode="External"/><Relationship Id="rId8" Type="http://schemas.openxmlformats.org/officeDocument/2006/relationships/hyperlink" Target="http://www.deploystudio.com/Home.html" TargetMode="External"/><Relationship Id="rId9" Type="http://schemas.openxmlformats.org/officeDocument/2006/relationships/hyperlink" Target="https://github.com/autopkg/autopkg" TargetMode="External"/><Relationship Id="rId10" Type="http://schemas.openxmlformats.org/officeDocument/2006/relationships/hyperlink" Target="https://meraki.cisco.com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munki/mun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://www.craigdunn.org/2012/05/239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lient1.example.com" TargetMode="External"/><Relationship Id="rId4" Type="http://schemas.openxmlformats.org/officeDocument/2006/relationships/hyperlink" Target="http://client2.example.com" TargetMode="External"/><Relationship Id="rId5" Type="http://schemas.openxmlformats.org/officeDocument/2006/relationships/hyperlink" Target="http://client3.example.com" TargetMode="External"/><Relationship Id="rId6" Type="http://schemas.openxmlformats.org/officeDocument/2006/relationships/hyperlink" Target="http://clientN.example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utopkg/autopkg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puppetlabs.com/guides/passenger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Mac-ylläpito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Jyväskylän yliopistossa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401587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Hannes Juutilainen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Järjestelmäsuunnittelija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Jyväskylän yliopisto, IT-palvelut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u="sng" dirty="0">
                <a:solidFill>
                  <a:srgbClr val="FFFFFF"/>
                </a:solidFill>
              </a:rPr>
              <a:t>hannes.p.juutilainen@jyu.fi</a:t>
            </a:r>
            <a:endParaRPr sz="4400" u="sng" dirty="0">
              <a:solidFill>
                <a:srgbClr val="FFFFFF"/>
              </a:solidFill>
              <a:hlinkClick r:id="rId2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Miksi hallitaan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Käyttöjärjestelmästä riippumattomuus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Asiat muuttuvat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Tietoturva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Applen päivitykset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Testaus ennen tuotantoa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Hallitusti näkyviin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Joskus on pakko pakottaa...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Tarjotaan Reposadolla, asennetaan Munkilla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Kolmannen osapuolen ohjelmistot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Testaus ennen tuotantoa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Hallitusti näkyviin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Joskus on pakko pakottaa...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Haetaan AutoPkg:lla, asennetaan Munkilla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Etäyhteys tukihenkilöstölle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Apple Remote Desktop oletuksena päällä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SSH tarvittaessa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Konfiguraatio - Puppet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Konfiguroi ja pitää huolen että konfiguraatio pysyy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Konfiguroi Munkin asetukset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Lähettää raportit PuppetDB:lle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Konfiguraatio - Munki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Asentaa tulostimet, antaa lisäoikeuksia (authorizationdb), asentaa palomuuripaketit, jne.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Konfiguroi asentamalla paketteja tai ajamalla skriptejä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Konfiguroi ja päivittää Puppetia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Lähettää raportit Munkireport-php -palvelimelle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Profiilit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Esim. langattoman verkon konfigurointi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hallitaan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Käyttäjät autentikoidaan Active Directory:sta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Single sign-on (SSO)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Käyttäjät eivät saa ylläpito-oikeuksia oletuksena, mutta...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Työkaluja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Munki - </a:t>
            </a:r>
            <a:r>
              <a:rPr sz="3691" u="sng" dirty="0">
                <a:solidFill>
                  <a:srgbClr val="FFFFFF"/>
                </a:solidFill>
                <a:hlinkClick r:id="rId2"/>
              </a:rPr>
              <a:t>https://github.com/munki/munki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Munkireport-php - </a:t>
            </a:r>
            <a:r>
              <a:rPr sz="3691" u="sng" dirty="0">
                <a:solidFill>
                  <a:srgbClr val="FFFFFF"/>
                </a:solidFill>
                <a:hlinkClick r:id="rId3"/>
              </a:rPr>
              <a:t>https://github.com/munkireport/munkireport-php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MunkiAdmin - </a:t>
            </a:r>
            <a:r>
              <a:rPr sz="3691" u="sng" dirty="0">
                <a:solidFill>
                  <a:srgbClr val="FFFFFF"/>
                </a:solidFill>
                <a:hlinkClick r:id="rId4"/>
              </a:rPr>
              <a:t>https://github.com/hjuutilainen/munkiadmin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Curl for Munki - </a:t>
            </a:r>
            <a:r>
              <a:rPr sz="3691" u="sng" dirty="0">
                <a:solidFill>
                  <a:srgbClr val="FFFFFF"/>
                </a:solidFill>
                <a:hlinkClick r:id="rId5"/>
              </a:rPr>
              <a:t>https://github.com/hjuutilainen/curl-for-munki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Puppet Open Source - </a:t>
            </a:r>
            <a:r>
              <a:rPr sz="3691" u="sng" dirty="0">
                <a:solidFill>
                  <a:srgbClr val="FFFFFF"/>
                </a:solidFill>
                <a:hlinkClick r:id="rId6"/>
              </a:rPr>
              <a:t>http://puppetlabs.com/puppet/puppet-open-source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Reposado - </a:t>
            </a:r>
            <a:r>
              <a:rPr sz="3691" u="sng" dirty="0">
                <a:solidFill>
                  <a:srgbClr val="FFFFFF"/>
                </a:solidFill>
                <a:hlinkClick r:id="rId7"/>
              </a:rPr>
              <a:t>https://github.com/wdas/reposado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DeployStudio - </a:t>
            </a:r>
            <a:r>
              <a:rPr sz="3691" u="sng" dirty="0">
                <a:solidFill>
                  <a:srgbClr val="FFFFFF"/>
                </a:solidFill>
                <a:hlinkClick r:id="rId8"/>
              </a:rPr>
              <a:t>http://www.deploystudio.com/Home.html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AutoPkg - </a:t>
            </a:r>
            <a:r>
              <a:rPr sz="3691" u="sng" dirty="0">
                <a:solidFill>
                  <a:srgbClr val="FFFFFF"/>
                </a:solidFill>
                <a:hlinkClick r:id="rId9"/>
              </a:rPr>
              <a:t>https://github.com/autopkg/autopkg</a:t>
            </a:r>
            <a:endParaRPr sz="3691" dirty="0">
              <a:solidFill>
                <a:srgbClr val="FFFFFF"/>
              </a:solidFill>
            </a:endParaRPr>
          </a:p>
          <a:p>
            <a:pPr marL="450850" lvl="0" indent="-450850" defTabSz="586104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691" dirty="0">
                <a:solidFill>
                  <a:srgbClr val="FFFFFF"/>
                </a:solidFill>
              </a:rPr>
              <a:t>Cisco Meraki Systems Manager MDM - </a:t>
            </a:r>
            <a:r>
              <a:rPr sz="3691" u="sng" dirty="0">
                <a:solidFill>
                  <a:srgbClr val="FFFFFF"/>
                </a:solidFill>
                <a:hlinkClick r:id="rId10"/>
              </a:rPr>
              <a:t>https://meraki.cisco.com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hoto 3.8.2014 19.02.09.jpg"/>
          <p:cNvPicPr/>
          <p:nvPr/>
        </p:nvPicPr>
        <p:blipFill>
          <a:blip r:embed="rId2">
            <a:extLst/>
          </a:blip>
          <a:srcRect l="1895" r="1895"/>
          <a:stretch>
            <a:fillRect/>
          </a:stretch>
        </p:blipFill>
        <p:spPr>
          <a:xfrm>
            <a:off x="3394598" y="0"/>
            <a:ext cx="17594803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4177538" y="11308084"/>
            <a:ext cx="16028925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900">
                <a:effectLst>
                  <a:outerShdw blurRad="152400" rotWithShape="0">
                    <a:srgbClr val="000000"/>
                  </a:outerShdw>
                </a:effectLst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900">
                <a:solidFill>
                  <a:srgbClr val="FFFFFF"/>
                </a:solidFill>
                <a:effectLst>
                  <a:outerShdw blurRad="152400" rotWithShape="0">
                    <a:srgbClr val="000000"/>
                  </a:outerShdw>
                </a:effectLst>
              </a:rPr>
              <a:t>Keskitetty ylläpito ja käyttäjät?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  <p:bldP spid="39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Mitä ei hallita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Emme estä asioita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Bootstrap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Kone tilaan jossa voidaan asentaa paketteja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Käynnistys verkosta -&gt; DeployStudio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Käynnistys ulkoiselta levyltä -&gt; DeployStudio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Uusi kone käyntiin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Olemassa oleva kone käyntiin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Asennetaan Munki ja Puppet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Perusasennus valmiista paketeista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Ylläpitotunnus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CreateUserPkg.app by @magervalp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Client setup -paketti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5867233" y="7239000"/>
            <a:ext cx="14783133" cy="5599973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Payload-free package: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Konfiguroi verkkoportit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Konfiguroi kellonajan ja päiväyksen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Suomalainen näppäimistö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Asetetaan joitain oletusasetuksia joita ei haluta hallita pysyvästi (set-and-forget)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Konfiguroidaan Puppet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5184708" y="7243233"/>
            <a:ext cx="14014584" cy="2963003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Payload-free package: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Luo /etc/puppet/puppet.conf oikeilla asetuksilla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Luo ja lataa Puppet launch daemonin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Konfiguroidaan Munki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6425952" y="7232650"/>
            <a:ext cx="11532096" cy="4356034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Payload-free package: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Luo peruskonfiguraation</a:t>
            </a:r>
          </a:p>
          <a:p>
            <a:pPr marL="537307" lvl="0" indent="-537307" algn="l"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Asettaa Munkin käynnistymään seuraavalla käynnistyksellä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Käynnistys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778000" y="7243233"/>
            <a:ext cx="20828000" cy="1587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Munki käynnistyy ja asentaa päivitykset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Ylläpidon periaatteita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Ensimmäinen Puppet-ajo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1778000" y="7243233"/>
            <a:ext cx="20828000" cy="36515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Konfiguroi koneen asetukset.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Konfiguroi Munkin käyttämään client-sertifikaatteja, asentaa curlin ja osoittaa clientin autentikoituun Munki-repoon.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778000" y="7233626"/>
            <a:ext cx="20828000" cy="4648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Munki</a:t>
            </a:r>
          </a:p>
        </p:txBody>
      </p:sp>
      <p:pic>
        <p:nvPicPr>
          <p:cNvPr id="12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1986573"/>
            <a:ext cx="6502400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Munki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lvl="0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Pkginfo-tiedostot</a:t>
            </a:r>
          </a:p>
          <a:p>
            <a:pPr marL="1155700" lvl="1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Pakettien tiedot ja asennusohjeet, metadata</a:t>
            </a:r>
          </a:p>
          <a:p>
            <a:pPr marL="577850" lvl="0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Asennuspaketit</a:t>
            </a:r>
          </a:p>
          <a:p>
            <a:pPr marL="577850" lvl="0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Manifestit</a:t>
            </a:r>
          </a:p>
          <a:p>
            <a:pPr marL="1155700" lvl="1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Mitä asennetaan</a:t>
            </a:r>
          </a:p>
          <a:p>
            <a:pPr marL="577850" lvl="0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Katalogit</a:t>
            </a:r>
          </a:p>
          <a:p>
            <a:pPr marL="1155700" lvl="1" indent="-577850" defTabSz="751205">
              <a:spcBef>
                <a:spcPts val="5300"/>
              </a:spcBef>
              <a:defRPr sz="1800">
                <a:solidFill>
                  <a:srgbClr val="000000"/>
                </a:solidFill>
              </a:defRPr>
            </a:pPr>
            <a:r>
              <a:rPr sz="4732">
                <a:solidFill>
                  <a:srgbClr val="FFFFFF"/>
                </a:solidFill>
              </a:rPr>
              <a:t>Mikä versio asennetaan (ja milloin)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3"/>
          <p:cNvGrpSpPr/>
          <p:nvPr/>
        </p:nvGrpSpPr>
        <p:grpSpPr>
          <a:xfrm>
            <a:off x="9829800" y="2108200"/>
            <a:ext cx="4724400" cy="8619530"/>
            <a:chOff x="0" y="0"/>
            <a:chExt cx="4724400" cy="8619529"/>
          </a:xfrm>
        </p:grpSpPr>
        <p:sp>
          <p:nvSpPr>
            <p:cNvPr id="128" name="Shape 128"/>
            <p:cNvSpPr/>
            <p:nvPr/>
          </p:nvSpPr>
          <p:spPr>
            <a:xfrm>
              <a:off x="0" y="4978400"/>
              <a:ext cx="4724400" cy="3641130"/>
            </a:xfrm>
            <a:prstGeom prst="rect">
              <a:avLst/>
            </a:prstGeom>
            <a:gradFill flip="none" rotWithShape="1">
              <a:gsLst>
                <a:gs pos="0">
                  <a:srgbClr val="189B1A">
                    <a:alpha val="49816"/>
                  </a:srgbClr>
                </a:gs>
                <a:gs pos="100000">
                  <a:srgbClr val="235D0B">
                    <a:alpha val="49816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12551" y="0"/>
              <a:ext cx="3899298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catalogs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412551" y="2641600"/>
              <a:ext cx="3899298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manifests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2551" y="5283200"/>
              <a:ext cx="3899298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pkgs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412551" y="7010400"/>
              <a:ext cx="3899298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pkgsinfo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4398696" y="2461517"/>
            <a:ext cx="8290566" cy="6543776"/>
            <a:chOff x="0" y="0"/>
            <a:chExt cx="8290565" cy="6543774"/>
          </a:xfrm>
        </p:grpSpPr>
        <p:sp>
          <p:nvSpPr>
            <p:cNvPr id="134" name="Shape 134"/>
            <p:cNvSpPr/>
            <p:nvPr/>
          </p:nvSpPr>
          <p:spPr>
            <a:xfrm>
              <a:off x="4391268" y="2287831"/>
              <a:ext cx="3899298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client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304784"/>
              <a:ext cx="830540" cy="216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6" h="21600" extrusionOk="0">
                  <a:moveTo>
                    <a:pt x="2374" y="21600"/>
                  </a:moveTo>
                  <a:cubicBezTo>
                    <a:pt x="14511" y="19623"/>
                    <a:pt x="21600" y="14222"/>
                    <a:pt x="19217" y="8768"/>
                  </a:cubicBezTo>
                  <a:cubicBezTo>
                    <a:pt x="17350" y="4497"/>
                    <a:pt x="9854" y="1077"/>
                    <a:pt x="0" y="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flipH="1" flipV="1">
              <a:off x="84856" y="2922835"/>
              <a:ext cx="3899298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43597" y="0"/>
              <a:ext cx="2708616" cy="654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600" extrusionOk="0">
                  <a:moveTo>
                    <a:pt x="0" y="0"/>
                  </a:moveTo>
                  <a:cubicBezTo>
                    <a:pt x="11602" y="991"/>
                    <a:pt x="20180" y="5200"/>
                    <a:pt x="20881" y="10246"/>
                  </a:cubicBezTo>
                  <a:cubicBezTo>
                    <a:pt x="21600" y="15419"/>
                    <a:pt x="13885" y="20123"/>
                    <a:pt x="2258" y="2160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694738" y="2810931"/>
            <a:ext cx="7982464" cy="6573754"/>
            <a:chOff x="0" y="0"/>
            <a:chExt cx="7982463" cy="6573753"/>
          </a:xfrm>
        </p:grpSpPr>
        <p:grpSp>
          <p:nvGrpSpPr>
            <p:cNvPr id="142" name="Group 142"/>
            <p:cNvGrpSpPr/>
            <p:nvPr/>
          </p:nvGrpSpPr>
          <p:grpSpPr>
            <a:xfrm>
              <a:off x="0" y="0"/>
              <a:ext cx="7940494" cy="6573754"/>
              <a:chOff x="0" y="0"/>
              <a:chExt cx="7940493" cy="6573753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0" y="5303753"/>
                <a:ext cx="3899297" cy="1270001"/>
              </a:xfrm>
              <a:prstGeom prst="roundRect">
                <a:avLst>
                  <a:gd name="adj" fmla="val 15000"/>
                </a:avLst>
              </a:pr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Ylläpito</a:t>
                </a: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237136" y="6012989"/>
                <a:ext cx="3560087" cy="1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5805580" y="0"/>
                <a:ext cx="2134914" cy="5174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5" h="21600" extrusionOk="0">
                    <a:moveTo>
                      <a:pt x="21273" y="21600"/>
                    </a:moveTo>
                    <a:cubicBezTo>
                      <a:pt x="8740" y="20423"/>
                      <a:pt x="-95" y="15907"/>
                      <a:pt x="1" y="10725"/>
                    </a:cubicBezTo>
                    <a:cubicBezTo>
                      <a:pt x="96" y="5571"/>
                      <a:pt x="9011" y="1124"/>
                      <a:pt x="21505" y="0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/>
              </a:p>
            </p:txBody>
          </p:sp>
        </p:grpSp>
        <p:sp>
          <p:nvSpPr>
            <p:cNvPr id="143" name="Shape 143"/>
            <p:cNvSpPr/>
            <p:nvPr/>
          </p:nvSpPr>
          <p:spPr>
            <a:xfrm>
              <a:off x="7290216" y="2626851"/>
              <a:ext cx="692248" cy="204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extrusionOk="0">
                  <a:moveTo>
                    <a:pt x="18277" y="21600"/>
                  </a:moveTo>
                  <a:cubicBezTo>
                    <a:pt x="6560" y="19434"/>
                    <a:pt x="-536" y="15125"/>
                    <a:pt x="31" y="10520"/>
                  </a:cubicBezTo>
                  <a:cubicBezTo>
                    <a:pt x="601" y="5897"/>
                    <a:pt x="8789" y="1802"/>
                    <a:pt x="21064" y="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38" grpId="3" animBg="1" advAuto="0"/>
      <p:bldP spid="144" grpId="2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Demo käyttäjän näkökulmasta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Munki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Jokaisella koneella oma ClientIdentifier...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...mutta  manifestia ei tarvitse olla olemassa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Apachella hieman älyä mukaan repoon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488805" y="5702299"/>
            <a:ext cx="1540639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RewriteEngine on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RewriteCond   %{REQUEST_FILENAME} !-f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RewriteRule   ^(.+) jyu-default-host [L]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977940" y="2133599"/>
            <a:ext cx="16428120" cy="94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36699"/>
                </a:solidFill>
                <a:latin typeface="Menlo"/>
                <a:ea typeface="Menlo"/>
                <a:cs typeface="Menlo"/>
                <a:sym typeface="Menlo"/>
              </a:rPr>
              <a:t>&lt;?xml version="1.0" encoding="UTF-8"?&gt;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&lt;!DOCTYPE plist PUBLIC "-//Apple//DTD PLIST 1.0//EN" "http://www.apple.com/DTDs/PropertyList-1.0.dtd"&gt;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&lt;plist</a:t>
            </a:r>
            <a:r>
              <a:rPr sz="4000">
                <a:solidFill>
                  <a:srgbClr val="991A66"/>
                </a:solidFill>
                <a:latin typeface="Menlo"/>
                <a:ea typeface="Menlo"/>
                <a:cs typeface="Menlo"/>
                <a:sym typeface="Menlo"/>
              </a:rPr>
              <a:t> version=</a:t>
            </a:r>
            <a:r>
              <a:rPr sz="4000">
                <a:solidFill>
                  <a:srgbClr val="993300"/>
                </a:solidFill>
                <a:latin typeface="Menlo"/>
                <a:ea typeface="Menlo"/>
                <a:cs typeface="Menlo"/>
                <a:sym typeface="Menlo"/>
              </a:rPr>
              <a:t>"1.0"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&lt;dict&gt;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&lt;key&gt;</a:t>
            </a: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catalogs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&lt;/key&gt;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&lt;array&gt;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&lt;string&gt;</a:t>
            </a: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production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&lt;/string&gt;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&lt;/array&gt;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&lt;key&gt;</a:t>
            </a: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included_manifests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&lt;/key&gt;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&lt;array&gt;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&lt;string&gt;</a:t>
            </a: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group-manifests/jyu-default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&lt;/string&gt;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&lt;/array&gt;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&lt;/dict&gt;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66CCFF"/>
                </a:solidFill>
                <a:latin typeface="Menlo"/>
                <a:ea typeface="Menlo"/>
                <a:cs typeface="Menlo"/>
                <a:sym typeface="Menlo"/>
              </a:rPr>
              <a:t>&lt;/plist&gt;</a:t>
            </a:r>
            <a:endParaRPr sz="40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Manifestit</a:t>
            </a:r>
          </a:p>
        </p:txBody>
      </p:sp>
      <p:sp>
        <p:nvSpPr>
          <p:cNvPr id="156" name="Shape 156"/>
          <p:cNvSpPr/>
          <p:nvPr/>
        </p:nvSpPr>
        <p:spPr>
          <a:xfrm>
            <a:off x="1606305" y="5510822"/>
            <a:ext cx="442204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157" name="Shape 157"/>
          <p:cNvSpPr/>
          <p:nvPr/>
        </p:nvSpPr>
        <p:spPr>
          <a:xfrm>
            <a:off x="9980979" y="5510822"/>
            <a:ext cx="4422043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"Rooli"</a:t>
            </a:r>
          </a:p>
        </p:txBody>
      </p:sp>
      <p:sp>
        <p:nvSpPr>
          <p:cNvPr id="158" name="Shape 158"/>
          <p:cNvSpPr/>
          <p:nvPr/>
        </p:nvSpPr>
        <p:spPr>
          <a:xfrm>
            <a:off x="18355651" y="5510822"/>
            <a:ext cx="4422044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"Profiili"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6436326" y="5510822"/>
            <a:ext cx="3178223" cy="1270001"/>
            <a:chOff x="0" y="0"/>
            <a:chExt cx="3178221" cy="1270000"/>
          </a:xfrm>
        </p:grpSpPr>
        <p:sp>
          <p:nvSpPr>
            <p:cNvPr id="159" name="Shape 159"/>
            <p:cNvSpPr/>
            <p:nvPr/>
          </p:nvSpPr>
          <p:spPr>
            <a:xfrm>
              <a:off x="1191756" y="431800"/>
              <a:ext cx="10741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includes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3178222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6" y="14256"/>
                  </a:moveTo>
                  <a:lnTo>
                    <a:pt x="7776" y="21600"/>
                  </a:lnTo>
                  <a:lnTo>
                    <a:pt x="21600" y="10800"/>
                  </a:lnTo>
                  <a:lnTo>
                    <a:pt x="7776" y="0"/>
                  </a:lnTo>
                  <a:lnTo>
                    <a:pt x="7776" y="7344"/>
                  </a:lnTo>
                  <a:lnTo>
                    <a:pt x="0" y="7344"/>
                  </a:lnTo>
                  <a:lnTo>
                    <a:pt x="0" y="14256"/>
                  </a:lnTo>
                  <a:lnTo>
                    <a:pt x="7776" y="14256"/>
                  </a:lnTo>
                  <a:close/>
                </a:path>
              </a:pathLst>
            </a:custGeom>
            <a:noFill/>
            <a:ln w="50800" cap="flat">
              <a:solidFill>
                <a:srgbClr val="FFFFFF">
                  <a:alpha val="71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14820143" y="5510822"/>
            <a:ext cx="3178223" cy="1270001"/>
            <a:chOff x="0" y="0"/>
            <a:chExt cx="3178221" cy="1270000"/>
          </a:xfrm>
        </p:grpSpPr>
        <p:sp>
          <p:nvSpPr>
            <p:cNvPr id="162" name="Shape 162"/>
            <p:cNvSpPr/>
            <p:nvPr/>
          </p:nvSpPr>
          <p:spPr>
            <a:xfrm>
              <a:off x="1188388" y="431800"/>
              <a:ext cx="10741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includes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3178222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6" y="14256"/>
                  </a:moveTo>
                  <a:lnTo>
                    <a:pt x="7776" y="21600"/>
                  </a:lnTo>
                  <a:lnTo>
                    <a:pt x="21600" y="10800"/>
                  </a:lnTo>
                  <a:lnTo>
                    <a:pt x="7776" y="0"/>
                  </a:lnTo>
                  <a:lnTo>
                    <a:pt x="7776" y="7344"/>
                  </a:lnTo>
                  <a:lnTo>
                    <a:pt x="0" y="7344"/>
                  </a:lnTo>
                  <a:lnTo>
                    <a:pt x="0" y="14256"/>
                  </a:lnTo>
                  <a:lnTo>
                    <a:pt x="7776" y="14256"/>
                  </a:lnTo>
                  <a:close/>
                </a:path>
              </a:pathLst>
            </a:custGeom>
            <a:noFill/>
            <a:ln w="50800" cap="flat">
              <a:solidFill>
                <a:srgbClr val="FFFFFF">
                  <a:alpha val="71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10186797" y="7404588"/>
            <a:ext cx="401040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Mitä clientilla tehdään?</a:t>
            </a:r>
          </a:p>
        </p:txBody>
      </p:sp>
      <p:sp>
        <p:nvSpPr>
          <p:cNvPr id="166" name="Shape 166"/>
          <p:cNvSpPr/>
          <p:nvPr/>
        </p:nvSpPr>
        <p:spPr>
          <a:xfrm>
            <a:off x="18635193" y="7404588"/>
            <a:ext cx="386296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Miten asia toteutetaan</a:t>
            </a:r>
          </a:p>
        </p:txBody>
      </p:sp>
      <p:sp>
        <p:nvSpPr>
          <p:cNvPr id="167" name="Shape 167"/>
          <p:cNvSpPr/>
          <p:nvPr/>
        </p:nvSpPr>
        <p:spPr>
          <a:xfrm>
            <a:off x="10366819" y="9246088"/>
            <a:ext cx="365036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Esimerkiksi: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"Staff laptop"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"Music lab machine"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"Public desktop"</a:t>
            </a:r>
          </a:p>
        </p:txBody>
      </p:sp>
      <p:sp>
        <p:nvSpPr>
          <p:cNvPr id="168" name="Shape 168"/>
          <p:cNvSpPr/>
          <p:nvPr/>
        </p:nvSpPr>
        <p:spPr>
          <a:xfrm>
            <a:off x="19419101" y="9017488"/>
            <a:ext cx="229514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Esimerkiksi: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Munkitools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Printers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Firewall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Default apps</a:t>
            </a:r>
          </a:p>
        </p:txBody>
      </p:sp>
      <p:sp>
        <p:nvSpPr>
          <p:cNvPr id="169" name="Shape 169"/>
          <p:cNvSpPr/>
          <p:nvPr/>
        </p:nvSpPr>
        <p:spPr>
          <a:xfrm>
            <a:off x="762084" y="12417907"/>
            <a:ext cx="674255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Puppet roles and profiles: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u="sng">
                <a:solidFill>
                  <a:srgbClr val="FFFFFF"/>
                </a:solidFill>
                <a:hlinkClick r:id="rId6"/>
              </a:rPr>
              <a:t>http://www.craigdunn.org/2012/05/239/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3" animBg="1" advAuto="0"/>
      <p:bldP spid="158" grpId="7" animBg="1" advAuto="0"/>
      <p:bldP spid="161" grpId="2" animBg="1" advAuto="0"/>
      <p:bldP spid="164" grpId="6" animBg="1" advAuto="0"/>
      <p:bldP spid="165" grpId="4" animBg="1" advAuto="0"/>
      <p:bldP spid="166" grpId="8" animBg="1" advAuto="0"/>
      <p:bldP spid="167" grpId="5" animBg="1" advAuto="0"/>
      <p:bldP spid="168" grpId="9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865147" y="3894296"/>
            <a:ext cx="3506012" cy="591671"/>
          </a:xfrm>
          <a:prstGeom prst="roundRect">
            <a:avLst>
              <a:gd name="adj" fmla="val 23618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u="sng">
                <a:hlinkClick r:id="rId3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 dirty="0">
                <a:solidFill>
                  <a:srgbClr val="FFFFFF"/>
                </a:solidFill>
                <a:hlinkClick r:id="rId3"/>
              </a:rPr>
              <a:t>client1.example.com</a:t>
            </a:r>
          </a:p>
        </p:txBody>
      </p:sp>
      <p:sp>
        <p:nvSpPr>
          <p:cNvPr id="174" name="Shape 174"/>
          <p:cNvSpPr/>
          <p:nvPr/>
        </p:nvSpPr>
        <p:spPr>
          <a:xfrm>
            <a:off x="1865147" y="4838981"/>
            <a:ext cx="3506012" cy="591671"/>
          </a:xfrm>
          <a:prstGeom prst="roundRect">
            <a:avLst>
              <a:gd name="adj" fmla="val 23618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u="sng">
                <a:hlinkClick r:id="rId4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4"/>
              </a:rPr>
              <a:t>client2.example.com</a:t>
            </a:r>
          </a:p>
        </p:txBody>
      </p:sp>
      <p:sp>
        <p:nvSpPr>
          <p:cNvPr id="175" name="Shape 175"/>
          <p:cNvSpPr/>
          <p:nvPr/>
        </p:nvSpPr>
        <p:spPr>
          <a:xfrm>
            <a:off x="1865147" y="5783665"/>
            <a:ext cx="3506012" cy="591672"/>
          </a:xfrm>
          <a:prstGeom prst="roundRect">
            <a:avLst>
              <a:gd name="adj" fmla="val 23618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u="sng">
                <a:hlinkClick r:id="rId5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5"/>
              </a:rPr>
              <a:t>client3.example.com</a:t>
            </a:r>
          </a:p>
        </p:txBody>
      </p:sp>
      <p:sp>
        <p:nvSpPr>
          <p:cNvPr id="176" name="Shape 176"/>
          <p:cNvSpPr/>
          <p:nvPr/>
        </p:nvSpPr>
        <p:spPr>
          <a:xfrm>
            <a:off x="1865147" y="6728350"/>
            <a:ext cx="3506012" cy="591671"/>
          </a:xfrm>
          <a:prstGeom prst="roundRect">
            <a:avLst>
              <a:gd name="adj" fmla="val 23618"/>
            </a:avLst>
          </a:prstGeom>
          <a:blipFill>
            <a:blip r:embed="rId2">
              <a:alphaModFix amt="50038"/>
            </a:blip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u="sng">
                <a:hlinkClick r:id="rId6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FFFFFF"/>
                </a:solidFill>
                <a:hlinkClick r:id="rId6"/>
              </a:rPr>
              <a:t>clientN.example.com</a:t>
            </a:r>
          </a:p>
        </p:txBody>
      </p:sp>
      <p:sp>
        <p:nvSpPr>
          <p:cNvPr id="177" name="Shape 177"/>
          <p:cNvSpPr/>
          <p:nvPr/>
        </p:nvSpPr>
        <p:spPr>
          <a:xfrm>
            <a:off x="10705023" y="5311323"/>
            <a:ext cx="3506012" cy="591671"/>
          </a:xfrm>
          <a:prstGeom prst="roundRect">
            <a:avLst>
              <a:gd name="adj" fmla="val 32197"/>
            </a:avLst>
          </a:prstGeom>
          <a:blipFill>
            <a:blip r:embed="rId7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default manifest</a:t>
            </a:r>
          </a:p>
        </p:txBody>
      </p:sp>
      <p:sp>
        <p:nvSpPr>
          <p:cNvPr id="178" name="Shape 178"/>
          <p:cNvSpPr/>
          <p:nvPr/>
        </p:nvSpPr>
        <p:spPr>
          <a:xfrm>
            <a:off x="14982905" y="3541627"/>
            <a:ext cx="3780445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managed installs</a:t>
            </a:r>
          </a:p>
        </p:txBody>
      </p:sp>
      <p:sp>
        <p:nvSpPr>
          <p:cNvPr id="179" name="Shape 179"/>
          <p:cNvSpPr/>
          <p:nvPr/>
        </p:nvSpPr>
        <p:spPr>
          <a:xfrm>
            <a:off x="6423470" y="4416950"/>
            <a:ext cx="3506012" cy="591671"/>
          </a:xfrm>
          <a:prstGeom prst="roundRect">
            <a:avLst>
              <a:gd name="adj" fmla="val 23618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group manifest</a:t>
            </a:r>
          </a:p>
        </p:txBody>
      </p:sp>
      <p:sp>
        <p:nvSpPr>
          <p:cNvPr id="180" name="Shape 180"/>
          <p:cNvSpPr/>
          <p:nvPr/>
        </p:nvSpPr>
        <p:spPr>
          <a:xfrm>
            <a:off x="14982905" y="6207564"/>
            <a:ext cx="3780445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managed updates</a:t>
            </a:r>
          </a:p>
        </p:txBody>
      </p:sp>
      <p:sp>
        <p:nvSpPr>
          <p:cNvPr id="181" name="Shape 181"/>
          <p:cNvSpPr/>
          <p:nvPr/>
        </p:nvSpPr>
        <p:spPr>
          <a:xfrm>
            <a:off x="14982905" y="7933453"/>
            <a:ext cx="3780445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optional installs</a:t>
            </a:r>
          </a:p>
        </p:txBody>
      </p:sp>
      <p:sp>
        <p:nvSpPr>
          <p:cNvPr id="182" name="Shape 182"/>
          <p:cNvSpPr/>
          <p:nvPr/>
        </p:nvSpPr>
        <p:spPr>
          <a:xfrm>
            <a:off x="14982905" y="9818184"/>
            <a:ext cx="3780445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managed uninstalls</a:t>
            </a:r>
          </a:p>
        </p:txBody>
      </p:sp>
      <p:sp>
        <p:nvSpPr>
          <p:cNvPr id="183" name="Shape 183"/>
          <p:cNvSpPr/>
          <p:nvPr/>
        </p:nvSpPr>
        <p:spPr>
          <a:xfrm>
            <a:off x="5513014" y="4237512"/>
            <a:ext cx="773798" cy="3518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V="1">
            <a:off x="5512539" y="4826889"/>
            <a:ext cx="774273" cy="3253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5509710" y="5557356"/>
            <a:ext cx="5057873" cy="5289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073056" y="4959107"/>
            <a:ext cx="580694" cy="36207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V="1">
            <a:off x="5510804" y="5857351"/>
            <a:ext cx="5057499" cy="117519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9422531" y="2636508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apps</a:t>
            </a:r>
          </a:p>
        </p:txBody>
      </p:sp>
      <p:sp>
        <p:nvSpPr>
          <p:cNvPr id="189" name="Shape 189"/>
          <p:cNvSpPr/>
          <p:nvPr/>
        </p:nvSpPr>
        <p:spPr>
          <a:xfrm>
            <a:off x="19422531" y="3541627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printers</a:t>
            </a:r>
          </a:p>
        </p:txBody>
      </p:sp>
      <p:sp>
        <p:nvSpPr>
          <p:cNvPr id="190" name="Shape 190"/>
          <p:cNvSpPr/>
          <p:nvPr/>
        </p:nvSpPr>
        <p:spPr>
          <a:xfrm>
            <a:off x="19422531" y="4416950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configuration</a:t>
            </a:r>
          </a:p>
        </p:txBody>
      </p:sp>
      <p:sp>
        <p:nvSpPr>
          <p:cNvPr id="191" name="Shape 191"/>
          <p:cNvSpPr/>
          <p:nvPr/>
        </p:nvSpPr>
        <p:spPr>
          <a:xfrm flipV="1">
            <a:off x="18757677" y="2935520"/>
            <a:ext cx="582691" cy="58269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flipV="1">
            <a:off x="18867452" y="3867621"/>
            <a:ext cx="493899" cy="401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803777" y="4180950"/>
            <a:ext cx="548868" cy="5092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 flipV="1">
            <a:off x="14236242" y="4164712"/>
            <a:ext cx="631637" cy="109614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9422531" y="5292675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common updates</a:t>
            </a:r>
          </a:p>
        </p:txBody>
      </p:sp>
      <p:sp>
        <p:nvSpPr>
          <p:cNvPr id="196" name="Shape 196"/>
          <p:cNvSpPr/>
          <p:nvPr/>
        </p:nvSpPr>
        <p:spPr>
          <a:xfrm>
            <a:off x="19422531" y="6207564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app1 updates</a:t>
            </a:r>
          </a:p>
        </p:txBody>
      </p:sp>
      <p:sp>
        <p:nvSpPr>
          <p:cNvPr id="197" name="Shape 197"/>
          <p:cNvSpPr/>
          <p:nvPr/>
        </p:nvSpPr>
        <p:spPr>
          <a:xfrm>
            <a:off x="19422531" y="7112683"/>
            <a:ext cx="3780446" cy="591671"/>
          </a:xfrm>
          <a:prstGeom prst="roundRect">
            <a:avLst>
              <a:gd name="adj" fmla="val 32197"/>
            </a:avLst>
          </a:prstGeom>
          <a:blipFill>
            <a:blip r:embed="rId8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app2 updates</a:t>
            </a:r>
          </a:p>
        </p:txBody>
      </p:sp>
      <p:sp>
        <p:nvSpPr>
          <p:cNvPr id="198" name="Shape 198"/>
          <p:cNvSpPr/>
          <p:nvPr/>
        </p:nvSpPr>
        <p:spPr>
          <a:xfrm flipV="1">
            <a:off x="18789454" y="5618698"/>
            <a:ext cx="593018" cy="5803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8867297" y="6531432"/>
            <a:ext cx="499566" cy="458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8793421" y="6855013"/>
            <a:ext cx="566023" cy="51569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4272153" y="5659964"/>
            <a:ext cx="675576" cy="53793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4190560" y="6023522"/>
            <a:ext cx="827273" cy="185869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03" name="Shape 203"/>
          <p:cNvSpPr/>
          <p:nvPr/>
        </p:nvSpPr>
        <p:spPr>
          <a:xfrm rot="21369915">
            <a:off x="14046787" y="5944624"/>
            <a:ext cx="791101" cy="3864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9" y="4721"/>
                  <a:pt x="2339" y="9430"/>
                  <a:pt x="6574" y="14070"/>
                </a:cubicBezTo>
                <a:cubicBezTo>
                  <a:pt x="8085" y="15727"/>
                  <a:pt x="9869" y="17381"/>
                  <a:pt x="13294" y="18912"/>
                </a:cubicBezTo>
                <a:cubicBezTo>
                  <a:pt x="15459" y="19880"/>
                  <a:pt x="18252" y="20784"/>
                  <a:pt x="2160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166829" y="2457341"/>
            <a:ext cx="4902649" cy="9133690"/>
          </a:xfrm>
          <a:prstGeom prst="rect">
            <a:avLst/>
          </a:prstGeom>
          <a:ln w="254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773353" y="11525358"/>
            <a:ext cx="568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Käytetään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catalogs-määritystä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6134911" y="2453162"/>
            <a:ext cx="17475736" cy="10037397"/>
            <a:chOff x="0" y="0"/>
            <a:chExt cx="17475734" cy="10037395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17475735" cy="9142046"/>
            </a:xfrm>
            <a:prstGeom prst="rect">
              <a:avLst/>
            </a:prstGeom>
            <a:noFill/>
            <a:ln w="25400" cap="flat">
              <a:solidFill>
                <a:srgbClr val="FFFFFF">
                  <a:alpha val="71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546427" y="9173795"/>
              <a:ext cx="639508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000">
                  <a:solidFill>
                    <a:srgbClr val="FFFFFF"/>
                  </a:solidFill>
                </a:rPr>
                <a:t>Ei catalogs-määritystä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IT tukee ja mahdollistaa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025139" y="7080250"/>
            <a:ext cx="16333722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Yliopiston tehtävä on tutkia ja opettaa.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Kaikki versionhallinnan alle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0746772" y="5412772"/>
            <a:ext cx="2890456" cy="2890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214" name="Shape 214"/>
          <p:cNvSpPr/>
          <p:nvPr/>
        </p:nvSpPr>
        <p:spPr>
          <a:xfrm>
            <a:off x="17170400" y="4196861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Munki server</a:t>
            </a:r>
          </a:p>
        </p:txBody>
      </p:sp>
      <p:sp>
        <p:nvSpPr>
          <p:cNvPr id="215" name="Shape 215"/>
          <p:cNvSpPr/>
          <p:nvPr/>
        </p:nvSpPr>
        <p:spPr>
          <a:xfrm>
            <a:off x="17170400" y="6223000"/>
            <a:ext cx="4032468" cy="1270000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Munki server</a:t>
            </a:r>
          </a:p>
        </p:txBody>
      </p:sp>
      <p:sp>
        <p:nvSpPr>
          <p:cNvPr id="216" name="Shape 216"/>
          <p:cNvSpPr/>
          <p:nvPr/>
        </p:nvSpPr>
        <p:spPr>
          <a:xfrm>
            <a:off x="17170400" y="8249138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Munki server</a:t>
            </a:r>
          </a:p>
        </p:txBody>
      </p:sp>
      <p:sp>
        <p:nvSpPr>
          <p:cNvPr id="217" name="Shape 217"/>
          <p:cNvSpPr/>
          <p:nvPr/>
        </p:nvSpPr>
        <p:spPr>
          <a:xfrm>
            <a:off x="3058746" y="3183792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218" name="Shape 218"/>
          <p:cNvSpPr/>
          <p:nvPr/>
        </p:nvSpPr>
        <p:spPr>
          <a:xfrm>
            <a:off x="3058746" y="5209930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219" name="Shape 219"/>
          <p:cNvSpPr/>
          <p:nvPr/>
        </p:nvSpPr>
        <p:spPr>
          <a:xfrm>
            <a:off x="14401057" y="6223000"/>
            <a:ext cx="1989657" cy="1270000"/>
          </a:xfrm>
          <a:prstGeom prst="rightArrow">
            <a:avLst>
              <a:gd name="adj1" fmla="val 32000"/>
              <a:gd name="adj2" fmla="val 64000"/>
            </a:avLst>
          </a:prstGeom>
          <a:ln w="508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863477" y="6223000"/>
            <a:ext cx="2111032" cy="1270000"/>
          </a:xfrm>
          <a:prstGeom prst="leftRightArrow">
            <a:avLst>
              <a:gd name="adj1" fmla="val 32000"/>
              <a:gd name="adj2" fmla="val 44000"/>
            </a:avLst>
          </a:prstGeom>
          <a:ln w="508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058746" y="7236069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Admin</a:t>
            </a:r>
          </a:p>
        </p:txBody>
      </p:sp>
      <p:sp>
        <p:nvSpPr>
          <p:cNvPr id="222" name="Shape 222"/>
          <p:cNvSpPr/>
          <p:nvPr/>
        </p:nvSpPr>
        <p:spPr>
          <a:xfrm>
            <a:off x="3058746" y="9262207"/>
            <a:ext cx="4032468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AutoPkg server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9992724" y="2253273"/>
            <a:ext cx="4398552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Munki Repository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3360615" y="4437672"/>
            <a:ext cx="17662769" cy="1270001"/>
            <a:chOff x="0" y="0"/>
            <a:chExt cx="17662768" cy="1270000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3175000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catalogs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487768" y="0"/>
              <a:ext cx="3175001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pkgs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6982557" y="4437672"/>
            <a:ext cx="10418885" cy="1270001"/>
            <a:chOff x="0" y="0"/>
            <a:chExt cx="10418884" cy="1270000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3175000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icons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3621942" y="0"/>
              <a:ext cx="3175001" cy="1270000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manifests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7243884" y="0"/>
              <a:ext cx="3175001" cy="1270001"/>
            </a:xfrm>
            <a:prstGeom prst="roundRect">
              <a:avLst>
                <a:gd name="adj" fmla="val 15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pkgsinfo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6777418" y="2037002"/>
            <a:ext cx="10829164" cy="8550599"/>
          </a:xfrm>
          <a:prstGeom prst="rect">
            <a:avLst/>
          </a:prstGeom>
          <a:ln w="254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grpSp>
        <p:nvGrpSpPr>
          <p:cNvPr id="241" name="Group 241"/>
          <p:cNvGrpSpPr/>
          <p:nvPr/>
        </p:nvGrpSpPr>
        <p:grpSpPr>
          <a:xfrm>
            <a:off x="14162941" y="6622073"/>
            <a:ext cx="6926386" cy="3584332"/>
            <a:chOff x="0" y="0"/>
            <a:chExt cx="6926384" cy="3584330"/>
          </a:xfrm>
        </p:grpSpPr>
        <p:grpSp>
          <p:nvGrpSpPr>
            <p:cNvPr id="236" name="Group 236"/>
            <p:cNvGrpSpPr/>
            <p:nvPr/>
          </p:nvGrpSpPr>
          <p:grpSpPr>
            <a:xfrm>
              <a:off x="0" y="0"/>
              <a:ext cx="3302001" cy="3584331"/>
              <a:chOff x="0" y="0"/>
              <a:chExt cx="3302000" cy="3584330"/>
            </a:xfrm>
          </p:grpSpPr>
          <p:sp>
            <p:nvSpPr>
              <p:cNvPr id="233" name="Shape 233"/>
              <p:cNvSpPr/>
              <p:nvPr/>
            </p:nvSpPr>
            <p:spPr>
              <a:xfrm>
                <a:off x="0" y="0"/>
                <a:ext cx="3302001" cy="762000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autopkg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0" y="1411165"/>
                <a:ext cx="3302001" cy="762001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manual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0" y="2822330"/>
                <a:ext cx="3302000" cy="762001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licensed</a:t>
                </a:r>
              </a:p>
            </p:txBody>
          </p:sp>
        </p:grpSp>
        <p:grpSp>
          <p:nvGrpSpPr>
            <p:cNvPr id="240" name="Group 240"/>
            <p:cNvGrpSpPr/>
            <p:nvPr/>
          </p:nvGrpSpPr>
          <p:grpSpPr>
            <a:xfrm>
              <a:off x="3624384" y="0"/>
              <a:ext cx="3302001" cy="3584331"/>
              <a:chOff x="0" y="0"/>
              <a:chExt cx="3302000" cy="358433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3302001" cy="762000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>
                  <a:alphaModFix amt="30086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autopkg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0" y="1411165"/>
                <a:ext cx="3302001" cy="762001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>
                  <a:alphaModFix amt="30086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manual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0" y="2822330"/>
                <a:ext cx="3302000" cy="762001"/>
              </a:xfrm>
              <a:prstGeom prst="roundRect">
                <a:avLst>
                  <a:gd name="adj" fmla="val 25000"/>
                </a:avLst>
              </a:prstGeom>
              <a:blipFill rotWithShape="1">
                <a:blip r:embed="rId3">
                  <a:alphaModFix amt="30086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6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3600">
                    <a:solidFill>
                      <a:srgbClr val="FFFFFF"/>
                    </a:solidFill>
                  </a:rPr>
                  <a:t>licensed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  <p:bldP spid="227" grpId="3" animBg="1" advAuto="0"/>
      <p:bldP spid="231" grpId="2" animBg="1" advAuto="0"/>
      <p:bldP spid="232" grpId="5" animBg="1" advAuto="0"/>
      <p:bldP spid="241" grpId="4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6155642" y="1981200"/>
            <a:ext cx="12072716" cy="97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...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repo    macadmin/munki-auth-pkgsinfo-autopkg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RW+ = @macadmins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RW+ = autopkg@autopkgserver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   = @munkiservers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repo    macadmin/munki-auth-pkgsinfo-licensed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RW+ = @macadmins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   = @munkiservers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repo    macadmin/munki-auth-pkgsinfo-manual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RW+ = @macadmins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   = @munkiservers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repo    macadmin/munki-auth-manifests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RW+ = @macadmins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R   = @munkiservers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...</a:t>
            </a:r>
          </a:p>
        </p:txBody>
      </p:sp>
      <p:sp>
        <p:nvSpPr>
          <p:cNvPr id="244" name="Shape 244"/>
          <p:cNvSpPr/>
          <p:nvPr/>
        </p:nvSpPr>
        <p:spPr>
          <a:xfrm>
            <a:off x="8411844" y="253999"/>
            <a:ext cx="7560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Gitolite - http://gitolite.com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382679" y="5009894"/>
            <a:ext cx="4294821" cy="429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Web server</a:t>
            </a:r>
          </a:p>
        </p:txBody>
      </p:sp>
      <p:sp>
        <p:nvSpPr>
          <p:cNvPr id="247" name="Shape 247"/>
          <p:cNvSpPr/>
          <p:nvPr/>
        </p:nvSpPr>
        <p:spPr>
          <a:xfrm>
            <a:off x="11968367" y="1534013"/>
            <a:ext cx="4449554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Authenticated repo</a:t>
            </a:r>
          </a:p>
        </p:txBody>
      </p:sp>
      <p:sp>
        <p:nvSpPr>
          <p:cNvPr id="248" name="Shape 248"/>
          <p:cNvSpPr/>
          <p:nvPr/>
        </p:nvSpPr>
        <p:spPr>
          <a:xfrm>
            <a:off x="11968367" y="9975605"/>
            <a:ext cx="4449554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Normal repo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17541713" y="1537432"/>
            <a:ext cx="3302001" cy="3584332"/>
            <a:chOff x="0" y="0"/>
            <a:chExt cx="3302000" cy="3584330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3302001" cy="762000"/>
            </a:xfrm>
            <a:prstGeom prst="roundRect">
              <a:avLst>
                <a:gd name="adj" fmla="val 25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autopkg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1411165"/>
              <a:ext cx="3302001" cy="762001"/>
            </a:xfrm>
            <a:prstGeom prst="roundRect">
              <a:avLst>
                <a:gd name="adj" fmla="val 25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manual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2822330"/>
              <a:ext cx="3302000" cy="762001"/>
            </a:xfrm>
            <a:prstGeom prst="roundRect">
              <a:avLst>
                <a:gd name="adj" fmla="val 25000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licensed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17541713" y="9972430"/>
            <a:ext cx="3302001" cy="2173167"/>
            <a:chOff x="0" y="0"/>
            <a:chExt cx="3302000" cy="217316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3302001" cy="762000"/>
            </a:xfrm>
            <a:prstGeom prst="roundRect">
              <a:avLst>
                <a:gd name="adj" fmla="val 25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autopkg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1411165"/>
              <a:ext cx="3302000" cy="762001"/>
            </a:xfrm>
            <a:prstGeom prst="roundRect">
              <a:avLst>
                <a:gd name="adj" fmla="val 25000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6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FFFFFF"/>
                  </a:solidFill>
                </a:rPr>
                <a:t>manual</a:t>
              </a:r>
            </a:p>
          </p:txBody>
        </p:sp>
      </p:grpSp>
      <p:sp>
        <p:nvSpPr>
          <p:cNvPr id="256" name="Shape 256"/>
          <p:cNvSpPr/>
          <p:nvPr/>
        </p:nvSpPr>
        <p:spPr>
          <a:xfrm rot="763903">
            <a:off x="5990315" y="1784469"/>
            <a:ext cx="5389287" cy="3751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72" y="15173"/>
                  <a:pt x="6053" y="9767"/>
                  <a:pt x="10400" y="5903"/>
                </a:cubicBezTo>
                <a:cubicBezTo>
                  <a:pt x="13816" y="2866"/>
                  <a:pt x="17627" y="858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469997">
            <a:off x="5569686" y="9822453"/>
            <a:ext cx="6155976" cy="1249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57" extrusionOk="0">
                <a:moveTo>
                  <a:pt x="0" y="0"/>
                </a:moveTo>
                <a:cubicBezTo>
                  <a:pt x="5223" y="15511"/>
                  <a:pt x="11701" y="21600"/>
                  <a:pt x="17994" y="16916"/>
                </a:cubicBezTo>
                <a:cubicBezTo>
                  <a:pt x="19219" y="16004"/>
                  <a:pt x="20425" y="14683"/>
                  <a:pt x="21600" y="12963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714866" y="3088298"/>
            <a:ext cx="4686636" cy="4826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SSLVerifyClient require</a:t>
            </a:r>
          </a:p>
        </p:txBody>
      </p:sp>
      <p:sp>
        <p:nvSpPr>
          <p:cNvPr id="259" name="Shape 259"/>
          <p:cNvSpPr/>
          <p:nvPr/>
        </p:nvSpPr>
        <p:spPr>
          <a:xfrm>
            <a:off x="6013062" y="10369305"/>
            <a:ext cx="4090245" cy="482601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SSLVerifyClient none</a:t>
            </a:r>
          </a:p>
        </p:txBody>
      </p:sp>
      <p:sp>
        <p:nvSpPr>
          <p:cNvPr id="260" name="Shape 260"/>
          <p:cNvSpPr/>
          <p:nvPr/>
        </p:nvSpPr>
        <p:spPr>
          <a:xfrm>
            <a:off x="11854067" y="1431558"/>
            <a:ext cx="9116002" cy="3796080"/>
          </a:xfrm>
          <a:prstGeom prst="rect">
            <a:avLst/>
          </a:prstGeom>
          <a:ln w="254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859919" y="9833585"/>
            <a:ext cx="9116003" cy="2450857"/>
          </a:xfrm>
          <a:prstGeom prst="rect">
            <a:avLst/>
          </a:prstGeom>
          <a:ln w="25400">
            <a:solidFill>
              <a:srgbClr val="FFFFFF">
                <a:alpha val="7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1778000" y="72390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Puppet</a:t>
            </a:r>
          </a:p>
        </p:txBody>
      </p:sp>
      <p:pic>
        <p:nvPicPr>
          <p:cNvPr id="264" name="PL_logo_vertical_RGB_l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5850" y="1736427"/>
            <a:ext cx="4432300" cy="60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2150342" y="1079499"/>
            <a:ext cx="21048515" cy="1155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/Library/Preferences/com.apple.loginwindow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  <a:endParaRPr sz="36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$login_window_domain =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'/Library/Preferences/com.apple.loginwindow'</a:t>
            </a:r>
            <a:endParaRPr sz="36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mac-defaults {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'Hide500Users'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domain =&gt; $login_window_domain,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key  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'Hide500Users'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type 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'bool'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value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'TRUE'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/Library/Preferences/com.apple.desktopservices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  <a:endParaRPr sz="36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$desktop_services_domain =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'/Library/Preferences/com.apple.desktopservices'</a:t>
            </a:r>
            <a:endParaRPr sz="36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mac-defaults {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'DSDontWriteNetworkStores'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domain =&gt; $desktop_services_domain,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key  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'DSDontWriteNetworkStores'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type 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'bool'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value 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'TRUE'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350627" y="4724400"/>
            <a:ext cx="22089145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file {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'/Applications/Utilities/Ticket Viewer.app'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sz="36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ensure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'link'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target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'/System/Library/CoreServices/Ticket Viewer.app'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file {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'/Applications/Utilities/Directory Utility.app'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sz="36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ensure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'link'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target =&gt; </a:t>
            </a:r>
            <a:r>
              <a:rPr sz="36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'/System/Library/CoreServices/Applications/Directory Utility.app'</a:t>
            </a: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Hiera</a:t>
            </a:r>
          </a:p>
        </p:txBody>
      </p:sp>
      <p:sp>
        <p:nvSpPr>
          <p:cNvPr id="271" name="Shape 271"/>
          <p:cNvSpPr/>
          <p:nvPr/>
        </p:nvSpPr>
        <p:spPr>
          <a:xfrm>
            <a:off x="3027920" y="3505199"/>
            <a:ext cx="18328160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{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35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"classes"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: [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      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"jyu_mac_base"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      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"jyu_mac_krb5conf"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      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"jyu_mac_customfacts"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      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"jyu_mac_munki"</a:t>
            </a:r>
            <a:endParaRPr sz="35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   ],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35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"jyu_mac_munki::software_repo_URL"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"https://...."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35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"jyu_mac_munki::logging_level"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"3"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35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"jyu_mac_munki::software_update_server_url"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"https://...."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3500">
                <a:solidFill>
                  <a:srgbClr val="70A5E7"/>
                </a:solidFill>
                <a:latin typeface="Menlo"/>
                <a:ea typeface="Menlo"/>
                <a:cs typeface="Menlo"/>
                <a:sym typeface="Menlo"/>
              </a:rPr>
              <a:t>"jyu_mac_base::software_update_server_url"</a:t>
            </a: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35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"https://...."</a:t>
            </a:r>
            <a:endParaRPr sz="35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AutoPkg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Kaikille samaa ruokaa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3751858" y="7080250"/>
            <a:ext cx="16880285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Ylläpidon koneille täysin sama hallinta kuin asiakkaille!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AutoPkg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FFFFFF"/>
                </a:solidFill>
                <a:hlinkClick r:id="rId2"/>
              </a:rPr>
              <a:t>https://github.com/autopkg/autopkg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Paketoinnin ja päivitysten haun automatisointi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6927335" y="6362700"/>
            <a:ext cx="1052933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$ autopkg search flash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77649" y="6362700"/>
            <a:ext cx="142287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$ autopkg run Firefox.download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5077649" y="6362700"/>
            <a:ext cx="142287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$ autopkg run Firefox.munki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AutoPkg ja Munki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Munki ja Puppet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Munki ja Puppet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Munki-palvelin on Puppet-client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Munki-palvelimen Apache käyttää Puppetin sertifikaattia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Munki-client käyttää omaa client-sertifikaattiaan sekä Puppet- että Munki-yhteyksiin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FFFFFF"/>
                </a:solidFill>
                <a:hlinkClick r:id="rId2"/>
              </a:rPr>
              <a:t>https://docs.puppetlabs.com/guides/passenger.html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Apache</a:t>
            </a:r>
          </a:p>
        </p:txBody>
      </p:sp>
      <p:sp>
        <p:nvSpPr>
          <p:cNvPr id="292" name="Shape 292"/>
          <p:cNvSpPr/>
          <p:nvPr/>
        </p:nvSpPr>
        <p:spPr>
          <a:xfrm>
            <a:off x="1162774" y="5029199"/>
            <a:ext cx="2205845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SSLCertificateFile      /var/lib/puppet/ssl/certs/munki-server.example.com.pem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SSLCertificateKeyFile   /var/lib/puppet/ssl/private_keys/munki-server.example.pem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SSLCertificateChainFile /var/lib/puppet/ssl/certs/ca.pem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SSLCACertificateFile    /var/lib/puppet/ssl/certs/ca.pem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SSLCARevocationFile     /var/lib/puppet/ssl/crl.pem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SSLVerifyClient         require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Puppet</a:t>
            </a:r>
          </a:p>
        </p:txBody>
      </p:sp>
      <p:sp>
        <p:nvSpPr>
          <p:cNvPr id="295" name="Shape 295"/>
          <p:cNvSpPr/>
          <p:nvPr/>
        </p:nvSpPr>
        <p:spPr>
          <a:xfrm>
            <a:off x="1032792" y="4184649"/>
            <a:ext cx="22318416" cy="722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Configure munki to use puppet certificates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7C8ABD"/>
                </a:solidFill>
                <a:latin typeface="Menlo"/>
                <a:ea typeface="Menlo"/>
                <a:cs typeface="Menlo"/>
                <a:sym typeface="Menlo"/>
              </a:rPr>
              <a:t># ======================================================</a:t>
            </a:r>
            <a:endParaRPr sz="44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$client_cert_path = </a:t>
            </a:r>
            <a:r>
              <a:rPr sz="44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"/var/lib/puppet/ssl/certs/${clientcert}.pem"</a:t>
            </a:r>
            <a:endParaRPr sz="4400">
              <a:solidFill>
                <a:srgbClr val="BBBBBB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mac-defaults { </a:t>
            </a:r>
            <a:r>
              <a:rPr sz="44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'ClientCertificatePath'</a:t>
            </a: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domain =&gt; </a:t>
            </a:r>
            <a:r>
              <a:rPr sz="44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'/var/root/Library/Preferences/ManagedInstalls'</a:t>
            </a: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key    =&gt; </a:t>
            </a:r>
            <a:r>
              <a:rPr sz="44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'ClientCertificatePath'</a:t>
            </a: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type   =&gt; </a:t>
            </a:r>
            <a:r>
              <a:rPr sz="4400">
                <a:solidFill>
                  <a:srgbClr val="A6E2FF"/>
                </a:solidFill>
                <a:latin typeface="Menlo"/>
                <a:ea typeface="Menlo"/>
                <a:cs typeface="Menlo"/>
                <a:sym typeface="Menlo"/>
              </a:rPr>
              <a:t>'string'</a:t>
            </a: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  value  =&gt; $client_cert_path,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BBBBBB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Kiitos!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Joustavuus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MATLAB vai R vai joku muu?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Miksi hallitaan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778000" y="310515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Kaikki ei aina "vaan toimi"</a:t>
            </a:r>
          </a:p>
        </p:txBody>
      </p:sp>
      <p:pic>
        <p:nvPicPr>
          <p:cNvPr id="5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7200" y="7816850"/>
            <a:ext cx="32512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0" y="7816850"/>
            <a:ext cx="32512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12800" y="7816850"/>
            <a:ext cx="32512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05600" y="781685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Miksi hallitaan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Koneen on oltava turvallinen ja käytettävä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Käyttäjillä on parempaakin tekemistä kuin päivittää Flashia ja Javaa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ustom 1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FFFF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1804</Words>
  <Application>Microsoft Macintosh PowerPoint</Application>
  <PresentationFormat>Custom</PresentationFormat>
  <Paragraphs>307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Black</vt:lpstr>
      <vt:lpstr>Mac-ylläpito Jyväskylän yliopistossa</vt:lpstr>
      <vt:lpstr>PowerPoint Presentation</vt:lpstr>
      <vt:lpstr>Ylläpidon periaatteita</vt:lpstr>
      <vt:lpstr>IT tukee ja mahdollistaa</vt:lpstr>
      <vt:lpstr>Kaikille samaa ruokaa</vt:lpstr>
      <vt:lpstr>Joustavuus</vt:lpstr>
      <vt:lpstr>Miksi hallitaan</vt:lpstr>
      <vt:lpstr>Kaikki ei aina "vaan toimi"</vt:lpstr>
      <vt:lpstr>Miksi hallitaan</vt:lpstr>
      <vt:lpstr>Miksi hallitaan</vt:lpstr>
      <vt:lpstr>Mitä hallitaan</vt:lpstr>
      <vt:lpstr>Mitä hallitaan</vt:lpstr>
      <vt:lpstr>Mitä hallitaan</vt:lpstr>
      <vt:lpstr>Mitä hallitaan</vt:lpstr>
      <vt:lpstr>Mitä hallitaan</vt:lpstr>
      <vt:lpstr>Mitä hallitaan</vt:lpstr>
      <vt:lpstr>Mitä hallitaan</vt:lpstr>
      <vt:lpstr>Mitä hallitaan</vt:lpstr>
      <vt:lpstr>Työkaluja</vt:lpstr>
      <vt:lpstr>Mitä ei hallita</vt:lpstr>
      <vt:lpstr>Emme estä asioita</vt:lpstr>
      <vt:lpstr>Bootstrap</vt:lpstr>
      <vt:lpstr>Bootstrap</vt:lpstr>
      <vt:lpstr>Asennetaan Munki ja Puppet</vt:lpstr>
      <vt:lpstr>Ylläpitotunnus</vt:lpstr>
      <vt:lpstr>Client setup -paketti</vt:lpstr>
      <vt:lpstr>Konfiguroidaan Puppet</vt:lpstr>
      <vt:lpstr>Konfiguroidaan Munki</vt:lpstr>
      <vt:lpstr>Käynnistys</vt:lpstr>
      <vt:lpstr>Ensimmäinen Puppet-ajo</vt:lpstr>
      <vt:lpstr>Munki</vt:lpstr>
      <vt:lpstr>Munki</vt:lpstr>
      <vt:lpstr>PowerPoint Presentation</vt:lpstr>
      <vt:lpstr>Demo käyttäjän näkökulmasta</vt:lpstr>
      <vt:lpstr>Munki</vt:lpstr>
      <vt:lpstr>PowerPoint Presentation</vt:lpstr>
      <vt:lpstr>PowerPoint Presentation</vt:lpstr>
      <vt:lpstr>Manifestit</vt:lpstr>
      <vt:lpstr>PowerPoint Presentation</vt:lpstr>
      <vt:lpstr>Git</vt:lpstr>
      <vt:lpstr>PowerPoint Presentation</vt:lpstr>
      <vt:lpstr>PowerPoint Presentation</vt:lpstr>
      <vt:lpstr>PowerPoint Presentation</vt:lpstr>
      <vt:lpstr>PowerPoint Presentation</vt:lpstr>
      <vt:lpstr>Puppet</vt:lpstr>
      <vt:lpstr>PowerPoint Presentation</vt:lpstr>
      <vt:lpstr>PowerPoint Presentation</vt:lpstr>
      <vt:lpstr>Hiera</vt:lpstr>
      <vt:lpstr>AutoPkg</vt:lpstr>
      <vt:lpstr>AutoPkg</vt:lpstr>
      <vt:lpstr>PowerPoint Presentation</vt:lpstr>
      <vt:lpstr>PowerPoint Presentation</vt:lpstr>
      <vt:lpstr>PowerPoint Presentation</vt:lpstr>
      <vt:lpstr>AutoPkg ja Munki demo</vt:lpstr>
      <vt:lpstr>Munki ja Puppet</vt:lpstr>
      <vt:lpstr>Munki ja Puppet</vt:lpstr>
      <vt:lpstr>Apache</vt:lpstr>
      <vt:lpstr>Puppet</vt:lpstr>
      <vt:lpstr>Kiitos!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Mac-ylläpito Jyväskylän yliopistossa</dc:title>
  <cp:lastModifiedBy>University of Jyväskylä</cp:lastModifiedBy>
  <cp:revision>2</cp:revision>
  <dcterms:modified xsi:type="dcterms:W3CDTF">2014-11-03T08:43:32Z</dcterms:modified>
</cp:coreProperties>
</file>