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72" r:id="rId8"/>
    <p:sldId id="263" r:id="rId9"/>
    <p:sldId id="273" r:id="rId10"/>
    <p:sldId id="265" r:id="rId11"/>
    <p:sldId id="271" r:id="rId12"/>
    <p:sldId id="264" r:id="rId13"/>
    <p:sldId id="267" r:id="rId14"/>
    <p:sldId id="277" r:id="rId15"/>
    <p:sldId id="258" r:id="rId16"/>
    <p:sldId id="276" r:id="rId17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39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4" autoAdjust="0"/>
  </p:normalViewPr>
  <p:slideViewPr>
    <p:cSldViewPr snapToGrid="0" snapToObject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82A9E62-4885-4D24-83FE-EFDCC408A462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111058-4D9D-42F6-A502-75C96B12BE0E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1811019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4881B39-177A-4519-B647-947A5FFD0367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i-FI" noProof="0" smtClean="0"/>
              <a:t>Muokkaa tekstin perustyylejä osoittamalla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4CF4B7-C696-4FFC-845E-6451425E0F17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6906299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881B39-177A-4519-B647-947A5FFD0367}" type="datetime1">
              <a:rPr lang="fi-FI" smtClean="0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CF4B7-C696-4FFC-845E-6451425E0F17}" type="slidenum">
              <a:rPr lang="fi-FI" altLang="en-US" smtClean="0"/>
              <a:pPr/>
              <a:t>1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25875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881B39-177A-4519-B647-947A5FFD0367}" type="datetime1">
              <a:rPr lang="fi-FI" smtClean="0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CF4B7-C696-4FFC-845E-6451425E0F17}" type="slidenum">
              <a:rPr lang="fi-FI" altLang="en-US" smtClean="0"/>
              <a:pPr/>
              <a:t>8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513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8" descr="kansikuv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Kuva 12" descr="CSClogo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0988"/>
            <a:ext cx="1177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>
            <a:spLocks noGrp="1"/>
          </p:cNvSpPr>
          <p:nvPr>
            <p:ph type="ctrTitle"/>
          </p:nvPr>
        </p:nvSpPr>
        <p:spPr>
          <a:xfrm>
            <a:off x="2382578" y="4947805"/>
            <a:ext cx="7772400" cy="293601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7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AEF26-8EEF-4163-9B96-AD15CB94D693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4F09D9B-BA1C-4A1C-AE1C-42B78734CDD4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275206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773419"/>
            <a:ext cx="7063014" cy="993235"/>
          </a:xfrm>
        </p:spPr>
        <p:txBody>
          <a:bodyPr/>
          <a:lstStyle/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872491"/>
            <a:ext cx="7063014" cy="4253672"/>
          </a:xfrm>
        </p:spPr>
        <p:txBody>
          <a:bodyPr vert="eaVert"/>
          <a:lstStyle/>
          <a:p>
            <a:pPr lvl="0"/>
            <a:r>
              <a:rPr lang="fi-FI" dirty="0" smtClean="0"/>
              <a:t>Muokkaa tekstin perustyylejä osoittamalla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6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AC653F-B0C6-4465-B297-4610025712BC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7763" cy="365125"/>
          </a:xfrm>
        </p:spPr>
        <p:txBody>
          <a:bodyPr/>
          <a:lstStyle>
            <a:lvl1pPr>
              <a:defRPr/>
            </a:lvl1pPr>
          </a:lstStyle>
          <a:p>
            <a:fld id="{22EE3CFD-6992-476B-87A3-590EFAEE77EF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8173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019800" y="508000"/>
            <a:ext cx="1872343" cy="4844143"/>
          </a:xfrm>
        </p:spPr>
        <p:txBody>
          <a:bodyPr vert="eaVert"/>
          <a:lstStyle/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5562600" cy="4844143"/>
          </a:xfrm>
        </p:spPr>
        <p:txBody>
          <a:bodyPr vert="eaVert"/>
          <a:lstStyle/>
          <a:p>
            <a:pPr lvl="0"/>
            <a:r>
              <a:rPr lang="fi-FI" dirty="0" smtClean="0"/>
              <a:t>Muokkaa tekstin perustyylejä osoittamalla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6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260A8E-641A-4CAF-B89C-778F8DBC012C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8EDE702-DEEC-4DCE-9AC8-CDE62A2C154F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97752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39FA8"/>
                </a:solidFill>
                <a:latin typeface="+mj-lt"/>
              </a:defRPr>
            </a:lvl1pPr>
          </a:lstStyle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872491"/>
            <a:ext cx="8229600" cy="4253672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fi-FI" dirty="0" smtClean="0"/>
              <a:t>Muokkaa tekstin perustyylejä osoittamalla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6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B5A9EE-BE29-4F4B-A160-B888B554D0EA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6853238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3E92AE-29AA-4150-A9DB-2A62AB90DFFD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0517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2755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1255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smtClean="0"/>
              <a:t>Muokkaa tekstin perustyylejä osoittamalla</a:t>
            </a:r>
          </a:p>
        </p:txBody>
      </p:sp>
      <p:sp>
        <p:nvSpPr>
          <p:cNvPr id="6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38A67C-CF0A-40F3-B075-7B7038D28D0A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6843713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8E2AA7B-F8E5-490B-88BA-E4E9E96B2990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238844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606965"/>
            <a:ext cx="8229600" cy="993235"/>
          </a:xfrm>
        </p:spPr>
        <p:txBody>
          <a:bodyPr/>
          <a:lstStyle/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smtClean="0"/>
              <a:t>Muokkaa tekstin perustyylejä osoittamalla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7" name="Päiväykse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7C10D-55B0-404E-96B2-E6A20D6ACCD9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8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6853238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3391285-2B8F-4845-A539-183CE452AF2D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6572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1878"/>
            <a:ext cx="8229600" cy="993235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smtClean="0"/>
              <a:t>Muokkaa perustyylejä </a:t>
            </a:r>
            <a:r>
              <a:rPr lang="fi-FI" dirty="0" err="1" smtClean="0"/>
              <a:t>osoitt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765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 smtClean="0"/>
              <a:t>Muokkaa tekstin perustyylejä osoittamalla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4050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 smtClean="0"/>
              <a:t>Muokkaa tekstin perustyylejä osoittamalla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7653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4050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9" name="Päiväykse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4EA593-1526-4E82-8FEC-0190F6FD7ADA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10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1" name="Dian numeron paikkamerkki 8"/>
          <p:cNvSpPr>
            <a:spLocks noGrp="1"/>
          </p:cNvSpPr>
          <p:nvPr>
            <p:ph type="sldNum" sz="quarter" idx="12"/>
          </p:nvPr>
        </p:nvSpPr>
        <p:spPr>
          <a:xfrm>
            <a:off x="6840538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087401A-F6C4-434B-9184-C95CDBF87A67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54930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5" name="Päiväykse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A31A3A-5563-4E12-9F3F-A2F2C0D92450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6811963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5903E3-1CAA-4EDD-AC17-4F92696A8369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41431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äiväykse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C70A92-10F3-4EC5-80C6-4B1C1322100C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3"/>
          <p:cNvSpPr>
            <a:spLocks noGrp="1"/>
          </p:cNvSpPr>
          <p:nvPr>
            <p:ph type="sldNum" sz="quarter" idx="12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5555471-A2C0-4270-A0E2-2C76C5C5EA4B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51334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5" name="Päiväykse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C8C69A-6989-48FF-B8FC-60458DEC4718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68707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EBD66C5-C23F-498C-A3D1-47C19A54CE7D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55618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10" descr="88907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Kuva 11" descr="CSC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199" y="4800600"/>
            <a:ext cx="64189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57199" y="612775"/>
            <a:ext cx="64189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199" y="5367338"/>
            <a:ext cx="64189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7" name="Päiväykse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DFE71E-D98D-4530-AAC2-B87759D31758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8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6875463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3D6757F-726B-4603-B990-4E1FFD0F8405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8685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Kuva 10" descr="8890755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773113"/>
            <a:ext cx="82296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perustyylejä osoitt.</a:t>
            </a:r>
          </a:p>
        </p:txBody>
      </p:sp>
      <p:sp>
        <p:nvSpPr>
          <p:cNvPr id="1028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873250"/>
            <a:ext cx="8229600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tekstin perustyylejä osoittamalla</a:t>
            </a:r>
          </a:p>
          <a:p>
            <a:pPr lvl="1"/>
            <a:r>
              <a:rPr lang="fi-FI" altLang="en-US" smtClean="0"/>
              <a:t>toinen taso</a:t>
            </a:r>
          </a:p>
          <a:p>
            <a:pPr lvl="2"/>
            <a:r>
              <a:rPr lang="fi-FI" altLang="en-US" smtClean="0"/>
              <a:t>kolmas taso</a:t>
            </a:r>
          </a:p>
          <a:p>
            <a:pPr lvl="3"/>
            <a:r>
              <a:rPr lang="fi-FI" altLang="en-US" smtClean="0"/>
              <a:t>neljäs taso</a:t>
            </a:r>
          </a:p>
          <a:p>
            <a:pPr lvl="4"/>
            <a:r>
              <a:rPr lang="fi-FI" altLang="en-US" smtClean="0"/>
              <a:t>viides taso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09A60B5-50E2-4E5B-AEB0-B1BE16FCB4DB}" type="datetime1">
              <a:rPr lang="fi-FI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8611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fld id="{FF076038-4B6B-4715-ACB5-C67E14323A38}" type="slidenum">
              <a:rPr lang="fi-FI" altLang="en-US"/>
              <a:pPr/>
              <a:t>‹#›</a:t>
            </a:fld>
            <a:endParaRPr lang="fi-FI" altLang="en-US"/>
          </a:p>
        </p:txBody>
      </p:sp>
      <p:pic>
        <p:nvPicPr>
          <p:cNvPr id="1032" name="Kuva 11" descr="CSC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01625"/>
            <a:ext cx="100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39FA8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939FA8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O3A-ucq8E8#t=33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siakaspalvelu@eduuni.fi" TargetMode="External"/><Relationship Id="rId2" Type="http://schemas.openxmlformats.org/officeDocument/2006/relationships/hyperlink" Target="http://eduuni.f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wiki.eduuni.fi/display/inf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duuni.fi/display/info/Asiakka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tsikko 52"/>
          <p:cNvSpPr>
            <a:spLocks noGrp="1"/>
          </p:cNvSpPr>
          <p:nvPr>
            <p:ph type="ctrTitle"/>
          </p:nvPr>
        </p:nvSpPr>
        <p:spPr>
          <a:xfrm>
            <a:off x="2382838" y="4948238"/>
            <a:ext cx="7772400" cy="293687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Eduuni -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tehokkaan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yhteistyön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edellytykset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Tekstiruutu 1"/>
          <p:cNvSpPr txBox="1"/>
          <p:nvPr/>
        </p:nvSpPr>
        <p:spPr>
          <a:xfrm>
            <a:off x="2445969" y="5782964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939FA8"/>
                </a:solidFill>
              </a:rPr>
              <a:t>IT-päivät 2014</a:t>
            </a:r>
          </a:p>
          <a:p>
            <a:r>
              <a:rPr lang="fi-FI" dirty="0" smtClean="0">
                <a:solidFill>
                  <a:srgbClr val="939FA8"/>
                </a:solidFill>
              </a:rPr>
              <a:t>Sami Saarikoski CSC</a:t>
            </a:r>
            <a:endParaRPr lang="en-US" dirty="0">
              <a:solidFill>
                <a:srgbClr val="939FA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5A9EE-BE29-4F4B-A160-B888B554D0EA}" type="datetime1">
              <a:rPr lang="fi-FI" smtClean="0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2AE-29AA-4150-A9DB-2A62AB90DFFD}" type="slidenum">
              <a:rPr lang="fi-FI" altLang="en-US" smtClean="0"/>
              <a:pPr/>
              <a:t>10</a:t>
            </a:fld>
            <a:endParaRPr lang="fi-FI" altLang="en-US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78"/>
            <a:ext cx="8230254" cy="59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Tulossa…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Eduuni-ID ja Eduuni-työtilat</a:t>
            </a:r>
          </a:p>
          <a:p>
            <a:pPr lvl="1"/>
            <a:r>
              <a:rPr lang="fi-FI" dirty="0" smtClean="0"/>
              <a:t>Kehitetään entistä turvallisempia ratkaisuja </a:t>
            </a:r>
            <a:r>
              <a:rPr lang="fi-FI" dirty="0" err="1" smtClean="0"/>
              <a:t>tunnistautumiseen</a:t>
            </a:r>
            <a:r>
              <a:rPr lang="fi-FI" dirty="0" smtClean="0"/>
              <a:t> tavoitteena ”turvatyötilat” luottamukselliselle tiedolle (ST III)</a:t>
            </a:r>
          </a:p>
          <a:p>
            <a:r>
              <a:rPr lang="fi-FI" dirty="0" smtClean="0"/>
              <a:t>Eduuni-wiki</a:t>
            </a:r>
          </a:p>
          <a:p>
            <a:pPr lvl="1"/>
            <a:r>
              <a:rPr lang="en-US" dirty="0">
                <a:hlinkClick r:id="rId2"/>
              </a:rPr>
              <a:t>https://www.youtube.com/watch?v=nO3A-ucq8E8#t=3376</a:t>
            </a:r>
            <a:endParaRPr lang="en-US" dirty="0"/>
          </a:p>
          <a:p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5A9EE-BE29-4F4B-A160-B888B554D0EA}" type="datetime1">
              <a:rPr lang="fi-FI" smtClean="0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2AE-29AA-4150-A9DB-2A62AB90DFFD}" type="slidenum">
              <a:rPr lang="fi-FI" altLang="en-US" smtClean="0"/>
              <a:pPr/>
              <a:t>11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28967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Kiitos!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1" hangingPunct="1">
              <a:buNone/>
            </a:pPr>
            <a:endParaRPr lang="fi-FI" dirty="0" smtClean="0"/>
          </a:p>
          <a:p>
            <a:pPr marL="0" indent="0" algn="ctr" eaLnBrk="1" hangingPunct="1">
              <a:buNone/>
            </a:pPr>
            <a:endParaRPr lang="fi-FI" dirty="0" smtClean="0"/>
          </a:p>
          <a:p>
            <a:pPr marL="0" indent="0" algn="ctr" eaLnBrk="1" hangingPunct="1">
              <a:buNone/>
            </a:pPr>
            <a:r>
              <a:rPr lang="fi-FI" dirty="0" smtClean="0"/>
              <a:t>Sami Saarikoski</a:t>
            </a:r>
          </a:p>
          <a:p>
            <a:pPr marL="0" indent="0" algn="ctr" eaLnBrk="1" hangingPunct="1">
              <a:buNone/>
            </a:pPr>
            <a:endParaRPr lang="fi-FI" dirty="0" smtClean="0"/>
          </a:p>
          <a:p>
            <a:pPr marL="0" indent="0" algn="ctr" eaLnBrk="1" hangingPunct="1">
              <a:buNone/>
            </a:pPr>
            <a:endParaRPr lang="fi-FI" dirty="0" smtClean="0"/>
          </a:p>
          <a:p>
            <a:pPr marL="0" indent="0" algn="ctr" eaLnBrk="1" hangingPunct="1">
              <a:buNone/>
            </a:pPr>
            <a:r>
              <a:rPr lang="fi-FI" sz="1846" dirty="0" smtClean="0">
                <a:hlinkClick r:id="rId2"/>
              </a:rPr>
              <a:t>http://eduuni.fi</a:t>
            </a:r>
            <a:endParaRPr lang="fi-FI" sz="1846" dirty="0" smtClean="0">
              <a:hlinkClick r:id="rId3"/>
            </a:endParaRPr>
          </a:p>
          <a:p>
            <a:pPr marL="0" indent="0" algn="ctr" eaLnBrk="1" hangingPunct="1">
              <a:buNone/>
            </a:pPr>
            <a:r>
              <a:rPr lang="fi-FI" sz="1846" dirty="0" smtClean="0">
                <a:hlinkClick r:id="rId3"/>
              </a:rPr>
              <a:t>asiakaspalvelu@eduuni.fi</a:t>
            </a:r>
            <a:endParaRPr lang="fi-FI" sz="1846" dirty="0"/>
          </a:p>
          <a:p>
            <a:pPr marL="0" indent="0" algn="ctr" eaLnBrk="1" hangingPunct="1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Yhteistyöalustat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5">
            <a:noAutofit/>
          </a:bodyPr>
          <a:lstStyle/>
          <a:p>
            <a:pPr marL="0" indent="0">
              <a:buNone/>
            </a:pPr>
            <a:r>
              <a:rPr lang="en-US" sz="738" dirty="0"/>
              <a:t>4Projects</a:t>
            </a:r>
          </a:p>
          <a:p>
            <a:pPr marL="0" indent="0">
              <a:buNone/>
            </a:pPr>
            <a:r>
              <a:rPr lang="en-US" sz="738" dirty="0" err="1"/>
              <a:t>AceProject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Adobe Acrobat</a:t>
            </a:r>
          </a:p>
          <a:p>
            <a:pPr marL="0" indent="0">
              <a:buNone/>
            </a:pPr>
            <a:r>
              <a:rPr lang="en-US" sz="738" dirty="0" err="1"/>
              <a:t>AgileZen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AirSet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Alfresco</a:t>
            </a:r>
          </a:p>
          <a:p>
            <a:pPr marL="0" indent="0">
              <a:buNone/>
            </a:pPr>
            <a:r>
              <a:rPr lang="en-US" sz="738" dirty="0" err="1"/>
              <a:t>Altova</a:t>
            </a:r>
            <a:r>
              <a:rPr lang="en-US" sz="738" dirty="0"/>
              <a:t> </a:t>
            </a:r>
            <a:r>
              <a:rPr lang="en-US" sz="738" dirty="0" err="1"/>
              <a:t>MetaTeam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Asana</a:t>
            </a:r>
          </a:p>
          <a:p>
            <a:pPr marL="0" indent="0">
              <a:buNone/>
            </a:pPr>
            <a:r>
              <a:rPr lang="en-US" sz="738" dirty="0" err="1"/>
              <a:t>Atlassian</a:t>
            </a:r>
            <a:r>
              <a:rPr lang="en-US" sz="738" dirty="0"/>
              <a:t> Confluence</a:t>
            </a:r>
          </a:p>
          <a:p>
            <a:pPr marL="0" indent="0">
              <a:buNone/>
            </a:pPr>
            <a:r>
              <a:rPr lang="en-US" sz="738" dirty="0" err="1"/>
              <a:t>Atmail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Axigen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Basecamp</a:t>
            </a:r>
          </a:p>
          <a:p>
            <a:pPr marL="0" indent="0">
              <a:buNone/>
            </a:pPr>
            <a:r>
              <a:rPr lang="en-US" sz="738" dirty="0" err="1"/>
              <a:t>Binfire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Bitrix24</a:t>
            </a:r>
          </a:p>
          <a:p>
            <a:pPr marL="0" indent="0">
              <a:buNone/>
            </a:pPr>
            <a:r>
              <a:rPr lang="en-US" sz="738" dirty="0" err="1"/>
              <a:t>Blogtronix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Box.net</a:t>
            </a:r>
          </a:p>
          <a:p>
            <a:pPr marL="0" indent="0">
              <a:buNone/>
            </a:pPr>
            <a:r>
              <a:rPr lang="en-US" sz="738" dirty="0"/>
              <a:t>BSCW</a:t>
            </a:r>
          </a:p>
          <a:p>
            <a:pPr marL="0" indent="0">
              <a:buNone/>
            </a:pPr>
            <a:r>
              <a:rPr lang="en-US" sz="738" dirty="0" err="1"/>
              <a:t>Cadac</a:t>
            </a:r>
            <a:r>
              <a:rPr lang="en-US" sz="738" dirty="0"/>
              <a:t> </a:t>
            </a:r>
            <a:r>
              <a:rPr lang="en-US" sz="738" dirty="0" err="1"/>
              <a:t>Organice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Cadweb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Calliflower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Celoxis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Cerebro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cineSync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Clarizen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Clearspace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ClickHome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Clinked</a:t>
            </a:r>
          </a:p>
          <a:p>
            <a:pPr marL="0" indent="0">
              <a:buNone/>
            </a:pPr>
            <a:r>
              <a:rPr lang="en-US" sz="738" dirty="0" err="1"/>
              <a:t>codeBeamer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Collaba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Collaber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Collabtive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Concursive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Collanos</a:t>
            </a:r>
            <a:r>
              <a:rPr lang="en-US" sz="738" dirty="0"/>
              <a:t> Workplace</a:t>
            </a:r>
          </a:p>
          <a:p>
            <a:pPr marL="0" indent="0">
              <a:buNone/>
            </a:pPr>
            <a:r>
              <a:rPr lang="en-US" sz="738" dirty="0" err="1"/>
              <a:t>Comindware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CoMotion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Contactizer</a:t>
            </a:r>
            <a:r>
              <a:rPr lang="en-US" sz="738" dirty="0"/>
              <a:t> Pro</a:t>
            </a:r>
          </a:p>
          <a:p>
            <a:pPr marL="0" indent="0">
              <a:buNone/>
            </a:pPr>
            <a:r>
              <a:rPr lang="en-US" sz="738" dirty="0" err="1"/>
              <a:t>Creately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Debategraph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e</a:t>
            </a:r>
          </a:p>
          <a:p>
            <a:pPr marL="0" indent="0">
              <a:buNone/>
            </a:pPr>
            <a:r>
              <a:rPr lang="en-US" sz="738" dirty="0"/>
              <a:t>Eclipse (suite)</a:t>
            </a:r>
          </a:p>
          <a:p>
            <a:pPr marL="0" indent="0">
              <a:buNone/>
            </a:pPr>
            <a:r>
              <a:rPr lang="en-US" sz="738" dirty="0"/>
              <a:t>err</a:t>
            </a:r>
          </a:p>
          <a:p>
            <a:pPr marL="0" indent="0">
              <a:buNone/>
            </a:pPr>
            <a:r>
              <a:rPr lang="en-US" sz="738" dirty="0" err="1"/>
              <a:t>EditGrid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Elluminate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EMC Documentum </a:t>
            </a:r>
            <a:r>
              <a:rPr lang="en-US" sz="738" dirty="0" err="1"/>
              <a:t>eRoom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eXo</a:t>
            </a:r>
            <a:r>
              <a:rPr lang="en-US" sz="738" dirty="0"/>
              <a:t> Platform The Open Source Enterprise Social Platform</a:t>
            </a:r>
          </a:p>
          <a:p>
            <a:pPr marL="0" indent="0">
              <a:buNone/>
            </a:pPr>
            <a:r>
              <a:rPr lang="en-US" sz="738" dirty="0" err="1"/>
              <a:t>Fabasoft</a:t>
            </a:r>
            <a:r>
              <a:rPr lang="en-US" sz="738" dirty="0"/>
              <a:t> Folio Cloud</a:t>
            </a:r>
          </a:p>
          <a:p>
            <a:pPr marL="0" indent="0">
              <a:buNone/>
            </a:pPr>
            <a:r>
              <a:rPr lang="en-US" sz="738" dirty="0" err="1"/>
              <a:t>Framebench</a:t>
            </a:r>
            <a:r>
              <a:rPr lang="en-US" sz="738" dirty="0"/>
              <a:t> Project Management</a:t>
            </a:r>
          </a:p>
          <a:p>
            <a:pPr marL="0" indent="0">
              <a:buNone/>
            </a:pPr>
            <a:r>
              <a:rPr lang="en-US" sz="738" dirty="0" err="1"/>
              <a:t>FirstClass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FMYI</a:t>
            </a:r>
          </a:p>
          <a:p>
            <a:pPr marL="0" indent="0">
              <a:buNone/>
            </a:pPr>
            <a:r>
              <a:rPr lang="en-US" sz="738" dirty="0" err="1"/>
              <a:t>GForge</a:t>
            </a:r>
            <a:r>
              <a:rPr lang="en-US" sz="738" dirty="0"/>
              <a:t> Advanced Server</a:t>
            </a:r>
          </a:p>
          <a:p>
            <a:pPr marL="0" indent="0">
              <a:buNone/>
            </a:pPr>
            <a:r>
              <a:rPr lang="en-US" sz="738" dirty="0"/>
              <a:t>Google Apps</a:t>
            </a:r>
          </a:p>
          <a:p>
            <a:pPr marL="0" indent="0">
              <a:buNone/>
            </a:pPr>
            <a:r>
              <a:rPr lang="en-US" sz="738" dirty="0" err="1"/>
              <a:t>GrexIt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Group-Office groupware and CRM</a:t>
            </a:r>
          </a:p>
          <a:p>
            <a:pPr marL="0" indent="0">
              <a:buNone/>
            </a:pPr>
            <a:r>
              <a:rPr lang="en-US" sz="738" dirty="0" err="1"/>
              <a:t>GroveSite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Hall.com</a:t>
            </a:r>
          </a:p>
          <a:p>
            <a:pPr marL="0" indent="0">
              <a:buNone/>
            </a:pPr>
            <a:r>
              <a:rPr lang="en-US" sz="738" dirty="0" err="1"/>
              <a:t>HighQ</a:t>
            </a:r>
            <a:r>
              <a:rPr lang="en-US" sz="738" dirty="0"/>
              <a:t> Collaborate</a:t>
            </a:r>
          </a:p>
          <a:p>
            <a:pPr marL="0" indent="0">
              <a:buNone/>
            </a:pPr>
            <a:r>
              <a:rPr lang="en-US" sz="738" dirty="0"/>
              <a:t>Huddle</a:t>
            </a:r>
          </a:p>
          <a:p>
            <a:pPr marL="0" indent="0">
              <a:buNone/>
            </a:pPr>
            <a:r>
              <a:rPr lang="en-US" sz="738" dirty="0" err="1"/>
              <a:t>Hyperoffice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i</a:t>
            </a:r>
            <a:r>
              <a:rPr lang="en-US" sz="738" dirty="0"/>
              <a:t>-sense</a:t>
            </a:r>
          </a:p>
          <a:p>
            <a:pPr marL="0" indent="0">
              <a:buNone/>
            </a:pPr>
            <a:r>
              <a:rPr lang="en-US" sz="738" dirty="0"/>
              <a:t>IBM Connections</a:t>
            </a:r>
          </a:p>
          <a:p>
            <a:pPr marL="0" indent="0">
              <a:buNone/>
            </a:pPr>
            <a:r>
              <a:rPr lang="en-US" sz="738" dirty="0"/>
              <a:t>IBM Notes and Domino</a:t>
            </a:r>
          </a:p>
          <a:p>
            <a:pPr marL="0" indent="0">
              <a:buNone/>
            </a:pPr>
            <a:r>
              <a:rPr lang="en-US" sz="738" dirty="0"/>
              <a:t>IBM </a:t>
            </a:r>
            <a:r>
              <a:rPr lang="en-US" sz="738" dirty="0" err="1"/>
              <a:t>Quickr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IBM Workplace-branded products</a:t>
            </a:r>
          </a:p>
          <a:p>
            <a:pPr marL="0" indent="0">
              <a:buNone/>
            </a:pPr>
            <a:r>
              <a:rPr lang="en-US" sz="738" dirty="0"/>
              <a:t>IBM </a:t>
            </a:r>
            <a:r>
              <a:rPr lang="en-US" sz="738" dirty="0" err="1"/>
              <a:t>Sametime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Jama</a:t>
            </a:r>
            <a:r>
              <a:rPr lang="en-US" sz="738" dirty="0"/>
              <a:t> Contour</a:t>
            </a:r>
          </a:p>
          <a:p>
            <a:pPr marL="0" indent="0">
              <a:buNone/>
            </a:pPr>
            <a:r>
              <a:rPr lang="en-US" sz="738" dirty="0" err="1"/>
              <a:t>JotSpot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Kanban Tool</a:t>
            </a:r>
          </a:p>
          <a:p>
            <a:pPr marL="0" indent="0">
              <a:buNone/>
            </a:pPr>
            <a:r>
              <a:rPr lang="en-US" sz="738" dirty="0" err="1"/>
              <a:t>Kerio</a:t>
            </a:r>
            <a:r>
              <a:rPr lang="en-US" sz="738" dirty="0"/>
              <a:t> Connect</a:t>
            </a:r>
          </a:p>
          <a:p>
            <a:pPr marL="0" indent="0">
              <a:buNone/>
            </a:pPr>
            <a:r>
              <a:rPr lang="en-US" sz="738" dirty="0"/>
              <a:t>Knowledge Plaza</a:t>
            </a:r>
          </a:p>
          <a:p>
            <a:pPr marL="0" indent="0">
              <a:buNone/>
            </a:pPr>
            <a:r>
              <a:rPr lang="en-US" sz="738" dirty="0" err="1"/>
              <a:t>KnowledgeTree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Kolab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Liferay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LiquidPlanner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LogicalDOC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LucidChart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MangoApps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Mavenlink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Microsoft Exchange Server and the Microsoft Outlook client</a:t>
            </a:r>
          </a:p>
          <a:p>
            <a:pPr marL="0" indent="0">
              <a:buNone/>
            </a:pPr>
            <a:r>
              <a:rPr lang="en-US" sz="738" dirty="0"/>
              <a:t>Microsoft Windows Live messenger</a:t>
            </a:r>
          </a:p>
          <a:p>
            <a:pPr marL="0" indent="0">
              <a:buNone/>
            </a:pPr>
            <a:r>
              <a:rPr lang="en-US" sz="738" dirty="0"/>
              <a:t>Microsoft Live Meeting</a:t>
            </a:r>
          </a:p>
          <a:p>
            <a:pPr marL="0" indent="0">
              <a:buNone/>
            </a:pPr>
            <a:r>
              <a:rPr lang="en-US" sz="738" dirty="0"/>
              <a:t>Microsoft Office Live Communications Server</a:t>
            </a:r>
          </a:p>
          <a:p>
            <a:pPr marL="0" indent="0">
              <a:buNone/>
            </a:pPr>
            <a:r>
              <a:rPr lang="en-US" sz="738" dirty="0"/>
              <a:t>Microsoft Office desktop tools for collaboration</a:t>
            </a:r>
          </a:p>
          <a:p>
            <a:pPr marL="0" indent="0">
              <a:buNone/>
            </a:pPr>
            <a:r>
              <a:rPr lang="en-US" sz="738" dirty="0"/>
              <a:t>Microsoft Project Server</a:t>
            </a:r>
          </a:p>
          <a:p>
            <a:pPr marL="0" indent="0">
              <a:buNone/>
            </a:pPr>
            <a:r>
              <a:rPr lang="en-US" sz="738" dirty="0"/>
              <a:t>Microsoft SharePoint Server and Microsoft SharePoint Foundation</a:t>
            </a:r>
          </a:p>
          <a:p>
            <a:pPr marL="0" indent="0">
              <a:buNone/>
            </a:pPr>
            <a:r>
              <a:rPr lang="en-US" sz="738" dirty="0"/>
              <a:t>Microsoft SharePoint Workspace</a:t>
            </a:r>
          </a:p>
          <a:p>
            <a:pPr marL="0" indent="0">
              <a:buNone/>
            </a:pPr>
            <a:r>
              <a:rPr lang="en-US" sz="738" dirty="0"/>
              <a:t>Microsoft Team Foundation Server</a:t>
            </a:r>
          </a:p>
          <a:p>
            <a:pPr marL="0" indent="0">
              <a:buNone/>
            </a:pPr>
            <a:r>
              <a:rPr lang="en-US" sz="738" dirty="0"/>
              <a:t>Mindjet</a:t>
            </a:r>
          </a:p>
          <a:p>
            <a:pPr marL="0" indent="0">
              <a:buNone/>
            </a:pPr>
            <a:r>
              <a:rPr lang="en-US" sz="738" dirty="0" err="1"/>
              <a:t>MindView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MindMeister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Mixedink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Nefsis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Novell GroupWise</a:t>
            </a:r>
          </a:p>
          <a:p>
            <a:pPr marL="0" indent="0">
              <a:buNone/>
            </a:pPr>
            <a:r>
              <a:rPr lang="en-US" sz="738" dirty="0"/>
              <a:t>Oracle Beehive</a:t>
            </a:r>
          </a:p>
          <a:p>
            <a:pPr marL="0" indent="0">
              <a:buNone/>
            </a:pPr>
            <a:r>
              <a:rPr lang="en-US" sz="738" dirty="0"/>
              <a:t>Oracle </a:t>
            </a:r>
            <a:r>
              <a:rPr lang="en-US" sz="738" dirty="0" err="1"/>
              <a:t>WebCenter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omNovia</a:t>
            </a:r>
            <a:r>
              <a:rPr lang="en-US" sz="738" dirty="0"/>
              <a:t> Technologies</a:t>
            </a:r>
          </a:p>
          <a:p>
            <a:pPr marL="0" indent="0">
              <a:buNone/>
            </a:pPr>
            <a:r>
              <a:rPr lang="en-US" sz="738" dirty="0" err="1"/>
              <a:t>OpenProject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Owis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PabloDraw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Pidoco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Pivotal Tracker</a:t>
            </a:r>
          </a:p>
          <a:p>
            <a:pPr marL="0" indent="0">
              <a:buNone/>
            </a:pPr>
            <a:r>
              <a:rPr lang="en-US" sz="738" dirty="0" err="1"/>
              <a:t>Planbox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Podio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Projectplace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ProjectManager.com online project management software with collaboration features for teams</a:t>
            </a:r>
          </a:p>
          <a:p>
            <a:pPr marL="0" indent="0">
              <a:buNone/>
            </a:pPr>
            <a:r>
              <a:rPr lang="en-US" sz="738" dirty="0" err="1"/>
              <a:t>ProtoShare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QikPad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Qontext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RelateIQ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Saba Software</a:t>
            </a:r>
          </a:p>
          <a:p>
            <a:pPr marL="0" indent="0">
              <a:buNone/>
            </a:pPr>
            <a:r>
              <a:rPr lang="en-US" sz="738" dirty="0" err="1"/>
              <a:t>SamePage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Saros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Smart Meeting Pro</a:t>
            </a:r>
          </a:p>
          <a:p>
            <a:pPr marL="0" indent="0">
              <a:buNone/>
            </a:pPr>
            <a:r>
              <a:rPr lang="en-US" sz="738" dirty="0"/>
              <a:t>Smart </a:t>
            </a:r>
            <a:r>
              <a:rPr lang="en-US" sz="738" dirty="0" err="1"/>
              <a:t>Bridgit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Smartsheet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Socialtext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SubEthaEdit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Synovel</a:t>
            </a:r>
            <a:r>
              <a:rPr lang="en-US" sz="738" dirty="0"/>
              <a:t> </a:t>
            </a:r>
            <a:r>
              <a:rPr lang="en-US" sz="738" dirty="0" err="1"/>
              <a:t>Collabsuite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Taskworld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TeamWox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Telligent</a:t>
            </a:r>
          </a:p>
          <a:p>
            <a:pPr marL="0" indent="0">
              <a:buNone/>
            </a:pPr>
            <a:r>
              <a:rPr lang="en-US" sz="738" dirty="0" err="1"/>
              <a:t>TitanFile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tmsEKP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Traction </a:t>
            </a:r>
            <a:r>
              <a:rPr lang="en-US" sz="738" dirty="0" err="1"/>
              <a:t>TeamPage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Teamwork</a:t>
            </a:r>
          </a:p>
          <a:p>
            <a:pPr marL="0" indent="0">
              <a:buNone/>
            </a:pPr>
            <a:r>
              <a:rPr lang="en-US" sz="738" dirty="0" err="1"/>
              <a:t>Tonido</a:t>
            </a:r>
            <a:r>
              <a:rPr lang="en-US" sz="738" dirty="0"/>
              <a:t> Workspace</a:t>
            </a:r>
          </a:p>
          <a:p>
            <a:pPr marL="0" indent="0">
              <a:buNone/>
            </a:pPr>
            <a:r>
              <a:rPr lang="en-US" sz="738" dirty="0" err="1"/>
              <a:t>TrackerSuite.Net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Trello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Ubidesk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Unison</a:t>
            </a:r>
          </a:p>
          <a:p>
            <a:pPr marL="0" indent="0">
              <a:buNone/>
            </a:pPr>
            <a:r>
              <a:rPr lang="en-US" sz="738" dirty="0"/>
              <a:t>Vignette</a:t>
            </a:r>
          </a:p>
          <a:p>
            <a:pPr marL="0" indent="0">
              <a:buNone/>
            </a:pPr>
            <a:r>
              <a:rPr lang="en-US" sz="738" dirty="0" err="1"/>
              <a:t>VSee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Webcrossing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WebEx</a:t>
            </a:r>
          </a:p>
          <a:p>
            <a:pPr marL="0" indent="0">
              <a:buNone/>
            </a:pPr>
            <a:r>
              <a:rPr lang="en-US" sz="738" dirty="0" err="1"/>
              <a:t>WebTrain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Wiggio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Workspot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Wrike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Writeboard</a:t>
            </a:r>
            <a:endParaRPr lang="en-US" sz="738" dirty="0"/>
          </a:p>
          <a:p>
            <a:pPr marL="0" indent="0">
              <a:buNone/>
            </a:pPr>
            <a:r>
              <a:rPr lang="en-US" sz="738" dirty="0" err="1"/>
              <a:t>Xtune</a:t>
            </a:r>
            <a:endParaRPr lang="en-US" sz="738" dirty="0"/>
          </a:p>
          <a:p>
            <a:pPr marL="0" indent="0">
              <a:buNone/>
            </a:pPr>
            <a:r>
              <a:rPr lang="en-US" sz="738" dirty="0"/>
              <a:t>Yammer</a:t>
            </a:r>
          </a:p>
          <a:p>
            <a:pPr marL="0" indent="0">
              <a:buNone/>
            </a:pPr>
            <a:r>
              <a:rPr lang="en-US" sz="738" dirty="0"/>
              <a:t>Zing Technologies </a:t>
            </a:r>
            <a:r>
              <a:rPr lang="en-US" sz="738" dirty="0" err="1"/>
              <a:t>AnyZing</a:t>
            </a:r>
            <a:r>
              <a:rPr lang="en-US" sz="738" dirty="0"/>
              <a:t> and </a:t>
            </a:r>
            <a:r>
              <a:rPr lang="en-US" sz="738" dirty="0" err="1"/>
              <a:t>ZingThing</a:t>
            </a:r>
            <a:endParaRPr lang="en-US" sz="738" dirty="0"/>
          </a:p>
          <a:p>
            <a:pPr marL="0" indent="0">
              <a:buNone/>
            </a:pPr>
            <a:endParaRPr lang="en-US" sz="738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88" y="2166090"/>
            <a:ext cx="4439062" cy="2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Ulos siiloista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5A9EE-BE29-4F4B-A160-B888B554D0EA}" type="datetime1">
              <a:rPr lang="fi-FI" smtClean="0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2AE-29AA-4150-A9DB-2A62AB90DFFD}" type="slidenum">
              <a:rPr lang="fi-FI" altLang="en-US" smtClean="0"/>
              <a:pPr/>
              <a:t>3</a:t>
            </a:fld>
            <a:endParaRPr lang="fi-FI" altLang="en-US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89" y="4099321"/>
            <a:ext cx="4081286" cy="2420983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3" y="3415742"/>
            <a:ext cx="2269500" cy="2058789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24" y="1121172"/>
            <a:ext cx="2269500" cy="2058789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351" y="3733593"/>
            <a:ext cx="2269500" cy="2211292"/>
          </a:xfrm>
          <a:prstGeom prst="rect">
            <a:avLst/>
          </a:prstGeom>
        </p:spPr>
      </p:pic>
      <p:pic>
        <p:nvPicPr>
          <p:cNvPr id="19" name="Kuva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857" y="1984103"/>
            <a:ext cx="4291072" cy="1296274"/>
          </a:xfrm>
          <a:prstGeom prst="rect">
            <a:avLst/>
          </a:prstGeom>
        </p:spPr>
      </p:pic>
      <p:cxnSp>
        <p:nvCxnSpPr>
          <p:cNvPr id="21" name="Suora yhdysviiva 20"/>
          <p:cNvCxnSpPr>
            <a:stCxn id="19" idx="1"/>
          </p:cNvCxnSpPr>
          <p:nvPr/>
        </p:nvCxnSpPr>
        <p:spPr>
          <a:xfrm flipH="1">
            <a:off x="2845324" y="2632240"/>
            <a:ext cx="6045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uora yhdysviiva 22"/>
          <p:cNvCxnSpPr/>
          <p:nvPr/>
        </p:nvCxnSpPr>
        <p:spPr>
          <a:xfrm flipH="1">
            <a:off x="2337847" y="3157979"/>
            <a:ext cx="1197205" cy="452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uora yhdysviiva 24"/>
          <p:cNvCxnSpPr>
            <a:endCxn id="15" idx="0"/>
          </p:cNvCxnSpPr>
          <p:nvPr/>
        </p:nvCxnSpPr>
        <p:spPr>
          <a:xfrm>
            <a:off x="4515439" y="3261674"/>
            <a:ext cx="1693" cy="837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uora yhdysviiva 30"/>
          <p:cNvCxnSpPr/>
          <p:nvPr/>
        </p:nvCxnSpPr>
        <p:spPr>
          <a:xfrm>
            <a:off x="7022969" y="3261674"/>
            <a:ext cx="0" cy="471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Kuva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94" y="123825"/>
            <a:ext cx="1323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Eduuni-ID:n hajautettu malli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1" y="1929408"/>
            <a:ext cx="2737483" cy="3580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85" y="1929408"/>
            <a:ext cx="2763890" cy="3888823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520" y="1929408"/>
            <a:ext cx="3134960" cy="3920898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694" y="123825"/>
            <a:ext cx="1323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Käyttöoikeuksien hallinta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740878"/>
            <a:ext cx="8229600" cy="4346879"/>
          </a:xfrm>
        </p:spPr>
        <p:txBody>
          <a:bodyPr>
            <a:normAutofit fontScale="62500" lnSpcReduction="20000"/>
          </a:bodyPr>
          <a:lstStyle/>
          <a:p>
            <a:r>
              <a:rPr lang="fi-FI" dirty="0"/>
              <a:t>Eduuni-työtiloissa (SharePoint) on mahdollista antaa käyttöoikeuksia suoraan </a:t>
            </a:r>
            <a:r>
              <a:rPr lang="fi-FI" dirty="0" smtClean="0"/>
              <a:t>sähköpostiosoitteille.</a:t>
            </a:r>
          </a:p>
          <a:p>
            <a:pPr lvl="1"/>
            <a:r>
              <a:rPr lang="fi-FI" dirty="0" smtClean="0"/>
              <a:t>Käyttöoikeudet annetaan esim. verkoston jäsenille syöttämällä yksi tai useampi (puolipisteillä erotettu) sähköpostiosoite ryhmään.</a:t>
            </a:r>
          </a:p>
          <a:p>
            <a:pPr lvl="1"/>
            <a:r>
              <a:rPr lang="fi-FI" dirty="0" smtClean="0"/>
              <a:t>Jäsenet voivat olla ketä ja mistä tahansa, eikä heidän tarvitse olla rekisteröityneitä.</a:t>
            </a:r>
            <a:br>
              <a:rPr lang="fi-FI" dirty="0" smtClean="0"/>
            </a:br>
            <a:endParaRPr lang="fi-FI" dirty="0" smtClean="0"/>
          </a:p>
          <a:p>
            <a:r>
              <a:rPr lang="fi-FI" dirty="0"/>
              <a:t>Eduuni-työtilojen </a:t>
            </a:r>
            <a:r>
              <a:rPr lang="fi-FI" dirty="0" smtClean="0"/>
              <a:t>ryhmiä voidaan käyttää myös muissa palveluissa </a:t>
            </a:r>
            <a:r>
              <a:rPr lang="fi-FI" dirty="0"/>
              <a:t>lisäämällä #-merkki minkä tahansa ryhmän nimen eteen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Kun </a:t>
            </a:r>
            <a:r>
              <a:rPr lang="fi-FI" dirty="0"/>
              <a:t>ryhmän jäsenet kirjautuvat mihin tahansa Eduuni-ID:tä käyttävään palveluun, lähetetään ryhmätieto muiden kirjautumistietojen mukana (SAML, WS-</a:t>
            </a:r>
            <a:r>
              <a:rPr lang="fi-FI" dirty="0" err="1"/>
              <a:t>fed</a:t>
            </a:r>
            <a:r>
              <a:rPr lang="fi-FI" dirty="0"/>
              <a:t>.). </a:t>
            </a:r>
            <a:endParaRPr lang="fi-FI" dirty="0" smtClean="0"/>
          </a:p>
          <a:p>
            <a:pPr lvl="1"/>
            <a:r>
              <a:rPr lang="fi-FI" dirty="0" smtClean="0"/>
              <a:t>Ryhmätieto </a:t>
            </a:r>
            <a:r>
              <a:rPr lang="fi-FI" dirty="0"/>
              <a:t>lähetetään muodossa </a:t>
            </a:r>
            <a:r>
              <a:rPr lang="fi-FI" b="1" dirty="0" smtClean="0"/>
              <a:t>https</a:t>
            </a:r>
            <a:r>
              <a:rPr lang="fi-FI" b="1" dirty="0"/>
              <a:t>://</a:t>
            </a:r>
            <a:r>
              <a:rPr lang="fi-FI" b="1" dirty="0" smtClean="0"/>
              <a:t>tt.eduuni.fi/sites/tyotila#tyotila-members</a:t>
            </a:r>
            <a:r>
              <a:rPr lang="fi-FI" dirty="0" smtClean="0"/>
              <a:t>. Ennen </a:t>
            </a:r>
            <a:r>
              <a:rPr lang="fi-FI" dirty="0"/>
              <a:t>#-merkkiä kerrotaan missä ryhmää </a:t>
            </a:r>
            <a:r>
              <a:rPr lang="fi-FI" dirty="0" smtClean="0"/>
              <a:t>ylläpidetään.</a:t>
            </a:r>
          </a:p>
          <a:p>
            <a:pPr lvl="1"/>
            <a:r>
              <a:rPr lang="fi-FI" dirty="0" smtClean="0"/>
              <a:t>Organisaatioasiakkaat voivat hallinnoida #ryhmiä myös omalla ryhmienhallinta sivustolla. Esim. </a:t>
            </a:r>
            <a:r>
              <a:rPr lang="fi-FI" b="1" dirty="0" smtClean="0"/>
              <a:t>https://tt.eduuni.fi/groups/csc</a:t>
            </a:r>
            <a:r>
              <a:rPr lang="fi-FI" dirty="0" smtClean="0"/>
              <a:t>.</a:t>
            </a:r>
            <a:br>
              <a:rPr lang="fi-FI" dirty="0" smtClean="0"/>
            </a:br>
            <a:endParaRPr lang="fi-FI" dirty="0" smtClean="0"/>
          </a:p>
          <a:p>
            <a:r>
              <a:rPr lang="fi-FI" dirty="0"/>
              <a:t>Eduuni-ID:tä hyödyntävissä palveluissa on mahdollista myöntää käyttöoikeuksia myös </a:t>
            </a:r>
            <a:r>
              <a:rPr lang="fi-FI" dirty="0" smtClean="0"/>
              <a:t>sähköposti-</a:t>
            </a:r>
            <a:r>
              <a:rPr lang="fi-FI" dirty="0" err="1" smtClean="0"/>
              <a:t>domainille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Antamalla </a:t>
            </a:r>
            <a:r>
              <a:rPr lang="fi-FI" dirty="0"/>
              <a:t>käyttöoikeudet esim. </a:t>
            </a:r>
            <a:r>
              <a:rPr lang="fi-FI" b="1" dirty="0"/>
              <a:t>@csc.fi</a:t>
            </a:r>
            <a:r>
              <a:rPr lang="fi-FI" dirty="0"/>
              <a:t>, voidaan helposti luoda organisaation sisäisiä intranet tyyppisiä sivustoja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8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Eduuni - tietoturva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Eduuni-palveluympäristöä hallinnoidaan valtion </a:t>
            </a:r>
            <a:r>
              <a:rPr lang="fi-FI" dirty="0" smtClean="0"/>
              <a:t>tietoturvallisuusasetuksen </a:t>
            </a:r>
            <a:r>
              <a:rPr lang="fi-FI" dirty="0"/>
              <a:t>korotetun tason (Vahti 2/2010) mukaisesti, joka varmistetaan säännöllisillä auditoinneilla CSC:n ja ulkopuolisen auditoijan toimesta</a:t>
            </a:r>
            <a:r>
              <a:rPr lang="fi-FI" dirty="0" smtClean="0"/>
              <a:t>.</a:t>
            </a:r>
            <a:endParaRPr lang="fi-FI" dirty="0"/>
          </a:p>
          <a:p>
            <a:pPr lvl="1"/>
            <a:r>
              <a:rPr lang="fi-FI" dirty="0"/>
              <a:t>Tämän perusteella Eduuni-palveluympäristön </a:t>
            </a:r>
            <a:r>
              <a:rPr lang="fi-FI" dirty="0" smtClean="0"/>
              <a:t>sisäisiä palveluja </a:t>
            </a:r>
            <a:r>
              <a:rPr lang="fi-FI" dirty="0"/>
              <a:t>voidaan käyttää suojaustasoa IV, käyttö rajoitettu, edellyttävälle aineistolle</a:t>
            </a:r>
            <a:r>
              <a:rPr lang="fi-FI" dirty="0" smtClean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83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Käyttäjän näkökulma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5A9EE-BE29-4F4B-A160-B888B554D0EA}" type="datetime1">
              <a:rPr lang="fi-FI" smtClean="0"/>
              <a:pPr>
                <a:defRPr/>
              </a:pPr>
              <a:t>3.11.2014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2AE-29AA-4150-A9DB-2A62AB90DFFD}" type="slidenum">
              <a:rPr lang="fi-FI" altLang="en-US" smtClean="0"/>
              <a:pPr/>
              <a:t>7</a:t>
            </a:fld>
            <a:endParaRPr lang="fi-FI" altLang="en-US"/>
          </a:p>
        </p:txBody>
      </p:sp>
      <p:pic>
        <p:nvPicPr>
          <p:cNvPr id="12" name="Kuva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727994"/>
            <a:ext cx="8896350" cy="466725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4303817"/>
            <a:ext cx="7704858" cy="3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Eduuni-palvelut</a:t>
            </a:r>
            <a:endParaRPr lang="en-US" dirty="0"/>
          </a:p>
        </p:txBody>
      </p:sp>
      <p:grpSp>
        <p:nvGrpSpPr>
          <p:cNvPr id="12" name="Ryhmä 11"/>
          <p:cNvGrpSpPr/>
          <p:nvPr/>
        </p:nvGrpSpPr>
        <p:grpSpPr>
          <a:xfrm>
            <a:off x="453532" y="3399470"/>
            <a:ext cx="8229600" cy="708857"/>
            <a:chOff x="560512" y="4197379"/>
            <a:chExt cx="8915400" cy="767929"/>
          </a:xfrm>
        </p:grpSpPr>
        <p:sp>
          <p:nvSpPr>
            <p:cNvPr id="5" name="Sisällön paikkamerkki 2"/>
            <p:cNvSpPr txBox="1">
              <a:spLocks/>
            </p:cNvSpPr>
            <p:nvPr/>
          </p:nvSpPr>
          <p:spPr>
            <a:xfrm>
              <a:off x="560512" y="4201819"/>
              <a:ext cx="8915400" cy="763489"/>
            </a:xfrm>
            <a:prstGeom prst="rect">
              <a:avLst/>
            </a:prstGeom>
          </p:spPr>
          <p:txBody>
            <a:bodyPr vert="horz" lIns="84406" tIns="42203" rIns="84406" bIns="42203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1477" dirty="0"/>
                <a:t> </a:t>
              </a:r>
            </a:p>
            <a:p>
              <a:pPr lvl="1"/>
              <a:r>
                <a:rPr lang="fi-FI" sz="1477" dirty="0"/>
                <a:t>Atlassian Confluence 5 -wikisivustoja organisaatioiden tai verkostojen tarpeisiin.</a:t>
              </a:r>
            </a:p>
          </p:txBody>
        </p:sp>
        <p:pic>
          <p:nvPicPr>
            <p:cNvPr id="7" name="Kuva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96" y="4197379"/>
              <a:ext cx="1584175" cy="272873"/>
            </a:xfrm>
            <a:prstGeom prst="rect">
              <a:avLst/>
            </a:prstGeom>
          </p:spPr>
        </p:pic>
      </p:grpSp>
      <p:grpSp>
        <p:nvGrpSpPr>
          <p:cNvPr id="17" name="Ryhmä 16"/>
          <p:cNvGrpSpPr/>
          <p:nvPr/>
        </p:nvGrpSpPr>
        <p:grpSpPr>
          <a:xfrm>
            <a:off x="457200" y="1722489"/>
            <a:ext cx="8229600" cy="1082344"/>
            <a:chOff x="495300" y="2926455"/>
            <a:chExt cx="8915400" cy="1172539"/>
          </a:xfrm>
        </p:grpSpPr>
        <p:sp>
          <p:nvSpPr>
            <p:cNvPr id="4" name="Sisällön paikkamerkki 2"/>
            <p:cNvSpPr txBox="1">
              <a:spLocks/>
            </p:cNvSpPr>
            <p:nvPr/>
          </p:nvSpPr>
          <p:spPr>
            <a:xfrm>
              <a:off x="495300" y="2951170"/>
              <a:ext cx="8915400" cy="1147824"/>
            </a:xfrm>
            <a:prstGeom prst="rect">
              <a:avLst/>
            </a:prstGeom>
          </p:spPr>
          <p:txBody>
            <a:bodyPr vert="horz" lIns="84406" tIns="42203" rIns="84406" bIns="42203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1477" dirty="0"/>
                <a:t> </a:t>
              </a:r>
            </a:p>
            <a:p>
              <a:pPr lvl="1"/>
              <a:r>
                <a:rPr lang="fi-FI" sz="1477" dirty="0"/>
                <a:t>Microsoft SharePoint 2013 -työtiloja </a:t>
              </a:r>
              <a:r>
                <a:rPr lang="fi-FI" sz="1477" dirty="0" smtClean="0"/>
                <a:t>hankkeiden, verkostojen tai tiimien </a:t>
              </a:r>
              <a:r>
                <a:rPr lang="fi-FI" sz="1477" dirty="0"/>
                <a:t>tarpeisiin.</a:t>
              </a:r>
            </a:p>
            <a:p>
              <a:pPr lvl="1"/>
              <a:r>
                <a:rPr lang="fi-FI" sz="1477" dirty="0"/>
                <a:t>Office Web </a:t>
              </a:r>
              <a:r>
                <a:rPr lang="fi-FI" sz="1477" dirty="0" err="1"/>
                <a:t>Apps</a:t>
              </a:r>
              <a:r>
                <a:rPr lang="fi-FI" sz="1477" dirty="0"/>
                <a:t> 2013 mahdollistaa Office-dokumenttien käsittelyn selaimessa ja myös mobiililaitteissa.</a:t>
              </a:r>
            </a:p>
            <a:p>
              <a:pPr lvl="1"/>
              <a:r>
                <a:rPr lang="fi-FI" sz="1477" dirty="0" err="1"/>
                <a:t>OneDrive</a:t>
              </a:r>
              <a:r>
                <a:rPr lang="fi-FI" sz="1477" dirty="0"/>
                <a:t> for business mahdollistaa omien tiedostojen käytön selaimella tai synkronoimalle ne työasemalle (Windows 7 tai uudempi tai Mac OS X tulossa 2014)</a:t>
              </a:r>
            </a:p>
            <a:p>
              <a:pPr lvl="1"/>
              <a:endParaRPr lang="fi-FI" sz="1477" dirty="0"/>
            </a:p>
          </p:txBody>
        </p:sp>
        <p:pic>
          <p:nvPicPr>
            <p:cNvPr id="9" name="Kuva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544" y="2926455"/>
              <a:ext cx="1925136" cy="339184"/>
            </a:xfrm>
            <a:prstGeom prst="rect">
              <a:avLst/>
            </a:prstGeom>
          </p:spPr>
        </p:pic>
      </p:grpSp>
      <p:grpSp>
        <p:nvGrpSpPr>
          <p:cNvPr id="14" name="Ryhmä 13"/>
          <p:cNvGrpSpPr/>
          <p:nvPr/>
        </p:nvGrpSpPr>
        <p:grpSpPr>
          <a:xfrm>
            <a:off x="457200" y="5067049"/>
            <a:ext cx="8229600" cy="740209"/>
            <a:chOff x="560512" y="4964060"/>
            <a:chExt cx="8915400" cy="801893"/>
          </a:xfrm>
        </p:grpSpPr>
        <p:sp>
          <p:nvSpPr>
            <p:cNvPr id="6" name="Sisällön paikkamerkki 2"/>
            <p:cNvSpPr txBox="1">
              <a:spLocks/>
            </p:cNvSpPr>
            <p:nvPr/>
          </p:nvSpPr>
          <p:spPr>
            <a:xfrm>
              <a:off x="560512" y="4973865"/>
              <a:ext cx="8915400" cy="792088"/>
            </a:xfrm>
            <a:prstGeom prst="rect">
              <a:avLst/>
            </a:prstGeom>
          </p:spPr>
          <p:txBody>
            <a:bodyPr vert="horz" lIns="84406" tIns="42203" rIns="84406" bIns="42203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1477" dirty="0"/>
                <a:t> </a:t>
              </a:r>
            </a:p>
            <a:p>
              <a:pPr lvl="1"/>
              <a:r>
                <a:rPr lang="fi-FI" sz="1477" dirty="0"/>
                <a:t>Identiteetin- ja käyttöoikeuksienhallinta (#ryhmät ja @domain.fi)</a:t>
              </a:r>
            </a:p>
            <a:p>
              <a:pPr lvl="1"/>
              <a:r>
                <a:rPr lang="fi-FI" sz="1477" dirty="0" smtClean="0"/>
                <a:t>Eduuni-ID:tä voi käyttää myös organisaation omissa palveluissa.</a:t>
              </a:r>
              <a:endParaRPr lang="fi-FI" sz="1477" dirty="0"/>
            </a:p>
          </p:txBody>
        </p:sp>
        <p:pic>
          <p:nvPicPr>
            <p:cNvPr id="11" name="Kuva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072" y="4964060"/>
              <a:ext cx="1296144" cy="295611"/>
            </a:xfrm>
            <a:prstGeom prst="rect">
              <a:avLst/>
            </a:prstGeom>
          </p:spPr>
        </p:pic>
      </p:grpSp>
      <p:grpSp>
        <p:nvGrpSpPr>
          <p:cNvPr id="22" name="Ryhmä 21"/>
          <p:cNvGrpSpPr/>
          <p:nvPr/>
        </p:nvGrpSpPr>
        <p:grpSpPr>
          <a:xfrm>
            <a:off x="457200" y="4112186"/>
            <a:ext cx="8229600" cy="980333"/>
            <a:chOff x="495300" y="4169119"/>
            <a:chExt cx="8915400" cy="1062028"/>
          </a:xfrm>
        </p:grpSpPr>
        <p:pic>
          <p:nvPicPr>
            <p:cNvPr id="20" name="Kuva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4860" y="4169119"/>
              <a:ext cx="1440160" cy="329972"/>
            </a:xfrm>
            <a:prstGeom prst="rect">
              <a:avLst/>
            </a:prstGeom>
          </p:spPr>
        </p:pic>
        <p:sp>
          <p:nvSpPr>
            <p:cNvPr id="21" name="Sisällön paikkamerkki 2"/>
            <p:cNvSpPr txBox="1">
              <a:spLocks/>
            </p:cNvSpPr>
            <p:nvPr/>
          </p:nvSpPr>
          <p:spPr>
            <a:xfrm>
              <a:off x="495300" y="4251901"/>
              <a:ext cx="8915400" cy="979246"/>
            </a:xfrm>
            <a:prstGeom prst="rect">
              <a:avLst/>
            </a:prstGeom>
          </p:spPr>
          <p:txBody>
            <a:bodyPr vert="horz" lIns="84406" tIns="42203" rIns="84406" bIns="42203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1477" dirty="0"/>
                <a:t> </a:t>
              </a:r>
            </a:p>
            <a:p>
              <a:pPr lvl="1"/>
              <a:r>
                <a:rPr lang="fi-FI" sz="1477" dirty="0"/>
                <a:t>P</a:t>
              </a:r>
              <a:r>
                <a:rPr lang="fi-FI" sz="1477" dirty="0" smtClean="0"/>
                <a:t>rojektien </a:t>
              </a:r>
              <a:r>
                <a:rPr lang="fi-FI" sz="1477" dirty="0"/>
                <a:t>tai erilaisten kehitystiimien tapahtumien seurannan ja ketterän (</a:t>
              </a:r>
              <a:r>
                <a:rPr lang="fi-FI" sz="1477" dirty="0" err="1"/>
                <a:t>agile</a:t>
              </a:r>
              <a:r>
                <a:rPr lang="fi-FI" sz="1477" dirty="0"/>
                <a:t>) projektihallinnan työväline.</a:t>
              </a:r>
            </a:p>
            <a:p>
              <a:pPr lvl="1"/>
              <a:r>
                <a:rPr lang="fi-FI" sz="1477" dirty="0"/>
                <a:t>Atlassian JIRA 6 ja JIRA </a:t>
              </a:r>
              <a:r>
                <a:rPr lang="fi-FI" sz="1477" dirty="0" err="1"/>
                <a:t>Agile</a:t>
              </a:r>
              <a:r>
                <a:rPr lang="fi-FI" sz="1477" dirty="0"/>
                <a:t> ominaisuudet</a:t>
              </a:r>
            </a:p>
          </p:txBody>
        </p:sp>
      </p:grpSp>
      <p:sp>
        <p:nvSpPr>
          <p:cNvPr id="23" name="Tekstiruutu 22"/>
          <p:cNvSpPr txBox="1"/>
          <p:nvPr/>
        </p:nvSpPr>
        <p:spPr>
          <a:xfrm>
            <a:off x="783272" y="6086518"/>
            <a:ext cx="7000860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15" dirty="0"/>
              <a:t>Lisää tietoa: </a:t>
            </a:r>
            <a:r>
              <a:rPr lang="fi-FI" sz="1015" dirty="0">
                <a:hlinkClick r:id="rId7"/>
              </a:rPr>
              <a:t>https://wiki.eduuni.fi/display/info</a:t>
            </a:r>
            <a:endParaRPr lang="en-US" sz="1015" dirty="0"/>
          </a:p>
        </p:txBody>
      </p:sp>
    </p:spTree>
    <p:extLst>
      <p:ext uri="{BB962C8B-B14F-4D97-AF65-F5344CB8AC3E}">
        <p14:creationId xmlns:p14="http://schemas.microsoft.com/office/powerpoint/2010/main" val="320296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Asiakkuusmallit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b="1" dirty="0" smtClean="0"/>
              <a:t>Organisaatioasiakkaat</a:t>
            </a:r>
            <a:endParaRPr lang="fi-FI" dirty="0"/>
          </a:p>
          <a:p>
            <a:pPr lvl="1"/>
            <a:r>
              <a:rPr lang="fi-FI" dirty="0" smtClean="0"/>
              <a:t>Käyttävät </a:t>
            </a:r>
            <a:r>
              <a:rPr lang="fi-FI" dirty="0"/>
              <a:t>Eduuni-palveluja </a:t>
            </a:r>
            <a:r>
              <a:rPr lang="fi-FI" dirty="0" err="1" smtClean="0"/>
              <a:t>SaaS</a:t>
            </a:r>
            <a:r>
              <a:rPr lang="fi-FI" dirty="0" smtClean="0"/>
              <a:t>-tyyppisesti</a:t>
            </a:r>
            <a:r>
              <a:rPr lang="fi-FI" dirty="0"/>
              <a:t> </a:t>
            </a:r>
            <a:r>
              <a:rPr lang="fi-FI" dirty="0" smtClean="0"/>
              <a:t>(Eduuni-wiki </a:t>
            </a:r>
            <a:r>
              <a:rPr lang="fi-FI" dirty="0"/>
              <a:t>ja </a:t>
            </a:r>
            <a:r>
              <a:rPr lang="fi-FI" dirty="0" smtClean="0"/>
              <a:t>Eduuni-työtilat)</a:t>
            </a:r>
          </a:p>
          <a:p>
            <a:pPr lvl="1"/>
            <a:r>
              <a:rPr lang="fi-FI" dirty="0" smtClean="0"/>
              <a:t>Nimetyt pääkäyttäjät luovat </a:t>
            </a:r>
            <a:r>
              <a:rPr lang="fi-FI" dirty="0"/>
              <a:t>ja </a:t>
            </a:r>
            <a:r>
              <a:rPr lang="fi-FI" dirty="0" smtClean="0"/>
              <a:t>hallinnoivat </a:t>
            </a:r>
            <a:r>
              <a:rPr lang="fi-FI" dirty="0"/>
              <a:t>sivustoja vapaasti organisaation tarpeiden </a:t>
            </a:r>
            <a:r>
              <a:rPr lang="fi-FI" dirty="0" smtClean="0"/>
              <a:t>mukaisesti.</a:t>
            </a:r>
          </a:p>
          <a:p>
            <a:pPr lvl="1"/>
            <a:r>
              <a:rPr lang="fi-FI" dirty="0" smtClean="0"/>
              <a:t>Pääkäyttäjillä </a:t>
            </a:r>
            <a:r>
              <a:rPr lang="fi-FI" dirty="0"/>
              <a:t>on myös </a:t>
            </a:r>
            <a:r>
              <a:rPr lang="fi-FI" dirty="0" smtClean="0"/>
              <a:t>vastuu koulutuksen </a:t>
            </a:r>
            <a:r>
              <a:rPr lang="fi-FI" dirty="0" smtClean="0"/>
              <a:t>ja tuen järjestämisestä.</a:t>
            </a:r>
          </a:p>
          <a:p>
            <a:r>
              <a:rPr lang="fi-FI" b="1" dirty="0" smtClean="0"/>
              <a:t>Verkostoasiakkaat</a:t>
            </a:r>
            <a:endParaRPr lang="fi-FI" dirty="0"/>
          </a:p>
          <a:p>
            <a:pPr lvl="1"/>
            <a:r>
              <a:rPr lang="fi-FI" dirty="0"/>
              <a:t>V</a:t>
            </a:r>
            <a:r>
              <a:rPr lang="fi-FI" dirty="0" smtClean="0"/>
              <a:t>oi </a:t>
            </a:r>
            <a:r>
              <a:rPr lang="fi-FI" dirty="0"/>
              <a:t>olla esim. verkosto, hanke, projekti, työryhmä </a:t>
            </a:r>
            <a:r>
              <a:rPr lang="fi-FI" dirty="0" smtClean="0"/>
              <a:t>tms.</a:t>
            </a:r>
          </a:p>
          <a:p>
            <a:pPr lvl="1"/>
            <a:r>
              <a:rPr lang="fi-FI" dirty="0" smtClean="0"/>
              <a:t>Verkostoasiakas </a:t>
            </a:r>
            <a:r>
              <a:rPr lang="fi-FI" dirty="0"/>
              <a:t>omistaa ja vastaa sivustojen </a:t>
            </a:r>
            <a:r>
              <a:rPr lang="fi-FI" dirty="0" smtClean="0"/>
              <a:t>sisällöstä</a:t>
            </a:r>
          </a:p>
          <a:p>
            <a:pPr lvl="1"/>
            <a:r>
              <a:rPr lang="fi-FI" dirty="0" smtClean="0"/>
              <a:t>Eduuni-tuki </a:t>
            </a:r>
            <a:r>
              <a:rPr lang="fi-FI" dirty="0"/>
              <a:t>vastaa sivustojen luomisesta, auttaa tarvittavien </a:t>
            </a:r>
            <a:r>
              <a:rPr lang="fi-FI" dirty="0" err="1"/>
              <a:t>toiminnallisuuksien</a:t>
            </a:r>
            <a:r>
              <a:rPr lang="fi-FI" dirty="0"/>
              <a:t> rakentamisessa, sekä antaa tukea verkoston </a:t>
            </a:r>
            <a:r>
              <a:rPr lang="fi-FI" dirty="0" smtClean="0"/>
              <a:t>omistajille</a:t>
            </a:r>
          </a:p>
          <a:p>
            <a:pPr lvl="1"/>
            <a:r>
              <a:rPr lang="fi-FI" dirty="0" err="1" smtClean="0"/>
              <a:t>Verkostoasiakkuuteen</a:t>
            </a:r>
            <a:r>
              <a:rPr lang="fi-FI" dirty="0" smtClean="0"/>
              <a:t> </a:t>
            </a:r>
            <a:r>
              <a:rPr lang="fi-FI" dirty="0"/>
              <a:t>sisältyy siis Eduuni-pääkäyttäjäpalvelu</a:t>
            </a:r>
            <a:r>
              <a:rPr lang="fi-FI" dirty="0" smtClean="0"/>
              <a:t>.</a:t>
            </a:r>
            <a:br>
              <a:rPr lang="fi-FI" dirty="0" smtClean="0"/>
            </a:br>
            <a:endParaRPr lang="fi-FI" dirty="0" smtClean="0"/>
          </a:p>
          <a:p>
            <a:r>
              <a:rPr lang="fi-FI" dirty="0"/>
              <a:t>E</a:t>
            </a:r>
            <a:r>
              <a:rPr lang="fi-FI" dirty="0" smtClean="0"/>
              <a:t>duunin </a:t>
            </a:r>
            <a:r>
              <a:rPr lang="fi-FI" dirty="0"/>
              <a:t>asiakkaaksi </a:t>
            </a:r>
            <a:r>
              <a:rPr lang="fi-FI" dirty="0" smtClean="0"/>
              <a:t>voi </a:t>
            </a:r>
            <a:r>
              <a:rPr lang="fi-FI" dirty="0"/>
              <a:t>liittyä koulutuksen, tieteen ja kulttuurin kohdealueella toimivat organisaatiot </a:t>
            </a:r>
            <a:r>
              <a:rPr lang="fi-FI" dirty="0" smtClean="0"/>
              <a:t>ja verkostot.</a:t>
            </a:r>
          </a:p>
          <a:p>
            <a:pPr lvl="1"/>
            <a:r>
              <a:rPr lang="fi-FI" dirty="0" smtClean="0"/>
              <a:t>Liittyminen tapahtuu sähköisen </a:t>
            </a:r>
            <a:r>
              <a:rPr lang="fi-FI" dirty="0" err="1" smtClean="0"/>
              <a:t>asiakkuuslomakkeen</a:t>
            </a:r>
            <a:r>
              <a:rPr lang="fi-FI" dirty="0"/>
              <a:t> </a:t>
            </a:r>
            <a:r>
              <a:rPr lang="fi-FI" dirty="0" smtClean="0"/>
              <a:t>avulla.</a:t>
            </a:r>
            <a:endParaRPr lang="fi-FI" dirty="0"/>
          </a:p>
          <a:p>
            <a:endParaRPr lang="en-US" dirty="0"/>
          </a:p>
        </p:txBody>
      </p:sp>
      <p:sp>
        <p:nvSpPr>
          <p:cNvPr id="4" name="Tekstiruutu 3"/>
          <p:cNvSpPr txBox="1"/>
          <p:nvPr/>
        </p:nvSpPr>
        <p:spPr>
          <a:xfrm>
            <a:off x="783272" y="6086518"/>
            <a:ext cx="7000860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15" dirty="0"/>
              <a:t>Lisää tietoa: </a:t>
            </a:r>
            <a:r>
              <a:rPr lang="fi-FI" sz="1015" dirty="0">
                <a:hlinkClick r:id="rId2"/>
              </a:rPr>
              <a:t>https://wiki.eduuni.fi/display/info/Asiakkaat</a:t>
            </a:r>
            <a:endParaRPr lang="en-US" sz="1015" dirty="0"/>
          </a:p>
        </p:txBody>
      </p:sp>
    </p:spTree>
    <p:extLst>
      <p:ext uri="{BB962C8B-B14F-4D97-AF65-F5344CB8AC3E}">
        <p14:creationId xmlns:p14="http://schemas.microsoft.com/office/powerpoint/2010/main" val="35245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_powerpoint_pohja">
  <a:themeElements>
    <a:clrScheme name="CSC_powerpoint">
      <a:dk1>
        <a:sysClr val="windowText" lastClr="000000"/>
      </a:dk1>
      <a:lt1>
        <a:sysClr val="window" lastClr="FFFFFF"/>
      </a:lt1>
      <a:dk2>
        <a:srgbClr val="007581"/>
      </a:dk2>
      <a:lt2>
        <a:srgbClr val="8C1B54"/>
      </a:lt2>
      <a:accent1>
        <a:srgbClr val="525E66"/>
      </a:accent1>
      <a:accent2>
        <a:srgbClr val="4B247B"/>
      </a:accent2>
      <a:accent3>
        <a:srgbClr val="1F3263"/>
      </a:accent3>
      <a:accent4>
        <a:srgbClr val="A4A7A6"/>
      </a:accent4>
      <a:accent5>
        <a:srgbClr val="6FC5B6"/>
      </a:accent5>
      <a:accent6>
        <a:srgbClr val="F2C8D6"/>
      </a:accent6>
      <a:hlink>
        <a:srgbClr val="7FA4BF"/>
      </a:hlink>
      <a:folHlink>
        <a:srgbClr val="BB597D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466672563C143950954EA239A1634" ma:contentTypeVersion="0" ma:contentTypeDescription="Create a new document." ma:contentTypeScope="" ma:versionID="97f8a5789801bf1f76cf14175f3141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9EA22A-EC58-46C0-9BCA-0E0D73B52D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154D7-11F0-4E99-8597-597B6CA31A9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C19043-4856-47F5-8FB9-59418F801F6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3F568E7-7A60-4BBA-ADEB-0973562D7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553</Words>
  <Application>Microsoft Office PowerPoint</Application>
  <PresentationFormat>Näytössä katseltava diaesitys (4:3)</PresentationFormat>
  <Paragraphs>213</Paragraphs>
  <Slides>12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CSC_powerpoint_pohja</vt:lpstr>
      <vt:lpstr>Eduuni - tehokkaan yhteistyön edellytykset</vt:lpstr>
      <vt:lpstr>Yhteistyöalustat</vt:lpstr>
      <vt:lpstr>Ulos siiloista</vt:lpstr>
      <vt:lpstr>Eduuni-ID:n hajautettu malli</vt:lpstr>
      <vt:lpstr>Käyttöoikeuksien hallinta</vt:lpstr>
      <vt:lpstr>Eduuni - tietoturva</vt:lpstr>
      <vt:lpstr>Käyttäjän näkökulma</vt:lpstr>
      <vt:lpstr>Eduuni-palvelut</vt:lpstr>
      <vt:lpstr>Asiakkuusmallit</vt:lpstr>
      <vt:lpstr>PowerPoint-esitys</vt:lpstr>
      <vt:lpstr>Tulossa…</vt:lpstr>
      <vt:lpstr>Kiitos!</vt:lpstr>
    </vt:vector>
  </TitlesOfParts>
  <Company>Up To Point Oy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 Winter</dc:creator>
  <cp:keywords>CSC template, powerpoint, templaatti, template, slides, presentation</cp:keywords>
  <cp:lastModifiedBy>Saarikoski Sami</cp:lastModifiedBy>
  <cp:revision>41</cp:revision>
  <dcterms:created xsi:type="dcterms:W3CDTF">2011-05-18T11:14:39Z</dcterms:created>
  <dcterms:modified xsi:type="dcterms:W3CDTF">2014-11-03T12:18:33Z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CCategory">
    <vt:lpwstr>Templates</vt:lpwstr>
  </property>
  <property fmtid="{D5CDD505-2E9C-101B-9397-08002B2CF9AE}" pid="3" name="CSClanguage">
    <vt:lpwstr>;#Finnish;#English;#</vt:lpwstr>
  </property>
  <property fmtid="{D5CDD505-2E9C-101B-9397-08002B2CF9AE}" pid="4" name="Language">
    <vt:lpwstr>;#Finnish;#English;#</vt:lpwstr>
  </property>
  <property fmtid="{D5CDD505-2E9C-101B-9397-08002B2CF9AE}" pid="5" name="ContentType">
    <vt:lpwstr>Document</vt:lpwstr>
  </property>
  <property fmtid="{D5CDD505-2E9C-101B-9397-08002B2CF9AE}" pid="6" name="Tags">
    <vt:lpwstr/>
  </property>
  <property fmtid="{D5CDD505-2E9C-101B-9397-08002B2CF9AE}" pid="7" name="URL">
    <vt:lpwstr/>
  </property>
  <property fmtid="{D5CDD505-2E9C-101B-9397-08002B2CF9AE}" pid="8" name="Group1">
    <vt:lpwstr/>
  </property>
  <property fmtid="{D5CDD505-2E9C-101B-9397-08002B2CF9AE}" pid="9" name="Only in">
    <vt:lpwstr/>
  </property>
  <property fmtid="{D5CDD505-2E9C-101B-9397-08002B2CF9AE}" pid="10" name="Subject0">
    <vt:lpwstr/>
  </property>
  <property fmtid="{D5CDD505-2E9C-101B-9397-08002B2CF9AE}" pid="11" name="IsMyDocuments">
    <vt:bool>true</vt:bool>
  </property>
  <property fmtid="{D5CDD505-2E9C-101B-9397-08002B2CF9AE}" pid="12" name="ContentTypeId">
    <vt:lpwstr>0x010100535466672563C143950954EA239A1634</vt:lpwstr>
  </property>
</Properties>
</file>