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5" r:id="rId16"/>
    <p:sldId id="27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c5074d09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cc5074d09f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c5074d09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cc5074d09f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c5074d09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cc5074d09f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6d68a87a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6d68a87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45b121d43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c45b121d43_1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cecf60b09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cecf60b09b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ecf60b09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cecf60b09b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45b121d43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c45b121d43_1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c5074d09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cc5074d09f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c5074d09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cc5074d09f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1"/>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l="88730" b="81517"/>
          <a:stretch/>
        </p:blipFill>
        <p:spPr>
          <a:xfrm>
            <a:off x="8113486" y="0"/>
            <a:ext cx="1030514" cy="95068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17"/>
        <p:cNvGrpSpPr/>
        <p:nvPr/>
      </p:nvGrpSpPr>
      <p:grpSpPr>
        <a:xfrm>
          <a:off x="0" y="0"/>
          <a:ext cx="0" cy="0"/>
          <a:chOff x="0" y="0"/>
          <a:chExt cx="0" cy="0"/>
        </a:xfrm>
      </p:grpSpPr>
      <p:pic>
        <p:nvPicPr>
          <p:cNvPr id="18" name="Google Shape;18;p5"/>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9"/>
        <p:cNvGrpSpPr/>
        <p:nvPr/>
      </p:nvGrpSpPr>
      <p:grpSpPr>
        <a:xfrm>
          <a:off x="0" y="0"/>
          <a:ext cx="0" cy="0"/>
          <a:chOff x="0" y="0"/>
          <a:chExt cx="0" cy="0"/>
        </a:xfrm>
      </p:grpSpPr>
      <p:pic>
        <p:nvPicPr>
          <p:cNvPr id="20" name="Google Shape;20;p6"/>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1"/>
        <p:cNvGrpSpPr/>
        <p:nvPr/>
      </p:nvGrpSpPr>
      <p:grpSpPr>
        <a:xfrm>
          <a:off x="0" y="0"/>
          <a:ext cx="0" cy="0"/>
          <a:chOff x="0" y="0"/>
          <a:chExt cx="0" cy="0"/>
        </a:xfrm>
      </p:grpSpPr>
      <p:pic>
        <p:nvPicPr>
          <p:cNvPr id="22" name="Google Shape;22;p7"/>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3"/>
        <p:cNvGrpSpPr/>
        <p:nvPr/>
      </p:nvGrpSpPr>
      <p:grpSpPr>
        <a:xfrm>
          <a:off x="0" y="0"/>
          <a:ext cx="0" cy="0"/>
          <a:chOff x="0" y="0"/>
          <a:chExt cx="0" cy="0"/>
        </a:xfrm>
      </p:grpSpPr>
      <p:pic>
        <p:nvPicPr>
          <p:cNvPr id="24" name="Google Shape;24;p8"/>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9"/>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9"/>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0"/>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10"/>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222821" y="1862408"/>
            <a:ext cx="8189240" cy="52322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CO" sz="2800" b="1" i="0" u="none" strike="noStrike" cap="none">
                <a:solidFill>
                  <a:srgbClr val="3F3F3F"/>
                </a:solidFill>
                <a:latin typeface="Times New Roman"/>
                <a:ea typeface="Times New Roman"/>
                <a:cs typeface="Times New Roman"/>
                <a:sym typeface="Times New Roman"/>
              </a:rPr>
              <a:t>SENA-</a:t>
            </a:r>
            <a:r>
              <a:rPr lang="es-CO" sz="2800" b="1">
                <a:solidFill>
                  <a:srgbClr val="3F3F3F"/>
                </a:solidFill>
                <a:latin typeface="Times New Roman"/>
                <a:ea typeface="Times New Roman"/>
                <a:cs typeface="Times New Roman"/>
                <a:sym typeface="Times New Roman"/>
              </a:rPr>
              <a:t>Centro de Electricidad Electrónica y Telecomunicaciones</a:t>
            </a:r>
            <a:endParaRPr>
              <a:latin typeface="Times New Roman"/>
              <a:ea typeface="Times New Roman"/>
              <a:cs typeface="Times New Roman"/>
              <a:sym typeface="Times New Roman"/>
            </a:endParaRPr>
          </a:p>
        </p:txBody>
      </p:sp>
      <p:sp>
        <p:nvSpPr>
          <p:cNvPr id="56" name="Google Shape;56;p13"/>
          <p:cNvSpPr txBox="1"/>
          <p:nvPr/>
        </p:nvSpPr>
        <p:spPr>
          <a:xfrm>
            <a:off x="330829" y="2530959"/>
            <a:ext cx="8189240" cy="52322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Font typeface="Arial"/>
              <a:buNone/>
            </a:pP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p:nvPr/>
        </p:nvSpPr>
        <p:spPr>
          <a:xfrm>
            <a:off x="247150" y="87525"/>
            <a:ext cx="6755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3500" b="1">
                <a:solidFill>
                  <a:srgbClr val="3F3F3F"/>
                </a:solidFill>
                <a:latin typeface="Times New Roman"/>
                <a:ea typeface="Times New Roman"/>
                <a:cs typeface="Times New Roman"/>
                <a:sym typeface="Times New Roman"/>
              </a:rPr>
              <a:t>Levantamiento de información</a:t>
            </a:r>
            <a:endParaRPr sz="1300">
              <a:latin typeface="Times New Roman"/>
              <a:ea typeface="Times New Roman"/>
              <a:cs typeface="Times New Roman"/>
              <a:sym typeface="Times New Roman"/>
            </a:endParaRPr>
          </a:p>
        </p:txBody>
      </p:sp>
      <p:pic>
        <p:nvPicPr>
          <p:cNvPr id="127" name="Google Shape;127;p22"/>
          <p:cNvPicPr preferRelativeResize="0"/>
          <p:nvPr/>
        </p:nvPicPr>
        <p:blipFill rotWithShape="1">
          <a:blip r:embed="rId3">
            <a:alphaModFix/>
          </a:blip>
          <a:srcRect/>
          <a:stretch/>
        </p:blipFill>
        <p:spPr>
          <a:xfrm>
            <a:off x="8368824" y="4391923"/>
            <a:ext cx="608542" cy="592923"/>
          </a:xfrm>
          <a:prstGeom prst="rect">
            <a:avLst/>
          </a:prstGeom>
          <a:noFill/>
          <a:ln>
            <a:noFill/>
          </a:ln>
        </p:spPr>
      </p:pic>
      <p:pic>
        <p:nvPicPr>
          <p:cNvPr id="128" name="Google Shape;128;p22"/>
          <p:cNvPicPr preferRelativeResize="0"/>
          <p:nvPr/>
        </p:nvPicPr>
        <p:blipFill>
          <a:blip r:embed="rId4">
            <a:alphaModFix/>
          </a:blip>
          <a:stretch>
            <a:fillRect/>
          </a:stretch>
        </p:blipFill>
        <p:spPr>
          <a:xfrm>
            <a:off x="152400" y="886125"/>
            <a:ext cx="5219700" cy="258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p:nvPr/>
        </p:nvSpPr>
        <p:spPr>
          <a:xfrm>
            <a:off x="247150" y="87525"/>
            <a:ext cx="6755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3500" b="1">
                <a:solidFill>
                  <a:srgbClr val="3F3F3F"/>
                </a:solidFill>
                <a:latin typeface="Times New Roman"/>
                <a:ea typeface="Times New Roman"/>
                <a:cs typeface="Times New Roman"/>
                <a:sym typeface="Times New Roman"/>
              </a:rPr>
              <a:t>Levantamiento de información</a:t>
            </a:r>
            <a:endParaRPr sz="1300">
              <a:latin typeface="Times New Roman"/>
              <a:ea typeface="Times New Roman"/>
              <a:cs typeface="Times New Roman"/>
              <a:sym typeface="Times New Roman"/>
            </a:endParaRPr>
          </a:p>
        </p:txBody>
      </p:sp>
      <p:pic>
        <p:nvPicPr>
          <p:cNvPr id="134" name="Google Shape;134;p23"/>
          <p:cNvPicPr preferRelativeResize="0"/>
          <p:nvPr/>
        </p:nvPicPr>
        <p:blipFill rotWithShape="1">
          <a:blip r:embed="rId3">
            <a:alphaModFix/>
          </a:blip>
          <a:srcRect/>
          <a:stretch/>
        </p:blipFill>
        <p:spPr>
          <a:xfrm>
            <a:off x="8368824" y="4391923"/>
            <a:ext cx="608542" cy="592923"/>
          </a:xfrm>
          <a:prstGeom prst="rect">
            <a:avLst/>
          </a:prstGeom>
          <a:noFill/>
          <a:ln>
            <a:noFill/>
          </a:ln>
        </p:spPr>
      </p:pic>
      <p:pic>
        <p:nvPicPr>
          <p:cNvPr id="135" name="Google Shape;135;p23"/>
          <p:cNvPicPr preferRelativeResize="0"/>
          <p:nvPr/>
        </p:nvPicPr>
        <p:blipFill>
          <a:blip r:embed="rId4">
            <a:alphaModFix/>
          </a:blip>
          <a:stretch>
            <a:fillRect/>
          </a:stretch>
        </p:blipFill>
        <p:spPr>
          <a:xfrm>
            <a:off x="152400" y="886125"/>
            <a:ext cx="6850150" cy="3488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p:nvPr/>
        </p:nvSpPr>
        <p:spPr>
          <a:xfrm>
            <a:off x="247150" y="87525"/>
            <a:ext cx="6755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3500" b="1">
                <a:solidFill>
                  <a:srgbClr val="3F3F3F"/>
                </a:solidFill>
                <a:latin typeface="Times New Roman"/>
                <a:ea typeface="Times New Roman"/>
                <a:cs typeface="Times New Roman"/>
                <a:sym typeface="Times New Roman"/>
              </a:rPr>
              <a:t>Levantamiento de información</a:t>
            </a:r>
            <a:endParaRPr sz="1300">
              <a:latin typeface="Times New Roman"/>
              <a:ea typeface="Times New Roman"/>
              <a:cs typeface="Times New Roman"/>
              <a:sym typeface="Times New Roman"/>
            </a:endParaRPr>
          </a:p>
        </p:txBody>
      </p:sp>
      <p:pic>
        <p:nvPicPr>
          <p:cNvPr id="141" name="Google Shape;141;p24"/>
          <p:cNvPicPr preferRelativeResize="0"/>
          <p:nvPr/>
        </p:nvPicPr>
        <p:blipFill rotWithShape="1">
          <a:blip r:embed="rId3">
            <a:alphaModFix/>
          </a:blip>
          <a:srcRect/>
          <a:stretch/>
        </p:blipFill>
        <p:spPr>
          <a:xfrm>
            <a:off x="8368824" y="4391923"/>
            <a:ext cx="608542" cy="592923"/>
          </a:xfrm>
          <a:prstGeom prst="rect">
            <a:avLst/>
          </a:prstGeom>
          <a:noFill/>
          <a:ln>
            <a:noFill/>
          </a:ln>
        </p:spPr>
      </p:pic>
      <p:pic>
        <p:nvPicPr>
          <p:cNvPr id="142" name="Google Shape;142;p24"/>
          <p:cNvPicPr preferRelativeResize="0"/>
          <p:nvPr/>
        </p:nvPicPr>
        <p:blipFill>
          <a:blip r:embed="rId4">
            <a:alphaModFix/>
          </a:blip>
          <a:stretch>
            <a:fillRect/>
          </a:stretch>
        </p:blipFill>
        <p:spPr>
          <a:xfrm>
            <a:off x="152400" y="886125"/>
            <a:ext cx="7429551" cy="322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p:nvPr/>
        </p:nvSpPr>
        <p:spPr>
          <a:xfrm>
            <a:off x="425150" y="84500"/>
            <a:ext cx="34878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O" sz="3500" b="1">
                <a:solidFill>
                  <a:srgbClr val="434343"/>
                </a:solidFill>
                <a:latin typeface="Times New Roman"/>
                <a:ea typeface="Times New Roman"/>
                <a:cs typeface="Times New Roman"/>
                <a:sym typeface="Times New Roman"/>
              </a:rPr>
              <a:t>BPMN</a:t>
            </a:r>
            <a:endParaRPr sz="3500" b="1">
              <a:solidFill>
                <a:srgbClr val="434343"/>
              </a:solidFill>
              <a:latin typeface="Times New Roman"/>
              <a:ea typeface="Times New Roman"/>
              <a:cs typeface="Times New Roman"/>
              <a:sym typeface="Times New Roman"/>
            </a:endParaRPr>
          </a:p>
        </p:txBody>
      </p:sp>
      <p:pic>
        <p:nvPicPr>
          <p:cNvPr id="148" name="Google Shape;148;p25"/>
          <p:cNvPicPr preferRelativeResize="0"/>
          <p:nvPr/>
        </p:nvPicPr>
        <p:blipFill rotWithShape="1">
          <a:blip r:embed="rId3">
            <a:alphaModFix/>
          </a:blip>
          <a:srcRect l="22763" t="20937" r="6694" b="12466"/>
          <a:stretch/>
        </p:blipFill>
        <p:spPr>
          <a:xfrm>
            <a:off x="481425" y="807800"/>
            <a:ext cx="7892052" cy="4190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p:nvPr/>
        </p:nvSpPr>
        <p:spPr>
          <a:xfrm>
            <a:off x="247150" y="87525"/>
            <a:ext cx="5672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a:latin typeface="Times New Roman"/>
              <a:ea typeface="Times New Roman"/>
              <a:cs typeface="Times New Roman"/>
              <a:sym typeface="Times New Roman"/>
            </a:endParaRPr>
          </a:p>
        </p:txBody>
      </p:sp>
      <p:pic>
        <p:nvPicPr>
          <p:cNvPr id="160" name="Google Shape;160;p27"/>
          <p:cNvPicPr preferRelativeResize="0"/>
          <p:nvPr/>
        </p:nvPicPr>
        <p:blipFill rotWithShape="1">
          <a:blip r:embed="rId3">
            <a:alphaModFix/>
          </a:blip>
          <a:srcRect/>
          <a:stretch/>
        </p:blipFill>
        <p:spPr>
          <a:xfrm>
            <a:off x="8368824" y="4391923"/>
            <a:ext cx="608542" cy="592923"/>
          </a:xfrm>
          <a:prstGeom prst="rect">
            <a:avLst/>
          </a:prstGeom>
          <a:noFill/>
          <a:ln>
            <a:noFill/>
          </a:ln>
        </p:spPr>
      </p:pic>
      <p:sp>
        <p:nvSpPr>
          <p:cNvPr id="161" name="Google Shape;161;p27"/>
          <p:cNvSpPr txBox="1"/>
          <p:nvPr/>
        </p:nvSpPr>
        <p:spPr>
          <a:xfrm>
            <a:off x="247150" y="1070750"/>
            <a:ext cx="84078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O" b="1">
                <a:solidFill>
                  <a:schemeClr val="dk1"/>
                </a:solidFill>
                <a:latin typeface="Calibri"/>
                <a:ea typeface="Calibri"/>
                <a:cs typeface="Calibri"/>
                <a:sym typeface="Calibri"/>
              </a:rPr>
              <a:t>Requerimientos no funcionales:</a:t>
            </a:r>
            <a:endParaRPr b="1">
              <a:solidFill>
                <a:schemeClr val="dk1"/>
              </a:solidFill>
              <a:latin typeface="Calibri"/>
              <a:ea typeface="Calibri"/>
              <a:cs typeface="Calibri"/>
              <a:sym typeface="Calibri"/>
            </a:endParaRPr>
          </a:p>
          <a:p>
            <a:pPr marL="0" lvl="0" indent="0" algn="l" rtl="0">
              <a:spcBef>
                <a:spcPts val="0"/>
              </a:spcBef>
              <a:spcAft>
                <a:spcPts val="0"/>
              </a:spcAft>
              <a:buNone/>
            </a:pPr>
            <a:endParaRPr b="1">
              <a:solidFill>
                <a:schemeClr val="dk1"/>
              </a:solidFill>
              <a:latin typeface="Calibri"/>
              <a:ea typeface="Calibri"/>
              <a:cs typeface="Calibri"/>
              <a:sym typeface="Calibri"/>
            </a:endParaRPr>
          </a:p>
          <a:p>
            <a:pPr marL="0" lvl="0" indent="0" algn="l" rtl="0">
              <a:spcBef>
                <a:spcPts val="0"/>
              </a:spcBef>
              <a:spcAft>
                <a:spcPts val="0"/>
              </a:spcAft>
              <a:buNone/>
            </a:pPr>
            <a:r>
              <a:rPr lang="es-CO" sz="1200" b="1">
                <a:solidFill>
                  <a:schemeClr val="dk1"/>
                </a:solidFill>
                <a:highlight>
                  <a:schemeClr val="lt1"/>
                </a:highlight>
                <a:latin typeface="Calibri"/>
                <a:ea typeface="Calibri"/>
                <a:cs typeface="Calibri"/>
                <a:sym typeface="Calibri"/>
              </a:rPr>
              <a:t>Usabilidad</a:t>
            </a:r>
            <a:endParaRPr sz="1200" b="1">
              <a:solidFill>
                <a:schemeClr val="dk1"/>
              </a:solidFill>
              <a:highlight>
                <a:schemeClr val="lt1"/>
              </a:highlight>
              <a:latin typeface="Calibri"/>
              <a:ea typeface="Calibri"/>
              <a:cs typeface="Calibri"/>
              <a:sym typeface="Calibri"/>
            </a:endParaRPr>
          </a:p>
          <a:p>
            <a:pPr marL="0" lvl="0" indent="0" algn="l" rtl="0">
              <a:spcBef>
                <a:spcPts val="0"/>
              </a:spcBef>
              <a:spcAft>
                <a:spcPts val="0"/>
              </a:spcAft>
              <a:buNone/>
            </a:pPr>
            <a:endParaRPr sz="1200" b="1">
              <a:solidFill>
                <a:schemeClr val="dk1"/>
              </a:solidFill>
              <a:highlight>
                <a:schemeClr val="lt1"/>
              </a:highlight>
              <a:latin typeface="Calibri"/>
              <a:ea typeface="Calibri"/>
              <a:cs typeface="Calibri"/>
              <a:sym typeface="Calibri"/>
            </a:endParaRPr>
          </a:p>
          <a:p>
            <a:pPr marL="0" lvl="0" indent="0" algn="l" rtl="0">
              <a:spcBef>
                <a:spcPts val="0"/>
              </a:spcBef>
              <a:spcAft>
                <a:spcPts val="0"/>
              </a:spcAft>
              <a:buNone/>
            </a:pPr>
            <a:r>
              <a:rPr lang="es-CO" sz="1200" b="1">
                <a:solidFill>
                  <a:srgbClr val="666666"/>
                </a:solidFill>
                <a:highlight>
                  <a:schemeClr val="lt1"/>
                </a:highlight>
                <a:latin typeface="Calibri"/>
                <a:ea typeface="Calibri"/>
                <a:cs typeface="Calibri"/>
                <a:sym typeface="Calibri"/>
              </a:rPr>
              <a:t>-El sistema debe contar con manuales de usuario estructurados adecuadamente.</a:t>
            </a:r>
            <a:endParaRPr sz="1200" b="1">
              <a:solidFill>
                <a:srgbClr val="666666"/>
              </a:solidFill>
              <a:highlight>
                <a:schemeClr val="lt1"/>
              </a:highlight>
              <a:latin typeface="Calibri"/>
              <a:ea typeface="Calibri"/>
              <a:cs typeface="Calibri"/>
              <a:sym typeface="Calibri"/>
            </a:endParaRPr>
          </a:p>
          <a:p>
            <a:pPr marL="0" lvl="0" indent="0" algn="l" rtl="0">
              <a:spcBef>
                <a:spcPts val="0"/>
              </a:spcBef>
              <a:spcAft>
                <a:spcPts val="0"/>
              </a:spcAft>
              <a:buNone/>
            </a:pPr>
            <a:r>
              <a:rPr lang="es-CO" sz="1200" b="1">
                <a:solidFill>
                  <a:srgbClr val="666666"/>
                </a:solidFill>
                <a:highlight>
                  <a:schemeClr val="lt1"/>
                </a:highlight>
                <a:latin typeface="Calibri"/>
                <a:ea typeface="Calibri"/>
                <a:cs typeface="Calibri"/>
                <a:sym typeface="Calibri"/>
              </a:rPr>
              <a:t>-La tasa de errores cometidos por el usuario deberá ser menor del 5% en el sistema.</a:t>
            </a:r>
            <a:endParaRPr sz="1200" b="1">
              <a:solidFill>
                <a:srgbClr val="666666"/>
              </a:solidFill>
              <a:highlight>
                <a:schemeClr val="lt1"/>
              </a:highlight>
              <a:latin typeface="Calibri"/>
              <a:ea typeface="Calibri"/>
              <a:cs typeface="Calibri"/>
              <a:sym typeface="Calibri"/>
            </a:endParaRPr>
          </a:p>
          <a:p>
            <a:pPr marL="0" lvl="0" indent="0" algn="l" rtl="0">
              <a:spcBef>
                <a:spcPts val="0"/>
              </a:spcBef>
              <a:spcAft>
                <a:spcPts val="0"/>
              </a:spcAft>
              <a:buNone/>
            </a:pPr>
            <a:r>
              <a:rPr lang="es-CO" sz="1200" b="1">
                <a:solidFill>
                  <a:srgbClr val="666666"/>
                </a:solidFill>
                <a:highlight>
                  <a:schemeClr val="lt1"/>
                </a:highlight>
                <a:latin typeface="Calibri"/>
                <a:ea typeface="Calibri"/>
                <a:cs typeface="Calibri"/>
                <a:sym typeface="Calibri"/>
              </a:rPr>
              <a:t>-El sistema debe proporcionar mensajes de error que sean informativos y orientados a usuario final.</a:t>
            </a:r>
            <a:endParaRPr sz="1200" b="1">
              <a:solidFill>
                <a:srgbClr val="666666"/>
              </a:solidFill>
              <a:highlight>
                <a:schemeClr val="lt1"/>
              </a:highlight>
              <a:latin typeface="Calibri"/>
              <a:ea typeface="Calibri"/>
              <a:cs typeface="Calibri"/>
              <a:sym typeface="Calibri"/>
            </a:endParaRPr>
          </a:p>
          <a:p>
            <a:pPr marL="0" lvl="0" indent="0" algn="l" rtl="0">
              <a:spcBef>
                <a:spcPts val="0"/>
              </a:spcBef>
              <a:spcAft>
                <a:spcPts val="0"/>
              </a:spcAft>
              <a:buNone/>
            </a:pPr>
            <a:r>
              <a:rPr lang="es-CO" sz="1200" b="1">
                <a:solidFill>
                  <a:srgbClr val="666666"/>
                </a:solidFill>
                <a:highlight>
                  <a:schemeClr val="lt1"/>
                </a:highlight>
                <a:latin typeface="Calibri"/>
                <a:ea typeface="Calibri"/>
                <a:cs typeface="Calibri"/>
                <a:sym typeface="Calibri"/>
              </a:rPr>
              <a:t>-La aplicación web debe poseer un diseño “Responsive” a fin de garantizar la adecuada visualización en múltiples computadores personales, dispositivos tablets y teléfonos inteligentes.</a:t>
            </a:r>
            <a:endParaRPr sz="1200" b="1">
              <a:solidFill>
                <a:srgbClr val="666666"/>
              </a:solidFill>
              <a:highlight>
                <a:schemeClr val="lt1"/>
              </a:highlight>
              <a:latin typeface="Calibri"/>
              <a:ea typeface="Calibri"/>
              <a:cs typeface="Calibri"/>
              <a:sym typeface="Calibri"/>
            </a:endParaRPr>
          </a:p>
          <a:p>
            <a:pPr marL="0" lvl="0" indent="0" algn="l" rtl="0">
              <a:spcBef>
                <a:spcPts val="0"/>
              </a:spcBef>
              <a:spcAft>
                <a:spcPts val="0"/>
              </a:spcAft>
              <a:buNone/>
            </a:pPr>
            <a:endParaRPr sz="1200" b="1">
              <a:solidFill>
                <a:srgbClr val="666666"/>
              </a:solidFill>
              <a:highlight>
                <a:schemeClr val="lt1"/>
              </a:highlight>
              <a:latin typeface="Calibri"/>
              <a:ea typeface="Calibri"/>
              <a:cs typeface="Calibri"/>
              <a:sym typeface="Calibri"/>
            </a:endParaRPr>
          </a:p>
          <a:p>
            <a:pPr marL="0" lvl="0" indent="0" algn="l" rtl="0">
              <a:spcBef>
                <a:spcPts val="0"/>
              </a:spcBef>
              <a:spcAft>
                <a:spcPts val="0"/>
              </a:spcAft>
              <a:buNone/>
            </a:pPr>
            <a:r>
              <a:rPr lang="es-CO" sz="1200" b="1">
                <a:solidFill>
                  <a:schemeClr val="dk1"/>
                </a:solidFill>
                <a:highlight>
                  <a:schemeClr val="lt1"/>
                </a:highlight>
                <a:latin typeface="Calibri"/>
                <a:ea typeface="Calibri"/>
                <a:cs typeface="Calibri"/>
                <a:sym typeface="Calibri"/>
              </a:rPr>
              <a:t>Eficiencia</a:t>
            </a:r>
            <a:endParaRPr sz="1200" b="1">
              <a:solidFill>
                <a:schemeClr val="dk1"/>
              </a:solidFill>
              <a:highlight>
                <a:schemeClr val="lt1"/>
              </a:highlight>
              <a:latin typeface="Calibri"/>
              <a:ea typeface="Calibri"/>
              <a:cs typeface="Calibri"/>
              <a:sym typeface="Calibri"/>
            </a:endParaRPr>
          </a:p>
          <a:p>
            <a:pPr marL="0" lvl="0" indent="0" algn="l" rtl="0">
              <a:spcBef>
                <a:spcPts val="0"/>
              </a:spcBef>
              <a:spcAft>
                <a:spcPts val="0"/>
              </a:spcAft>
              <a:buNone/>
            </a:pPr>
            <a:r>
              <a:rPr lang="es-CO" sz="1200" b="1">
                <a:solidFill>
                  <a:srgbClr val="666666"/>
                </a:solidFill>
                <a:latin typeface="Calibri"/>
                <a:ea typeface="Calibri"/>
                <a:cs typeface="Calibri"/>
                <a:sym typeface="Calibri"/>
              </a:rPr>
              <a:t>-</a:t>
            </a:r>
            <a:r>
              <a:rPr lang="es-CO" sz="1200" b="1">
                <a:solidFill>
                  <a:srgbClr val="666666"/>
                </a:solidFill>
                <a:highlight>
                  <a:schemeClr val="lt1"/>
                </a:highlight>
                <a:latin typeface="Calibri"/>
                <a:ea typeface="Calibri"/>
                <a:cs typeface="Calibri"/>
                <a:sym typeface="Calibri"/>
              </a:rPr>
              <a:t>Los datos modificados en la base de datos deben ser actualizados para todos los usuarios que acceden en menos</a:t>
            </a:r>
            <a:r>
              <a:rPr lang="es-CO" sz="1200" b="1">
                <a:solidFill>
                  <a:srgbClr val="666666"/>
                </a:solidFill>
                <a:latin typeface="Calibri"/>
                <a:ea typeface="Calibri"/>
                <a:cs typeface="Calibri"/>
                <a:sym typeface="Calibri"/>
              </a:rPr>
              <a:t>  de 5 minutos.</a:t>
            </a:r>
            <a:endParaRPr sz="1200" b="1">
              <a:solidFill>
                <a:srgbClr val="666666"/>
              </a:solidFill>
              <a:latin typeface="Calibri"/>
              <a:ea typeface="Calibri"/>
              <a:cs typeface="Calibri"/>
              <a:sym typeface="Calibri"/>
            </a:endParaRPr>
          </a:p>
          <a:p>
            <a:pPr marL="0" lvl="0" indent="0" algn="l" rtl="0">
              <a:spcBef>
                <a:spcPts val="0"/>
              </a:spcBef>
              <a:spcAft>
                <a:spcPts val="0"/>
              </a:spcAft>
              <a:buNone/>
            </a:pPr>
            <a:r>
              <a:rPr lang="es-CO" sz="1200" b="1">
                <a:solidFill>
                  <a:srgbClr val="666666"/>
                </a:solidFill>
                <a:latin typeface="Calibri"/>
                <a:ea typeface="Calibri"/>
                <a:cs typeface="Calibri"/>
                <a:sym typeface="Calibri"/>
              </a:rPr>
              <a:t>-toda funcionalidad del sistema debe responder al usuario en menos de 5 segundos.</a:t>
            </a:r>
            <a:endParaRPr sz="1200" b="1">
              <a:solidFill>
                <a:srgbClr val="666666"/>
              </a:solidFill>
              <a:latin typeface="Calibri"/>
              <a:ea typeface="Calibri"/>
              <a:cs typeface="Calibri"/>
              <a:sym typeface="Calibri"/>
            </a:endParaRPr>
          </a:p>
          <a:p>
            <a:pPr marL="0" lvl="0" indent="0" algn="l" rtl="0">
              <a:spcBef>
                <a:spcPts val="0"/>
              </a:spcBef>
              <a:spcAft>
                <a:spcPts val="0"/>
              </a:spcAft>
              <a:buNone/>
            </a:pPr>
            <a:r>
              <a:rPr lang="es-CO" sz="1200" b="1">
                <a:solidFill>
                  <a:srgbClr val="666666"/>
                </a:solidFill>
                <a:latin typeface="Calibri"/>
                <a:ea typeface="Calibri"/>
                <a:cs typeface="Calibri"/>
                <a:sym typeface="Calibri"/>
              </a:rPr>
              <a:t>-El sistema debe ser capaz de operar adecuadamente con hasta 1.000 usuarios con sesiones concurrentes.</a:t>
            </a:r>
            <a:endParaRPr sz="1200" b="1">
              <a:solidFill>
                <a:srgbClr val="666666"/>
              </a:solidFill>
              <a:latin typeface="Calibri"/>
              <a:ea typeface="Calibri"/>
              <a:cs typeface="Calibri"/>
              <a:sym typeface="Calibri"/>
            </a:endParaRPr>
          </a:p>
          <a:p>
            <a:pPr marL="0" lvl="0" indent="0" algn="l" rtl="0">
              <a:spcBef>
                <a:spcPts val="0"/>
              </a:spcBef>
              <a:spcAft>
                <a:spcPts val="0"/>
              </a:spcAft>
              <a:buNone/>
            </a:pPr>
            <a:endParaRPr sz="1200" b="1">
              <a:solidFill>
                <a:srgbClr val="666666"/>
              </a:solidFill>
              <a:latin typeface="Calibri"/>
              <a:ea typeface="Calibri"/>
              <a:cs typeface="Calibri"/>
              <a:sym typeface="Calibri"/>
            </a:endParaRPr>
          </a:p>
          <a:p>
            <a:pPr marL="0" lvl="0" indent="0" algn="l" rtl="0">
              <a:spcBef>
                <a:spcPts val="0"/>
              </a:spcBef>
              <a:spcAft>
                <a:spcPts val="0"/>
              </a:spcAft>
              <a:buNone/>
            </a:pPr>
            <a:endParaRPr sz="1200" b="1">
              <a:solidFill>
                <a:srgbClr val="666666"/>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p:nvPr/>
        </p:nvSpPr>
        <p:spPr>
          <a:xfrm>
            <a:off x="382868" y="249495"/>
            <a:ext cx="6608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3600" b="1">
                <a:solidFill>
                  <a:schemeClr val="lt1"/>
                </a:solidFill>
                <a:latin typeface="Calibri"/>
                <a:ea typeface="Calibri"/>
                <a:cs typeface="Calibri"/>
                <a:sym typeface="Calibri"/>
              </a:rPr>
              <a:t>LOGO</a:t>
            </a:r>
            <a:endParaRPr/>
          </a:p>
        </p:txBody>
      </p:sp>
      <p:sp>
        <p:nvSpPr>
          <p:cNvPr id="200" name="Google Shape;200;p32"/>
          <p:cNvSpPr txBox="1"/>
          <p:nvPr/>
        </p:nvSpPr>
        <p:spPr>
          <a:xfrm>
            <a:off x="401000" y="1218900"/>
            <a:ext cx="5421000" cy="448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s-CO" sz="1800">
                <a:solidFill>
                  <a:schemeClr val="dk1"/>
                </a:solidFill>
                <a:latin typeface="Times New Roman"/>
                <a:ea typeface="Times New Roman"/>
                <a:cs typeface="Times New Roman"/>
                <a:sym typeface="Times New Roman"/>
              </a:rPr>
              <a:t> </a:t>
            </a:r>
            <a:r>
              <a:rPr lang="es-CO" sz="24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201" name="Google Shape;201;p32"/>
          <p:cNvSpPr txBox="1"/>
          <p:nvPr/>
        </p:nvSpPr>
        <p:spPr>
          <a:xfrm>
            <a:off x="1030568" y="3318435"/>
            <a:ext cx="3733800" cy="70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
        <p:nvSpPr>
          <p:cNvPr id="202" name="Google Shape;202;p32"/>
          <p:cNvSpPr txBox="1"/>
          <p:nvPr/>
        </p:nvSpPr>
        <p:spPr>
          <a:xfrm>
            <a:off x="899376" y="4089623"/>
            <a:ext cx="4572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pic>
        <p:nvPicPr>
          <p:cNvPr id="203" name="Google Shape;203;p32"/>
          <p:cNvPicPr preferRelativeResize="0"/>
          <p:nvPr/>
        </p:nvPicPr>
        <p:blipFill>
          <a:blip r:embed="rId3">
            <a:alphaModFix/>
          </a:blip>
          <a:stretch>
            <a:fillRect/>
          </a:stretch>
        </p:blipFill>
        <p:spPr>
          <a:xfrm>
            <a:off x="2639076" y="1518800"/>
            <a:ext cx="3182922" cy="3171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261875" y="252450"/>
            <a:ext cx="86865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CO" sz="1800">
                <a:solidFill>
                  <a:schemeClr val="dk1"/>
                </a:solidFill>
                <a:latin typeface="Calibri"/>
                <a:ea typeface="Calibri"/>
                <a:cs typeface="Calibri"/>
                <a:sym typeface="Calibri"/>
              </a:rPr>
              <a:t> </a:t>
            </a:r>
            <a:r>
              <a:rPr lang="es-CO" sz="1800">
                <a:solidFill>
                  <a:schemeClr val="dk1"/>
                </a:solidFill>
                <a:latin typeface="Times New Roman"/>
                <a:ea typeface="Times New Roman"/>
                <a:cs typeface="Times New Roman"/>
                <a:sym typeface="Times New Roman"/>
              </a:rPr>
              <a:t>APLICATIVO  PROMOCIÓN Y ENVÍO DE LIBROS</a:t>
            </a:r>
            <a:endParaRPr>
              <a:latin typeface="Times New Roman"/>
              <a:ea typeface="Times New Roman"/>
              <a:cs typeface="Times New Roman"/>
              <a:sym typeface="Times New Roman"/>
            </a:endParaRPr>
          </a:p>
          <a:p>
            <a:pPr marL="0" marR="0" lvl="0" indent="0" algn="ctr" rtl="0">
              <a:spcBef>
                <a:spcPts val="0"/>
              </a:spcBef>
              <a:spcAft>
                <a:spcPts val="0"/>
              </a:spcAft>
              <a:buNone/>
            </a:pPr>
            <a:r>
              <a:rPr lang="es-CO" sz="5400" b="1">
                <a:solidFill>
                  <a:srgbClr val="3F3F3F"/>
                </a:solidFill>
                <a:latin typeface="Times New Roman"/>
                <a:ea typeface="Times New Roman"/>
                <a:cs typeface="Times New Roman"/>
                <a:sym typeface="Times New Roman"/>
              </a:rPr>
              <a:t>Universo del libro S.A.S</a:t>
            </a:r>
            <a:r>
              <a:rPr lang="es-CO" sz="5400" b="1">
                <a:solidFill>
                  <a:srgbClr val="3F3F3F"/>
                </a:solidFill>
                <a:latin typeface="Calibri"/>
                <a:ea typeface="Calibri"/>
                <a:cs typeface="Calibri"/>
                <a:sym typeface="Calibri"/>
              </a:rPr>
              <a:t> </a:t>
            </a:r>
            <a:endParaRPr/>
          </a:p>
        </p:txBody>
      </p:sp>
      <p:sp>
        <p:nvSpPr>
          <p:cNvPr id="62" name="Google Shape;62;p14"/>
          <p:cNvSpPr/>
          <p:nvPr/>
        </p:nvSpPr>
        <p:spPr>
          <a:xfrm>
            <a:off x="876201" y="1335614"/>
            <a:ext cx="7353300" cy="45600"/>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 name="Google Shape;63;p14"/>
          <p:cNvSpPr txBox="1"/>
          <p:nvPr/>
        </p:nvSpPr>
        <p:spPr>
          <a:xfrm>
            <a:off x="495750" y="1381225"/>
            <a:ext cx="8010000" cy="3626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200"/>
              <a:buFont typeface="Arial"/>
              <a:buNone/>
            </a:pPr>
            <a:r>
              <a:rPr lang="es-CO" b="1" i="0" u="none" strike="noStrike" cap="none" dirty="0">
                <a:solidFill>
                  <a:srgbClr val="666666"/>
                </a:solidFill>
                <a:latin typeface="Calibri"/>
                <a:ea typeface="Calibri"/>
                <a:cs typeface="Calibri"/>
                <a:sym typeface="Calibri"/>
              </a:rPr>
              <a:t>Proyecto realizado para optar por el título de </a:t>
            </a:r>
            <a:r>
              <a:rPr lang="es-CO" b="1" dirty="0">
                <a:solidFill>
                  <a:srgbClr val="666666"/>
                </a:solidFill>
                <a:latin typeface="Calibri"/>
                <a:ea typeface="Calibri"/>
                <a:cs typeface="Calibri"/>
                <a:sym typeface="Calibri"/>
              </a:rPr>
              <a:t>Tecnólogo en Análisis y desarrollo de sistemas de información</a:t>
            </a:r>
            <a:r>
              <a:rPr lang="es-CO" b="1" i="0" u="none" strike="noStrike" cap="none" dirty="0">
                <a:solidFill>
                  <a:srgbClr val="666666"/>
                </a:solidFill>
                <a:latin typeface="Calibri"/>
                <a:ea typeface="Calibri"/>
                <a:cs typeface="Calibri"/>
                <a:sym typeface="Calibri"/>
              </a:rPr>
              <a:t> </a:t>
            </a:r>
            <a:endParaRPr b="1" dirty="0">
              <a:solidFill>
                <a:srgbClr val="666666"/>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endParaRPr b="1" i="0" u="none" strike="noStrike" cap="none" dirty="0">
              <a:solidFill>
                <a:srgbClr val="666666"/>
              </a:solidFill>
              <a:latin typeface="Calibri"/>
              <a:ea typeface="Calibri"/>
              <a:cs typeface="Calibri"/>
              <a:sym typeface="Calibri"/>
            </a:endParaRPr>
          </a:p>
          <a:p>
            <a:pPr marL="0" marR="0" lvl="0" indent="0" algn="ctr" rtl="0">
              <a:spcBef>
                <a:spcPts val="0"/>
              </a:spcBef>
              <a:spcAft>
                <a:spcPts val="0"/>
              </a:spcAft>
              <a:buClr>
                <a:schemeClr val="dk1"/>
              </a:buClr>
              <a:buSzPts val="1200"/>
              <a:buFont typeface="Arial"/>
              <a:buNone/>
            </a:pPr>
            <a:endParaRPr b="1" i="0" u="none" strike="noStrike" cap="none" dirty="0">
              <a:solidFill>
                <a:srgbClr val="666666"/>
              </a:solidFill>
              <a:latin typeface="Calibri"/>
              <a:ea typeface="Calibri"/>
              <a:cs typeface="Calibri"/>
              <a:sym typeface="Calibri"/>
            </a:endParaRPr>
          </a:p>
          <a:p>
            <a:pPr marL="0" marR="0" lvl="0" indent="0" algn="ctr" rtl="0">
              <a:spcBef>
                <a:spcPts val="0"/>
              </a:spcBef>
              <a:spcAft>
                <a:spcPts val="0"/>
              </a:spcAft>
              <a:buClr>
                <a:schemeClr val="dk1"/>
              </a:buClr>
              <a:buSzPts val="1200"/>
              <a:buFont typeface="Arial"/>
              <a:buNone/>
            </a:pPr>
            <a:r>
              <a:rPr lang="es-CO" b="1" i="0" u="none" strike="noStrike" cap="none" dirty="0">
                <a:solidFill>
                  <a:srgbClr val="666666"/>
                </a:solidFill>
                <a:latin typeface="Calibri"/>
                <a:ea typeface="Calibri"/>
                <a:cs typeface="Calibri"/>
                <a:sym typeface="Calibri"/>
              </a:rPr>
              <a:t>Desarrollado por: </a:t>
            </a:r>
            <a:endParaRPr b="1" dirty="0">
              <a:solidFill>
                <a:srgbClr val="666666"/>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endParaRPr b="1" dirty="0">
              <a:solidFill>
                <a:srgbClr val="666666"/>
              </a:solidFill>
              <a:latin typeface="Calibri"/>
              <a:ea typeface="Calibri"/>
              <a:cs typeface="Calibri"/>
              <a:sym typeface="Calibri"/>
            </a:endParaRPr>
          </a:p>
          <a:p>
            <a:pPr marL="0" marR="0" lvl="0" indent="0" algn="ctr" rtl="0">
              <a:spcBef>
                <a:spcPts val="0"/>
              </a:spcBef>
              <a:spcAft>
                <a:spcPts val="0"/>
              </a:spcAft>
              <a:buClr>
                <a:schemeClr val="dk1"/>
              </a:buClr>
              <a:buSzPts val="1200"/>
              <a:buFont typeface="Arial"/>
              <a:buNone/>
            </a:pPr>
            <a:r>
              <a:rPr lang="es-CO" b="1" dirty="0">
                <a:solidFill>
                  <a:srgbClr val="666666"/>
                </a:solidFill>
                <a:latin typeface="Calibri"/>
                <a:ea typeface="Calibri"/>
                <a:cs typeface="Calibri"/>
                <a:sym typeface="Calibri"/>
              </a:rPr>
              <a:t>Helen Dayana Chavarro Naranjo</a:t>
            </a:r>
            <a:endParaRPr b="1" dirty="0">
              <a:solidFill>
                <a:srgbClr val="666666"/>
              </a:solidFill>
              <a:latin typeface="Calibri"/>
              <a:ea typeface="Calibri"/>
              <a:cs typeface="Calibri"/>
              <a:sym typeface="Calibri"/>
            </a:endParaRPr>
          </a:p>
          <a:p>
            <a:pPr marL="0" marR="0" lvl="0" indent="0" algn="ctr" rtl="0">
              <a:spcBef>
                <a:spcPts val="0"/>
              </a:spcBef>
              <a:spcAft>
                <a:spcPts val="0"/>
              </a:spcAft>
              <a:buClr>
                <a:schemeClr val="dk1"/>
              </a:buClr>
              <a:buSzPts val="1200"/>
              <a:buFont typeface="Arial"/>
              <a:buNone/>
            </a:pPr>
            <a:r>
              <a:rPr lang="es-CO" b="1" dirty="0">
                <a:solidFill>
                  <a:srgbClr val="666666"/>
                </a:solidFill>
                <a:latin typeface="Calibri"/>
                <a:ea typeface="Calibri"/>
                <a:cs typeface="Calibri"/>
                <a:sym typeface="Calibri"/>
              </a:rPr>
              <a:t>Laurent Valentina </a:t>
            </a:r>
            <a:r>
              <a:rPr lang="es-CO" b="1" dirty="0" err="1">
                <a:solidFill>
                  <a:srgbClr val="666666"/>
                </a:solidFill>
                <a:latin typeface="Calibri"/>
                <a:ea typeface="Calibri"/>
                <a:cs typeface="Calibri"/>
                <a:sym typeface="Calibri"/>
              </a:rPr>
              <a:t>Rondon</a:t>
            </a:r>
            <a:r>
              <a:rPr lang="es-CO" b="1" dirty="0">
                <a:solidFill>
                  <a:srgbClr val="666666"/>
                </a:solidFill>
                <a:latin typeface="Calibri"/>
                <a:ea typeface="Calibri"/>
                <a:cs typeface="Calibri"/>
                <a:sym typeface="Calibri"/>
              </a:rPr>
              <a:t> Garzón</a:t>
            </a:r>
            <a:endParaRPr b="1" dirty="0">
              <a:solidFill>
                <a:srgbClr val="666666"/>
              </a:solidFill>
              <a:latin typeface="Calibri"/>
              <a:ea typeface="Calibri"/>
              <a:cs typeface="Calibri"/>
              <a:sym typeface="Calibri"/>
            </a:endParaRPr>
          </a:p>
          <a:p>
            <a:pPr marL="0" marR="0" lvl="0" indent="0" algn="ctr" rtl="0">
              <a:spcBef>
                <a:spcPts val="0"/>
              </a:spcBef>
              <a:spcAft>
                <a:spcPts val="0"/>
              </a:spcAft>
              <a:buClr>
                <a:schemeClr val="dk1"/>
              </a:buClr>
              <a:buSzPts val="1200"/>
              <a:buFont typeface="Arial"/>
              <a:buNone/>
            </a:pPr>
            <a:endParaRPr b="1" dirty="0">
              <a:solidFill>
                <a:srgbClr val="666666"/>
              </a:solidFill>
              <a:latin typeface="Calibri"/>
              <a:ea typeface="Calibri"/>
              <a:cs typeface="Calibri"/>
              <a:sym typeface="Calibri"/>
            </a:endParaRPr>
          </a:p>
          <a:p>
            <a:pPr marL="0" marR="0" lvl="0" indent="0" algn="ctr" rtl="0">
              <a:spcBef>
                <a:spcPts val="0"/>
              </a:spcBef>
              <a:spcAft>
                <a:spcPts val="0"/>
              </a:spcAft>
              <a:buClr>
                <a:schemeClr val="dk1"/>
              </a:buClr>
              <a:buSzPts val="1200"/>
              <a:buFont typeface="Arial"/>
              <a:buNone/>
            </a:pPr>
            <a:r>
              <a:rPr lang="es-CO" b="1" i="0" u="none" strike="noStrike" cap="none" dirty="0">
                <a:solidFill>
                  <a:srgbClr val="666666"/>
                </a:solidFill>
                <a:latin typeface="Calibri"/>
                <a:ea typeface="Calibri"/>
                <a:cs typeface="Calibri"/>
                <a:sym typeface="Calibri"/>
              </a:rPr>
              <a:t>Asesor del proyecto</a:t>
            </a:r>
            <a:endParaRPr b="1" dirty="0">
              <a:solidFill>
                <a:srgbClr val="666666"/>
              </a:solidFill>
              <a:latin typeface="Calibri"/>
              <a:ea typeface="Calibri"/>
              <a:cs typeface="Calibri"/>
              <a:sym typeface="Calibri"/>
            </a:endParaRPr>
          </a:p>
          <a:p>
            <a:pPr marL="0" marR="0" lvl="0" indent="0" algn="ctr" rtl="0">
              <a:spcBef>
                <a:spcPts val="0"/>
              </a:spcBef>
              <a:spcAft>
                <a:spcPts val="0"/>
              </a:spcAft>
              <a:buClr>
                <a:schemeClr val="dk1"/>
              </a:buClr>
              <a:buSzPts val="1200"/>
              <a:buFont typeface="Arial"/>
              <a:buNone/>
            </a:pPr>
            <a:r>
              <a:rPr lang="es-CO" b="1" i="0" u="none" strike="noStrike" cap="none" dirty="0">
                <a:solidFill>
                  <a:srgbClr val="666666"/>
                </a:solidFill>
                <a:latin typeface="Calibri"/>
                <a:ea typeface="Calibri"/>
                <a:cs typeface="Calibri"/>
                <a:sym typeface="Calibri"/>
              </a:rPr>
              <a:t>Instructor Sena</a:t>
            </a:r>
            <a:endParaRPr b="1" dirty="0">
              <a:solidFill>
                <a:srgbClr val="666666"/>
              </a:solidFill>
              <a:latin typeface="Calibri"/>
              <a:ea typeface="Calibri"/>
              <a:cs typeface="Calibri"/>
              <a:sym typeface="Calibri"/>
            </a:endParaRPr>
          </a:p>
          <a:p>
            <a:pPr marL="0" marR="0" lvl="0" indent="0" algn="ctr" rtl="0">
              <a:spcBef>
                <a:spcPts val="0"/>
              </a:spcBef>
              <a:spcAft>
                <a:spcPts val="0"/>
              </a:spcAft>
              <a:buClr>
                <a:schemeClr val="dk1"/>
              </a:buClr>
              <a:buSzPts val="1200"/>
              <a:buFont typeface="Arial"/>
              <a:buNone/>
            </a:pPr>
            <a:r>
              <a:rPr lang="es-CO" b="1" dirty="0">
                <a:solidFill>
                  <a:srgbClr val="666666"/>
                </a:solidFill>
                <a:latin typeface="Calibri"/>
                <a:ea typeface="Calibri"/>
                <a:cs typeface="Calibri"/>
                <a:sym typeface="Calibri"/>
              </a:rPr>
              <a:t>Demetrio Mauricio </a:t>
            </a:r>
            <a:r>
              <a:rPr lang="es-CO" b="1" dirty="0" err="1">
                <a:solidFill>
                  <a:srgbClr val="666666"/>
                </a:solidFill>
                <a:latin typeface="Calibri"/>
                <a:ea typeface="Calibri"/>
                <a:cs typeface="Calibri"/>
                <a:sym typeface="Calibri"/>
              </a:rPr>
              <a:t>Estupiñan</a:t>
            </a:r>
            <a:r>
              <a:rPr lang="es-CO" b="1" dirty="0">
                <a:solidFill>
                  <a:srgbClr val="666666"/>
                </a:solidFill>
                <a:latin typeface="Calibri"/>
                <a:ea typeface="Calibri"/>
                <a:cs typeface="Calibri"/>
                <a:sym typeface="Calibri"/>
              </a:rPr>
              <a:t> Fino</a:t>
            </a:r>
            <a:endParaRPr b="1" dirty="0">
              <a:solidFill>
                <a:srgbClr val="666666"/>
              </a:solidFill>
              <a:latin typeface="Calibri"/>
              <a:ea typeface="Calibri"/>
              <a:cs typeface="Calibri"/>
              <a:sym typeface="Calibri"/>
            </a:endParaRPr>
          </a:p>
          <a:p>
            <a:pPr marL="0" marR="0" lvl="0" indent="0" algn="ctr" rtl="0">
              <a:spcBef>
                <a:spcPts val="0"/>
              </a:spcBef>
              <a:spcAft>
                <a:spcPts val="0"/>
              </a:spcAft>
              <a:buClr>
                <a:schemeClr val="dk1"/>
              </a:buClr>
              <a:buSzPts val="1200"/>
              <a:buFont typeface="Arial"/>
              <a:buNone/>
            </a:pPr>
            <a:endParaRPr b="1" i="0" u="none" strike="noStrike" cap="none" dirty="0">
              <a:solidFill>
                <a:srgbClr val="666666"/>
              </a:solidFill>
              <a:latin typeface="Calibri"/>
              <a:ea typeface="Calibri"/>
              <a:cs typeface="Calibri"/>
              <a:sym typeface="Calibri"/>
            </a:endParaRPr>
          </a:p>
          <a:p>
            <a:pPr marL="0" marR="0" lvl="0" indent="0" algn="ctr" rtl="0">
              <a:spcBef>
                <a:spcPts val="0"/>
              </a:spcBef>
              <a:spcAft>
                <a:spcPts val="0"/>
              </a:spcAft>
              <a:buClr>
                <a:schemeClr val="dk1"/>
              </a:buClr>
              <a:buSzPts val="1200"/>
              <a:buFont typeface="Arial"/>
              <a:buNone/>
            </a:pPr>
            <a:r>
              <a:rPr lang="es-CO" b="1" dirty="0">
                <a:solidFill>
                  <a:srgbClr val="666666"/>
                </a:solidFill>
                <a:latin typeface="Calibri"/>
                <a:ea typeface="Calibri"/>
                <a:cs typeface="Calibri"/>
                <a:sym typeface="Calibri"/>
              </a:rPr>
              <a:t>SENA</a:t>
            </a:r>
            <a:endParaRPr b="1" dirty="0">
              <a:solidFill>
                <a:srgbClr val="666666"/>
              </a:solidFill>
              <a:latin typeface="Calibri"/>
              <a:ea typeface="Calibri"/>
              <a:cs typeface="Calibri"/>
              <a:sym typeface="Calibri"/>
            </a:endParaRPr>
          </a:p>
          <a:p>
            <a:pPr marL="0" marR="0" lvl="0" indent="0" algn="ctr" rtl="0">
              <a:spcBef>
                <a:spcPts val="0"/>
              </a:spcBef>
              <a:spcAft>
                <a:spcPts val="0"/>
              </a:spcAft>
              <a:buClr>
                <a:schemeClr val="dk1"/>
              </a:buClr>
              <a:buSzPts val="1200"/>
              <a:buFont typeface="Arial"/>
              <a:buNone/>
            </a:pPr>
            <a:r>
              <a:rPr lang="es-CO" b="1" i="0" u="none" strike="noStrike" cap="none" dirty="0" err="1">
                <a:solidFill>
                  <a:srgbClr val="666666"/>
                </a:solidFill>
                <a:latin typeface="Calibri"/>
                <a:ea typeface="Calibri"/>
                <a:cs typeface="Calibri"/>
                <a:sym typeface="Calibri"/>
              </a:rPr>
              <a:t>Bogota</a:t>
            </a:r>
            <a:r>
              <a:rPr lang="es-CO" b="1" i="0" u="none" strike="noStrike" cap="none" dirty="0">
                <a:solidFill>
                  <a:srgbClr val="666666"/>
                </a:solidFill>
                <a:latin typeface="Calibri"/>
                <a:ea typeface="Calibri"/>
                <a:cs typeface="Calibri"/>
                <a:sym typeface="Calibri"/>
              </a:rPr>
              <a:t> D.C.</a:t>
            </a:r>
            <a:endParaRPr b="1" dirty="0">
              <a:solidFill>
                <a:srgbClr val="666666"/>
              </a:solidFill>
              <a:latin typeface="Calibri"/>
              <a:ea typeface="Calibri"/>
              <a:cs typeface="Calibri"/>
              <a:sym typeface="Calibri"/>
            </a:endParaRPr>
          </a:p>
          <a:p>
            <a:pPr marL="0" marR="0" lvl="0" indent="0" algn="ctr" rtl="0">
              <a:spcBef>
                <a:spcPts val="0"/>
              </a:spcBef>
              <a:spcAft>
                <a:spcPts val="0"/>
              </a:spcAft>
              <a:buClr>
                <a:schemeClr val="dk1"/>
              </a:buClr>
              <a:buSzPts val="1200"/>
              <a:buFont typeface="Arial"/>
              <a:buNone/>
            </a:pPr>
            <a:r>
              <a:rPr lang="es-CO" b="1" i="0" u="none" strike="noStrike" cap="none" dirty="0">
                <a:solidFill>
                  <a:srgbClr val="666666"/>
                </a:solidFill>
                <a:latin typeface="Calibri"/>
                <a:ea typeface="Calibri"/>
                <a:cs typeface="Calibri"/>
                <a:sym typeface="Calibri"/>
              </a:rPr>
              <a:t>202</a:t>
            </a:r>
            <a:r>
              <a:rPr lang="es-CO" b="1" dirty="0">
                <a:solidFill>
                  <a:srgbClr val="666666"/>
                </a:solidFill>
                <a:latin typeface="Calibri"/>
                <a:ea typeface="Calibri"/>
                <a:cs typeface="Calibri"/>
                <a:sym typeface="Calibri"/>
              </a:rPr>
              <a:t>1</a:t>
            </a:r>
            <a:endParaRPr b="1" dirty="0">
              <a:solidFill>
                <a:srgbClr val="666666"/>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a:stretch/>
        </p:blipFill>
        <p:spPr>
          <a:xfrm>
            <a:off x="8270874" y="238073"/>
            <a:ext cx="608542" cy="592940"/>
          </a:xfrm>
          <a:prstGeom prst="rect">
            <a:avLst/>
          </a:prstGeom>
          <a:noFill/>
          <a:ln>
            <a:noFill/>
          </a:ln>
        </p:spPr>
      </p:pic>
      <p:sp>
        <p:nvSpPr>
          <p:cNvPr id="69" name="Google Shape;69;p15"/>
          <p:cNvSpPr txBox="1"/>
          <p:nvPr/>
        </p:nvSpPr>
        <p:spPr>
          <a:xfrm>
            <a:off x="638152" y="752591"/>
            <a:ext cx="23895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3600" b="1" i="0" u="none" strike="noStrike" cap="none">
                <a:solidFill>
                  <a:srgbClr val="3F3F3F"/>
                </a:solidFill>
                <a:latin typeface="Times New Roman"/>
                <a:ea typeface="Times New Roman"/>
                <a:cs typeface="Times New Roman"/>
                <a:sym typeface="Times New Roman"/>
              </a:rPr>
              <a:t>Contenido</a:t>
            </a:r>
            <a:endParaRPr>
              <a:latin typeface="Times New Roman"/>
              <a:ea typeface="Times New Roman"/>
              <a:cs typeface="Times New Roman"/>
              <a:sym typeface="Times New Roman"/>
            </a:endParaRPr>
          </a:p>
        </p:txBody>
      </p:sp>
      <p:sp>
        <p:nvSpPr>
          <p:cNvPr id="70" name="Google Shape;70;p15"/>
          <p:cNvSpPr txBox="1"/>
          <p:nvPr/>
        </p:nvSpPr>
        <p:spPr>
          <a:xfrm>
            <a:off x="551400" y="1708644"/>
            <a:ext cx="3743700" cy="3001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CO" b="1" dirty="0">
                <a:solidFill>
                  <a:srgbClr val="666666"/>
                </a:solidFill>
                <a:latin typeface="Calibri"/>
                <a:ea typeface="Calibri"/>
                <a:cs typeface="Calibri"/>
                <a:sym typeface="Calibri"/>
              </a:rPr>
              <a:t>-Componente Metodológico</a:t>
            </a:r>
            <a:endParaRPr b="1" dirty="0">
              <a:solidFill>
                <a:srgbClr val="666666"/>
              </a:solidFill>
              <a:latin typeface="Calibri"/>
              <a:ea typeface="Calibri"/>
              <a:cs typeface="Calibri"/>
              <a:sym typeface="Calibri"/>
            </a:endParaRPr>
          </a:p>
          <a:p>
            <a:pPr marL="0" marR="0" lvl="0" indent="0" algn="just" rtl="0">
              <a:spcBef>
                <a:spcPts val="0"/>
              </a:spcBef>
              <a:spcAft>
                <a:spcPts val="0"/>
              </a:spcAft>
              <a:buNone/>
            </a:pPr>
            <a:r>
              <a:rPr lang="es-CO" b="1" dirty="0">
                <a:solidFill>
                  <a:srgbClr val="666666"/>
                </a:solidFill>
                <a:latin typeface="Calibri"/>
                <a:ea typeface="Calibri"/>
                <a:cs typeface="Calibri"/>
                <a:sym typeface="Calibri"/>
              </a:rPr>
              <a:t>-Técnicas del levantamiento de información</a:t>
            </a:r>
            <a:endParaRPr b="1" dirty="0">
              <a:solidFill>
                <a:srgbClr val="666666"/>
              </a:solidFill>
              <a:latin typeface="Calibri"/>
              <a:ea typeface="Calibri"/>
              <a:cs typeface="Calibri"/>
              <a:sym typeface="Calibri"/>
            </a:endParaRPr>
          </a:p>
          <a:p>
            <a:pPr marL="0" marR="0" lvl="0" indent="0" algn="just" rtl="0">
              <a:spcBef>
                <a:spcPts val="0"/>
              </a:spcBef>
              <a:spcAft>
                <a:spcPts val="0"/>
              </a:spcAft>
              <a:buNone/>
            </a:pPr>
            <a:r>
              <a:rPr lang="es-CO" b="1" dirty="0">
                <a:solidFill>
                  <a:srgbClr val="666666"/>
                </a:solidFill>
                <a:latin typeface="Calibri"/>
                <a:ea typeface="Calibri"/>
                <a:cs typeface="Calibri"/>
                <a:sym typeface="Calibri"/>
              </a:rPr>
              <a:t>-BPMN </a:t>
            </a:r>
            <a:endParaRPr b="1" dirty="0">
              <a:solidFill>
                <a:srgbClr val="666666"/>
              </a:solidFill>
              <a:latin typeface="Calibri"/>
              <a:ea typeface="Calibri"/>
              <a:cs typeface="Calibri"/>
              <a:sym typeface="Calibri"/>
            </a:endParaRPr>
          </a:p>
          <a:p>
            <a:pPr marL="0" marR="0" lvl="0" indent="0" algn="just" rtl="0">
              <a:spcBef>
                <a:spcPts val="0"/>
              </a:spcBef>
              <a:spcAft>
                <a:spcPts val="0"/>
              </a:spcAft>
              <a:buNone/>
            </a:pPr>
            <a:r>
              <a:rPr lang="es-CO" b="1" dirty="0">
                <a:solidFill>
                  <a:srgbClr val="666666"/>
                </a:solidFill>
                <a:latin typeface="Calibri"/>
                <a:ea typeface="Calibri"/>
                <a:cs typeface="Calibri"/>
                <a:sym typeface="Calibri"/>
              </a:rPr>
              <a:t>-Requerimientos funcionales </a:t>
            </a:r>
            <a:endParaRPr b="1" dirty="0">
              <a:solidFill>
                <a:srgbClr val="666666"/>
              </a:solidFill>
              <a:latin typeface="Calibri"/>
              <a:ea typeface="Calibri"/>
              <a:cs typeface="Calibri"/>
              <a:sym typeface="Calibri"/>
            </a:endParaRPr>
          </a:p>
          <a:p>
            <a:pPr marL="0" marR="0" lvl="0" indent="0" algn="just" rtl="0">
              <a:spcBef>
                <a:spcPts val="0"/>
              </a:spcBef>
              <a:spcAft>
                <a:spcPts val="0"/>
              </a:spcAft>
              <a:buNone/>
            </a:pPr>
            <a:r>
              <a:rPr lang="es-CO" b="1" dirty="0">
                <a:solidFill>
                  <a:srgbClr val="666666"/>
                </a:solidFill>
                <a:latin typeface="Calibri"/>
                <a:ea typeface="Calibri"/>
                <a:cs typeface="Calibri"/>
                <a:sym typeface="Calibri"/>
              </a:rPr>
              <a:t>-Requerimientos No funcionales</a:t>
            </a:r>
            <a:endParaRPr b="1" dirty="0">
              <a:solidFill>
                <a:srgbClr val="666666"/>
              </a:solidFill>
              <a:latin typeface="Calibri"/>
              <a:ea typeface="Calibri"/>
              <a:cs typeface="Calibri"/>
              <a:sym typeface="Calibri"/>
            </a:endParaRPr>
          </a:p>
          <a:p>
            <a:pPr marL="0" marR="0" lvl="0" indent="0" algn="just" rtl="0">
              <a:spcBef>
                <a:spcPts val="0"/>
              </a:spcBef>
              <a:spcAft>
                <a:spcPts val="0"/>
              </a:spcAft>
              <a:buNone/>
            </a:pPr>
            <a:r>
              <a:rPr lang="es-CO" b="1" dirty="0">
                <a:solidFill>
                  <a:srgbClr val="666666"/>
                </a:solidFill>
                <a:latin typeface="Calibri"/>
                <a:ea typeface="Calibri"/>
                <a:cs typeface="Calibri"/>
                <a:sym typeface="Calibri"/>
              </a:rPr>
              <a:t>-Casos de Uso Extendido</a:t>
            </a:r>
            <a:endParaRPr b="1" dirty="0">
              <a:solidFill>
                <a:srgbClr val="666666"/>
              </a:solidFill>
              <a:latin typeface="Calibri"/>
              <a:ea typeface="Calibri"/>
              <a:cs typeface="Calibri"/>
              <a:sym typeface="Calibri"/>
            </a:endParaRPr>
          </a:p>
          <a:p>
            <a:pPr marL="0" marR="0" lvl="0" indent="0" algn="just" rtl="0">
              <a:spcBef>
                <a:spcPts val="0"/>
              </a:spcBef>
              <a:spcAft>
                <a:spcPts val="0"/>
              </a:spcAft>
              <a:buNone/>
            </a:pPr>
            <a:endParaRPr sz="1600" b="1" i="0" u="none" strike="noStrike" cap="none" dirty="0">
              <a:solidFill>
                <a:srgbClr val="404040"/>
              </a:solidFill>
              <a:latin typeface="Arial"/>
              <a:ea typeface="Arial"/>
              <a:cs typeface="Arial"/>
              <a:sym typeface="Arial"/>
            </a:endParaRPr>
          </a:p>
        </p:txBody>
      </p:sp>
      <p:sp>
        <p:nvSpPr>
          <p:cNvPr id="71" name="Google Shape;71;p15"/>
          <p:cNvSpPr/>
          <p:nvPr/>
        </p:nvSpPr>
        <p:spPr>
          <a:xfrm rot="10800000" flipH="1">
            <a:off x="638152" y="1398809"/>
            <a:ext cx="1027200" cy="45600"/>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2" name="Google Shape;72;p15"/>
          <p:cNvPicPr preferRelativeResize="0"/>
          <p:nvPr/>
        </p:nvPicPr>
        <p:blipFill rotWithShape="1">
          <a:blip r:embed="rId4">
            <a:alphaModFix/>
          </a:blip>
          <a:srcRect r="43611"/>
          <a:stretch/>
        </p:blipFill>
        <p:spPr>
          <a:xfrm>
            <a:off x="5276815" y="0"/>
            <a:ext cx="3867185" cy="5143500"/>
          </a:xfrm>
          <a:prstGeom prst="rect">
            <a:avLst/>
          </a:prstGeom>
          <a:noFill/>
          <a:ln>
            <a:noFill/>
          </a:ln>
        </p:spPr>
      </p:pic>
      <p:pic>
        <p:nvPicPr>
          <p:cNvPr id="73" name="Google Shape;73;p15"/>
          <p:cNvPicPr preferRelativeResize="0"/>
          <p:nvPr/>
        </p:nvPicPr>
        <p:blipFill rotWithShape="1">
          <a:blip r:embed="rId3">
            <a:alphaModFix/>
          </a:blip>
          <a:srcRect/>
          <a:stretch/>
        </p:blipFill>
        <p:spPr>
          <a:xfrm>
            <a:off x="8270874" y="238073"/>
            <a:ext cx="608542" cy="5929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382867" y="116208"/>
            <a:ext cx="7483800" cy="95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2800" b="1">
                <a:solidFill>
                  <a:schemeClr val="lt1"/>
                </a:solidFill>
                <a:latin typeface="Calibri"/>
                <a:ea typeface="Calibri"/>
                <a:cs typeface="Calibri"/>
                <a:sym typeface="Calibri"/>
              </a:rPr>
              <a:t>COMPONENTE METODOLÓGICO</a:t>
            </a:r>
            <a:endParaRPr/>
          </a:p>
        </p:txBody>
      </p:sp>
      <p:sp>
        <p:nvSpPr>
          <p:cNvPr id="79" name="Google Shape;79;p16"/>
          <p:cNvSpPr txBox="1"/>
          <p:nvPr/>
        </p:nvSpPr>
        <p:spPr>
          <a:xfrm>
            <a:off x="113525" y="1220300"/>
            <a:ext cx="6255600" cy="36789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s-CO" b="1">
                <a:latin typeface="Calibri"/>
                <a:ea typeface="Calibri"/>
                <a:cs typeface="Calibri"/>
                <a:sym typeface="Calibri"/>
              </a:rPr>
              <a:t>Nombre proyecto:</a:t>
            </a:r>
            <a:r>
              <a:rPr lang="es-CO" b="1">
                <a:solidFill>
                  <a:srgbClr val="666666"/>
                </a:solidFill>
                <a:latin typeface="Calibri"/>
                <a:ea typeface="Calibri"/>
                <a:cs typeface="Calibri"/>
                <a:sym typeface="Calibri"/>
              </a:rPr>
              <a:t>  Universo del libro</a:t>
            </a:r>
            <a:endParaRPr b="1">
              <a:solidFill>
                <a:srgbClr val="666666"/>
              </a:solidFill>
              <a:latin typeface="Calibri"/>
              <a:ea typeface="Calibri"/>
              <a:cs typeface="Calibri"/>
              <a:sym typeface="Calibri"/>
            </a:endParaRPr>
          </a:p>
          <a:p>
            <a:pPr marL="0" marR="0" lvl="0" indent="0" algn="just" rtl="0">
              <a:lnSpc>
                <a:spcPct val="150000"/>
              </a:lnSpc>
              <a:spcBef>
                <a:spcPts val="0"/>
              </a:spcBef>
              <a:spcAft>
                <a:spcPts val="0"/>
              </a:spcAft>
              <a:buNone/>
            </a:pPr>
            <a:r>
              <a:rPr lang="es-CO" b="1">
                <a:latin typeface="Calibri"/>
                <a:ea typeface="Calibri"/>
                <a:cs typeface="Calibri"/>
                <a:sym typeface="Calibri"/>
              </a:rPr>
              <a:t>Planteamiento del problema:</a:t>
            </a:r>
            <a:r>
              <a:rPr lang="es-CO" b="1">
                <a:solidFill>
                  <a:srgbClr val="666666"/>
                </a:solidFill>
                <a:latin typeface="Calibri"/>
                <a:ea typeface="Calibri"/>
                <a:cs typeface="Calibri"/>
                <a:sym typeface="Calibri"/>
              </a:rPr>
              <a:t> Tras el problema dado por el virus varios sectores de la industria se han visto afectados entre estos, las librerías, las cuales han perdido ganancias ya que no pueden abrir sus tiendas y a esto agregamos el hecho de que, desde hace un tiempo se han disminuido notablemente los lectores y el gusto por los libros, ya que en especial los jóvenes pasan mayor tiempo con dispositivos electrónicos. Según la revista la opinión “ el promedio de libros leídos por un colombiano al año está entre dos y tres. Esas cifras, al compararse con las de países como Chile, Argentina y Brasil, están por debajo. En estos países un ciudadano promedio lee entre cinco y más libros.” </a:t>
            </a:r>
            <a:endParaRPr b="1">
              <a:solidFill>
                <a:srgbClr val="666666"/>
              </a:solidFill>
              <a:latin typeface="Calibri"/>
              <a:ea typeface="Calibri"/>
              <a:cs typeface="Calibri"/>
              <a:sym typeface="Calibri"/>
            </a:endParaRPr>
          </a:p>
          <a:p>
            <a:pPr marL="0" marR="0" lvl="0" indent="0" algn="just" rtl="0">
              <a:lnSpc>
                <a:spcPct val="150000"/>
              </a:lnSpc>
              <a:spcBef>
                <a:spcPts val="0"/>
              </a:spcBef>
              <a:spcAft>
                <a:spcPts val="0"/>
              </a:spcAft>
              <a:buNone/>
            </a:pPr>
            <a:endParaRPr b="1">
              <a:solidFill>
                <a:srgbClr val="666666"/>
              </a:solidFill>
              <a:latin typeface="Calibri"/>
              <a:ea typeface="Calibri"/>
              <a:cs typeface="Calibri"/>
              <a:sym typeface="Calibri"/>
            </a:endParaRPr>
          </a:p>
          <a:p>
            <a:pPr marL="0" marR="0" lvl="0" indent="0" algn="just" rtl="0">
              <a:lnSpc>
                <a:spcPct val="150000"/>
              </a:lnSpc>
              <a:spcBef>
                <a:spcPts val="0"/>
              </a:spcBef>
              <a:spcAft>
                <a:spcPts val="0"/>
              </a:spcAft>
              <a:buNone/>
            </a:pPr>
            <a:endParaRPr b="1">
              <a:solidFill>
                <a:srgbClr val="666666"/>
              </a:solidFill>
              <a:latin typeface="Calibri"/>
              <a:ea typeface="Calibri"/>
              <a:cs typeface="Calibri"/>
              <a:sym typeface="Calibri"/>
            </a:endParaRPr>
          </a:p>
          <a:p>
            <a:pPr marL="0" marR="0" lvl="0" indent="0" algn="just" rtl="0">
              <a:lnSpc>
                <a:spcPct val="150000"/>
              </a:lnSpc>
              <a:spcBef>
                <a:spcPts val="0"/>
              </a:spcBef>
              <a:spcAft>
                <a:spcPts val="0"/>
              </a:spcAft>
              <a:buNone/>
            </a:pPr>
            <a:endParaRPr b="1">
              <a:solidFill>
                <a:srgbClr val="666666"/>
              </a:solidFill>
              <a:latin typeface="Calibri"/>
              <a:ea typeface="Calibri"/>
              <a:cs typeface="Calibri"/>
              <a:sym typeface="Calibri"/>
            </a:endParaRPr>
          </a:p>
          <a:p>
            <a:pPr marL="0" marR="0" lvl="0" indent="0" algn="just" rtl="0">
              <a:lnSpc>
                <a:spcPct val="150000"/>
              </a:lnSpc>
              <a:spcBef>
                <a:spcPts val="0"/>
              </a:spcBef>
              <a:spcAft>
                <a:spcPts val="0"/>
              </a:spcAft>
              <a:buNone/>
            </a:pPr>
            <a:endParaRPr>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1200">
              <a:solidFill>
                <a:srgbClr val="7F7F7F"/>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s-CO" sz="1200">
                <a:solidFill>
                  <a:srgbClr val="7F7F7F"/>
                </a:solidFill>
                <a:latin typeface="Times New Roman"/>
                <a:ea typeface="Times New Roman"/>
                <a:cs typeface="Times New Roman"/>
                <a:sym typeface="Times New Roman"/>
              </a:rPr>
              <a:t> </a:t>
            </a:r>
            <a:endParaRPr sz="1200">
              <a:solidFill>
                <a:srgbClr val="7F7F7F"/>
              </a:solidFill>
              <a:latin typeface="Times New Roman"/>
              <a:ea typeface="Times New Roman"/>
              <a:cs typeface="Times New Roman"/>
              <a:sym typeface="Times New Roman"/>
            </a:endParaRPr>
          </a:p>
        </p:txBody>
      </p:sp>
      <p:pic>
        <p:nvPicPr>
          <p:cNvPr id="80" name="Google Shape;80;p16"/>
          <p:cNvPicPr preferRelativeResize="0"/>
          <p:nvPr/>
        </p:nvPicPr>
        <p:blipFill rotWithShape="1">
          <a:blip r:embed="rId3">
            <a:alphaModFix/>
          </a:blip>
          <a:srcRect l="30575" r="5094"/>
          <a:stretch/>
        </p:blipFill>
        <p:spPr>
          <a:xfrm>
            <a:off x="6369125" y="1405750"/>
            <a:ext cx="2665926" cy="27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247150" y="87525"/>
            <a:ext cx="6755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3200" b="1">
                <a:solidFill>
                  <a:srgbClr val="3F3F3F"/>
                </a:solidFill>
                <a:latin typeface="Times New Roman"/>
                <a:ea typeface="Times New Roman"/>
                <a:cs typeface="Times New Roman"/>
                <a:sym typeface="Times New Roman"/>
              </a:rPr>
              <a:t>Alcance del proyecto</a:t>
            </a:r>
            <a:endParaRPr sz="3200" b="1">
              <a:solidFill>
                <a:srgbClr val="3F3F3F"/>
              </a:solidFill>
              <a:latin typeface="Times New Roman"/>
              <a:ea typeface="Times New Roman"/>
              <a:cs typeface="Times New Roman"/>
              <a:sym typeface="Times New Roman"/>
            </a:endParaRPr>
          </a:p>
          <a:p>
            <a:pPr marL="0" marR="0" lvl="0" indent="0" algn="l" rtl="0">
              <a:spcBef>
                <a:spcPts val="0"/>
              </a:spcBef>
              <a:spcAft>
                <a:spcPts val="0"/>
              </a:spcAft>
              <a:buNone/>
            </a:pPr>
            <a:endParaRPr sz="3500" b="1">
              <a:solidFill>
                <a:srgbClr val="3F3F3F"/>
              </a:solidFill>
              <a:latin typeface="Times New Roman"/>
              <a:ea typeface="Times New Roman"/>
              <a:cs typeface="Times New Roman"/>
              <a:sym typeface="Times New Roman"/>
            </a:endParaRPr>
          </a:p>
        </p:txBody>
      </p:sp>
      <p:pic>
        <p:nvPicPr>
          <p:cNvPr id="86" name="Google Shape;86;p17"/>
          <p:cNvPicPr preferRelativeResize="0"/>
          <p:nvPr/>
        </p:nvPicPr>
        <p:blipFill rotWithShape="1">
          <a:blip r:embed="rId3">
            <a:alphaModFix/>
          </a:blip>
          <a:srcRect/>
          <a:stretch/>
        </p:blipFill>
        <p:spPr>
          <a:xfrm>
            <a:off x="8368824" y="4391923"/>
            <a:ext cx="608542" cy="592923"/>
          </a:xfrm>
          <a:prstGeom prst="rect">
            <a:avLst/>
          </a:prstGeom>
          <a:noFill/>
          <a:ln>
            <a:noFill/>
          </a:ln>
        </p:spPr>
      </p:pic>
      <p:pic>
        <p:nvPicPr>
          <p:cNvPr id="87" name="Google Shape;87;p17"/>
          <p:cNvPicPr preferRelativeResize="0"/>
          <p:nvPr/>
        </p:nvPicPr>
        <p:blipFill>
          <a:blip r:embed="rId4">
            <a:alphaModFix/>
          </a:blip>
          <a:stretch>
            <a:fillRect/>
          </a:stretch>
        </p:blipFill>
        <p:spPr>
          <a:xfrm>
            <a:off x="5511375" y="1807950"/>
            <a:ext cx="3632625" cy="3335549"/>
          </a:xfrm>
          <a:prstGeom prst="rect">
            <a:avLst/>
          </a:prstGeom>
          <a:noFill/>
          <a:ln>
            <a:noFill/>
          </a:ln>
        </p:spPr>
      </p:pic>
      <p:sp>
        <p:nvSpPr>
          <p:cNvPr id="88" name="Google Shape;88;p17"/>
          <p:cNvSpPr txBox="1"/>
          <p:nvPr/>
        </p:nvSpPr>
        <p:spPr>
          <a:xfrm>
            <a:off x="136325" y="878550"/>
            <a:ext cx="6866100" cy="1200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CO" sz="1200" b="1">
                <a:solidFill>
                  <a:srgbClr val="666666"/>
                </a:solidFill>
                <a:latin typeface="Calibri"/>
                <a:ea typeface="Calibri"/>
                <a:cs typeface="Calibri"/>
                <a:sym typeface="Calibri"/>
              </a:rPr>
              <a:t>Este aplicativo se llevará a cabo en bogotá, en la zona de kennedy, y barrios aledaños. A medida que se actualice el aplicativo se buscará tener un mayor alcance. </a:t>
            </a:r>
            <a:endParaRPr sz="1200" b="1">
              <a:solidFill>
                <a:srgbClr val="666666"/>
              </a:solidFill>
              <a:latin typeface="Calibri"/>
              <a:ea typeface="Calibri"/>
              <a:cs typeface="Calibri"/>
              <a:sym typeface="Calibri"/>
            </a:endParaRPr>
          </a:p>
          <a:p>
            <a:pPr marL="0" lvl="0" indent="0" algn="just" rtl="0">
              <a:lnSpc>
                <a:spcPct val="150000"/>
              </a:lnSpc>
              <a:spcBef>
                <a:spcPts val="0"/>
              </a:spcBef>
              <a:spcAft>
                <a:spcPts val="0"/>
              </a:spcAft>
              <a:buNone/>
            </a:pPr>
            <a:r>
              <a:rPr lang="es-CO" sz="1200" b="1">
                <a:solidFill>
                  <a:srgbClr val="666666"/>
                </a:solidFill>
                <a:latin typeface="Calibri"/>
                <a:ea typeface="Calibri"/>
                <a:cs typeface="Calibri"/>
                <a:sym typeface="Calibri"/>
              </a:rPr>
              <a:t>Este aplicativo será diseñado y enfocado en personas ubicadas en bogotá que sean mayores de 14 años y tengan interés en la lectura o deseen adquirir un libro</a:t>
            </a:r>
            <a:endParaRPr sz="1200" b="1">
              <a:solidFill>
                <a:srgbClr val="666666"/>
              </a:solidFill>
              <a:latin typeface="Calibri"/>
              <a:ea typeface="Calibri"/>
              <a:cs typeface="Calibri"/>
              <a:sym typeface="Calibri"/>
            </a:endParaRPr>
          </a:p>
        </p:txBody>
      </p:sp>
      <p:sp>
        <p:nvSpPr>
          <p:cNvPr id="89" name="Google Shape;89;p17"/>
          <p:cNvSpPr txBox="1"/>
          <p:nvPr/>
        </p:nvSpPr>
        <p:spPr>
          <a:xfrm>
            <a:off x="247150" y="2079150"/>
            <a:ext cx="3000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O" sz="3200" b="1">
                <a:solidFill>
                  <a:srgbClr val="3F3F3F"/>
                </a:solidFill>
                <a:latin typeface="Times New Roman"/>
                <a:ea typeface="Times New Roman"/>
                <a:cs typeface="Times New Roman"/>
                <a:sym typeface="Times New Roman"/>
              </a:rPr>
              <a:t>Justificación</a:t>
            </a:r>
            <a:endParaRPr sz="3200" b="1">
              <a:solidFill>
                <a:srgbClr val="3F3F3F"/>
              </a:solidFill>
              <a:latin typeface="Times New Roman"/>
              <a:ea typeface="Times New Roman"/>
              <a:cs typeface="Times New Roman"/>
              <a:sym typeface="Times New Roman"/>
            </a:endParaRPr>
          </a:p>
        </p:txBody>
      </p:sp>
      <p:sp>
        <p:nvSpPr>
          <p:cNvPr id="90" name="Google Shape;90;p17"/>
          <p:cNvSpPr txBox="1"/>
          <p:nvPr/>
        </p:nvSpPr>
        <p:spPr>
          <a:xfrm>
            <a:off x="192825" y="2756250"/>
            <a:ext cx="5535600" cy="2308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CO" sz="1200" b="1">
                <a:solidFill>
                  <a:srgbClr val="666666"/>
                </a:solidFill>
                <a:latin typeface="Calibri"/>
                <a:ea typeface="Calibri"/>
                <a:cs typeface="Calibri"/>
                <a:sym typeface="Calibri"/>
              </a:rPr>
              <a:t>La necesidad de este proyecto se basa en resolver la problemática que se ha presentado durante la pandemia para adquirir libros</a:t>
            </a:r>
            <a:endParaRPr sz="1200" b="1">
              <a:solidFill>
                <a:srgbClr val="666666"/>
              </a:solidFill>
              <a:latin typeface="Calibri"/>
              <a:ea typeface="Calibri"/>
              <a:cs typeface="Calibri"/>
              <a:sym typeface="Calibri"/>
            </a:endParaRPr>
          </a:p>
          <a:p>
            <a:pPr marL="0" lvl="0" indent="0" algn="just" rtl="0">
              <a:lnSpc>
                <a:spcPct val="150000"/>
              </a:lnSpc>
              <a:spcBef>
                <a:spcPts val="0"/>
              </a:spcBef>
              <a:spcAft>
                <a:spcPts val="0"/>
              </a:spcAft>
              <a:buNone/>
            </a:pPr>
            <a:r>
              <a:rPr lang="es-CO" sz="1200" b="1">
                <a:solidFill>
                  <a:srgbClr val="666666"/>
                </a:solidFill>
                <a:latin typeface="Calibri"/>
                <a:ea typeface="Calibri"/>
                <a:cs typeface="Calibri"/>
                <a:sym typeface="Calibri"/>
              </a:rPr>
              <a:t>Este proyecto se va realizar con la finalidad de aumentar las ventas de la librería “universo del libro”, además de resolver la problemática a la hora de ir a comprar libros de forma presencial y no encontrar librerías cercanas o el libro deseado.</a:t>
            </a:r>
            <a:endParaRPr sz="1200" b="1">
              <a:solidFill>
                <a:srgbClr val="666666"/>
              </a:solidFill>
              <a:latin typeface="Calibri"/>
              <a:ea typeface="Calibri"/>
              <a:cs typeface="Calibri"/>
              <a:sym typeface="Calibri"/>
            </a:endParaRPr>
          </a:p>
          <a:p>
            <a:pPr marL="0" lvl="0" indent="0" algn="just" rtl="0">
              <a:lnSpc>
                <a:spcPct val="150000"/>
              </a:lnSpc>
              <a:spcBef>
                <a:spcPts val="0"/>
              </a:spcBef>
              <a:spcAft>
                <a:spcPts val="0"/>
              </a:spcAft>
              <a:buNone/>
            </a:pPr>
            <a:r>
              <a:rPr lang="es-CO" sz="1200" b="1">
                <a:solidFill>
                  <a:srgbClr val="666666"/>
                </a:solidFill>
                <a:latin typeface="Calibri"/>
                <a:ea typeface="Calibri"/>
                <a:cs typeface="Calibri"/>
                <a:sym typeface="Calibri"/>
              </a:rPr>
              <a:t>Para cumplir con las exigencias necesarias se diseñará un aplicativo que proporcione a los usuarios un catálogo de libros, de los cuales podran elegir y estos serán entregados en la puerta de su casa.</a:t>
            </a:r>
            <a:endParaRPr sz="1200" b="1">
              <a:solidFill>
                <a:srgbClr val="666666"/>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247150" y="0"/>
            <a:ext cx="23895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3500" b="1">
                <a:solidFill>
                  <a:srgbClr val="3F3F3F"/>
                </a:solidFill>
                <a:latin typeface="Times New Roman"/>
                <a:ea typeface="Times New Roman"/>
                <a:cs typeface="Times New Roman"/>
                <a:sym typeface="Times New Roman"/>
              </a:rPr>
              <a:t>Objetivos</a:t>
            </a:r>
            <a:endParaRPr sz="1300">
              <a:latin typeface="Times New Roman"/>
              <a:ea typeface="Times New Roman"/>
              <a:cs typeface="Times New Roman"/>
              <a:sym typeface="Times New Roman"/>
            </a:endParaRPr>
          </a:p>
        </p:txBody>
      </p:sp>
      <p:sp>
        <p:nvSpPr>
          <p:cNvPr id="96" name="Google Shape;96;p18"/>
          <p:cNvSpPr txBox="1"/>
          <p:nvPr/>
        </p:nvSpPr>
        <p:spPr>
          <a:xfrm>
            <a:off x="0" y="706800"/>
            <a:ext cx="6259200" cy="42780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s-CO" b="1" i="0" u="none" strike="noStrike" cap="none">
                <a:solidFill>
                  <a:srgbClr val="434343"/>
                </a:solidFill>
                <a:latin typeface="Calibri"/>
                <a:ea typeface="Calibri"/>
                <a:cs typeface="Calibri"/>
                <a:sym typeface="Calibri"/>
              </a:rPr>
              <a:t>Objetivo general</a:t>
            </a:r>
            <a:endParaRPr b="1">
              <a:solidFill>
                <a:srgbClr val="434343"/>
              </a:solidFill>
              <a:latin typeface="Calibri"/>
              <a:ea typeface="Calibri"/>
              <a:cs typeface="Calibri"/>
              <a:sym typeface="Calibri"/>
            </a:endParaRPr>
          </a:p>
          <a:p>
            <a:pPr marL="0" lvl="0" indent="0" algn="just" rtl="0">
              <a:lnSpc>
                <a:spcPct val="150000"/>
              </a:lnSpc>
              <a:spcBef>
                <a:spcPts val="0"/>
              </a:spcBef>
              <a:spcAft>
                <a:spcPts val="0"/>
              </a:spcAft>
              <a:buClr>
                <a:schemeClr val="dk1"/>
              </a:buClr>
              <a:buSzPts val="1100"/>
              <a:buFont typeface="Arial"/>
              <a:buNone/>
            </a:pPr>
            <a:r>
              <a:rPr lang="es-CO" sz="1300" b="1">
                <a:solidFill>
                  <a:srgbClr val="666666"/>
                </a:solidFill>
                <a:latin typeface="Calibri"/>
                <a:ea typeface="Calibri"/>
                <a:cs typeface="Calibri"/>
                <a:sym typeface="Calibri"/>
              </a:rPr>
              <a:t>Desarrollar un aplicativo que sirva como conexión entre la librería “universo del libro” y los usuarios que se encuentren en la zona de kennedy, para facilitar la búsqueda y compra de libros, los cuales serán llevados a la puerta de su casa, brindando calidad y buen precio. </a:t>
            </a:r>
            <a:endParaRPr sz="1300" b="1">
              <a:solidFill>
                <a:srgbClr val="666666"/>
              </a:solidFill>
              <a:latin typeface="Calibri"/>
              <a:ea typeface="Calibri"/>
              <a:cs typeface="Calibri"/>
              <a:sym typeface="Calibri"/>
            </a:endParaRPr>
          </a:p>
          <a:p>
            <a:pPr marL="0" marR="0" lvl="0" indent="0" algn="ctr" rtl="0">
              <a:lnSpc>
                <a:spcPct val="150000"/>
              </a:lnSpc>
              <a:spcBef>
                <a:spcPts val="0"/>
              </a:spcBef>
              <a:spcAft>
                <a:spcPts val="0"/>
              </a:spcAft>
              <a:buNone/>
            </a:pPr>
            <a:r>
              <a:rPr lang="es-CO" b="1" i="0" u="none" strike="noStrike" cap="none">
                <a:solidFill>
                  <a:srgbClr val="434343"/>
                </a:solidFill>
                <a:latin typeface="Calibri"/>
                <a:ea typeface="Calibri"/>
                <a:cs typeface="Calibri"/>
                <a:sym typeface="Calibri"/>
              </a:rPr>
              <a:t>Objetivos específicos</a:t>
            </a:r>
            <a:endParaRPr b="1">
              <a:solidFill>
                <a:srgbClr val="434343"/>
              </a:solidFill>
              <a:latin typeface="Calibri"/>
              <a:ea typeface="Calibri"/>
              <a:cs typeface="Calibri"/>
              <a:sym typeface="Calibri"/>
            </a:endParaRPr>
          </a:p>
          <a:p>
            <a:pPr marL="457200" lvl="0" indent="-311150" algn="just" rtl="0">
              <a:lnSpc>
                <a:spcPct val="150000"/>
              </a:lnSpc>
              <a:spcBef>
                <a:spcPts val="0"/>
              </a:spcBef>
              <a:spcAft>
                <a:spcPts val="0"/>
              </a:spcAft>
              <a:buClr>
                <a:srgbClr val="666666"/>
              </a:buClr>
              <a:buSzPts val="1300"/>
              <a:buFont typeface="Calibri"/>
              <a:buAutoNum type="arabicPeriod"/>
            </a:pPr>
            <a:r>
              <a:rPr lang="es-CO" sz="1300" b="1">
                <a:solidFill>
                  <a:srgbClr val="666666"/>
                </a:solidFill>
                <a:latin typeface="Calibri"/>
                <a:ea typeface="Calibri"/>
                <a:cs typeface="Calibri"/>
                <a:sym typeface="Calibri"/>
              </a:rPr>
              <a:t>Crear una comunicación entre la librería “universo del libro”, los usuarios y población en general que esté interesada en la lectura  desde el inicio de la conectividad.</a:t>
            </a:r>
            <a:endParaRPr sz="1300" b="1">
              <a:solidFill>
                <a:srgbClr val="666666"/>
              </a:solidFill>
              <a:latin typeface="Calibri"/>
              <a:ea typeface="Calibri"/>
              <a:cs typeface="Calibri"/>
              <a:sym typeface="Calibri"/>
            </a:endParaRPr>
          </a:p>
          <a:p>
            <a:pPr marL="457200" marR="0" lvl="0" indent="-311150" algn="just" rtl="0">
              <a:lnSpc>
                <a:spcPct val="150000"/>
              </a:lnSpc>
              <a:spcBef>
                <a:spcPts val="0"/>
              </a:spcBef>
              <a:spcAft>
                <a:spcPts val="0"/>
              </a:spcAft>
              <a:buClr>
                <a:srgbClr val="666666"/>
              </a:buClr>
              <a:buSzPts val="1300"/>
              <a:buFont typeface="Calibri"/>
              <a:buAutoNum type="arabicPeriod"/>
            </a:pPr>
            <a:r>
              <a:rPr lang="es-CO" sz="1300" b="1">
                <a:solidFill>
                  <a:srgbClr val="666666"/>
                </a:solidFill>
                <a:latin typeface="Calibri"/>
                <a:ea typeface="Calibri"/>
                <a:cs typeface="Calibri"/>
                <a:sym typeface="Calibri"/>
              </a:rPr>
              <a:t>Aumentar las ventas de libros de manera virtual.</a:t>
            </a:r>
            <a:endParaRPr sz="1300" b="1">
              <a:solidFill>
                <a:srgbClr val="666666"/>
              </a:solidFill>
              <a:latin typeface="Calibri"/>
              <a:ea typeface="Calibri"/>
              <a:cs typeface="Calibri"/>
              <a:sym typeface="Calibri"/>
            </a:endParaRPr>
          </a:p>
          <a:p>
            <a:pPr marL="457200" marR="0" lvl="0" indent="-311150" algn="just" rtl="0">
              <a:lnSpc>
                <a:spcPct val="150000"/>
              </a:lnSpc>
              <a:spcBef>
                <a:spcPts val="0"/>
              </a:spcBef>
              <a:spcAft>
                <a:spcPts val="0"/>
              </a:spcAft>
              <a:buClr>
                <a:srgbClr val="666666"/>
              </a:buClr>
              <a:buSzPts val="1300"/>
              <a:buFont typeface="Calibri"/>
              <a:buAutoNum type="arabicPeriod"/>
            </a:pPr>
            <a:r>
              <a:rPr lang="es-CO" sz="1300" b="1">
                <a:solidFill>
                  <a:srgbClr val="666666"/>
                </a:solidFill>
                <a:latin typeface="Calibri"/>
                <a:ea typeface="Calibri"/>
                <a:cs typeface="Calibri"/>
                <a:sym typeface="Calibri"/>
              </a:rPr>
              <a:t>Aumentar el alcance del aplicativo al 50% de la zona de bogotá, para el año 2022.</a:t>
            </a:r>
            <a:endParaRPr sz="1300" b="1">
              <a:solidFill>
                <a:srgbClr val="666666"/>
              </a:solidFill>
              <a:latin typeface="Calibri"/>
              <a:ea typeface="Calibri"/>
              <a:cs typeface="Calibri"/>
              <a:sym typeface="Calibri"/>
            </a:endParaRPr>
          </a:p>
          <a:p>
            <a:pPr marL="457200" marR="0" lvl="0" indent="-311150" algn="just" rtl="0">
              <a:lnSpc>
                <a:spcPct val="150000"/>
              </a:lnSpc>
              <a:spcBef>
                <a:spcPts val="0"/>
              </a:spcBef>
              <a:spcAft>
                <a:spcPts val="0"/>
              </a:spcAft>
              <a:buClr>
                <a:srgbClr val="666666"/>
              </a:buClr>
              <a:buSzPts val="1300"/>
              <a:buFont typeface="Calibri"/>
              <a:buAutoNum type="arabicPeriod"/>
            </a:pPr>
            <a:r>
              <a:rPr lang="es-CO" sz="1300" b="1">
                <a:solidFill>
                  <a:srgbClr val="666666"/>
                </a:solidFill>
                <a:latin typeface="Calibri"/>
                <a:ea typeface="Calibri"/>
                <a:cs typeface="Calibri"/>
                <a:sym typeface="Calibri"/>
              </a:rPr>
              <a:t>Asociarnos con otras librerías, para brindar un mejor servicio a los usuarios.</a:t>
            </a:r>
            <a:endParaRPr sz="1300" b="1">
              <a:solidFill>
                <a:srgbClr val="666666"/>
              </a:solidFill>
              <a:latin typeface="Calibri"/>
              <a:ea typeface="Calibri"/>
              <a:cs typeface="Calibri"/>
              <a:sym typeface="Calibri"/>
            </a:endParaRPr>
          </a:p>
        </p:txBody>
      </p:sp>
      <p:pic>
        <p:nvPicPr>
          <p:cNvPr id="97" name="Google Shape;97;p18"/>
          <p:cNvPicPr preferRelativeResize="0"/>
          <p:nvPr/>
        </p:nvPicPr>
        <p:blipFill rotWithShape="1">
          <a:blip r:embed="rId3">
            <a:alphaModFix/>
          </a:blip>
          <a:srcRect/>
          <a:stretch/>
        </p:blipFill>
        <p:spPr>
          <a:xfrm>
            <a:off x="8368824" y="4391923"/>
            <a:ext cx="608542" cy="592923"/>
          </a:xfrm>
          <a:prstGeom prst="rect">
            <a:avLst/>
          </a:prstGeom>
          <a:noFill/>
          <a:ln>
            <a:noFill/>
          </a:ln>
        </p:spPr>
      </p:pic>
      <p:sp>
        <p:nvSpPr>
          <p:cNvPr id="98" name="Google Shape;98;p18"/>
          <p:cNvSpPr/>
          <p:nvPr/>
        </p:nvSpPr>
        <p:spPr>
          <a:xfrm rot="10800000" flipH="1">
            <a:off x="365499" y="646197"/>
            <a:ext cx="1766400" cy="60600"/>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9" name="Google Shape;99;p18"/>
          <p:cNvPicPr preferRelativeResize="0"/>
          <p:nvPr/>
        </p:nvPicPr>
        <p:blipFill rotWithShape="1">
          <a:blip r:embed="rId4">
            <a:alphaModFix/>
          </a:blip>
          <a:srcRect r="49578"/>
          <a:stretch/>
        </p:blipFill>
        <p:spPr>
          <a:xfrm>
            <a:off x="6259050" y="995225"/>
            <a:ext cx="2718325" cy="359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247150" y="87525"/>
            <a:ext cx="6755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3500" b="1">
                <a:solidFill>
                  <a:srgbClr val="3F3F3F"/>
                </a:solidFill>
                <a:latin typeface="Times New Roman"/>
                <a:ea typeface="Times New Roman"/>
                <a:cs typeface="Times New Roman"/>
                <a:sym typeface="Times New Roman"/>
              </a:rPr>
              <a:t>Levantamiento de información</a:t>
            </a:r>
            <a:endParaRPr sz="1300">
              <a:latin typeface="Times New Roman"/>
              <a:ea typeface="Times New Roman"/>
              <a:cs typeface="Times New Roman"/>
              <a:sym typeface="Times New Roman"/>
            </a:endParaRPr>
          </a:p>
        </p:txBody>
      </p:sp>
      <p:pic>
        <p:nvPicPr>
          <p:cNvPr id="105" name="Google Shape;105;p19"/>
          <p:cNvPicPr preferRelativeResize="0"/>
          <p:nvPr/>
        </p:nvPicPr>
        <p:blipFill rotWithShape="1">
          <a:blip r:embed="rId3">
            <a:alphaModFix/>
          </a:blip>
          <a:srcRect/>
          <a:stretch/>
        </p:blipFill>
        <p:spPr>
          <a:xfrm>
            <a:off x="8368824" y="4391923"/>
            <a:ext cx="608542" cy="592923"/>
          </a:xfrm>
          <a:prstGeom prst="rect">
            <a:avLst/>
          </a:prstGeom>
          <a:noFill/>
          <a:ln>
            <a:noFill/>
          </a:ln>
        </p:spPr>
      </p:pic>
      <p:pic>
        <p:nvPicPr>
          <p:cNvPr id="106" name="Google Shape;106;p19"/>
          <p:cNvPicPr preferRelativeResize="0"/>
          <p:nvPr/>
        </p:nvPicPr>
        <p:blipFill>
          <a:blip r:embed="rId4">
            <a:alphaModFix/>
          </a:blip>
          <a:stretch>
            <a:fillRect/>
          </a:stretch>
        </p:blipFill>
        <p:spPr>
          <a:xfrm>
            <a:off x="148000" y="733725"/>
            <a:ext cx="6932600" cy="321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p:nvPr/>
        </p:nvSpPr>
        <p:spPr>
          <a:xfrm>
            <a:off x="247150" y="87525"/>
            <a:ext cx="6755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3500" b="1">
                <a:solidFill>
                  <a:srgbClr val="3F3F3F"/>
                </a:solidFill>
                <a:latin typeface="Times New Roman"/>
                <a:ea typeface="Times New Roman"/>
                <a:cs typeface="Times New Roman"/>
                <a:sym typeface="Times New Roman"/>
              </a:rPr>
              <a:t>Levantamiento de información</a:t>
            </a:r>
            <a:endParaRPr sz="1300">
              <a:latin typeface="Times New Roman"/>
              <a:ea typeface="Times New Roman"/>
              <a:cs typeface="Times New Roman"/>
              <a:sym typeface="Times New Roman"/>
            </a:endParaRPr>
          </a:p>
        </p:txBody>
      </p:sp>
      <p:pic>
        <p:nvPicPr>
          <p:cNvPr id="112" name="Google Shape;112;p20"/>
          <p:cNvPicPr preferRelativeResize="0"/>
          <p:nvPr/>
        </p:nvPicPr>
        <p:blipFill rotWithShape="1">
          <a:blip r:embed="rId3">
            <a:alphaModFix/>
          </a:blip>
          <a:srcRect/>
          <a:stretch/>
        </p:blipFill>
        <p:spPr>
          <a:xfrm>
            <a:off x="8368824" y="4391923"/>
            <a:ext cx="608542" cy="592923"/>
          </a:xfrm>
          <a:prstGeom prst="rect">
            <a:avLst/>
          </a:prstGeom>
          <a:noFill/>
          <a:ln>
            <a:noFill/>
          </a:ln>
        </p:spPr>
      </p:pic>
      <p:pic>
        <p:nvPicPr>
          <p:cNvPr id="113" name="Google Shape;113;p20"/>
          <p:cNvPicPr preferRelativeResize="0"/>
          <p:nvPr/>
        </p:nvPicPr>
        <p:blipFill>
          <a:blip r:embed="rId4">
            <a:alphaModFix/>
          </a:blip>
          <a:stretch>
            <a:fillRect/>
          </a:stretch>
        </p:blipFill>
        <p:spPr>
          <a:xfrm>
            <a:off x="152400" y="886125"/>
            <a:ext cx="6949349" cy="380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p:nvPr/>
        </p:nvSpPr>
        <p:spPr>
          <a:xfrm>
            <a:off x="247150" y="87525"/>
            <a:ext cx="6755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3500" b="1">
                <a:solidFill>
                  <a:srgbClr val="3F3F3F"/>
                </a:solidFill>
                <a:latin typeface="Times New Roman"/>
                <a:ea typeface="Times New Roman"/>
                <a:cs typeface="Times New Roman"/>
                <a:sym typeface="Times New Roman"/>
              </a:rPr>
              <a:t>Levantamiento de información</a:t>
            </a:r>
            <a:endParaRPr sz="1300">
              <a:latin typeface="Times New Roman"/>
              <a:ea typeface="Times New Roman"/>
              <a:cs typeface="Times New Roman"/>
              <a:sym typeface="Times New Roman"/>
            </a:endParaRPr>
          </a:p>
        </p:txBody>
      </p:sp>
      <p:pic>
        <p:nvPicPr>
          <p:cNvPr id="119" name="Google Shape;119;p21"/>
          <p:cNvPicPr preferRelativeResize="0"/>
          <p:nvPr/>
        </p:nvPicPr>
        <p:blipFill rotWithShape="1">
          <a:blip r:embed="rId3">
            <a:alphaModFix/>
          </a:blip>
          <a:srcRect/>
          <a:stretch/>
        </p:blipFill>
        <p:spPr>
          <a:xfrm>
            <a:off x="8368824" y="4391923"/>
            <a:ext cx="608542" cy="592923"/>
          </a:xfrm>
          <a:prstGeom prst="rect">
            <a:avLst/>
          </a:prstGeom>
          <a:noFill/>
          <a:ln>
            <a:noFill/>
          </a:ln>
        </p:spPr>
      </p:pic>
      <p:pic>
        <p:nvPicPr>
          <p:cNvPr id="120" name="Google Shape;120;p21"/>
          <p:cNvPicPr preferRelativeResize="0"/>
          <p:nvPr/>
        </p:nvPicPr>
        <p:blipFill>
          <a:blip r:embed="rId4">
            <a:alphaModFix/>
          </a:blip>
          <a:stretch>
            <a:fillRect/>
          </a:stretch>
        </p:blipFill>
        <p:spPr>
          <a:xfrm>
            <a:off x="152400" y="886125"/>
            <a:ext cx="7432725" cy="3213825"/>
          </a:xfrm>
          <a:prstGeom prst="rect">
            <a:avLst/>
          </a:prstGeom>
          <a:noFill/>
          <a:ln>
            <a:noFill/>
          </a:ln>
        </p:spPr>
      </p:pic>
      <p:pic>
        <p:nvPicPr>
          <p:cNvPr id="121" name="Google Shape;121;p21"/>
          <p:cNvPicPr preferRelativeResize="0"/>
          <p:nvPr/>
        </p:nvPicPr>
        <p:blipFill rotWithShape="1">
          <a:blip r:embed="rId5">
            <a:alphaModFix/>
          </a:blip>
          <a:srcRect t="23295"/>
          <a:stretch/>
        </p:blipFill>
        <p:spPr>
          <a:xfrm>
            <a:off x="5456950" y="3588400"/>
            <a:ext cx="1458850" cy="592925"/>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688</Words>
  <Application>Microsoft Office PowerPoint</Application>
  <PresentationFormat>Presentación en pantalla (16:9)</PresentationFormat>
  <Paragraphs>74</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Romero</dc:creator>
  <cp:lastModifiedBy>Santiago Romero</cp:lastModifiedBy>
  <cp:revision>1</cp:revision>
  <dcterms:modified xsi:type="dcterms:W3CDTF">2022-02-03T12:23:50Z</dcterms:modified>
</cp:coreProperties>
</file>