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97" r:id="rId2"/>
    <p:sldId id="398" r:id="rId3"/>
    <p:sldId id="399" r:id="rId4"/>
    <p:sldId id="400" r:id="rId5"/>
    <p:sldId id="407" r:id="rId6"/>
    <p:sldId id="410" r:id="rId7"/>
    <p:sldId id="411" r:id="rId8"/>
    <p:sldId id="412" r:id="rId9"/>
    <p:sldId id="413" r:id="rId10"/>
    <p:sldId id="414" r:id="rId11"/>
    <p:sldId id="415" r:id="rId12"/>
    <p:sldId id="396" r:id="rId13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peña" initials="sp" lastIdx="1" clrIdx="0">
    <p:extLst>
      <p:ext uri="{19B8F6BF-5375-455C-9EA6-DF929625EA0E}">
        <p15:presenceInfo xmlns:p15="http://schemas.microsoft.com/office/powerpoint/2012/main" userId="8aff9e0fdf1c9f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0"/>
    <a:srgbClr val="FF6D00"/>
    <a:srgbClr val="164414"/>
    <a:srgbClr val="FF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0" autoAdjust="0"/>
  </p:normalViewPr>
  <p:slideViewPr>
    <p:cSldViewPr snapToGrid="0" snapToObjects="1">
      <p:cViewPr varScale="1">
        <p:scale>
          <a:sx n="53" d="100"/>
          <a:sy n="53" d="100"/>
        </p:scale>
        <p:origin x="1092" y="102"/>
      </p:cViewPr>
      <p:guideLst>
        <p:guide orient="horz" pos="496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odelo%20Contrato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Proyecto_SENA_modelo_mantenimiento.doc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lan%20de%20Pruebas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../3%20trimestre/Manual%20T&#233;cnico.doc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aja%20negra%20y%20caja%20blanca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../3%20trimestre/MANUAL%20DE%20INSTALACI&#211;N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../3%20trimestre/migracion.doc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cuadro%20comporativo%20-proveedores%20(1)%20(1)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CuadroTexto">
            <a:extLst>
              <a:ext uri="{FF2B5EF4-FFF2-40B4-BE49-F238E27FC236}">
                <a16:creationId xmlns:a16="http://schemas.microsoft.com/office/drawing/2014/main" id="{786C04ED-E22C-462D-A5AD-510E108B2C94}"/>
              </a:ext>
            </a:extLst>
          </p:cNvPr>
          <p:cNvSpPr txBox="1"/>
          <p:nvPr/>
        </p:nvSpPr>
        <p:spPr>
          <a:xfrm>
            <a:off x="6215600" y="2625967"/>
            <a:ext cx="11952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solidFill>
                  <a:schemeClr val="bg1"/>
                </a:solidFill>
              </a:rPr>
              <a:t>SERVICIO NACIONAL DE APRENDIZAJE SENA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3" name="9 CuadroTexto">
            <a:extLst>
              <a:ext uri="{FF2B5EF4-FFF2-40B4-BE49-F238E27FC236}">
                <a16:creationId xmlns:a16="http://schemas.microsoft.com/office/drawing/2014/main" id="{8F89A3D2-AA8A-4E13-828D-8B66903F15B3}"/>
              </a:ext>
            </a:extLst>
          </p:cNvPr>
          <p:cNvSpPr txBox="1"/>
          <p:nvPr/>
        </p:nvSpPr>
        <p:spPr>
          <a:xfrm>
            <a:off x="4465835" y="3406346"/>
            <a:ext cx="15452329" cy="95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4000" dirty="0">
              <a:solidFill>
                <a:schemeClr val="bg1"/>
              </a:solidFill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Santiago Romero</a:t>
            </a:r>
            <a:b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Helen Chavarro</a:t>
            </a:r>
          </a:p>
          <a:p>
            <a:pPr algn="ctr">
              <a:lnSpc>
                <a:spcPct val="115000"/>
              </a:lnSpc>
            </a:pPr>
            <a:r>
              <a:rPr lang="es-CO" sz="28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Laurent Valentina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Optar al título de tecnólogo en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Análisis y desarrollo de sistemas de información 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Servicio Nacional De Aprendizaje SENA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 De Electricidad Electrónica y Telecomunicaciones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Análisis y desarrollo en sistemas de información 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Bogotá D.C</a:t>
            </a:r>
            <a:b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A26C28-B466-4684-898A-5236028A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656" y="1736971"/>
            <a:ext cx="15045119" cy="1365321"/>
          </a:xfrm>
        </p:spPr>
        <p:txBody>
          <a:bodyPr>
            <a:noAutofit/>
          </a:bodyPr>
          <a:lstStyle/>
          <a:p>
            <a:r>
              <a:rPr lang="es-MX" sz="54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Contratos de Desarrollo de Software</a:t>
            </a:r>
            <a:endParaRPr lang="es-CO" sz="49600" dirty="0">
              <a:solidFill>
                <a:schemeClr val="bg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7E1D3ED-FDBC-4D08-B276-F3629770570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075920" y="4028376"/>
            <a:ext cx="9619488" cy="765765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</a:rPr>
              <a:t>Contrato de Software: </a:t>
            </a:r>
            <a:r>
              <a:rPr lang="es-CO" dirty="0">
                <a:solidFill>
                  <a:schemeClr val="bg1"/>
                </a:solidFill>
                <a:hlinkClick r:id="rId3" action="ppaction://hlinkfile"/>
              </a:rPr>
              <a:t>Modelo Contrato.docx</a:t>
            </a:r>
            <a:endParaRPr lang="es-CO" dirty="0">
              <a:solidFill>
                <a:schemeClr val="bg1"/>
              </a:solidFill>
            </a:endParaRPr>
          </a:p>
          <a:p>
            <a:pPr algn="l"/>
            <a:endParaRPr lang="es-CO" dirty="0">
              <a:solidFill>
                <a:schemeClr val="bg1"/>
              </a:solidFill>
            </a:endParaRPr>
          </a:p>
          <a:p>
            <a:pPr algn="l"/>
            <a:endParaRPr lang="es-CO" dirty="0">
              <a:solidFill>
                <a:schemeClr val="bg1"/>
              </a:solidFill>
            </a:endParaRPr>
          </a:p>
          <a:p>
            <a:pPr algn="l"/>
            <a:endParaRPr lang="es-CO" dirty="0">
              <a:solidFill>
                <a:schemeClr val="bg1"/>
              </a:solidFill>
            </a:endParaRPr>
          </a:p>
          <a:p>
            <a:pPr algn="l"/>
            <a:endParaRPr lang="es-CO" dirty="0">
              <a:solidFill>
                <a:schemeClr val="bg1"/>
              </a:solidFill>
            </a:endParaRPr>
          </a:p>
          <a:p>
            <a:pPr algn="l"/>
            <a:r>
              <a:rPr lang="es-CO" dirty="0">
                <a:solidFill>
                  <a:schemeClr val="bg1"/>
                </a:solidFill>
              </a:rPr>
              <a:t> 	</a:t>
            </a:r>
          </a:p>
          <a:p>
            <a:pPr algn="l"/>
            <a:endParaRPr lang="es-CO" dirty="0">
              <a:solidFill>
                <a:schemeClr val="bg1"/>
              </a:solidFill>
            </a:endParaRPr>
          </a:p>
          <a:p>
            <a:pPr algn="l"/>
            <a:r>
              <a:rPr lang="es-CO" dirty="0">
                <a:solidFill>
                  <a:schemeClr val="bg1"/>
                </a:solidFill>
              </a:rPr>
              <a:t>Contrato de Mantenimiento: </a:t>
            </a:r>
            <a:r>
              <a:rPr lang="es-MX" dirty="0">
                <a:solidFill>
                  <a:schemeClr val="bg1"/>
                </a:solidFill>
                <a:hlinkClick r:id="rId4" action="ppaction://hlinkfile"/>
              </a:rPr>
              <a:t>Proyecto_SENA_modelo_mantenimiento.docx</a:t>
            </a:r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9A3E29D-2C49-4A8A-9B13-1A3AA5CE9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572" y="4572000"/>
            <a:ext cx="10090404" cy="78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A26C28-B466-4684-898A-5236028A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656" y="1736971"/>
            <a:ext cx="15045119" cy="1365321"/>
          </a:xfrm>
        </p:spPr>
        <p:txBody>
          <a:bodyPr>
            <a:noAutofit/>
          </a:bodyPr>
          <a:lstStyle/>
          <a:p>
            <a:r>
              <a:rPr lang="es-CO" sz="66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Documentación de las Pruebas</a:t>
            </a:r>
            <a:endParaRPr lang="es-CO" sz="400000" dirty="0">
              <a:solidFill>
                <a:schemeClr val="bg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7E1D3ED-FDBC-4D08-B276-F3629770570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075920" y="4028376"/>
            <a:ext cx="10387584" cy="7657656"/>
          </a:xfrm>
        </p:spPr>
        <p:txBody>
          <a:bodyPr>
            <a:normAutofit/>
          </a:bodyPr>
          <a:lstStyle/>
          <a:p>
            <a:pPr algn="l"/>
            <a:r>
              <a:rPr lang="es-CO" dirty="0">
                <a:solidFill>
                  <a:schemeClr val="bg1"/>
                </a:solidFill>
              </a:rPr>
              <a:t>Plan de pruebas: </a:t>
            </a:r>
            <a:r>
              <a:rPr lang="es-CO" dirty="0">
                <a:solidFill>
                  <a:schemeClr val="bg1"/>
                </a:solidFill>
                <a:hlinkClick r:id="rId3" action="ppaction://hlinkfile"/>
              </a:rPr>
              <a:t>Plan de Pruebas.docx</a:t>
            </a:r>
            <a:r>
              <a:rPr lang="es-CO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45D884-0688-4F92-BA3D-FEC5703B79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33" t="16657" r="33766" b="7071"/>
          <a:stretch/>
        </p:blipFill>
        <p:spPr>
          <a:xfrm>
            <a:off x="3895344" y="3474720"/>
            <a:ext cx="7260336" cy="95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D89E41-4212-4265-9ABC-9DF3FF25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79" y="4540250"/>
            <a:ext cx="18743749" cy="82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CuadroTexto">
            <a:extLst>
              <a:ext uri="{FF2B5EF4-FFF2-40B4-BE49-F238E27FC236}">
                <a16:creationId xmlns:a16="http://schemas.microsoft.com/office/drawing/2014/main" id="{786C04ED-E22C-462D-A5AD-510E108B2C94}"/>
              </a:ext>
            </a:extLst>
          </p:cNvPr>
          <p:cNvSpPr txBox="1"/>
          <p:nvPr/>
        </p:nvSpPr>
        <p:spPr>
          <a:xfrm>
            <a:off x="6215600" y="2339214"/>
            <a:ext cx="1195279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Componente metodológico </a:t>
            </a:r>
            <a:endParaRPr lang="es-CO" sz="5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3" name="9 CuadroTexto">
            <a:extLst>
              <a:ext uri="{FF2B5EF4-FFF2-40B4-BE49-F238E27FC236}">
                <a16:creationId xmlns:a16="http://schemas.microsoft.com/office/drawing/2014/main" id="{8F89A3D2-AA8A-4E13-828D-8B66903F15B3}"/>
              </a:ext>
            </a:extLst>
          </p:cNvPr>
          <p:cNvSpPr txBox="1"/>
          <p:nvPr/>
        </p:nvSpPr>
        <p:spPr>
          <a:xfrm>
            <a:off x="3785616" y="4944931"/>
            <a:ext cx="1613254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Manual Técnico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Pruebas Unitarias caja negra y caja blanca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Manual de instalación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Diagrama de distribución 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Informe de migración </a:t>
            </a:r>
          </a:p>
        </p:txBody>
      </p:sp>
    </p:spTree>
    <p:extLst>
      <p:ext uri="{BB962C8B-B14F-4D97-AF65-F5344CB8AC3E}">
        <p14:creationId xmlns:p14="http://schemas.microsoft.com/office/powerpoint/2010/main" val="1504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C40624-DAC4-45DC-A0EA-EA147688B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3" t="16123" r="31267" b="3343"/>
          <a:stretch/>
        </p:blipFill>
        <p:spPr>
          <a:xfrm>
            <a:off x="4236720" y="3452304"/>
            <a:ext cx="8394192" cy="9272016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2E215F6-98C6-4B53-B395-79FAC357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065" y="1536191"/>
            <a:ext cx="14716126" cy="2147713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Manual Técnico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C23ED4-3EB1-438B-BF8A-B16179F8326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630912" y="4247832"/>
            <a:ext cx="10137648" cy="2537016"/>
          </a:xfrm>
        </p:spPr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bg1"/>
                </a:solidFill>
              </a:rPr>
              <a:t>Enlace al Documento:</a:t>
            </a:r>
            <a:r>
              <a:rPr lang="es-CO" dirty="0">
                <a:solidFill>
                  <a:schemeClr val="bg1"/>
                </a:solidFill>
                <a:hlinkClick r:id="rId4" action="ppaction://hlinkfile"/>
              </a:rPr>
              <a:t>..\3 trimestre\Manual Técnico.docx</a:t>
            </a:r>
            <a:r>
              <a:rPr lang="es-CO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288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85646E-4D1B-43F0-BEBC-4B4DBCA3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437" y="1885949"/>
            <a:ext cx="14716126" cy="1752997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bg1"/>
                </a:solidFill>
              </a:rPr>
              <a:t>Pruebas Unitarias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53A986-801D-4AD9-8CE8-CEC8A45AE0E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744450" y="4933950"/>
            <a:ext cx="10096499" cy="4743847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Enlace al Documento:</a:t>
            </a:r>
            <a:r>
              <a:rPr lang="es-MX" dirty="0">
                <a:solidFill>
                  <a:schemeClr val="bg1"/>
                </a:solidFill>
                <a:hlinkClick r:id="rId3" action="ppaction://hlinkfile"/>
              </a:rPr>
              <a:t>caja negra y caja blanca.docx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A7DC92-E135-4A99-B48B-7F2E1927C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15679" r="34584" b="5987"/>
          <a:stretch/>
        </p:blipFill>
        <p:spPr bwMode="auto">
          <a:xfrm>
            <a:off x="3714748" y="3844925"/>
            <a:ext cx="8134352" cy="938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EDF9946-BF23-4880-82C0-7F29AD121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33" t="18968" r="29467" b="43876"/>
          <a:stretch/>
        </p:blipFill>
        <p:spPr>
          <a:xfrm>
            <a:off x="2761487" y="4535424"/>
            <a:ext cx="10771633" cy="7936992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0E626D1A-2652-46A8-A4B9-E6EC0A67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00" y="804672"/>
            <a:ext cx="16435007" cy="3501469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Manual de Instalación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8E1E343-E2CB-4CB8-8057-EB3A589DEF1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533120" y="5326824"/>
            <a:ext cx="9217152" cy="292106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Enlace al Documento: </a:t>
            </a:r>
            <a:r>
              <a:rPr lang="es-CO" dirty="0">
                <a:solidFill>
                  <a:schemeClr val="bg1"/>
                </a:solidFill>
                <a:hlinkClick r:id="rId4" action="ppaction://hlinkfile"/>
              </a:rPr>
              <a:t>..\3 trimestre\MANUAL DE INSTALACIÓN.docx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09B478D-4FC8-42FA-AF87-CEC209838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2" t="10968" r="7467" b="2632"/>
          <a:stretch/>
        </p:blipFill>
        <p:spPr>
          <a:xfrm>
            <a:off x="3532536" y="4106138"/>
            <a:ext cx="19086768" cy="924102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288ECF78-ADB4-465D-896D-E2EA079C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144" y="1357534"/>
            <a:ext cx="18794160" cy="2556098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Diagrama de Distribución </a:t>
            </a:r>
          </a:p>
        </p:txBody>
      </p:sp>
    </p:spTree>
    <p:extLst>
      <p:ext uri="{BB962C8B-B14F-4D97-AF65-F5344CB8AC3E}">
        <p14:creationId xmlns:p14="http://schemas.microsoft.com/office/powerpoint/2010/main" val="237851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AB9E1A-5208-4A40-817A-DDA86E6FE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34" t="15235" r="31465" b="2632"/>
          <a:stretch/>
        </p:blipFill>
        <p:spPr>
          <a:xfrm>
            <a:off x="4078224" y="2887980"/>
            <a:ext cx="8321040" cy="997204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FA26C28-B466-4684-898A-5236028A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656" y="1736971"/>
            <a:ext cx="15045119" cy="1365321"/>
          </a:xfrm>
        </p:spPr>
        <p:txBody>
          <a:bodyPr>
            <a:noAutofit/>
          </a:bodyPr>
          <a:lstStyle/>
          <a:p>
            <a:r>
              <a:rPr lang="es-CO" sz="8800" dirty="0">
                <a:solidFill>
                  <a:schemeClr val="bg1"/>
                </a:solidFill>
              </a:rPr>
              <a:t>Plan de Migración y </a:t>
            </a:r>
            <a:r>
              <a:rPr lang="es-CO" sz="8800" dirty="0" err="1">
                <a:solidFill>
                  <a:schemeClr val="bg1"/>
                </a:solidFill>
              </a:rPr>
              <a:t>Backups</a:t>
            </a:r>
            <a:endParaRPr lang="es-CO" sz="8800" dirty="0">
              <a:solidFill>
                <a:schemeClr val="bg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7E1D3ED-FDBC-4D08-B276-F3629770570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399264" y="4028376"/>
            <a:ext cx="10387584" cy="2628456"/>
          </a:xfrm>
        </p:spPr>
        <p:txBody>
          <a:bodyPr>
            <a:normAutofit/>
          </a:bodyPr>
          <a:lstStyle/>
          <a:p>
            <a:pPr algn="l"/>
            <a:r>
              <a:rPr lang="es-CO" dirty="0">
                <a:solidFill>
                  <a:schemeClr val="bg1"/>
                </a:solidFill>
              </a:rPr>
              <a:t>Enlace al Documento:  </a:t>
            </a:r>
            <a:r>
              <a:rPr lang="es-CO" dirty="0">
                <a:solidFill>
                  <a:schemeClr val="bg1"/>
                </a:solidFill>
                <a:hlinkClick r:id="rId4" action="ppaction://hlinkfile"/>
              </a:rPr>
              <a:t>..\3 trimestre\migracion.docx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A26C28-B466-4684-898A-5236028A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657" y="6071616"/>
            <a:ext cx="14325792" cy="4242816"/>
          </a:xfrm>
        </p:spPr>
        <p:txBody>
          <a:bodyPr>
            <a:noAutofit/>
          </a:bodyPr>
          <a:lstStyle/>
          <a:p>
            <a:r>
              <a:rPr lang="es-CO" sz="28700" i="1" dirty="0">
                <a:solidFill>
                  <a:schemeClr val="accent1">
                    <a:lumMod val="50000"/>
                  </a:schemeClr>
                </a:solidFill>
                <a:latin typeface="Bodoni MT" panose="02070603080606020203" pitchFamily="18" charset="0"/>
              </a:rPr>
              <a:t>4 trimestre </a:t>
            </a:r>
          </a:p>
        </p:txBody>
      </p:sp>
    </p:spTree>
    <p:extLst>
      <p:ext uri="{BB962C8B-B14F-4D97-AF65-F5344CB8AC3E}">
        <p14:creationId xmlns:p14="http://schemas.microsoft.com/office/powerpoint/2010/main" val="16444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A26C28-B466-4684-898A-5236028A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656" y="1736971"/>
            <a:ext cx="15045119" cy="1365321"/>
          </a:xfrm>
        </p:spPr>
        <p:txBody>
          <a:bodyPr>
            <a:noAutofit/>
          </a:bodyPr>
          <a:lstStyle/>
          <a:p>
            <a:r>
              <a:rPr lang="es-CO" sz="60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Cuadro comparativo - Proveedores</a:t>
            </a:r>
            <a:endParaRPr lang="es-CO" sz="59500" dirty="0">
              <a:solidFill>
                <a:schemeClr val="bg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7E1D3ED-FDBC-4D08-B276-F3629770570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399264" y="4028376"/>
            <a:ext cx="10387584" cy="2628456"/>
          </a:xfrm>
        </p:spPr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bg1"/>
                </a:solidFill>
              </a:rPr>
              <a:t>Enlace al </a:t>
            </a:r>
            <a:r>
              <a:rPr lang="es-CO" dirty="0" err="1">
                <a:solidFill>
                  <a:schemeClr val="bg1"/>
                </a:solidFill>
              </a:rPr>
              <a:t>Documento:</a:t>
            </a:r>
            <a:r>
              <a:rPr lang="es-CO" dirty="0" err="1">
                <a:solidFill>
                  <a:schemeClr val="bg1"/>
                </a:solidFill>
                <a:hlinkClick r:id="rId3" action="ppaction://hlinkfile"/>
              </a:rPr>
              <a:t>cuadro</a:t>
            </a:r>
            <a:r>
              <a:rPr lang="es-CO" dirty="0">
                <a:solidFill>
                  <a:schemeClr val="bg1"/>
                </a:solidFill>
                <a:hlinkClick r:id="rId3" action="ppaction://hlinkfile"/>
              </a:rPr>
              <a:t> </a:t>
            </a:r>
            <a:r>
              <a:rPr lang="es-CO" dirty="0" err="1">
                <a:solidFill>
                  <a:schemeClr val="bg1"/>
                </a:solidFill>
                <a:hlinkClick r:id="rId3" action="ppaction://hlinkfile"/>
              </a:rPr>
              <a:t>comporativo</a:t>
            </a:r>
            <a:r>
              <a:rPr lang="es-CO" dirty="0">
                <a:solidFill>
                  <a:schemeClr val="bg1"/>
                </a:solidFill>
                <a:hlinkClick r:id="rId3" action="ppaction://hlinkfile"/>
              </a:rPr>
              <a:t> -proveedores (1) (1).xlsx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07A943-E33E-415E-9110-F68C4269ED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b="75308"/>
          <a:stretch/>
        </p:blipFill>
        <p:spPr>
          <a:xfrm>
            <a:off x="1949345" y="5023149"/>
            <a:ext cx="10449919" cy="51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9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6330</TotalTime>
  <Words>203</Words>
  <Application>Microsoft Office PowerPoint</Application>
  <PresentationFormat>Personalizado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Bodoni MT</vt:lpstr>
      <vt:lpstr>Calibri Light</vt:lpstr>
      <vt:lpstr>Helvetica Neue</vt:lpstr>
      <vt:lpstr>Helvetica Neue Light</vt:lpstr>
      <vt:lpstr>Helvetica Neue Medium</vt:lpstr>
      <vt:lpstr>Times New Roman</vt:lpstr>
      <vt:lpstr>Verdana</vt:lpstr>
      <vt:lpstr>Black</vt:lpstr>
      <vt:lpstr>Presentación de PowerPoint</vt:lpstr>
      <vt:lpstr>Presentación de PowerPoint</vt:lpstr>
      <vt:lpstr>Manual Técnico </vt:lpstr>
      <vt:lpstr>Pruebas Unitarias</vt:lpstr>
      <vt:lpstr>Manual de Instalación </vt:lpstr>
      <vt:lpstr>Diagrama de Distribución </vt:lpstr>
      <vt:lpstr>Plan de Migración y Backups</vt:lpstr>
      <vt:lpstr>4 trimestre </vt:lpstr>
      <vt:lpstr>Cuadro comparativo - Proveedores</vt:lpstr>
      <vt:lpstr>Contratos de Desarrollo de Software</vt:lpstr>
      <vt:lpstr>Documentación de las Pruebas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Santiago Romero</cp:lastModifiedBy>
  <cp:revision>224</cp:revision>
  <dcterms:modified xsi:type="dcterms:W3CDTF">2021-12-15T01:14:25Z</dcterms:modified>
</cp:coreProperties>
</file>