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97" r:id="rId2"/>
    <p:sldId id="399" r:id="rId3"/>
    <p:sldId id="398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</p:sldIdLst>
  <p:sldSz cx="24384000" cy="1574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9432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36A80AB-F0DF-41C9-A8C4-6DD3907E24C1}">
          <p14:sldIdLst>
            <p14:sldId id="397"/>
            <p14:sldId id="399"/>
          </p14:sldIdLst>
        </p14:section>
        <p14:section name="Sección sin título" id="{4A28CA41-19C3-4650-96C9-88F1A2A1731B}">
          <p14:sldIdLst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peña" initials="sp" lastIdx="2" clrIdx="0">
    <p:extLst>
      <p:ext uri="{19B8F6BF-5375-455C-9EA6-DF929625EA0E}">
        <p15:presenceInfo xmlns:p15="http://schemas.microsoft.com/office/powerpoint/2012/main" userId="8aff9e0fdf1c9f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00"/>
    <a:srgbClr val="FF6D00"/>
    <a:srgbClr val="164414"/>
    <a:srgbClr val="FF7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0" autoAdjust="0"/>
  </p:normalViewPr>
  <p:slideViewPr>
    <p:cSldViewPr snapToGrid="0" snapToObjects="1">
      <p:cViewPr varScale="1">
        <p:scale>
          <a:sx n="57" d="100"/>
          <a:sy n="57" d="100"/>
        </p:scale>
        <p:origin x="-516" y="120"/>
      </p:cViewPr>
      <p:guideLst>
        <p:guide orient="horz" pos="496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427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CuadroTexto">
            <a:extLst>
              <a:ext uri="{FF2B5EF4-FFF2-40B4-BE49-F238E27FC236}">
                <a16:creationId xmlns:a16="http://schemas.microsoft.com/office/drawing/2014/main" id="{786C04ED-E22C-462D-A5AD-510E108B2C94}"/>
              </a:ext>
            </a:extLst>
          </p:cNvPr>
          <p:cNvSpPr txBox="1"/>
          <p:nvPr/>
        </p:nvSpPr>
        <p:spPr>
          <a:xfrm>
            <a:off x="6215600" y="2625967"/>
            <a:ext cx="11952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</a:rPr>
              <a:t>SERVICIO NACIONAL DE APRENDIZAJE SENA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" name="9 CuadroTexto">
            <a:extLst>
              <a:ext uri="{FF2B5EF4-FFF2-40B4-BE49-F238E27FC236}">
                <a16:creationId xmlns:a16="http://schemas.microsoft.com/office/drawing/2014/main" id="{8F89A3D2-AA8A-4E13-828D-8B66903F15B3}"/>
              </a:ext>
            </a:extLst>
          </p:cNvPr>
          <p:cNvSpPr txBox="1"/>
          <p:nvPr/>
        </p:nvSpPr>
        <p:spPr>
          <a:xfrm>
            <a:off x="4465835" y="3406346"/>
            <a:ext cx="15452329" cy="958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4000" dirty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Santiago Romero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CO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Helen Chavarro</a:t>
            </a:r>
          </a:p>
          <a:p>
            <a:pPr algn="ctr">
              <a:lnSpc>
                <a:spcPct val="115000"/>
              </a:lnSpc>
            </a:pPr>
            <a:r>
              <a:rPr lang="es-CO" sz="28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Laurent Valentina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Optar al título de tecnólogo en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Análisis y desarrollo de sistemas de información 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Servicio Nacional De Aprendizaje SENA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Centro De Electricidad Electrónica y Telecomunicaciones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Análisis y desarrollo en sistemas de información 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Bogotá D.C</a:t>
            </a:r>
            <a:b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419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endParaRPr lang="es-CO" sz="2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09D43-D55D-41B3-B3AD-013081B4E13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465704" y="2768167"/>
            <a:ext cx="14716126" cy="1589485"/>
          </a:xfrm>
        </p:spPr>
        <p:txBody>
          <a:bodyPr>
            <a:normAutofit/>
          </a:bodyPr>
          <a:lstStyle/>
          <a:p>
            <a:r>
              <a:rPr lang="es-CO" sz="8800" dirty="0">
                <a:solidFill>
                  <a:schemeClr val="bg1"/>
                </a:solidFill>
              </a:rPr>
              <a:t>Paso 4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B803A8D-5D94-4CD3-8857-01FD214D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52090"/>
              </p:ext>
            </p:extLst>
          </p:nvPr>
        </p:nvGraphicFramePr>
        <p:xfrm>
          <a:off x="3860800" y="5588000"/>
          <a:ext cx="18084797" cy="7391831"/>
        </p:xfrm>
        <a:graphic>
          <a:graphicData uri="http://schemas.openxmlformats.org/drawingml/2006/table">
            <a:tbl>
              <a:tblPr/>
              <a:tblGrid>
                <a:gridCol w="2076292">
                  <a:extLst>
                    <a:ext uri="{9D8B030D-6E8A-4147-A177-3AD203B41FA5}">
                      <a16:colId xmlns:a16="http://schemas.microsoft.com/office/drawing/2014/main" val="2827203331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273949848"/>
                    </a:ext>
                  </a:extLst>
                </a:gridCol>
                <a:gridCol w="1444376">
                  <a:extLst>
                    <a:ext uri="{9D8B030D-6E8A-4147-A177-3AD203B41FA5}">
                      <a16:colId xmlns:a16="http://schemas.microsoft.com/office/drawing/2014/main" val="825878132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4166365353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1664554069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3845326918"/>
                    </a:ext>
                  </a:extLst>
                </a:gridCol>
                <a:gridCol w="1444376">
                  <a:extLst>
                    <a:ext uri="{9D8B030D-6E8A-4147-A177-3AD203B41FA5}">
                      <a16:colId xmlns:a16="http://schemas.microsoft.com/office/drawing/2014/main" val="1168980612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196963789"/>
                    </a:ext>
                  </a:extLst>
                </a:gridCol>
                <a:gridCol w="1414285">
                  <a:extLst>
                    <a:ext uri="{9D8B030D-6E8A-4147-A177-3AD203B41FA5}">
                      <a16:colId xmlns:a16="http://schemas.microsoft.com/office/drawing/2014/main" val="3374448858"/>
                    </a:ext>
                  </a:extLst>
                </a:gridCol>
                <a:gridCol w="4634043">
                  <a:extLst>
                    <a:ext uri="{9D8B030D-6E8A-4147-A177-3AD203B41FA5}">
                      <a16:colId xmlns:a16="http://schemas.microsoft.com/office/drawing/2014/main" val="305895804"/>
                    </a:ext>
                  </a:extLst>
                </a:gridCol>
              </a:tblGrid>
              <a:tr h="105535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O" sz="4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                                                          aristas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296372"/>
                  </a:ext>
                </a:extLst>
              </a:tr>
              <a:tr h="158411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caminos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de prueba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63"/>
                  </a:ext>
                </a:extLst>
              </a:tr>
              <a:tr h="158411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12f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N=2, return=”positivo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5237"/>
                  </a:ext>
                </a:extLst>
              </a:tr>
              <a:tr h="158411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1356f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N=0,return=”cero”</a:t>
                      </a:r>
                      <a:endParaRPr lang="es-CO" sz="4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4511"/>
                  </a:ext>
                </a:extLst>
              </a:tr>
              <a:tr h="158411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134f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CO" sz="400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N=1,return=”negativo”</a:t>
                      </a:r>
                      <a:endParaRPr lang="es-CO" sz="4000" dirty="0">
                        <a:effectLst/>
                      </a:endParaRPr>
                    </a:p>
                  </a:txBody>
                  <a:tcPr marL="63500" marR="63500" marT="63500" marB="63500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1296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6A5D66-C083-4F92-9BB0-ECFCE034F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69" y="7104063"/>
            <a:ext cx="60540813" cy="124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81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B8CCC-BD3A-43AD-8666-D599760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37" y="3319859"/>
            <a:ext cx="14716126" cy="1185639"/>
          </a:xfrm>
        </p:spPr>
        <p:txBody>
          <a:bodyPr>
            <a:noAutofit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Paso 1</a:t>
            </a:r>
            <a:br>
              <a:rPr lang="es-CO" sz="6600" dirty="0">
                <a:solidFill>
                  <a:schemeClr val="bg1"/>
                </a:solidFill>
              </a:rPr>
            </a:br>
            <a:r>
              <a:rPr lang="es-CO" sz="6600" dirty="0">
                <a:solidFill>
                  <a:schemeClr val="bg1"/>
                </a:solidFill>
              </a:rPr>
              <a:t>Enumerar cada nodo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7373A9-E69A-4178-A352-3014A9A5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43" t="26628" r="33121" b="32968"/>
          <a:stretch/>
        </p:blipFill>
        <p:spPr>
          <a:xfrm>
            <a:off x="4833937" y="4887883"/>
            <a:ext cx="11787448" cy="79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0F6212-B21F-4771-82B2-102651C5E1D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833937" y="2635162"/>
            <a:ext cx="14716126" cy="1589485"/>
          </a:xfrm>
        </p:spPr>
        <p:txBody>
          <a:bodyPr>
            <a:normAutofit fontScale="85000" lnSpcReduction="20000"/>
          </a:bodyPr>
          <a:lstStyle/>
          <a:p>
            <a:r>
              <a:rPr lang="es-CO" sz="7800" dirty="0">
                <a:solidFill>
                  <a:schemeClr val="bg1"/>
                </a:solidFill>
              </a:rPr>
              <a:t>Paso 2</a:t>
            </a:r>
          </a:p>
          <a:p>
            <a:r>
              <a:rPr lang="es-CO" dirty="0">
                <a:solidFill>
                  <a:schemeClr val="bg1"/>
                </a:solidFill>
              </a:rPr>
              <a:t>Grafos de flujo de control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7EB4D-33BA-4C08-B208-FADF98CF0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666" y="5174172"/>
            <a:ext cx="9943031" cy="728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26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F73A4B-A05B-44F3-9AB7-912F6E5651E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465705" y="2435658"/>
            <a:ext cx="14716125" cy="1589087"/>
          </a:xfrm>
        </p:spPr>
        <p:txBody>
          <a:bodyPr>
            <a:normAutofit fontScale="92500" lnSpcReduction="10000"/>
          </a:bodyPr>
          <a:lstStyle/>
          <a:p>
            <a:r>
              <a:rPr lang="es-CO" sz="5400" dirty="0">
                <a:solidFill>
                  <a:schemeClr val="bg1"/>
                </a:solidFill>
              </a:rPr>
              <a:t>Paso 3</a:t>
            </a:r>
          </a:p>
          <a:p>
            <a:r>
              <a:rPr lang="es-CO" sz="5400" dirty="0">
                <a:solidFill>
                  <a:schemeClr val="bg1"/>
                </a:solidFill>
              </a:rPr>
              <a:t>Definir la complejidad </a:t>
            </a:r>
            <a:r>
              <a:rPr lang="es-CO" sz="5400" dirty="0" err="1">
                <a:solidFill>
                  <a:schemeClr val="bg1"/>
                </a:solidFill>
              </a:rPr>
              <a:t>ciclomática</a:t>
            </a:r>
            <a:endParaRPr lang="es-CO" sz="5400" dirty="0">
              <a:solidFill>
                <a:schemeClr val="bg1"/>
              </a:solidFill>
            </a:endParaRP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DD8FFB-88FD-45B8-A219-D0B4B727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407" y="5530781"/>
            <a:ext cx="9390611" cy="68979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4670C9-CC92-4F73-B321-EA286693FAC7}"/>
              </a:ext>
            </a:extLst>
          </p:cNvPr>
          <p:cNvSpPr txBox="1"/>
          <p:nvPr/>
        </p:nvSpPr>
        <p:spPr>
          <a:xfrm>
            <a:off x="14381018" y="7093574"/>
            <a:ext cx="8499763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O" sz="2800" b="0" dirty="0">
                <a:solidFill>
                  <a:schemeClr val="bg1"/>
                </a:solidFill>
              </a:rPr>
              <a:t>V(G) = 5 – 5 + 2 = 2</a:t>
            </a:r>
          </a:p>
          <a:p>
            <a:endParaRPr lang="es-CO" sz="2800" b="0" dirty="0">
              <a:solidFill>
                <a:schemeClr val="bg1"/>
              </a:solidFill>
            </a:endParaRPr>
          </a:p>
          <a:p>
            <a:r>
              <a:rPr lang="es-CO" sz="2800" b="0" dirty="0">
                <a:solidFill>
                  <a:schemeClr val="bg1"/>
                </a:solidFill>
              </a:rPr>
              <a:t>Caminos linealmente independientes = 2 Camino 1 = 1 – 2 – Fin</a:t>
            </a:r>
          </a:p>
          <a:p>
            <a:r>
              <a:rPr lang="es-CO" sz="2800" b="0" dirty="0">
                <a:solidFill>
                  <a:schemeClr val="bg1"/>
                </a:solidFill>
              </a:rPr>
              <a:t>Camino 2 = 1 – 3 – 4 – Fin</a:t>
            </a:r>
          </a:p>
        </p:txBody>
      </p:sp>
    </p:spTree>
    <p:extLst>
      <p:ext uri="{BB962C8B-B14F-4D97-AF65-F5344CB8AC3E}">
        <p14:creationId xmlns:p14="http://schemas.microsoft.com/office/powerpoint/2010/main" val="1792806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FDB06-1A63-407A-9B43-E206D7B9AEA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822853" y="2901170"/>
            <a:ext cx="14716126" cy="1589485"/>
          </a:xfrm>
        </p:spPr>
        <p:txBody>
          <a:bodyPr>
            <a:normAutofit/>
          </a:bodyPr>
          <a:lstStyle/>
          <a:p>
            <a:r>
              <a:rPr lang="es-CO" sz="7200" dirty="0">
                <a:solidFill>
                  <a:schemeClr val="bg1"/>
                </a:solidFill>
              </a:rPr>
              <a:t>Paso 4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F38068D-42BB-4D4B-8C43-FED20CAD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04056"/>
              </p:ext>
            </p:extLst>
          </p:nvPr>
        </p:nvGraphicFramePr>
        <p:xfrm>
          <a:off x="3386667" y="5096933"/>
          <a:ext cx="17221197" cy="77498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376599">
                  <a:extLst>
                    <a:ext uri="{9D8B030D-6E8A-4147-A177-3AD203B41FA5}">
                      <a16:colId xmlns:a16="http://schemas.microsoft.com/office/drawing/2014/main" val="3030865887"/>
                    </a:ext>
                  </a:extLst>
                </a:gridCol>
                <a:gridCol w="1170017">
                  <a:extLst>
                    <a:ext uri="{9D8B030D-6E8A-4147-A177-3AD203B41FA5}">
                      <a16:colId xmlns:a16="http://schemas.microsoft.com/office/drawing/2014/main" val="3943861229"/>
                    </a:ext>
                  </a:extLst>
                </a:gridCol>
                <a:gridCol w="987202">
                  <a:extLst>
                    <a:ext uri="{9D8B030D-6E8A-4147-A177-3AD203B41FA5}">
                      <a16:colId xmlns:a16="http://schemas.microsoft.com/office/drawing/2014/main" val="426134575"/>
                    </a:ext>
                  </a:extLst>
                </a:gridCol>
                <a:gridCol w="1316269">
                  <a:extLst>
                    <a:ext uri="{9D8B030D-6E8A-4147-A177-3AD203B41FA5}">
                      <a16:colId xmlns:a16="http://schemas.microsoft.com/office/drawing/2014/main" val="238416857"/>
                    </a:ext>
                  </a:extLst>
                </a:gridCol>
                <a:gridCol w="1133454">
                  <a:extLst>
                    <a:ext uri="{9D8B030D-6E8A-4147-A177-3AD203B41FA5}">
                      <a16:colId xmlns:a16="http://schemas.microsoft.com/office/drawing/2014/main" val="4192082591"/>
                    </a:ext>
                  </a:extLst>
                </a:gridCol>
                <a:gridCol w="1462523">
                  <a:extLst>
                    <a:ext uri="{9D8B030D-6E8A-4147-A177-3AD203B41FA5}">
                      <a16:colId xmlns:a16="http://schemas.microsoft.com/office/drawing/2014/main" val="153135117"/>
                    </a:ext>
                  </a:extLst>
                </a:gridCol>
                <a:gridCol w="8775133">
                  <a:extLst>
                    <a:ext uri="{9D8B030D-6E8A-4147-A177-3AD203B41FA5}">
                      <a16:colId xmlns:a16="http://schemas.microsoft.com/office/drawing/2014/main" val="2066285151"/>
                    </a:ext>
                  </a:extLst>
                </a:gridCol>
              </a:tblGrid>
              <a:tr h="1728173"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801370" marR="788670" algn="ctr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Aristas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419804"/>
                  </a:ext>
                </a:extLst>
              </a:tr>
              <a:tr h="1724333">
                <a:tc>
                  <a:txBody>
                    <a:bodyPr/>
                    <a:lstStyle/>
                    <a:p>
                      <a:pPr marL="56515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Caminos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0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0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50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Casos</a:t>
                      </a:r>
                      <a:r>
                        <a:rPr lang="en-US" sz="3200" spc="-2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r>
                        <a:rPr lang="en-US" sz="3200" spc="-2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prueba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18854"/>
                  </a:ext>
                </a:extLst>
              </a:tr>
              <a:tr h="1728173">
                <a:tc>
                  <a:txBody>
                    <a:bodyPr/>
                    <a:lstStyle/>
                    <a:p>
                      <a:pPr marL="56515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12fin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9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9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9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6040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return=</a:t>
                      </a:r>
                      <a:r>
                        <a:rPr lang="en-US" sz="3200" spc="-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“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Usuario</a:t>
                      </a:r>
                      <a:r>
                        <a:rPr lang="en-US" sz="3200" spc="-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r>
                        <a:rPr lang="en-US" sz="3200" spc="-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encontrado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”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07210"/>
                  </a:ext>
                </a:extLst>
              </a:tr>
              <a:tr h="2569217">
                <a:tc>
                  <a:txBody>
                    <a:bodyPr/>
                    <a:lstStyle/>
                    <a:p>
                      <a:pPr marL="56515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134fin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2865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9690">
                        <a:spcBef>
                          <a:spcPts val="480"/>
                        </a:spcBef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32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6040" marR="24003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return="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validacion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correcta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su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 nuevo password</a:t>
                      </a:r>
                      <a:r>
                        <a:rPr lang="en-US" sz="3200" spc="-27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es:</a:t>
                      </a:r>
                      <a:r>
                        <a:rPr lang="en-US" sz="3200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  <a:effectLst/>
                        </a:rPr>
                        <a:t>temp123"</a:t>
                      </a:r>
                      <a:endParaRPr lang="es-CO" sz="32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598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B7D8E5D-CC85-4F61-9681-E5DDAE06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49" y="6888413"/>
            <a:ext cx="44013725" cy="212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527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2FB90B-032A-4767-85E8-D09AFC509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067" y="2116667"/>
            <a:ext cx="45853628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O" altLang="es-CO" sz="36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6000" b="1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CAJA</a:t>
            </a:r>
            <a:r>
              <a:rPr kumimoji="0" lang="es-CO" altLang="es-CO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CO" altLang="es-CO" sz="6000" b="1" i="0" u="none" strike="noStrike" cap="none" normalizeH="0" baseline="0" dirty="0">
                <a:ln>
                  <a:noFill/>
                </a:ln>
                <a:solidFill>
                  <a:srgbClr val="AEABA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BLANCA</a:t>
            </a:r>
            <a:endParaRPr kumimoji="0" lang="es-CO" altLang="es-CO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Gráficos de arte abstracto de escritorio, tecnología de fondo, rectángulo,  computadora png | PNGEgg">
            <a:extLst>
              <a:ext uri="{FF2B5EF4-FFF2-40B4-BE49-F238E27FC236}">
                <a16:creationId xmlns:a16="http://schemas.microsoft.com/office/drawing/2014/main" id="{7174D3C4-5D62-49E8-9667-CE2A8AF6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16667"/>
            <a:ext cx="16577734" cy="1054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3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4B5D56-A8C5-4B1F-B3C0-15674ABEF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" t="35494" r="54780" b="28210"/>
          <a:stretch/>
        </p:blipFill>
        <p:spPr>
          <a:xfrm>
            <a:off x="3905250" y="4019550"/>
            <a:ext cx="12533708" cy="8458384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921D0B0-15DB-4A3B-AD95-B431357B1981}"/>
              </a:ext>
            </a:extLst>
          </p:cNvPr>
          <p:cNvSpPr/>
          <p:nvPr/>
        </p:nvSpPr>
        <p:spPr>
          <a:xfrm>
            <a:off x="7753350" y="4690658"/>
            <a:ext cx="7429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8E68486-F25B-4629-8AE4-D584651D2E76}"/>
              </a:ext>
            </a:extLst>
          </p:cNvPr>
          <p:cNvSpPr/>
          <p:nvPr/>
        </p:nvSpPr>
        <p:spPr>
          <a:xfrm>
            <a:off x="14897100" y="5649617"/>
            <a:ext cx="7429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3726658-9C2E-463F-97B4-D28F051CA9A2}"/>
              </a:ext>
            </a:extLst>
          </p:cNvPr>
          <p:cNvSpPr/>
          <p:nvPr/>
        </p:nvSpPr>
        <p:spPr>
          <a:xfrm>
            <a:off x="12954000" y="7404691"/>
            <a:ext cx="8191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3400" b="0" dirty="0">
                <a:latin typeface="+mn-lt"/>
                <a:ea typeface="+mn-ea"/>
                <a:cs typeface="+mn-cs"/>
                <a:sym typeface="Helvetica Neue Medium"/>
              </a:rPr>
              <a:t>3</a:t>
            </a:r>
            <a:endParaRPr kumimoji="0" lang="es-CO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635363-EB73-4651-BB88-33B416278D57}"/>
              </a:ext>
            </a:extLst>
          </p:cNvPr>
          <p:cNvSpPr/>
          <p:nvPr/>
        </p:nvSpPr>
        <p:spPr>
          <a:xfrm>
            <a:off x="13563600" y="10541592"/>
            <a:ext cx="68580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3400" b="0" dirty="0">
                <a:latin typeface="+mn-lt"/>
                <a:ea typeface="+mn-ea"/>
                <a:cs typeface="+mn-cs"/>
                <a:sym typeface="Helvetica Neue Medium"/>
              </a:rPr>
              <a:t>4</a:t>
            </a:r>
            <a:endParaRPr kumimoji="0" lang="es-CO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D8B1F7-BBE8-4A9D-A79D-30A007EB9A7D}"/>
              </a:ext>
            </a:extLst>
          </p:cNvPr>
          <p:cNvSpPr txBox="1"/>
          <p:nvPr/>
        </p:nvSpPr>
        <p:spPr>
          <a:xfrm>
            <a:off x="5486400" y="2129180"/>
            <a:ext cx="9906000" cy="17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6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Paso 1</a:t>
            </a: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dirty="0">
                <a:solidFill>
                  <a:schemeClr val="bg1"/>
                </a:solidFill>
              </a:rPr>
              <a:t>Enumerar cada Nodo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3892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3B21D7-B2D1-42C0-AD5B-1FFA9633909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833937" y="2438400"/>
            <a:ext cx="14716126" cy="1714501"/>
          </a:xfrm>
        </p:spPr>
        <p:txBody>
          <a:bodyPr>
            <a:normAutofit fontScale="70000" lnSpcReduction="20000"/>
          </a:bodyPr>
          <a:lstStyle/>
          <a:p>
            <a:r>
              <a:rPr lang="es-CO" sz="9800" dirty="0">
                <a:solidFill>
                  <a:schemeClr val="bg1"/>
                </a:solidFill>
              </a:rPr>
              <a:t>Paso 2</a:t>
            </a:r>
          </a:p>
          <a:p>
            <a:r>
              <a:rPr lang="es-CO" sz="7200" dirty="0">
                <a:solidFill>
                  <a:schemeClr val="bg1"/>
                </a:solidFill>
              </a:rPr>
              <a:t>Grafos de flujo de control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950442-E0A0-4F6C-A498-32E861D83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92" t="13827" r="66562" b="56543"/>
          <a:stretch/>
        </p:blipFill>
        <p:spPr>
          <a:xfrm>
            <a:off x="5561215" y="4419600"/>
            <a:ext cx="12344400" cy="83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7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F3DA4F-803A-4BF1-BEB1-B354214449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676650" y="2283191"/>
            <a:ext cx="14716126" cy="1589485"/>
          </a:xfrm>
        </p:spPr>
        <p:txBody>
          <a:bodyPr>
            <a:normAutofit fontScale="85000" lnSpcReduction="20000"/>
          </a:bodyPr>
          <a:lstStyle/>
          <a:p>
            <a:r>
              <a:rPr lang="es-CO" sz="6600" dirty="0">
                <a:solidFill>
                  <a:schemeClr val="bg1"/>
                </a:solidFill>
              </a:rPr>
              <a:t>Paso 3</a:t>
            </a:r>
          </a:p>
          <a:p>
            <a:r>
              <a:rPr lang="es-CO" sz="6600" dirty="0">
                <a:solidFill>
                  <a:schemeClr val="bg1"/>
                </a:solidFill>
              </a:rPr>
              <a:t>Definir la complejidad </a:t>
            </a:r>
            <a:r>
              <a:rPr lang="es-CO" sz="6600" dirty="0" err="1">
                <a:solidFill>
                  <a:schemeClr val="bg1"/>
                </a:solidFill>
              </a:rPr>
              <a:t>ciclomática</a:t>
            </a:r>
            <a:endParaRPr lang="es-CO" sz="66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08733F-A8DF-40DB-8550-2070B2EB5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13" t="14568" r="66666" b="59136"/>
          <a:stretch/>
        </p:blipFill>
        <p:spPr>
          <a:xfrm>
            <a:off x="3676650" y="4257674"/>
            <a:ext cx="10820400" cy="841239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B00B339-C715-4894-8A9B-6A6A4DC12405}"/>
              </a:ext>
            </a:extLst>
          </p:cNvPr>
          <p:cNvSpPr/>
          <p:nvPr/>
        </p:nvSpPr>
        <p:spPr>
          <a:xfrm>
            <a:off x="7334250" y="4617042"/>
            <a:ext cx="114300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75C324-3F27-44FD-BC26-7C6DD941983B}"/>
              </a:ext>
            </a:extLst>
          </p:cNvPr>
          <p:cNvSpPr/>
          <p:nvPr/>
        </p:nvSpPr>
        <p:spPr>
          <a:xfrm>
            <a:off x="12858750" y="6360116"/>
            <a:ext cx="102870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75CABD-BAC3-4298-AD88-B869AAF05379}"/>
              </a:ext>
            </a:extLst>
          </p:cNvPr>
          <p:cNvSpPr/>
          <p:nvPr/>
        </p:nvSpPr>
        <p:spPr>
          <a:xfrm>
            <a:off x="5810250" y="7117058"/>
            <a:ext cx="13144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A2AD60A-9F0A-4AAE-862C-E7B38A70DD9C}"/>
              </a:ext>
            </a:extLst>
          </p:cNvPr>
          <p:cNvSpPr/>
          <p:nvPr/>
        </p:nvSpPr>
        <p:spPr>
          <a:xfrm>
            <a:off x="9582150" y="8741367"/>
            <a:ext cx="12001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74308C8-F9B3-42AA-B0D1-BECD39DB6C28}"/>
              </a:ext>
            </a:extLst>
          </p:cNvPr>
          <p:cNvSpPr/>
          <p:nvPr/>
        </p:nvSpPr>
        <p:spPr>
          <a:xfrm>
            <a:off x="4000500" y="8884241"/>
            <a:ext cx="10477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5F0D22-4FF7-4512-95EF-171FA2DEAB12}"/>
              </a:ext>
            </a:extLst>
          </p:cNvPr>
          <p:cNvSpPr/>
          <p:nvPr/>
        </p:nvSpPr>
        <p:spPr>
          <a:xfrm>
            <a:off x="9277350" y="11417892"/>
            <a:ext cx="1200150" cy="938617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6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FAC1D0A5-B388-4890-B83F-462DAB75835B}"/>
              </a:ext>
            </a:extLst>
          </p:cNvPr>
          <p:cNvSpPr txBox="1">
            <a:spLocks/>
          </p:cNvSpPr>
          <p:nvPr/>
        </p:nvSpPr>
        <p:spPr>
          <a:xfrm>
            <a:off x="14649450" y="6921573"/>
            <a:ext cx="8362950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 fontScale="70000" lnSpcReduction="20000"/>
          </a:bodyPr>
          <a:lstStyle>
            <a:lvl1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917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61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6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50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s-CO" sz="4800" dirty="0">
                <a:solidFill>
                  <a:schemeClr val="bg1"/>
                </a:solidFill>
              </a:rPr>
              <a:t>V(G) = 6 – 5 + 2 = 3</a:t>
            </a:r>
          </a:p>
          <a:p>
            <a:pPr hangingPunct="1"/>
            <a:endParaRPr lang="es-CO" sz="4800" dirty="0">
              <a:solidFill>
                <a:schemeClr val="bg1"/>
              </a:solidFill>
            </a:endParaRPr>
          </a:p>
          <a:p>
            <a:pPr hangingPunct="1"/>
            <a:r>
              <a:rPr lang="es-CO" sz="4800" dirty="0">
                <a:solidFill>
                  <a:schemeClr val="bg1"/>
                </a:solidFill>
              </a:rPr>
              <a:t>Caminos linealmente independientes = 3  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A8B7254-911D-4D66-BAF1-1D8513728E03}"/>
              </a:ext>
            </a:extLst>
          </p:cNvPr>
          <p:cNvSpPr txBox="1">
            <a:spLocks/>
          </p:cNvSpPr>
          <p:nvPr/>
        </p:nvSpPr>
        <p:spPr>
          <a:xfrm>
            <a:off x="14649450" y="5392339"/>
            <a:ext cx="8362950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/>
          </a:bodyPr>
          <a:lstStyle>
            <a:lvl1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917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61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6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50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s-CO" sz="4800" dirty="0">
                <a:solidFill>
                  <a:schemeClr val="bg1"/>
                </a:solidFill>
              </a:rPr>
              <a:t>V(G) = #Aristas - #Nodos + 2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6E055F7-EAE6-49EF-8AC7-E74A34DB55FE}"/>
              </a:ext>
            </a:extLst>
          </p:cNvPr>
          <p:cNvSpPr txBox="1">
            <a:spLocks/>
          </p:cNvSpPr>
          <p:nvPr/>
        </p:nvSpPr>
        <p:spPr>
          <a:xfrm>
            <a:off x="14497050" y="9353549"/>
            <a:ext cx="8362950" cy="158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 fontScale="77500" lnSpcReduction="20000"/>
          </a:bodyPr>
          <a:lstStyle>
            <a:lvl1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917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61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6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50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s-CO" sz="4800" dirty="0">
                <a:solidFill>
                  <a:schemeClr val="bg1"/>
                </a:solidFill>
              </a:rPr>
              <a:t>Camino 1 =  1 – 2 - F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s-CO" sz="4800" dirty="0">
                <a:solidFill>
                  <a:schemeClr val="bg1"/>
                </a:solidFill>
              </a:rPr>
              <a:t>Camino 2 =  1 – 3 - F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s-CO" sz="4800" dirty="0">
                <a:solidFill>
                  <a:schemeClr val="bg1"/>
                </a:solidFill>
              </a:rPr>
              <a:t>Camino 3 =  1 – 4 - F</a:t>
            </a:r>
          </a:p>
        </p:txBody>
      </p:sp>
    </p:spTree>
    <p:extLst>
      <p:ext uri="{BB962C8B-B14F-4D97-AF65-F5344CB8AC3E}">
        <p14:creationId xmlns:p14="http://schemas.microsoft.com/office/powerpoint/2010/main" val="709818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4C87D2C-D866-424F-A4CA-622056EC91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34" t="24830" r="28566" b="59760"/>
          <a:stretch/>
        </p:blipFill>
        <p:spPr>
          <a:xfrm>
            <a:off x="3401567" y="5403272"/>
            <a:ext cx="18403253" cy="36492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5AEA466-9CC6-43D4-A227-70EC956BB6B4}"/>
              </a:ext>
            </a:extLst>
          </p:cNvPr>
          <p:cNvSpPr txBox="1"/>
          <p:nvPr/>
        </p:nvSpPr>
        <p:spPr>
          <a:xfrm>
            <a:off x="7464829" y="2730872"/>
            <a:ext cx="10540538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7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Paso 4</a:t>
            </a:r>
          </a:p>
        </p:txBody>
      </p:sp>
    </p:spTree>
    <p:extLst>
      <p:ext uri="{BB962C8B-B14F-4D97-AF65-F5344CB8AC3E}">
        <p14:creationId xmlns:p14="http://schemas.microsoft.com/office/powerpoint/2010/main" val="46663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2DBEE-B70D-41EC-B079-C0CEA9F8DF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000191" y="3050799"/>
            <a:ext cx="14716126" cy="1589485"/>
          </a:xfrm>
        </p:spPr>
        <p:txBody>
          <a:bodyPr>
            <a:normAutofit fontScale="85000" lnSpcReduction="20000"/>
          </a:bodyPr>
          <a:lstStyle/>
          <a:p>
            <a:r>
              <a:rPr lang="es-CO" sz="7800" dirty="0">
                <a:solidFill>
                  <a:schemeClr val="bg1"/>
                </a:solidFill>
              </a:rPr>
              <a:t>Paso 1 </a:t>
            </a:r>
          </a:p>
          <a:p>
            <a:r>
              <a:rPr lang="es-CO" dirty="0">
                <a:solidFill>
                  <a:schemeClr val="bg1"/>
                </a:solidFill>
              </a:rPr>
              <a:t>Enumerar cada nodo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ECA98B-3581-4A58-963E-793CE51F8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95" y="5935287"/>
            <a:ext cx="17363758" cy="63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8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1227A-DFDC-4BB3-BE03-11FC1B1A46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166446" y="2635163"/>
            <a:ext cx="14716126" cy="1589485"/>
          </a:xfrm>
        </p:spPr>
        <p:txBody>
          <a:bodyPr>
            <a:normAutofit fontScale="85000" lnSpcReduction="20000"/>
          </a:bodyPr>
          <a:lstStyle/>
          <a:p>
            <a:r>
              <a:rPr lang="es-CO" sz="7800" dirty="0">
                <a:solidFill>
                  <a:schemeClr val="bg1"/>
                </a:solidFill>
              </a:rPr>
              <a:t>Paso 2</a:t>
            </a:r>
          </a:p>
          <a:p>
            <a:r>
              <a:rPr lang="es-CO" dirty="0">
                <a:solidFill>
                  <a:schemeClr val="bg1"/>
                </a:solidFill>
              </a:rPr>
              <a:t>Grafos de flujo de control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347001-16F9-4B21-91D4-D57B28BA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4" y="4573783"/>
            <a:ext cx="11737571" cy="86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9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3423C6-49AC-4061-88B0-CAF81B84D5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863840" y="2622050"/>
            <a:ext cx="10457411" cy="1567565"/>
          </a:xfrm>
        </p:spPr>
        <p:txBody>
          <a:bodyPr>
            <a:normAutofit fontScale="85000" lnSpcReduction="10000"/>
          </a:bodyPr>
          <a:lstStyle/>
          <a:p>
            <a:r>
              <a:rPr lang="es-CO" sz="6000" dirty="0">
                <a:solidFill>
                  <a:schemeClr val="bg1"/>
                </a:solidFill>
              </a:rPr>
              <a:t>Paso 3</a:t>
            </a:r>
          </a:p>
          <a:p>
            <a:r>
              <a:rPr lang="es-CO" sz="6000" dirty="0">
                <a:solidFill>
                  <a:schemeClr val="bg1"/>
                </a:solidFill>
              </a:rPr>
              <a:t>Definir la complejidad </a:t>
            </a:r>
            <a:r>
              <a:rPr lang="es-CO" sz="6000" dirty="0" err="1">
                <a:solidFill>
                  <a:schemeClr val="bg1"/>
                </a:solidFill>
              </a:rPr>
              <a:t>ciclomática</a:t>
            </a:r>
            <a:endParaRPr lang="es-CO" sz="6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577134-F6F0-492B-BAB9-E910714889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24" t="37134" r="31758" b="8402"/>
          <a:stretch/>
        </p:blipFill>
        <p:spPr>
          <a:xfrm>
            <a:off x="4954384" y="4822664"/>
            <a:ext cx="8894620" cy="8303286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9BBC24C6-0495-4573-A902-B5D6485E6CA2}"/>
              </a:ext>
            </a:extLst>
          </p:cNvPr>
          <p:cNvSpPr txBox="1">
            <a:spLocks/>
          </p:cNvSpPr>
          <p:nvPr/>
        </p:nvSpPr>
        <p:spPr>
          <a:xfrm>
            <a:off x="14633170" y="6029527"/>
            <a:ext cx="8445731" cy="675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t">
            <a:normAutofit fontScale="85000" lnSpcReduction="20000"/>
          </a:bodyPr>
          <a:lstStyle>
            <a:lvl1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94323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917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61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060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50531" marR="0" indent="-694531" algn="l" defTabSz="943239" rtl="0" latinLnBrk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spcBef>
                <a:spcPts val="1200"/>
              </a:spcBef>
              <a:spcAft>
                <a:spcPts val="1200"/>
              </a:spcAft>
            </a:pPr>
            <a:r>
              <a:rPr lang="es-CO" sz="6200" dirty="0">
                <a:solidFill>
                  <a:srgbClr val="000000"/>
                </a:solidFill>
                <a:latin typeface="Calibri" panose="020F0502020204030204" pitchFamily="34" charset="0"/>
              </a:rPr>
              <a:t>V(G) =8 – 7 + 2 = 3</a:t>
            </a:r>
            <a:endParaRPr lang="es-CO" sz="6200" dirty="0"/>
          </a:p>
          <a:p>
            <a:pPr hangingPunct="1">
              <a:spcBef>
                <a:spcPts val="1200"/>
              </a:spcBef>
              <a:spcAft>
                <a:spcPts val="1200"/>
              </a:spcAft>
            </a:pPr>
            <a:r>
              <a:rPr lang="es-CO" sz="6200" dirty="0">
                <a:solidFill>
                  <a:srgbClr val="000000"/>
                </a:solidFill>
                <a:latin typeface="Calibri" panose="020F0502020204030204" pitchFamily="34" charset="0"/>
              </a:rPr>
              <a:t>Caminos linealmente independientes = 3</a:t>
            </a:r>
            <a:endParaRPr lang="es-CO" sz="6200" dirty="0"/>
          </a:p>
          <a:p>
            <a:pPr hangingPunct="1">
              <a:spcBef>
                <a:spcPts val="1200"/>
              </a:spcBef>
              <a:spcAft>
                <a:spcPts val="1200"/>
              </a:spcAft>
            </a:pPr>
            <a:r>
              <a:rPr lang="es-CO" sz="6200" dirty="0">
                <a:solidFill>
                  <a:srgbClr val="000000"/>
                </a:solidFill>
                <a:latin typeface="Calibri" panose="020F0502020204030204" pitchFamily="34" charset="0"/>
              </a:rPr>
              <a:t>• camino 1 = 1 – 2 – f</a:t>
            </a:r>
            <a:endParaRPr lang="es-CO" sz="6200" dirty="0"/>
          </a:p>
          <a:p>
            <a:pPr hangingPunct="1">
              <a:spcBef>
                <a:spcPts val="1200"/>
              </a:spcBef>
              <a:spcAft>
                <a:spcPts val="1200"/>
              </a:spcAft>
            </a:pPr>
            <a:r>
              <a:rPr lang="es-CO" sz="6200" dirty="0">
                <a:solidFill>
                  <a:srgbClr val="000000"/>
                </a:solidFill>
                <a:latin typeface="Calibri" panose="020F0502020204030204" pitchFamily="34" charset="0"/>
              </a:rPr>
              <a:t>• camino 2= 1 – 3 – 5 – 6 – f</a:t>
            </a:r>
            <a:endParaRPr lang="es-CO" sz="6200" dirty="0"/>
          </a:p>
          <a:p>
            <a:pPr hangingPunct="1">
              <a:spcBef>
                <a:spcPts val="1200"/>
              </a:spcBef>
              <a:spcAft>
                <a:spcPts val="1200"/>
              </a:spcAft>
            </a:pPr>
            <a:r>
              <a:rPr lang="es-CO" sz="6200" dirty="0">
                <a:solidFill>
                  <a:srgbClr val="000000"/>
                </a:solidFill>
                <a:latin typeface="Calibri" panose="020F0502020204030204" pitchFamily="34" charset="0"/>
              </a:rPr>
              <a:t>• camino 3= 1 – 3 – 4 – f </a:t>
            </a:r>
            <a:endParaRPr lang="es-CO" sz="6200" dirty="0"/>
          </a:p>
          <a:p>
            <a:pPr hangingPunct="1"/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7200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434343"/>
    </a:dk2>
    <a:lt2>
      <a:srgbClr val="A9A9A9"/>
    </a:lt2>
    <a:accent1>
      <a:srgbClr val="0076BA"/>
    </a:accent1>
    <a:accent2>
      <a:srgbClr val="00A89D"/>
    </a:accent2>
    <a:accent3>
      <a:srgbClr val="1DB100"/>
    </a:accent3>
    <a:accent4>
      <a:srgbClr val="F8BA00"/>
    </a:accent4>
    <a:accent5>
      <a:srgbClr val="EE220C"/>
    </a:accent5>
    <a:accent6>
      <a:srgbClr val="CB297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6409</TotalTime>
  <Words>384</Words>
  <Application>Microsoft Office PowerPoint</Application>
  <PresentationFormat>Personalizado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Helvetica Neue</vt:lpstr>
      <vt:lpstr>Helvetica Neue Light</vt:lpstr>
      <vt:lpstr>Helvetica Neue Medium</vt:lpstr>
      <vt:lpstr>Times New Roman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Paso 1 Enumerar cada nodo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Mercedes Rico Atencio</dc:creator>
  <cp:lastModifiedBy>Santiago Romero</cp:lastModifiedBy>
  <cp:revision>225</cp:revision>
  <dcterms:modified xsi:type="dcterms:W3CDTF">2021-10-14T01:43:04Z</dcterms:modified>
</cp:coreProperties>
</file>