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71" r:id="rId9"/>
    <p:sldId id="263" r:id="rId10"/>
    <p:sldId id="274" r:id="rId11"/>
    <p:sldId id="265" r:id="rId12"/>
    <p:sldId id="266" r:id="rId13"/>
    <p:sldId id="272" r:id="rId14"/>
    <p:sldId id="273" r:id="rId15"/>
    <p:sldId id="275" r:id="rId16"/>
    <p:sldId id="276" r:id="rId17"/>
    <p:sldId id="267" r:id="rId18"/>
    <p:sldId id="268" r:id="rId19"/>
    <p:sldId id="269" r:id="rId20"/>
    <p:sldId id="270"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4/26/2019</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IN" smtClean="0"/>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ubtech-tk/notice-board" TargetMode="External"/><Relationship Id="rId3" Type="http://schemas.openxmlformats.org/officeDocument/2006/relationships/hyperlink" Target="https://www.scoro.com/blog/best-project-management-software-list/" TargetMode="External"/><Relationship Id="rId7" Type="http://schemas.openxmlformats.org/officeDocument/2006/relationships/hyperlink" Target="https://www.mysql.com/" TargetMode="External"/><Relationship Id="rId2" Type="http://schemas.openxmlformats.org/officeDocument/2006/relationships/hyperlink" Target="http://ijsetr.org/wp-content/uploads/2014/06/IJSETR-VOL-3-ISSUE-6-1712-1715.pdf" TargetMode="Externa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financesonline.com/project-management-software-guide-types-features-trends/" TargetMode="External"/><Relationship Id="rId4" Type="http://schemas.openxmlformats.org/officeDocument/2006/relationships/hyperlink" Target="http://php.net/manual/en/index.php" TargetMode="External"/><Relationship Id="rId9" Type="http://schemas.openxmlformats.org/officeDocument/2006/relationships/hyperlink" Target="https://developer.mozilla.org/bm/docs/Web/JavaScrip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86722" y="33299"/>
            <a:ext cx="7971155" cy="0"/>
          </a:xfrm>
          <a:custGeom>
            <a:avLst/>
            <a:gdLst/>
            <a:ahLst/>
            <a:cxnLst/>
            <a:rect l="l" t="t" r="r" b="b"/>
            <a:pathLst>
              <a:path w="7971155">
                <a:moveTo>
                  <a:pt x="0" y="0"/>
                </a:moveTo>
                <a:lnTo>
                  <a:pt x="7970689" y="0"/>
                </a:lnTo>
              </a:path>
            </a:pathLst>
          </a:custGeom>
          <a:ln w="66599">
            <a:solidFill>
              <a:srgbClr val="FFFFFF"/>
            </a:solidFill>
          </a:ln>
        </p:spPr>
        <p:txBody>
          <a:bodyPr wrap="square" lIns="0" tIns="0" rIns="0" bIns="0" rtlCol="0"/>
          <a:lstStyle/>
          <a:p>
            <a:endParaRPr/>
          </a:p>
        </p:txBody>
      </p:sp>
      <p:sp>
        <p:nvSpPr>
          <p:cNvPr id="4" name="object 4"/>
          <p:cNvSpPr/>
          <p:nvPr/>
        </p:nvSpPr>
        <p:spPr>
          <a:xfrm>
            <a:off x="586722" y="5110190"/>
            <a:ext cx="7971155" cy="0"/>
          </a:xfrm>
          <a:custGeom>
            <a:avLst/>
            <a:gdLst/>
            <a:ahLst/>
            <a:cxnLst/>
            <a:rect l="l" t="t" r="r" b="b"/>
            <a:pathLst>
              <a:path w="7971155">
                <a:moveTo>
                  <a:pt x="0" y="0"/>
                </a:moveTo>
                <a:lnTo>
                  <a:pt x="7970689" y="0"/>
                </a:lnTo>
              </a:path>
            </a:pathLst>
          </a:custGeom>
          <a:ln w="66599">
            <a:solidFill>
              <a:srgbClr val="006E85"/>
            </a:solidFill>
          </a:ln>
        </p:spPr>
        <p:txBody>
          <a:bodyPr wrap="square" lIns="0" tIns="0" rIns="0" bIns="0" rtlCol="0"/>
          <a:lstStyle/>
          <a:p>
            <a:endParaRPr/>
          </a:p>
        </p:txBody>
      </p:sp>
      <p:sp>
        <p:nvSpPr>
          <p:cNvPr id="5" name="object 5"/>
          <p:cNvSpPr/>
          <p:nvPr/>
        </p:nvSpPr>
        <p:spPr>
          <a:xfrm>
            <a:off x="733220" y="2235345"/>
            <a:ext cx="385445" cy="0"/>
          </a:xfrm>
          <a:custGeom>
            <a:avLst/>
            <a:gdLst/>
            <a:ahLst/>
            <a:cxnLst/>
            <a:rect l="l" t="t" r="r" b="b"/>
            <a:pathLst>
              <a:path w="385444">
                <a:moveTo>
                  <a:pt x="0" y="0"/>
                </a:moveTo>
                <a:lnTo>
                  <a:pt x="385199" y="0"/>
                </a:lnTo>
              </a:path>
            </a:pathLst>
          </a:custGeom>
          <a:ln w="28574">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28604" y="1657350"/>
            <a:ext cx="8514715" cy="751488"/>
          </a:xfrm>
          <a:prstGeom prst="rect">
            <a:avLst/>
          </a:prstGeom>
        </p:spPr>
        <p:txBody>
          <a:bodyPr vert="horz" wrap="square" lIns="0" tIns="12700" rIns="0" bIns="0" rtlCol="0">
            <a:spAutoFit/>
          </a:bodyPr>
          <a:lstStyle/>
          <a:p>
            <a:pPr marL="12700" algn="ctr">
              <a:lnSpc>
                <a:spcPct val="100000"/>
              </a:lnSpc>
              <a:spcBef>
                <a:spcPts val="100"/>
              </a:spcBef>
            </a:pPr>
            <a:r>
              <a:rPr lang="en-IN" sz="4800" spc="145" dirty="0" smtClean="0"/>
              <a:t>CSED NOTICE BOARD</a:t>
            </a:r>
            <a:endParaRPr sz="4800"/>
          </a:p>
        </p:txBody>
      </p:sp>
      <p:sp>
        <p:nvSpPr>
          <p:cNvPr id="7" name="object 7"/>
          <p:cNvSpPr txBox="1"/>
          <p:nvPr/>
        </p:nvSpPr>
        <p:spPr>
          <a:xfrm>
            <a:off x="304804" y="2571751"/>
            <a:ext cx="2621915" cy="1010533"/>
          </a:xfrm>
          <a:prstGeom prst="rect">
            <a:avLst/>
          </a:prstGeom>
        </p:spPr>
        <p:txBody>
          <a:bodyPr vert="horz" wrap="square" lIns="0" tIns="142240" rIns="0" bIns="0" rtlCol="0">
            <a:spAutoFit/>
          </a:bodyPr>
          <a:lstStyle/>
          <a:p>
            <a:pPr marL="88265">
              <a:lnSpc>
                <a:spcPct val="100000"/>
              </a:lnSpc>
              <a:spcBef>
                <a:spcPts val="1120"/>
              </a:spcBef>
            </a:pPr>
            <a:r>
              <a:rPr sz="2400" spc="10" dirty="0">
                <a:latin typeface="Arial"/>
                <a:cs typeface="Arial"/>
              </a:rPr>
              <a:t>Submitted </a:t>
            </a:r>
            <a:r>
              <a:rPr sz="2400" spc="-30" dirty="0">
                <a:latin typeface="Arial"/>
                <a:cs typeface="Arial"/>
              </a:rPr>
              <a:t>To</a:t>
            </a:r>
            <a:r>
              <a:rPr sz="2400" spc="-430" dirty="0">
                <a:latin typeface="Arial"/>
                <a:cs typeface="Arial"/>
              </a:rPr>
              <a:t> </a:t>
            </a:r>
            <a:r>
              <a:rPr sz="2400" spc="-65" dirty="0">
                <a:latin typeface="Arial"/>
                <a:cs typeface="Arial"/>
              </a:rPr>
              <a:t>:</a:t>
            </a:r>
            <a:endParaRPr sz="2400">
              <a:latin typeface="Arial"/>
              <a:cs typeface="Arial"/>
            </a:endParaRPr>
          </a:p>
          <a:p>
            <a:pPr marL="546100" indent="-533400">
              <a:lnSpc>
                <a:spcPct val="100000"/>
              </a:lnSpc>
              <a:spcBef>
                <a:spcPts val="1020"/>
              </a:spcBef>
              <a:buFont typeface="DejaVu Sans"/>
              <a:buChar char="❖"/>
              <a:tabLst>
                <a:tab pos="545465" algn="l"/>
                <a:tab pos="546100" algn="l"/>
              </a:tabLst>
            </a:pPr>
            <a:r>
              <a:rPr sz="2400" spc="25" dirty="0">
                <a:latin typeface="Arial"/>
                <a:cs typeface="Arial"/>
              </a:rPr>
              <a:t>Dr. Anoj</a:t>
            </a:r>
            <a:r>
              <a:rPr sz="2400" spc="-509" dirty="0">
                <a:latin typeface="Arial"/>
                <a:cs typeface="Arial"/>
              </a:rPr>
              <a:t> </a:t>
            </a:r>
            <a:r>
              <a:rPr sz="2400" spc="10" dirty="0">
                <a:latin typeface="Arial"/>
                <a:cs typeface="Arial"/>
              </a:rPr>
              <a:t>Kumar</a:t>
            </a:r>
            <a:endParaRPr sz="2400">
              <a:latin typeface="Arial"/>
              <a:cs typeface="Arial"/>
            </a:endParaRPr>
          </a:p>
        </p:txBody>
      </p:sp>
      <p:sp>
        <p:nvSpPr>
          <p:cNvPr id="8" name="object 8"/>
          <p:cNvSpPr txBox="1"/>
          <p:nvPr/>
        </p:nvSpPr>
        <p:spPr>
          <a:xfrm>
            <a:off x="3962400" y="2647953"/>
            <a:ext cx="4953000" cy="2628925"/>
          </a:xfrm>
          <a:prstGeom prst="rect">
            <a:avLst/>
          </a:prstGeom>
        </p:spPr>
        <p:txBody>
          <a:bodyPr vert="horz" wrap="square" lIns="0" tIns="12700" rIns="0" bIns="0" rtlCol="0">
            <a:spAutoFit/>
          </a:bodyPr>
          <a:lstStyle/>
          <a:p>
            <a:pPr marL="88265">
              <a:lnSpc>
                <a:spcPts val="2865"/>
              </a:lnSpc>
              <a:spcBef>
                <a:spcPts val="100"/>
              </a:spcBef>
            </a:pPr>
            <a:r>
              <a:rPr lang="en-IN" sz="2400" spc="10" dirty="0" smtClean="0">
                <a:latin typeface="Arial"/>
                <a:cs typeface="Arial"/>
              </a:rPr>
              <a:t>Submitted</a:t>
            </a:r>
            <a:r>
              <a:rPr lang="en-IN" sz="2400" spc="-220" dirty="0" smtClean="0">
                <a:latin typeface="Arial"/>
                <a:cs typeface="Arial"/>
              </a:rPr>
              <a:t> </a:t>
            </a:r>
            <a:r>
              <a:rPr lang="en-IN" sz="2400" spc="-10" dirty="0" smtClean="0">
                <a:latin typeface="Arial"/>
                <a:cs typeface="Arial"/>
              </a:rPr>
              <a:t>By</a:t>
            </a:r>
            <a:r>
              <a:rPr lang="en-IN" sz="2400" spc="-220" dirty="0" smtClean="0">
                <a:latin typeface="Arial"/>
                <a:cs typeface="Arial"/>
              </a:rPr>
              <a:t> </a:t>
            </a:r>
            <a:r>
              <a:rPr lang="en-IN" sz="2400" spc="-65" dirty="0" smtClean="0">
                <a:latin typeface="Arial"/>
                <a:cs typeface="Arial"/>
              </a:rPr>
              <a:t>:</a:t>
            </a:r>
            <a:r>
              <a:rPr lang="en-IN" sz="2400" spc="-220" dirty="0" smtClean="0">
                <a:latin typeface="Arial"/>
                <a:cs typeface="Arial"/>
              </a:rPr>
              <a:t> </a:t>
            </a:r>
            <a:r>
              <a:rPr lang="en-IN" sz="2400" b="1" spc="10" dirty="0" smtClean="0">
                <a:latin typeface="Arial"/>
                <a:cs typeface="Arial"/>
              </a:rPr>
              <a:t>Group</a:t>
            </a:r>
            <a:r>
              <a:rPr lang="en-IN" sz="2400" b="1" spc="-220" dirty="0" smtClean="0">
                <a:latin typeface="Arial"/>
                <a:cs typeface="Arial"/>
              </a:rPr>
              <a:t> - </a:t>
            </a:r>
            <a:r>
              <a:rPr lang="en-IN" sz="2400" b="1" spc="55" dirty="0" smtClean="0">
                <a:latin typeface="Arial"/>
                <a:cs typeface="Arial"/>
              </a:rPr>
              <a:t>10</a:t>
            </a:r>
            <a:endParaRPr lang="en-IN" sz="2400" b="1" dirty="0" smtClean="0">
              <a:latin typeface="Arial"/>
              <a:cs typeface="Arial"/>
            </a:endParaRPr>
          </a:p>
          <a:p>
            <a:pPr marL="546100" indent="-533400">
              <a:lnSpc>
                <a:spcPts val="2850"/>
              </a:lnSpc>
              <a:buFont typeface="DejaVu Sans"/>
              <a:buChar char="❖"/>
              <a:tabLst>
                <a:tab pos="545465" algn="l"/>
                <a:tab pos="546100" algn="l"/>
              </a:tabLst>
            </a:pPr>
            <a:r>
              <a:rPr lang="en-IN" sz="2400" spc="95" dirty="0" err="1" smtClean="0">
                <a:latin typeface="Arial"/>
                <a:cs typeface="Arial"/>
              </a:rPr>
              <a:t>Saurabh</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25" dirty="0" smtClean="0">
                <a:latin typeface="Arial"/>
                <a:cs typeface="Arial"/>
              </a:rPr>
              <a:t>Saurav Kumar Chaudhary</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10" dirty="0" smtClean="0">
                <a:latin typeface="Arial"/>
                <a:cs typeface="Arial"/>
              </a:rPr>
              <a:t>Shekhar Kumar</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15" dirty="0" smtClean="0">
                <a:latin typeface="Arial"/>
                <a:cs typeface="Arial"/>
              </a:rPr>
              <a:t>Shivam Agrawal</a:t>
            </a:r>
            <a:endParaRPr lang="en-IN" sz="2400" dirty="0" smtClean="0">
              <a:latin typeface="Arial"/>
              <a:cs typeface="Arial"/>
            </a:endParaRPr>
          </a:p>
          <a:p>
            <a:pPr marL="546100" indent="-533400">
              <a:lnSpc>
                <a:spcPts val="2865"/>
              </a:lnSpc>
              <a:buFont typeface="DejaVu Sans"/>
              <a:buChar char="❖"/>
              <a:tabLst>
                <a:tab pos="545465" algn="l"/>
                <a:tab pos="546100" algn="l"/>
              </a:tabLst>
            </a:pPr>
            <a:r>
              <a:rPr lang="en-IN" sz="2400" spc="-30" dirty="0" smtClean="0">
                <a:latin typeface="Arial"/>
                <a:cs typeface="Arial"/>
              </a:rPr>
              <a:t>Shivam  Anand</a:t>
            </a:r>
            <a:endParaRPr lang="en-IN" sz="2400" dirty="0" smtClean="0"/>
          </a:p>
          <a:p>
            <a:pPr marL="88265">
              <a:lnSpc>
                <a:spcPts val="2865"/>
              </a:lnSpc>
              <a:spcBef>
                <a:spcPts val="100"/>
              </a:spcBef>
            </a:pPr>
            <a:endParaRPr sz="2400" dirty="0">
              <a:latin typeface="Arial"/>
              <a:cs typeface="Arial"/>
            </a:endParaRPr>
          </a:p>
        </p:txBody>
      </p:sp>
      <p:sp>
        <p:nvSpPr>
          <p:cNvPr id="9" name="object 9"/>
          <p:cNvSpPr/>
          <p:nvPr/>
        </p:nvSpPr>
        <p:spPr>
          <a:xfrm>
            <a:off x="3662942" y="173351"/>
            <a:ext cx="1552996" cy="14078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Level 1 DFD</a:t>
            </a:r>
            <a:endParaRPr lang="en-IN" dirty="0"/>
          </a:p>
        </p:txBody>
      </p:sp>
      <p:pic>
        <p:nvPicPr>
          <p:cNvPr id="1026" name="Picture 2" descr="C:\Users\DELL\Downloads\WhatsApp Image 2019-04-26 at 12.31.46 AM.jpeg"/>
          <p:cNvPicPr>
            <a:picLocks noChangeAspect="1" noChangeArrowheads="1"/>
          </p:cNvPicPr>
          <p:nvPr/>
        </p:nvPicPr>
        <p:blipFill>
          <a:blip r:embed="rId2"/>
          <a:srcRect/>
          <a:stretch>
            <a:fillRect/>
          </a:stretch>
        </p:blipFill>
        <p:spPr bwMode="auto">
          <a:xfrm>
            <a:off x="2000232" y="1000114"/>
            <a:ext cx="5500726" cy="36671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302000" cy="505267"/>
          </a:xfrm>
          <a:prstGeom prst="rect">
            <a:avLst/>
          </a:prstGeom>
        </p:spPr>
        <p:txBody>
          <a:bodyPr vert="horz" wrap="square" lIns="0" tIns="12700" rIns="0" bIns="0" rtlCol="0">
            <a:spAutoFit/>
          </a:bodyPr>
          <a:lstStyle/>
          <a:p>
            <a:pPr marL="12700">
              <a:lnSpc>
                <a:spcPct val="100000"/>
              </a:lnSpc>
              <a:spcBef>
                <a:spcPts val="100"/>
              </a:spcBef>
            </a:pPr>
            <a:r>
              <a:rPr sz="3200" spc="110" dirty="0"/>
              <a:t>Status </a:t>
            </a:r>
            <a:r>
              <a:rPr sz="3200" spc="130" dirty="0"/>
              <a:t>of </a:t>
            </a:r>
            <a:r>
              <a:rPr sz="3200" spc="100" dirty="0"/>
              <a:t>project</a:t>
            </a:r>
            <a:r>
              <a:rPr sz="3200" spc="-465" dirty="0"/>
              <a:t> </a:t>
            </a:r>
            <a:r>
              <a:rPr sz="3200" spc="-140" dirty="0"/>
              <a:t>:</a:t>
            </a:r>
            <a:endParaRPr sz="3200"/>
          </a:p>
        </p:txBody>
      </p:sp>
      <p:sp>
        <p:nvSpPr>
          <p:cNvPr id="3" name="object 3"/>
          <p:cNvSpPr txBox="1"/>
          <p:nvPr/>
        </p:nvSpPr>
        <p:spPr>
          <a:xfrm>
            <a:off x="453227" y="1538683"/>
            <a:ext cx="4930775" cy="1872307"/>
          </a:xfrm>
          <a:prstGeom prst="rect">
            <a:avLst/>
          </a:prstGeom>
        </p:spPr>
        <p:txBody>
          <a:bodyPr vert="horz" wrap="square" lIns="0" tIns="12700" rIns="0" bIns="0" rtlCol="0">
            <a:spAutoFit/>
          </a:bodyPr>
          <a:lstStyle/>
          <a:p>
            <a:pPr marL="546100" indent="-533400">
              <a:lnSpc>
                <a:spcPts val="2865"/>
              </a:lnSpc>
              <a:spcBef>
                <a:spcPts val="100"/>
              </a:spcBef>
              <a:buFont typeface="DejaVu Sans"/>
              <a:buChar char="✓"/>
              <a:tabLst>
                <a:tab pos="545465" algn="l"/>
                <a:tab pos="546100" algn="l"/>
              </a:tabLst>
            </a:pPr>
            <a:r>
              <a:rPr sz="2400" dirty="0">
                <a:latin typeface="Arial"/>
                <a:cs typeface="Arial"/>
              </a:rPr>
              <a:t>Requirement</a:t>
            </a:r>
            <a:r>
              <a:rPr sz="2400" spc="-210" dirty="0">
                <a:latin typeface="Arial"/>
                <a:cs typeface="Arial"/>
              </a:rPr>
              <a:t> </a:t>
            </a:r>
            <a:r>
              <a:rPr sz="2400" spc="-25" dirty="0">
                <a:latin typeface="Arial"/>
                <a:cs typeface="Arial"/>
              </a:rPr>
              <a:t>Engineering</a:t>
            </a:r>
            <a:endParaRPr sz="2400">
              <a:latin typeface="Arial"/>
              <a:cs typeface="Arial"/>
            </a:endParaRPr>
          </a:p>
          <a:p>
            <a:pPr marL="546100" indent="-533400">
              <a:lnSpc>
                <a:spcPts val="2850"/>
              </a:lnSpc>
              <a:buFont typeface="DejaVu Sans"/>
              <a:buChar char="✓"/>
              <a:tabLst>
                <a:tab pos="545465" algn="l"/>
                <a:tab pos="546100" algn="l"/>
              </a:tabLst>
            </a:pPr>
            <a:r>
              <a:rPr sz="2400" spc="-35" dirty="0">
                <a:latin typeface="Arial"/>
                <a:cs typeface="Arial"/>
              </a:rPr>
              <a:t>Design</a:t>
            </a:r>
            <a:endParaRPr sz="2400">
              <a:latin typeface="Arial"/>
              <a:cs typeface="Arial"/>
            </a:endParaRPr>
          </a:p>
          <a:p>
            <a:pPr marL="546100" indent="-533400">
              <a:lnSpc>
                <a:spcPts val="2850"/>
              </a:lnSpc>
              <a:buFont typeface="DejaVu Sans"/>
              <a:buChar char="✓"/>
              <a:tabLst>
                <a:tab pos="545465" algn="l"/>
                <a:tab pos="546100" algn="l"/>
              </a:tabLst>
            </a:pPr>
            <a:r>
              <a:rPr sz="2400" spc="45" dirty="0">
                <a:latin typeface="Arial"/>
                <a:cs typeface="Arial"/>
              </a:rPr>
              <a:t>Prototype</a:t>
            </a:r>
            <a:endParaRPr sz="2400">
              <a:latin typeface="Arial"/>
              <a:cs typeface="Arial"/>
            </a:endParaRPr>
          </a:p>
          <a:p>
            <a:pPr marL="546100" indent="-533400">
              <a:lnSpc>
                <a:spcPts val="2850"/>
              </a:lnSpc>
              <a:buFont typeface="DejaVu Sans"/>
              <a:buChar char="❏"/>
              <a:tabLst>
                <a:tab pos="545465" algn="l"/>
                <a:tab pos="546100" algn="l"/>
              </a:tabLst>
            </a:pPr>
            <a:r>
              <a:rPr sz="2400" spc="20" dirty="0">
                <a:latin typeface="Arial"/>
                <a:cs typeface="Arial"/>
              </a:rPr>
              <a:t>Implementation</a:t>
            </a:r>
            <a:r>
              <a:rPr sz="2400" spc="-204" dirty="0">
                <a:latin typeface="Arial"/>
                <a:cs typeface="Arial"/>
              </a:rPr>
              <a:t> </a:t>
            </a:r>
            <a:r>
              <a:rPr sz="2400" spc="-40" dirty="0">
                <a:latin typeface="Arial"/>
                <a:cs typeface="Arial"/>
              </a:rPr>
              <a:t>and</a:t>
            </a:r>
            <a:r>
              <a:rPr sz="2400" spc="-204" dirty="0">
                <a:latin typeface="Arial"/>
                <a:cs typeface="Arial"/>
              </a:rPr>
              <a:t> </a:t>
            </a:r>
            <a:r>
              <a:rPr sz="2400" spc="80" dirty="0">
                <a:latin typeface="Arial"/>
                <a:cs typeface="Arial"/>
              </a:rPr>
              <a:t>Unit</a:t>
            </a:r>
            <a:r>
              <a:rPr sz="2400" spc="-204" dirty="0">
                <a:latin typeface="Arial"/>
                <a:cs typeface="Arial"/>
              </a:rPr>
              <a:t> </a:t>
            </a:r>
            <a:r>
              <a:rPr sz="2400" spc="-15" dirty="0">
                <a:latin typeface="Arial"/>
                <a:cs typeface="Arial"/>
              </a:rPr>
              <a:t>Testing</a:t>
            </a:r>
            <a:endParaRPr sz="2400">
              <a:latin typeface="Arial"/>
              <a:cs typeface="Arial"/>
            </a:endParaRPr>
          </a:p>
          <a:p>
            <a:pPr marL="604520" indent="-591820">
              <a:lnSpc>
                <a:spcPts val="2865"/>
              </a:lnSpc>
              <a:buFont typeface="DejaVu Sans"/>
              <a:buChar char="❏"/>
              <a:tabLst>
                <a:tab pos="604520" algn="l"/>
                <a:tab pos="605155" algn="l"/>
              </a:tabLst>
            </a:pPr>
            <a:r>
              <a:rPr sz="2400" spc="-60" dirty="0">
                <a:latin typeface="Arial"/>
                <a:cs typeface="Arial"/>
              </a:rPr>
              <a:t>System</a:t>
            </a:r>
            <a:r>
              <a:rPr sz="2400" spc="-210" dirty="0">
                <a:latin typeface="Arial"/>
                <a:cs typeface="Arial"/>
              </a:rPr>
              <a:t> </a:t>
            </a:r>
            <a:r>
              <a:rPr sz="2400" spc="-15" dirty="0">
                <a:latin typeface="Arial"/>
                <a:cs typeface="Arial"/>
              </a:rPr>
              <a:t>Testing</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1583055" cy="505267"/>
          </a:xfrm>
          <a:prstGeom prst="rect">
            <a:avLst/>
          </a:prstGeom>
        </p:spPr>
        <p:txBody>
          <a:bodyPr vert="horz" wrap="square" lIns="0" tIns="12700" rIns="0" bIns="0" rtlCol="0">
            <a:spAutoFit/>
          </a:bodyPr>
          <a:lstStyle/>
          <a:p>
            <a:pPr marL="12700">
              <a:lnSpc>
                <a:spcPct val="100000"/>
              </a:lnSpc>
              <a:spcBef>
                <a:spcPts val="100"/>
              </a:spcBef>
            </a:pPr>
            <a:r>
              <a:rPr sz="3200" spc="100" dirty="0"/>
              <a:t>Output</a:t>
            </a:r>
            <a:r>
              <a:rPr sz="3200" spc="-114" dirty="0"/>
              <a:t> </a:t>
            </a:r>
            <a:r>
              <a:rPr sz="3200" spc="-140" dirty="0"/>
              <a:t>:</a:t>
            </a:r>
            <a:endParaRPr sz="3200"/>
          </a:p>
        </p:txBody>
      </p:sp>
      <p:pic>
        <p:nvPicPr>
          <p:cNvPr id="5122" name="Picture 2" descr="E:\csed\demo\login.png"/>
          <p:cNvPicPr>
            <a:picLocks noChangeAspect="1" noChangeArrowheads="1"/>
          </p:cNvPicPr>
          <p:nvPr/>
        </p:nvPicPr>
        <p:blipFill>
          <a:blip r:embed="rId2"/>
          <a:srcRect/>
          <a:stretch>
            <a:fillRect/>
          </a:stretch>
        </p:blipFill>
        <p:spPr bwMode="auto">
          <a:xfrm>
            <a:off x="1371600" y="1733550"/>
            <a:ext cx="6019800" cy="317413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E:\csed\demo\calender.png"/>
          <p:cNvPicPr>
            <a:picLocks noChangeAspect="1" noChangeArrowheads="1"/>
          </p:cNvPicPr>
          <p:nvPr/>
        </p:nvPicPr>
        <p:blipFill>
          <a:blip r:embed="rId2"/>
          <a:srcRect/>
          <a:stretch>
            <a:fillRect/>
          </a:stretch>
        </p:blipFill>
        <p:spPr bwMode="auto">
          <a:xfrm>
            <a:off x="457200" y="133352"/>
            <a:ext cx="8229600" cy="478869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csed\demo\admin.png"/>
          <p:cNvPicPr>
            <a:picLocks noChangeAspect="1" noChangeArrowheads="1"/>
          </p:cNvPicPr>
          <p:nvPr/>
        </p:nvPicPr>
        <p:blipFill>
          <a:blip r:embed="rId2"/>
          <a:srcRect/>
          <a:stretch>
            <a:fillRect/>
          </a:stretch>
        </p:blipFill>
        <p:spPr bwMode="auto">
          <a:xfrm>
            <a:off x="381000" y="230640"/>
            <a:ext cx="8382000" cy="462711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ownloads\WhatsApp Image 2019-04-25 at 7.26.25 PM.jpeg"/>
          <p:cNvPicPr>
            <a:picLocks noChangeAspect="1" noChangeArrowheads="1"/>
          </p:cNvPicPr>
          <p:nvPr/>
        </p:nvPicPr>
        <p:blipFill>
          <a:blip r:embed="rId2"/>
          <a:srcRect/>
          <a:stretch>
            <a:fillRect/>
          </a:stretch>
        </p:blipFill>
        <p:spPr bwMode="auto">
          <a:xfrm>
            <a:off x="214282" y="247894"/>
            <a:ext cx="8715404" cy="489560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ownloads\WhatsApp Image 2019-04-25 at 7.26.24 PM.jpeg"/>
          <p:cNvPicPr>
            <a:picLocks noChangeAspect="1" noChangeArrowheads="1"/>
          </p:cNvPicPr>
          <p:nvPr/>
        </p:nvPicPr>
        <p:blipFill>
          <a:blip r:embed="rId2"/>
          <a:srcRect/>
          <a:stretch>
            <a:fillRect/>
          </a:stretch>
        </p:blipFill>
        <p:spPr bwMode="auto">
          <a:xfrm>
            <a:off x="0" y="3572"/>
            <a:ext cx="9144000" cy="513635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2372995" cy="505267"/>
          </a:xfrm>
          <a:prstGeom prst="rect">
            <a:avLst/>
          </a:prstGeom>
        </p:spPr>
        <p:txBody>
          <a:bodyPr vert="horz" wrap="square" lIns="0" tIns="12700" rIns="0" bIns="0" rtlCol="0">
            <a:spAutoFit/>
          </a:bodyPr>
          <a:lstStyle/>
          <a:p>
            <a:pPr marL="12700">
              <a:lnSpc>
                <a:spcPct val="100000"/>
              </a:lnSpc>
              <a:spcBef>
                <a:spcPts val="100"/>
              </a:spcBef>
            </a:pPr>
            <a:r>
              <a:rPr sz="3200" spc="150" dirty="0"/>
              <a:t>Conclusion</a:t>
            </a:r>
            <a:r>
              <a:rPr sz="3200" spc="-130" dirty="0"/>
              <a:t> </a:t>
            </a:r>
            <a:r>
              <a:rPr sz="3200" spc="-140" dirty="0"/>
              <a:t>:</a:t>
            </a:r>
            <a:endParaRPr sz="3200"/>
          </a:p>
        </p:txBody>
      </p:sp>
      <p:sp>
        <p:nvSpPr>
          <p:cNvPr id="3" name="object 3"/>
          <p:cNvSpPr txBox="1"/>
          <p:nvPr/>
        </p:nvSpPr>
        <p:spPr>
          <a:xfrm>
            <a:off x="308524" y="1425289"/>
            <a:ext cx="8209280" cy="2504275"/>
          </a:xfrm>
          <a:prstGeom prst="rect">
            <a:avLst/>
          </a:prstGeom>
        </p:spPr>
        <p:txBody>
          <a:bodyPr vert="horz" wrap="square" lIns="0" tIns="66040" rIns="0" bIns="0" rtlCol="0">
            <a:spAutoFit/>
          </a:bodyPr>
          <a:lstStyle/>
          <a:p>
            <a:pPr marL="546100" indent="-533400">
              <a:lnSpc>
                <a:spcPct val="100000"/>
              </a:lnSpc>
              <a:spcBef>
                <a:spcPts val="520"/>
              </a:spcBef>
              <a:buFont typeface="DejaVu Sans"/>
              <a:buChar char="❖"/>
              <a:tabLst>
                <a:tab pos="545465" algn="l"/>
                <a:tab pos="546100" algn="l"/>
              </a:tabLst>
            </a:pPr>
            <a:r>
              <a:rPr lang="en-IN" sz="2400" spc="-85" dirty="0" smtClean="0">
                <a:solidFill>
                  <a:srgbClr val="1D2D31"/>
                </a:solidFill>
                <a:latin typeface="Arial"/>
                <a:cs typeface="Arial"/>
              </a:rPr>
              <a:t>CSED Notice Board is an effective and one stop solution regarding any notice or event of CSED.</a:t>
            </a:r>
            <a:endParaRPr sz="2400">
              <a:latin typeface="Arial"/>
              <a:cs typeface="Arial"/>
            </a:endParaRPr>
          </a:p>
          <a:p>
            <a:pPr marL="546100" marR="5080" indent="-533400">
              <a:lnSpc>
                <a:spcPct val="114599"/>
              </a:lnSpc>
              <a:buFont typeface="DejaVu Sans"/>
              <a:buChar char="❖"/>
              <a:tabLst>
                <a:tab pos="545465" algn="l"/>
                <a:tab pos="546100" algn="l"/>
              </a:tabLst>
            </a:pPr>
            <a:r>
              <a:rPr sz="2400" spc="-114">
                <a:solidFill>
                  <a:srgbClr val="1D2D31"/>
                </a:solidFill>
                <a:latin typeface="Arial"/>
                <a:cs typeface="Arial"/>
              </a:rPr>
              <a:t>Easy </a:t>
            </a:r>
            <a:r>
              <a:rPr sz="2400" spc="110" smtClean="0">
                <a:solidFill>
                  <a:srgbClr val="1D2D31"/>
                </a:solidFill>
                <a:latin typeface="Arial"/>
                <a:cs typeface="Arial"/>
              </a:rPr>
              <a:t>to</a:t>
            </a:r>
            <a:r>
              <a:rPr lang="en-IN" sz="2400" spc="110" dirty="0" smtClean="0">
                <a:solidFill>
                  <a:srgbClr val="1D2D31"/>
                </a:solidFill>
                <a:latin typeface="Arial"/>
                <a:cs typeface="Arial"/>
              </a:rPr>
              <a:t> use as it will have an interactive UI .</a:t>
            </a:r>
            <a:endParaRPr sz="2400">
              <a:latin typeface="Arial"/>
              <a:cs typeface="Arial"/>
            </a:endParaRPr>
          </a:p>
          <a:p>
            <a:pPr marL="546100" marR="680085" indent="-533400">
              <a:lnSpc>
                <a:spcPct val="114599"/>
              </a:lnSpc>
              <a:buFont typeface="DejaVu Sans"/>
              <a:buChar char="❖"/>
              <a:tabLst>
                <a:tab pos="545465" algn="l"/>
                <a:tab pos="546100" algn="l"/>
              </a:tabLst>
            </a:pPr>
            <a:r>
              <a:rPr sz="2400" spc="-75" dirty="0">
                <a:solidFill>
                  <a:srgbClr val="1D2D31"/>
                </a:solidFill>
                <a:latin typeface="Arial"/>
                <a:cs typeface="Arial"/>
              </a:rPr>
              <a:t>Risks </a:t>
            </a:r>
            <a:r>
              <a:rPr sz="2400" dirty="0">
                <a:solidFill>
                  <a:srgbClr val="1D2D31"/>
                </a:solidFill>
                <a:latin typeface="Arial"/>
                <a:cs typeface="Arial"/>
              </a:rPr>
              <a:t>include team </a:t>
            </a:r>
            <a:r>
              <a:rPr sz="2400" spc="-80" dirty="0">
                <a:solidFill>
                  <a:srgbClr val="1D2D31"/>
                </a:solidFill>
                <a:latin typeface="Arial"/>
                <a:cs typeface="Arial"/>
              </a:rPr>
              <a:t>changes </a:t>
            </a:r>
            <a:r>
              <a:rPr sz="2400" spc="-160" dirty="0">
                <a:solidFill>
                  <a:srgbClr val="1D2D31"/>
                </a:solidFill>
                <a:latin typeface="Arial"/>
                <a:cs typeface="Arial"/>
              </a:rPr>
              <a:t>, </a:t>
            </a:r>
            <a:r>
              <a:rPr sz="2400" spc="10" dirty="0">
                <a:solidFill>
                  <a:srgbClr val="1D2D31"/>
                </a:solidFill>
                <a:latin typeface="Arial"/>
                <a:cs typeface="Arial"/>
              </a:rPr>
              <a:t>incomplete  </a:t>
            </a:r>
            <a:r>
              <a:rPr sz="2400" spc="-10" dirty="0">
                <a:solidFill>
                  <a:srgbClr val="1D2D31"/>
                </a:solidFill>
                <a:latin typeface="Arial"/>
                <a:cs typeface="Arial"/>
              </a:rPr>
              <a:t>specification,unforeseen</a:t>
            </a:r>
            <a:r>
              <a:rPr sz="2400" spc="-200" dirty="0">
                <a:solidFill>
                  <a:srgbClr val="1D2D31"/>
                </a:solidFill>
                <a:latin typeface="Arial"/>
                <a:cs typeface="Arial"/>
              </a:rPr>
              <a:t> </a:t>
            </a:r>
            <a:r>
              <a:rPr sz="2400" spc="25" dirty="0">
                <a:solidFill>
                  <a:srgbClr val="1D2D31"/>
                </a:solidFill>
                <a:latin typeface="Arial"/>
                <a:cs typeface="Arial"/>
              </a:rPr>
              <a:t>implementation</a:t>
            </a:r>
            <a:r>
              <a:rPr sz="2400" spc="-195" dirty="0">
                <a:solidFill>
                  <a:srgbClr val="1D2D31"/>
                </a:solidFill>
                <a:latin typeface="Arial"/>
                <a:cs typeface="Arial"/>
              </a:rPr>
              <a:t> </a:t>
            </a:r>
            <a:r>
              <a:rPr sz="2400" spc="-40" dirty="0">
                <a:solidFill>
                  <a:srgbClr val="1D2D31"/>
                </a:solidFill>
                <a:latin typeface="Arial"/>
                <a:cs typeface="Arial"/>
              </a:rPr>
              <a:t>and</a:t>
            </a:r>
            <a:r>
              <a:rPr sz="2400" spc="-195" dirty="0">
                <a:solidFill>
                  <a:srgbClr val="1D2D31"/>
                </a:solidFill>
                <a:latin typeface="Arial"/>
                <a:cs typeface="Arial"/>
              </a:rPr>
              <a:t> </a:t>
            </a:r>
            <a:r>
              <a:rPr sz="2400" spc="25" dirty="0">
                <a:solidFill>
                  <a:srgbClr val="1D2D31"/>
                </a:solidFill>
                <a:latin typeface="Arial"/>
                <a:cs typeface="Arial"/>
              </a:rPr>
              <a:t>testing  </a:t>
            </a:r>
            <a:r>
              <a:rPr sz="2400" spc="-90" dirty="0">
                <a:solidFill>
                  <a:srgbClr val="1D2D31"/>
                </a:solidFill>
                <a:latin typeface="Arial"/>
                <a:cs typeface="Arial"/>
              </a:rPr>
              <a:t>issues.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3043555" cy="505267"/>
          </a:xfrm>
          <a:prstGeom prst="rect">
            <a:avLst/>
          </a:prstGeom>
        </p:spPr>
        <p:txBody>
          <a:bodyPr vert="horz" wrap="square" lIns="0" tIns="12700" rIns="0" bIns="0" rtlCol="0">
            <a:spAutoFit/>
          </a:bodyPr>
          <a:lstStyle/>
          <a:p>
            <a:pPr marL="12700">
              <a:lnSpc>
                <a:spcPct val="100000"/>
              </a:lnSpc>
              <a:spcBef>
                <a:spcPts val="100"/>
              </a:spcBef>
            </a:pPr>
            <a:r>
              <a:rPr sz="3200" spc="95" dirty="0"/>
              <a:t>Future </a:t>
            </a:r>
            <a:r>
              <a:rPr sz="3200" spc="120" dirty="0"/>
              <a:t>Aspects</a:t>
            </a:r>
            <a:r>
              <a:rPr sz="3200" spc="-275" dirty="0"/>
              <a:t> </a:t>
            </a:r>
            <a:r>
              <a:rPr sz="3200" spc="-140" dirty="0"/>
              <a:t>:</a:t>
            </a:r>
            <a:endParaRPr sz="3200"/>
          </a:p>
        </p:txBody>
      </p:sp>
      <p:sp>
        <p:nvSpPr>
          <p:cNvPr id="3" name="object 3"/>
          <p:cNvSpPr txBox="1"/>
          <p:nvPr/>
        </p:nvSpPr>
        <p:spPr>
          <a:xfrm>
            <a:off x="304804" y="1504952"/>
            <a:ext cx="8395335" cy="1711751"/>
          </a:xfrm>
          <a:prstGeom prst="rect">
            <a:avLst/>
          </a:prstGeom>
        </p:spPr>
        <p:txBody>
          <a:bodyPr vert="horz" wrap="square" lIns="0" tIns="12700" rIns="0" bIns="0" rtlCol="0">
            <a:spAutoFit/>
          </a:bodyPr>
          <a:lstStyle/>
          <a:p>
            <a:pPr marL="546100" marR="414655" indent="-533400" algn="just">
              <a:lnSpc>
                <a:spcPct val="114599"/>
              </a:lnSpc>
              <a:buFont typeface="DejaVu Sans"/>
              <a:buChar char="❖"/>
              <a:tabLst>
                <a:tab pos="546100" algn="l"/>
              </a:tabLst>
            </a:pPr>
            <a:r>
              <a:rPr lang="en-IN" sz="2400" spc="25" dirty="0" smtClean="0">
                <a:solidFill>
                  <a:srgbClr val="1D2D31"/>
                </a:solidFill>
                <a:latin typeface="Arial"/>
                <a:cs typeface="Arial"/>
              </a:rPr>
              <a:t>Future Aspects would include addition of more security features and enhancement of UI.</a:t>
            </a:r>
          </a:p>
          <a:p>
            <a:pPr marL="546100" marR="414655" indent="-533400" algn="just">
              <a:lnSpc>
                <a:spcPct val="114599"/>
              </a:lnSpc>
              <a:buFont typeface="DejaVu Sans"/>
              <a:buChar char="❖"/>
              <a:tabLst>
                <a:tab pos="546100" algn="l"/>
              </a:tabLst>
            </a:pPr>
            <a:r>
              <a:rPr lang="en-IN" sz="2400" spc="25" dirty="0" smtClean="0">
                <a:solidFill>
                  <a:srgbClr val="1D2D31"/>
                </a:solidFill>
                <a:latin typeface="Arial"/>
                <a:cs typeface="Arial"/>
              </a:rPr>
              <a:t>Multiple notification methods could be added in future.</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2310765" cy="505267"/>
          </a:xfrm>
          <a:prstGeom prst="rect">
            <a:avLst/>
          </a:prstGeom>
        </p:spPr>
        <p:txBody>
          <a:bodyPr vert="horz" wrap="square" lIns="0" tIns="12700" rIns="0" bIns="0" rtlCol="0">
            <a:spAutoFit/>
          </a:bodyPr>
          <a:lstStyle/>
          <a:p>
            <a:pPr marL="12700">
              <a:lnSpc>
                <a:spcPct val="100000"/>
              </a:lnSpc>
              <a:spcBef>
                <a:spcPts val="100"/>
              </a:spcBef>
            </a:pPr>
            <a:r>
              <a:rPr sz="3200" spc="135" dirty="0"/>
              <a:t>References</a:t>
            </a:r>
            <a:r>
              <a:rPr sz="3200" spc="-105" dirty="0"/>
              <a:t> </a:t>
            </a:r>
            <a:r>
              <a:rPr sz="3200" spc="-140" dirty="0"/>
              <a:t>:</a:t>
            </a:r>
            <a:endParaRPr sz="3200"/>
          </a:p>
        </p:txBody>
      </p:sp>
      <p:sp>
        <p:nvSpPr>
          <p:cNvPr id="3" name="object 3"/>
          <p:cNvSpPr txBox="1">
            <a:spLocks noGrp="1"/>
          </p:cNvSpPr>
          <p:nvPr>
            <p:ph idx="1"/>
          </p:nvPr>
        </p:nvSpPr>
        <p:spPr>
          <a:xfrm>
            <a:off x="328380" y="1729486"/>
            <a:ext cx="8487238" cy="4094454"/>
          </a:xfrm>
          <a:prstGeom prst="rect">
            <a:avLst/>
          </a:prstGeom>
        </p:spPr>
        <p:txBody>
          <a:bodyPr vert="horz" wrap="square" lIns="0" tIns="12700" rIns="0" bIns="0" rtlCol="0">
            <a:spAutoFit/>
          </a:bodyPr>
          <a:lstStyle/>
          <a:p>
            <a:pPr marL="601980" marR="59690" lvl="0" indent="-533400">
              <a:lnSpc>
                <a:spcPct val="114599"/>
              </a:lnSpc>
              <a:spcBef>
                <a:spcPts val="100"/>
              </a:spcBef>
              <a:buFont typeface="DejaVu Sans"/>
              <a:buChar char="❖"/>
              <a:tabLst>
                <a:tab pos="601980" algn="l"/>
                <a:tab pos="602615" algn="l"/>
              </a:tabLst>
            </a:pPr>
            <a:r>
              <a:rPr lang="en-IN" u="sng" dirty="0" smtClean="0">
                <a:hlinkClick r:id="rId2"/>
              </a:rPr>
              <a:t>http://ijsetr.org/wp-content/uploads/2014/06/IJSETR-VOL-3-ISSUE-6-1712-1715.pdf</a:t>
            </a:r>
            <a:endParaRPr spc="75" smtClean="0">
              <a:hlinkClick r:id="rId3"/>
            </a:endParaRPr>
          </a:p>
          <a:p>
            <a:pPr marL="601980" marR="5080" lvl="0" indent="-533400">
              <a:lnSpc>
                <a:spcPct val="114599"/>
              </a:lnSpc>
              <a:buFont typeface="DejaVu Sans"/>
              <a:buChar char="❖"/>
              <a:tabLst>
                <a:tab pos="601980" algn="l"/>
                <a:tab pos="602615" algn="l"/>
              </a:tabLst>
            </a:pPr>
            <a:r>
              <a:rPr lang="en-IN" u="sng" dirty="0" smtClean="0">
                <a:hlinkClick r:id="rId4"/>
              </a:rPr>
              <a:t>http://php.net/manual/en/index.php</a:t>
            </a:r>
            <a:endParaRPr spc="15" smtClean="0">
              <a:hlinkClick r:id="rId5"/>
            </a:endParaRPr>
          </a:p>
          <a:p>
            <a:pPr marL="601980" lvl="0" indent="-533400">
              <a:spcBef>
                <a:spcPts val="420"/>
              </a:spcBef>
              <a:buFont typeface="DejaVu Sans"/>
              <a:buChar char="❖"/>
              <a:tabLst>
                <a:tab pos="601980" algn="l"/>
                <a:tab pos="602615" algn="l"/>
              </a:tabLst>
            </a:pPr>
            <a:r>
              <a:rPr lang="en-IN" u="sng" dirty="0" smtClean="0">
                <a:hlinkClick r:id="rId6"/>
              </a:rPr>
              <a:t>https://www.w3schools.com/</a:t>
            </a:r>
            <a:endParaRPr spc="30" smtClean="0">
              <a:hlinkClick r:id="rId7"/>
            </a:endParaRPr>
          </a:p>
          <a:p>
            <a:pPr marL="601980" lvl="0" indent="-533400">
              <a:spcBef>
                <a:spcPts val="420"/>
              </a:spcBef>
              <a:buFont typeface="DejaVu Sans"/>
              <a:buChar char="❖"/>
              <a:tabLst>
                <a:tab pos="601980" algn="l"/>
                <a:tab pos="602615" algn="l"/>
              </a:tabLst>
            </a:pPr>
            <a:r>
              <a:rPr lang="en-IN" u="sng" dirty="0" smtClean="0">
                <a:hlinkClick r:id="rId8"/>
              </a:rPr>
              <a:t>https://github.com/Subtech-tk/notice-board</a:t>
            </a:r>
            <a:endParaRPr lang="en-IN" dirty="0" smtClean="0"/>
          </a:p>
          <a:p>
            <a:pPr marL="601980" lvl="0" indent="-533400">
              <a:spcBef>
                <a:spcPts val="420"/>
              </a:spcBef>
              <a:buFont typeface="DejaVu Sans"/>
              <a:buChar char="❖"/>
              <a:tabLst>
                <a:tab pos="601980" algn="l"/>
                <a:tab pos="602615" algn="l"/>
              </a:tabLst>
            </a:pPr>
            <a:r>
              <a:rPr lang="en-IN" u="sng" dirty="0" smtClean="0">
                <a:hlinkClick r:id="rId9"/>
              </a:rPr>
              <a:t>https://developer.mozilla.org/bm/docs/Web/JavaScript</a:t>
            </a: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4"/>
            <a:ext cx="6549476" cy="505267"/>
          </a:xfrm>
          <a:prstGeom prst="rect">
            <a:avLst/>
          </a:prstGeom>
        </p:spPr>
        <p:txBody>
          <a:bodyPr vert="horz" wrap="square" lIns="0" tIns="12700" rIns="0" bIns="0" rtlCol="0">
            <a:spAutoFit/>
          </a:bodyPr>
          <a:lstStyle/>
          <a:p>
            <a:pPr marL="12700">
              <a:lnSpc>
                <a:spcPct val="100000"/>
              </a:lnSpc>
              <a:spcBef>
                <a:spcPts val="100"/>
              </a:spcBef>
            </a:pPr>
            <a:r>
              <a:rPr sz="3200" spc="125"/>
              <a:t>Introduction</a:t>
            </a:r>
            <a:r>
              <a:rPr sz="3200" spc="-125"/>
              <a:t> </a:t>
            </a:r>
            <a:r>
              <a:rPr sz="3200" spc="-140" smtClean="0"/>
              <a:t>:</a:t>
            </a:r>
            <a:endParaRPr sz="3200"/>
          </a:p>
        </p:txBody>
      </p:sp>
      <p:sp>
        <p:nvSpPr>
          <p:cNvPr id="3" name="object 3"/>
          <p:cNvSpPr txBox="1"/>
          <p:nvPr/>
        </p:nvSpPr>
        <p:spPr>
          <a:xfrm>
            <a:off x="381000" y="1200150"/>
            <a:ext cx="4737100" cy="3762568"/>
          </a:xfrm>
          <a:prstGeom prst="rect">
            <a:avLst/>
          </a:prstGeom>
        </p:spPr>
        <p:txBody>
          <a:bodyPr vert="horz" wrap="square" lIns="0" tIns="12700" rIns="0" bIns="0" rtlCol="0">
            <a:spAutoFit/>
          </a:bodyPr>
          <a:lstStyle/>
          <a:p>
            <a:pPr marL="494665" indent="-481965">
              <a:lnSpc>
                <a:spcPct val="100000"/>
              </a:lnSpc>
              <a:spcBef>
                <a:spcPts val="100"/>
              </a:spcBef>
              <a:buFont typeface="DejaVu Sans"/>
              <a:buChar char="❖"/>
              <a:tabLst>
                <a:tab pos="494665" algn="l"/>
                <a:tab pos="495300" algn="l"/>
              </a:tabLst>
            </a:pPr>
            <a:r>
              <a:rPr lang="en-IN" sz="2000" spc="-40" dirty="0" smtClean="0">
                <a:latin typeface="Arial"/>
                <a:cs typeface="Arial"/>
              </a:rPr>
              <a:t>Admin control to authorised persons only, to post notice and prevent fake news.</a:t>
            </a:r>
          </a:p>
          <a:p>
            <a:pPr marL="494665" indent="-481965">
              <a:lnSpc>
                <a:spcPct val="100000"/>
              </a:lnSpc>
              <a:spcBef>
                <a:spcPts val="100"/>
              </a:spcBef>
              <a:tabLst>
                <a:tab pos="494665" algn="l"/>
                <a:tab pos="495300" algn="l"/>
              </a:tabLst>
            </a:pPr>
            <a:endParaRPr lang="en-IN" sz="2000" spc="-40" dirty="0" smtClean="0">
              <a:latin typeface="Arial"/>
              <a:cs typeface="Arial"/>
            </a:endParaRPr>
          </a:p>
          <a:p>
            <a:pPr marL="494665" lvl="1" indent="-481965">
              <a:spcBef>
                <a:spcPts val="100"/>
              </a:spcBef>
              <a:buFont typeface="DejaVu Sans"/>
              <a:buChar char="❖"/>
              <a:tabLst>
                <a:tab pos="494665" algn="l"/>
                <a:tab pos="495300" algn="l"/>
              </a:tabLst>
            </a:pPr>
            <a:r>
              <a:rPr lang="en-IN" sz="2050" dirty="0" smtClean="0">
                <a:latin typeface="Times New Roman"/>
                <a:cs typeface="Times New Roman"/>
              </a:rPr>
              <a:t>Calendar for all CSED event notice</a:t>
            </a:r>
            <a:endParaRPr sz="2000">
              <a:latin typeface="Arial"/>
              <a:cs typeface="Arial"/>
            </a:endParaRPr>
          </a:p>
          <a:p>
            <a:pPr>
              <a:lnSpc>
                <a:spcPct val="100000"/>
              </a:lnSpc>
              <a:spcBef>
                <a:spcPts val="45"/>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30" dirty="0" smtClean="0">
                <a:latin typeface="Arial"/>
                <a:cs typeface="Arial"/>
              </a:rPr>
              <a:t>Notification for new events.</a:t>
            </a:r>
            <a:endParaRPr sz="2000">
              <a:latin typeface="Arial"/>
              <a:cs typeface="Arial"/>
            </a:endParaRPr>
          </a:p>
          <a:p>
            <a:pPr>
              <a:lnSpc>
                <a:spcPct val="100000"/>
              </a:lnSpc>
              <a:spcBef>
                <a:spcPts val="40"/>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5" dirty="0" smtClean="0">
                <a:latin typeface="Arial"/>
                <a:cs typeface="Arial"/>
              </a:rPr>
              <a:t>Event joining feature. </a:t>
            </a:r>
            <a:endParaRPr sz="2000">
              <a:latin typeface="Arial"/>
              <a:cs typeface="Arial"/>
            </a:endParaRPr>
          </a:p>
          <a:p>
            <a:pPr>
              <a:lnSpc>
                <a:spcPct val="100000"/>
              </a:lnSpc>
              <a:spcBef>
                <a:spcPts val="45"/>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30" dirty="0" smtClean="0">
                <a:latin typeface="Arial"/>
                <a:cs typeface="Arial"/>
              </a:rPr>
              <a:t>One place solution to manage all CSED events.</a:t>
            </a:r>
            <a:endParaRPr sz="2000">
              <a:latin typeface="Arial"/>
              <a:cs typeface="Arial"/>
            </a:endParaRPr>
          </a:p>
        </p:txBody>
      </p:sp>
      <p:pic>
        <p:nvPicPr>
          <p:cNvPr id="14338" name="Picture 2" descr="Image result for project cycle software engineering"/>
          <p:cNvPicPr>
            <a:picLocks noChangeAspect="1" noChangeArrowheads="1"/>
          </p:cNvPicPr>
          <p:nvPr/>
        </p:nvPicPr>
        <p:blipFill>
          <a:blip r:embed="rId2"/>
          <a:srcRect/>
          <a:stretch>
            <a:fillRect/>
          </a:stretch>
        </p:blipFill>
        <p:spPr bwMode="auto">
          <a:xfrm>
            <a:off x="5486400" y="1276350"/>
            <a:ext cx="3273425" cy="327342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123950"/>
            <a:ext cx="7242048" cy="2473113"/>
          </a:xfrm>
          <a:prstGeom prst="rect">
            <a:avLst/>
          </a:prstGeom>
        </p:spPr>
        <p:txBody>
          <a:bodyPr vert="horz" wrap="square" lIns="0" tIns="10795" rIns="0" bIns="0" rtlCol="0">
            <a:spAutoFit/>
          </a:bodyPr>
          <a:lstStyle/>
          <a:p>
            <a:pPr marL="1017905" marR="5080" indent="-1005840" algn="ctr">
              <a:lnSpc>
                <a:spcPct val="100099"/>
              </a:lnSpc>
              <a:spcBef>
                <a:spcPts val="85"/>
              </a:spcBef>
            </a:pPr>
            <a:r>
              <a:rPr lang="en-IN" sz="8000" spc="-170" dirty="0" smtClean="0"/>
              <a:t>     THANK </a:t>
            </a:r>
            <a:br>
              <a:rPr lang="en-IN" sz="8000" spc="-170" dirty="0" smtClean="0"/>
            </a:br>
            <a:r>
              <a:rPr lang="en-IN" sz="8000" spc="-170" dirty="0" smtClean="0"/>
              <a:t>YOU</a:t>
            </a:r>
            <a:endParaRPr sz="3600" spc="-4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3853815" cy="505267"/>
          </a:xfrm>
          <a:prstGeom prst="rect">
            <a:avLst/>
          </a:prstGeom>
        </p:spPr>
        <p:txBody>
          <a:bodyPr vert="horz" wrap="square" lIns="0" tIns="12700" rIns="0" bIns="0" rtlCol="0">
            <a:spAutoFit/>
          </a:bodyPr>
          <a:lstStyle/>
          <a:p>
            <a:pPr marL="12700">
              <a:lnSpc>
                <a:spcPct val="100000"/>
              </a:lnSpc>
              <a:spcBef>
                <a:spcPts val="100"/>
              </a:spcBef>
            </a:pPr>
            <a:r>
              <a:rPr sz="3200" spc="140" dirty="0"/>
              <a:t>Problem </a:t>
            </a:r>
            <a:r>
              <a:rPr sz="3200" spc="125" dirty="0"/>
              <a:t>Statement</a:t>
            </a:r>
            <a:r>
              <a:rPr sz="3200" spc="-320" dirty="0"/>
              <a:t> </a:t>
            </a:r>
            <a:r>
              <a:rPr sz="3200" spc="-140" dirty="0"/>
              <a:t>:</a:t>
            </a:r>
            <a:endParaRPr sz="3200"/>
          </a:p>
        </p:txBody>
      </p:sp>
      <p:sp>
        <p:nvSpPr>
          <p:cNvPr id="3" name="object 3"/>
          <p:cNvSpPr txBox="1"/>
          <p:nvPr/>
        </p:nvSpPr>
        <p:spPr>
          <a:xfrm>
            <a:off x="384728" y="1441669"/>
            <a:ext cx="7872095" cy="2505814"/>
          </a:xfrm>
          <a:prstGeom prst="rect">
            <a:avLst/>
          </a:prstGeom>
        </p:spPr>
        <p:txBody>
          <a:bodyPr vert="horz" wrap="square" lIns="0" tIns="12700" rIns="0" bIns="0" rtlCol="0">
            <a:spAutoFit/>
          </a:bodyPr>
          <a:lstStyle/>
          <a:p>
            <a:r>
              <a:rPr lang="en-US" dirty="0"/>
              <a:t>Computer Science and Engineering Department is one of the most active departments of MNNIT with various activities taking place throughout the year. So sometimes it becomes quite difficult for students as well as the faculty to know the exact date of a particular event. So there is a need of digital platform where all the department related announcements and notices shall be displayed. This would remove any discrepancy regarding any notice. Also there is a problem of circulation of false notices . There should be a calendar and students should receive notification regarding any particular event. The person </a:t>
            </a:r>
            <a:r>
              <a:rPr lang="en-US" dirty="0" smtClean="0"/>
              <a:t>approving notice </a:t>
            </a:r>
            <a:r>
              <a:rPr lang="en-US" dirty="0"/>
              <a:t>should be authorized and authenticated.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1865630" cy="505267"/>
          </a:xfrm>
          <a:prstGeom prst="rect">
            <a:avLst/>
          </a:prstGeom>
        </p:spPr>
        <p:txBody>
          <a:bodyPr vert="horz" wrap="square" lIns="0" tIns="12700" rIns="0" bIns="0" rtlCol="0">
            <a:spAutoFit/>
          </a:bodyPr>
          <a:lstStyle/>
          <a:p>
            <a:pPr marL="12700">
              <a:lnSpc>
                <a:spcPct val="100000"/>
              </a:lnSpc>
              <a:spcBef>
                <a:spcPts val="100"/>
              </a:spcBef>
            </a:pPr>
            <a:r>
              <a:rPr sz="3200" spc="110" dirty="0"/>
              <a:t>Features</a:t>
            </a:r>
            <a:r>
              <a:rPr sz="3200" spc="-114" dirty="0"/>
              <a:t> </a:t>
            </a:r>
            <a:r>
              <a:rPr sz="3200" spc="-140" dirty="0"/>
              <a:t>:</a:t>
            </a:r>
            <a:endParaRPr sz="3200"/>
          </a:p>
        </p:txBody>
      </p:sp>
      <p:sp>
        <p:nvSpPr>
          <p:cNvPr id="3" name="object 3"/>
          <p:cNvSpPr txBox="1"/>
          <p:nvPr/>
        </p:nvSpPr>
        <p:spPr>
          <a:xfrm>
            <a:off x="308528" y="1425287"/>
            <a:ext cx="8378272" cy="1697901"/>
          </a:xfrm>
          <a:prstGeom prst="rect">
            <a:avLst/>
          </a:prstGeom>
        </p:spPr>
        <p:txBody>
          <a:bodyPr vert="horz" wrap="square" lIns="0" tIns="66040" rIns="0" bIns="0" rtlCol="0">
            <a:spAutoFit/>
          </a:bodyPr>
          <a:lstStyle/>
          <a:p>
            <a:pPr marL="546100" indent="-533400">
              <a:lnSpc>
                <a:spcPct val="100000"/>
              </a:lnSpc>
              <a:spcBef>
                <a:spcPts val="520"/>
              </a:spcBef>
              <a:buFont typeface="DejaVu Sans"/>
              <a:buChar char="❖"/>
              <a:tabLst>
                <a:tab pos="545465" algn="l"/>
                <a:tab pos="546100" algn="l"/>
              </a:tabLst>
            </a:pPr>
            <a:r>
              <a:rPr lang="en-US" sz="2400" dirty="0"/>
              <a:t>Authentic Login to prevent fake notices</a:t>
            </a:r>
            <a:endParaRPr sz="2400" smtClean="0">
              <a:latin typeface="Arial"/>
              <a:cs typeface="Arial"/>
            </a:endParaRPr>
          </a:p>
          <a:p>
            <a:pPr marL="546100" lvl="0" indent="-533400">
              <a:spcBef>
                <a:spcPts val="420"/>
              </a:spcBef>
              <a:buFont typeface="DejaVu Sans"/>
              <a:buChar char="❖"/>
              <a:tabLst>
                <a:tab pos="545465" algn="l"/>
                <a:tab pos="546100" algn="l"/>
              </a:tabLst>
            </a:pPr>
            <a:r>
              <a:rPr lang="en-US" sz="2400" dirty="0"/>
              <a:t>Calendar of entire year of all important events of CSED</a:t>
            </a:r>
            <a:endParaRPr lang="en-IN" sz="2400" dirty="0"/>
          </a:p>
          <a:p>
            <a:pPr marL="546100" indent="-533400">
              <a:lnSpc>
                <a:spcPct val="100000"/>
              </a:lnSpc>
              <a:spcBef>
                <a:spcPts val="420"/>
              </a:spcBef>
              <a:buFont typeface="DejaVu Sans"/>
              <a:buChar char="❖"/>
              <a:tabLst>
                <a:tab pos="545465" algn="l"/>
                <a:tab pos="546100" algn="l"/>
              </a:tabLst>
            </a:pPr>
            <a:r>
              <a:rPr lang="en-US" sz="2400" dirty="0"/>
              <a:t>Notifications prior to any important activity to all students.</a:t>
            </a:r>
            <a:endParaRPr sz="2400" smtClean="0">
              <a:latin typeface="Arial"/>
              <a:cs typeface="Arial"/>
            </a:endParaRPr>
          </a:p>
          <a:p>
            <a:pPr marL="546100" lvl="0" indent="-533400">
              <a:spcBef>
                <a:spcPts val="420"/>
              </a:spcBef>
              <a:buFont typeface="DejaVu Sans"/>
              <a:buChar char="❖"/>
              <a:tabLst>
                <a:tab pos="545465" algn="l"/>
                <a:tab pos="546100" algn="l"/>
              </a:tabLst>
            </a:pPr>
            <a:r>
              <a:rPr lang="en-US" sz="2400" dirty="0"/>
              <a:t>Students can create events and mark some dates</a:t>
            </a:r>
            <a:r>
              <a:rPr lang="en-US" sz="2400" dirty="0" smtClean="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6511925" cy="505267"/>
          </a:xfrm>
          <a:prstGeom prst="rect">
            <a:avLst/>
          </a:prstGeom>
        </p:spPr>
        <p:txBody>
          <a:bodyPr vert="horz" wrap="square" lIns="0" tIns="12700" rIns="0" bIns="0" rtlCol="0">
            <a:spAutoFit/>
          </a:bodyPr>
          <a:lstStyle/>
          <a:p>
            <a:pPr marL="12700">
              <a:lnSpc>
                <a:spcPct val="100000"/>
              </a:lnSpc>
              <a:spcBef>
                <a:spcPts val="100"/>
              </a:spcBef>
            </a:pPr>
            <a:r>
              <a:rPr sz="3200" spc="120" dirty="0"/>
              <a:t>Software/Hardware </a:t>
            </a:r>
            <a:r>
              <a:rPr sz="3200" spc="125" dirty="0"/>
              <a:t>Requirement</a:t>
            </a:r>
            <a:r>
              <a:rPr sz="3200" spc="-235" dirty="0"/>
              <a:t> </a:t>
            </a:r>
            <a:r>
              <a:rPr sz="3200" spc="-140" dirty="0"/>
              <a:t>:</a:t>
            </a:r>
            <a:endParaRPr sz="3200"/>
          </a:p>
        </p:txBody>
      </p:sp>
      <p:sp>
        <p:nvSpPr>
          <p:cNvPr id="3" name="object 3"/>
          <p:cNvSpPr txBox="1"/>
          <p:nvPr/>
        </p:nvSpPr>
        <p:spPr>
          <a:xfrm>
            <a:off x="609600" y="1504952"/>
            <a:ext cx="3806276" cy="3257302"/>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D2D31"/>
                </a:solidFill>
                <a:latin typeface="Arial"/>
                <a:cs typeface="Arial"/>
              </a:rPr>
              <a:t>Software</a:t>
            </a:r>
            <a:r>
              <a:rPr sz="2400" spc="-250" dirty="0">
                <a:solidFill>
                  <a:srgbClr val="1D2D31"/>
                </a:solidFill>
                <a:latin typeface="Arial"/>
                <a:cs typeface="Arial"/>
              </a:rPr>
              <a:t> </a:t>
            </a:r>
            <a:r>
              <a:rPr sz="2400" spc="-15" dirty="0">
                <a:solidFill>
                  <a:srgbClr val="1D2D31"/>
                </a:solidFill>
                <a:latin typeface="Arial"/>
                <a:cs typeface="Arial"/>
              </a:rPr>
              <a:t>Requirements</a:t>
            </a:r>
            <a:r>
              <a:rPr sz="2400" spc="-15" dirty="0" smtClean="0">
                <a:solidFill>
                  <a:srgbClr val="1D2D31"/>
                </a:solidFill>
                <a:latin typeface="Arial"/>
                <a:cs typeface="Arial"/>
              </a:rPr>
              <a:t>:</a:t>
            </a:r>
            <a:endParaRPr lang="en-IN" sz="2400" spc="-15" dirty="0">
              <a:solidFill>
                <a:srgbClr val="1D2D31"/>
              </a:solidFill>
              <a:latin typeface="Arial"/>
              <a:cs typeface="Arial"/>
            </a:endParaRPr>
          </a:p>
          <a:p>
            <a:pPr marL="12700">
              <a:lnSpc>
                <a:spcPct val="100000"/>
              </a:lnSpc>
              <a:spcBef>
                <a:spcPts val="100"/>
              </a:spcBef>
            </a:pPr>
            <a:endParaRPr sz="2400" dirty="0">
              <a:latin typeface="Arial"/>
              <a:cs typeface="Arial"/>
            </a:endParaRPr>
          </a:p>
          <a:p>
            <a:pPr lvl="0">
              <a:buFont typeface="Wingdings" pitchFamily="2" charset="2"/>
              <a:buChar char="q"/>
            </a:pPr>
            <a:r>
              <a:rPr lang="en-US" dirty="0" smtClean="0"/>
              <a:t>PHP </a:t>
            </a:r>
            <a:r>
              <a:rPr lang="en-US" dirty="0"/>
              <a:t>, </a:t>
            </a:r>
            <a:r>
              <a:rPr lang="en-US" dirty="0" err="1" smtClean="0"/>
              <a:t>MySQLi</a:t>
            </a:r>
            <a:endParaRPr lang="en-IN" dirty="0"/>
          </a:p>
          <a:p>
            <a:pPr lvl="0">
              <a:buFont typeface="Wingdings" pitchFamily="2" charset="2"/>
              <a:buChar char="q"/>
            </a:pPr>
            <a:r>
              <a:rPr lang="en-US" dirty="0" smtClean="0"/>
              <a:t>Bootstrap </a:t>
            </a:r>
            <a:r>
              <a:rPr lang="en-US" dirty="0"/>
              <a:t>Libraries, JavaScript</a:t>
            </a:r>
            <a:endParaRPr lang="en-IN" dirty="0"/>
          </a:p>
          <a:p>
            <a:pPr lvl="0">
              <a:buFont typeface="Wingdings" pitchFamily="2" charset="2"/>
              <a:buChar char="q"/>
            </a:pPr>
            <a:r>
              <a:rPr lang="en-US" dirty="0"/>
              <a:t>HTML and </a:t>
            </a:r>
            <a:r>
              <a:rPr lang="en-US" dirty="0" smtClean="0"/>
              <a:t>CSS</a:t>
            </a:r>
          </a:p>
          <a:p>
            <a:pPr lvl="0">
              <a:buFont typeface="Wingdings" pitchFamily="2" charset="2"/>
              <a:buChar char="q"/>
            </a:pPr>
            <a:r>
              <a:rPr lang="en-IN" dirty="0"/>
              <a:t>Visual Studio Code (text editor) </a:t>
            </a:r>
          </a:p>
          <a:p>
            <a:pPr lvl="0">
              <a:buFont typeface="Wingdings" pitchFamily="2" charset="2"/>
              <a:buChar char="q"/>
            </a:pPr>
            <a:r>
              <a:rPr lang="en-IN" dirty="0"/>
              <a:t>Platform Used- Windows/Linux (Both Supported)</a:t>
            </a:r>
          </a:p>
          <a:p>
            <a:pPr lvl="0">
              <a:buFont typeface="Wingdings" pitchFamily="2" charset="2"/>
              <a:buChar char="q"/>
            </a:pPr>
            <a:r>
              <a:rPr lang="en-IN" dirty="0" smtClean="0"/>
              <a:t>XAMPP/LAMPP </a:t>
            </a:r>
            <a:r>
              <a:rPr lang="en-IN" dirty="0"/>
              <a:t>for making </a:t>
            </a:r>
            <a:r>
              <a:rPr lang="en-IN" dirty="0" smtClean="0"/>
              <a:t>server</a:t>
            </a:r>
          </a:p>
          <a:p>
            <a:pPr lvl="0">
              <a:buFont typeface="Wingdings" pitchFamily="2" charset="2"/>
              <a:buChar char="q"/>
            </a:pPr>
            <a:r>
              <a:rPr lang="en-US" dirty="0" smtClean="0"/>
              <a:t>Browser (Mozilla, Google Chrome)</a:t>
            </a:r>
            <a:endParaRPr lang="en-IN" dirty="0"/>
          </a:p>
          <a:p>
            <a:pPr lvl="0">
              <a:buFont typeface="Wingdings" pitchFamily="2" charset="2"/>
              <a:buChar char="v"/>
            </a:pPr>
            <a:endParaRPr lang="en-IN" dirty="0"/>
          </a:p>
        </p:txBody>
      </p:sp>
      <p:sp>
        <p:nvSpPr>
          <p:cNvPr id="4" name="object 4"/>
          <p:cNvSpPr txBox="1"/>
          <p:nvPr/>
        </p:nvSpPr>
        <p:spPr>
          <a:xfrm>
            <a:off x="4495800" y="1478627"/>
            <a:ext cx="4317168" cy="2280496"/>
          </a:xfrm>
          <a:prstGeom prst="rect">
            <a:avLst/>
          </a:prstGeom>
        </p:spPr>
        <p:txBody>
          <a:bodyPr vert="horz" wrap="square" lIns="0" tIns="12700" rIns="0" bIns="0" rtlCol="0">
            <a:spAutoFit/>
          </a:bodyPr>
          <a:lstStyle/>
          <a:p>
            <a:pPr marL="461645">
              <a:lnSpc>
                <a:spcPct val="100000"/>
              </a:lnSpc>
              <a:spcBef>
                <a:spcPts val="100"/>
              </a:spcBef>
            </a:pPr>
            <a:r>
              <a:rPr sz="2400" spc="25" dirty="0">
                <a:solidFill>
                  <a:srgbClr val="1D2D31"/>
                </a:solidFill>
                <a:latin typeface="Arial"/>
                <a:cs typeface="Arial"/>
              </a:rPr>
              <a:t>Hardware </a:t>
            </a:r>
            <a:r>
              <a:rPr sz="2400" spc="-15" dirty="0">
                <a:solidFill>
                  <a:srgbClr val="1D2D31"/>
                </a:solidFill>
                <a:latin typeface="Arial"/>
                <a:cs typeface="Arial"/>
              </a:rPr>
              <a:t>Requirements</a:t>
            </a:r>
            <a:r>
              <a:rPr sz="2400" spc="-440" dirty="0">
                <a:solidFill>
                  <a:srgbClr val="1D2D31"/>
                </a:solidFill>
                <a:latin typeface="Arial"/>
                <a:cs typeface="Arial"/>
              </a:rPr>
              <a:t> </a:t>
            </a:r>
            <a:r>
              <a:rPr sz="2400" spc="-65" dirty="0">
                <a:solidFill>
                  <a:srgbClr val="1D2D31"/>
                </a:solidFill>
                <a:latin typeface="Arial"/>
                <a:cs typeface="Arial"/>
              </a:rPr>
              <a:t>:</a:t>
            </a:r>
            <a:endParaRPr sz="2400">
              <a:latin typeface="Arial"/>
              <a:cs typeface="Arial"/>
            </a:endParaRPr>
          </a:p>
          <a:p>
            <a:pPr marL="469900" indent="-457200">
              <a:lnSpc>
                <a:spcPct val="100000"/>
              </a:lnSpc>
              <a:spcBef>
                <a:spcPts val="1805"/>
              </a:spcBef>
              <a:buFont typeface="Wingdings" pitchFamily="2" charset="2"/>
              <a:buChar char="q"/>
              <a:tabLst>
                <a:tab pos="469265" algn="l"/>
                <a:tab pos="469900" algn="l"/>
              </a:tabLst>
            </a:pPr>
            <a:r>
              <a:rPr lang="en-IN" spc="-25" dirty="0">
                <a:latin typeface="Arial"/>
                <a:cs typeface="Arial"/>
              </a:rPr>
              <a:t>Processor </a:t>
            </a:r>
            <a:r>
              <a:rPr lang="en-IN" spc="25" dirty="0">
                <a:latin typeface="Arial"/>
                <a:cs typeface="Arial"/>
              </a:rPr>
              <a:t>- </a:t>
            </a:r>
            <a:r>
              <a:rPr lang="en-IN" spc="45" dirty="0">
                <a:latin typeface="Arial"/>
                <a:cs typeface="Arial"/>
              </a:rPr>
              <a:t>Intel </a:t>
            </a:r>
            <a:r>
              <a:rPr lang="en-IN" spc="5" dirty="0">
                <a:latin typeface="Arial"/>
                <a:cs typeface="Arial"/>
              </a:rPr>
              <a:t>Pentium </a:t>
            </a:r>
            <a:r>
              <a:rPr lang="en-IN" spc="-50" dirty="0">
                <a:latin typeface="Arial"/>
                <a:cs typeface="Arial"/>
              </a:rPr>
              <a:t>Series</a:t>
            </a:r>
            <a:r>
              <a:rPr lang="en-IN" spc="-170" dirty="0">
                <a:latin typeface="Arial"/>
                <a:cs typeface="Arial"/>
              </a:rPr>
              <a:t> </a:t>
            </a:r>
            <a:r>
              <a:rPr lang="en-IN" spc="-40" dirty="0">
                <a:latin typeface="Arial"/>
                <a:cs typeface="Arial"/>
              </a:rPr>
              <a:t>(1.5Ghz)</a:t>
            </a:r>
            <a:endParaRPr lang="en-IN" dirty="0">
              <a:latin typeface="Arial"/>
              <a:cs typeface="Arial"/>
            </a:endParaRPr>
          </a:p>
          <a:p>
            <a:pPr marL="469900" indent="-457200">
              <a:lnSpc>
                <a:spcPct val="100000"/>
              </a:lnSpc>
              <a:spcBef>
                <a:spcPts val="15"/>
              </a:spcBef>
              <a:buFont typeface="Wingdings" pitchFamily="2" charset="2"/>
              <a:buChar char="q"/>
              <a:tabLst>
                <a:tab pos="469265" algn="l"/>
                <a:tab pos="469900" algn="l"/>
              </a:tabLst>
            </a:pPr>
            <a:r>
              <a:rPr lang="en-IN" spc="10" dirty="0">
                <a:latin typeface="Arial"/>
                <a:cs typeface="Arial"/>
              </a:rPr>
              <a:t>RAM </a:t>
            </a:r>
            <a:r>
              <a:rPr lang="en-IN" spc="25" dirty="0">
                <a:latin typeface="Arial"/>
                <a:cs typeface="Arial"/>
              </a:rPr>
              <a:t>- </a:t>
            </a:r>
            <a:r>
              <a:rPr lang="en-IN" spc="-15" dirty="0">
                <a:latin typeface="Arial"/>
                <a:cs typeface="Arial"/>
              </a:rPr>
              <a:t>4.0</a:t>
            </a:r>
            <a:r>
              <a:rPr lang="en-IN" spc="-160" dirty="0">
                <a:latin typeface="Arial"/>
                <a:cs typeface="Arial"/>
              </a:rPr>
              <a:t> </a:t>
            </a:r>
            <a:r>
              <a:rPr lang="en-IN" spc="-60" dirty="0">
                <a:latin typeface="Arial"/>
                <a:cs typeface="Arial"/>
              </a:rPr>
              <a:t>GB</a:t>
            </a:r>
            <a:endParaRPr lang="en-IN" dirty="0">
              <a:latin typeface="Arial"/>
              <a:cs typeface="Arial"/>
            </a:endParaRPr>
          </a:p>
          <a:p>
            <a:pPr marL="469900" marR="453390" indent="-457200">
              <a:lnSpc>
                <a:spcPct val="100699"/>
              </a:lnSpc>
              <a:buFont typeface="Wingdings" pitchFamily="2" charset="2"/>
              <a:buChar char="q"/>
              <a:tabLst>
                <a:tab pos="469265" algn="l"/>
                <a:tab pos="469900" algn="l"/>
              </a:tabLst>
            </a:pPr>
            <a:r>
              <a:rPr lang="en-IN" spc="-45" dirty="0">
                <a:latin typeface="Arial"/>
                <a:cs typeface="Arial"/>
              </a:rPr>
              <a:t>System </a:t>
            </a:r>
            <a:r>
              <a:rPr lang="en-IN" spc="-25" dirty="0">
                <a:latin typeface="Arial"/>
                <a:cs typeface="Arial"/>
              </a:rPr>
              <a:t>Type </a:t>
            </a:r>
            <a:r>
              <a:rPr lang="en-IN" spc="25" dirty="0">
                <a:latin typeface="Arial"/>
                <a:cs typeface="Arial"/>
              </a:rPr>
              <a:t>- </a:t>
            </a:r>
            <a:r>
              <a:rPr lang="en-IN" spc="55" dirty="0">
                <a:latin typeface="Arial"/>
                <a:cs typeface="Arial"/>
              </a:rPr>
              <a:t>64-bit </a:t>
            </a:r>
            <a:r>
              <a:rPr lang="en-IN" spc="-110" dirty="0">
                <a:latin typeface="Arial"/>
                <a:cs typeface="Arial"/>
              </a:rPr>
              <a:t>OS </a:t>
            </a:r>
            <a:r>
              <a:rPr lang="en-IN" spc="-120" dirty="0">
                <a:latin typeface="Arial"/>
                <a:cs typeface="Arial"/>
              </a:rPr>
              <a:t>, </a:t>
            </a:r>
            <a:r>
              <a:rPr lang="en-IN" spc="-25" dirty="0">
                <a:latin typeface="Arial"/>
                <a:cs typeface="Arial"/>
              </a:rPr>
              <a:t>X64-based  </a:t>
            </a:r>
            <a:r>
              <a:rPr lang="en-IN" spc="-15" dirty="0">
                <a:latin typeface="Arial"/>
                <a:cs typeface="Arial"/>
              </a:rPr>
              <a:t>processor</a:t>
            </a:r>
            <a:endParaRPr lang="en-IN" dirty="0">
              <a:latin typeface="Arial"/>
              <a:cs typeface="Arial"/>
            </a:endParaRPr>
          </a:p>
          <a:p>
            <a:pPr marL="469900" indent="-457200">
              <a:lnSpc>
                <a:spcPct val="100000"/>
              </a:lnSpc>
              <a:spcBef>
                <a:spcPts val="15"/>
              </a:spcBef>
              <a:buFont typeface="Wingdings" pitchFamily="2" charset="2"/>
              <a:buChar char="q"/>
              <a:tabLst>
                <a:tab pos="469265" algn="l"/>
                <a:tab pos="469900" algn="l"/>
              </a:tabLst>
            </a:pPr>
            <a:r>
              <a:rPr lang="en-IN" spc="-20" dirty="0">
                <a:latin typeface="Arial"/>
                <a:cs typeface="Arial"/>
              </a:rPr>
              <a:t>Free </a:t>
            </a:r>
            <a:r>
              <a:rPr lang="en-IN" spc="-95" dirty="0">
                <a:latin typeface="Arial"/>
                <a:cs typeface="Arial"/>
              </a:rPr>
              <a:t>Space </a:t>
            </a:r>
            <a:r>
              <a:rPr lang="en-IN" spc="25" dirty="0">
                <a:latin typeface="Arial"/>
                <a:cs typeface="Arial"/>
              </a:rPr>
              <a:t>-</a:t>
            </a:r>
            <a:r>
              <a:rPr lang="en-IN" spc="-70" dirty="0">
                <a:latin typeface="Arial"/>
                <a:cs typeface="Arial"/>
              </a:rPr>
              <a:t> </a:t>
            </a:r>
            <a:r>
              <a:rPr lang="en-IN" spc="45" dirty="0">
                <a:latin typeface="Arial"/>
                <a:cs typeface="Arial"/>
              </a:rPr>
              <a:t>500MB</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3" name="object 3"/>
          <p:cNvSpPr txBox="1"/>
          <p:nvPr/>
        </p:nvSpPr>
        <p:spPr>
          <a:xfrm>
            <a:off x="308524" y="1323359"/>
            <a:ext cx="8317230" cy="4195508"/>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30" dirty="0" smtClean="0">
                <a:latin typeface="Arial"/>
                <a:cs typeface="Arial"/>
              </a:rPr>
              <a:t>LOGIN/SIGNUP  :</a:t>
            </a:r>
            <a:r>
              <a:rPr sz="2400" spc="254" dirty="0" smtClean="0">
                <a:latin typeface="Arial"/>
                <a:cs typeface="Arial"/>
              </a:rPr>
              <a:t> </a:t>
            </a:r>
            <a:r>
              <a:rPr sz="2400" spc="-80" dirty="0">
                <a:latin typeface="Arial"/>
                <a:cs typeface="Arial"/>
              </a:rPr>
              <a:t>(</a:t>
            </a:r>
            <a:r>
              <a:rPr sz="2400" spc="-204" dirty="0">
                <a:latin typeface="Arial"/>
                <a:cs typeface="Arial"/>
              </a:rPr>
              <a:t> </a:t>
            </a:r>
            <a:r>
              <a:rPr lang="en-IN" sz="2400" spc="55" dirty="0" smtClean="0">
                <a:latin typeface="Arial"/>
                <a:cs typeface="Arial"/>
              </a:rPr>
              <a:t>10</a:t>
            </a:r>
            <a:r>
              <a:rPr sz="2400" spc="55" dirty="0" smtClean="0">
                <a:latin typeface="Arial"/>
                <a:cs typeface="Arial"/>
              </a:rPr>
              <a:t>0</a:t>
            </a:r>
            <a:r>
              <a:rPr sz="2400" spc="-204" dirty="0" smtClean="0">
                <a:latin typeface="Arial"/>
                <a:cs typeface="Arial"/>
              </a:rPr>
              <a:t> </a:t>
            </a:r>
            <a:r>
              <a:rPr sz="2400" spc="30" dirty="0">
                <a:latin typeface="Arial"/>
                <a:cs typeface="Arial"/>
              </a:rPr>
              <a:t>-</a:t>
            </a:r>
            <a:r>
              <a:rPr sz="2400" spc="-204" dirty="0">
                <a:latin typeface="Arial"/>
                <a:cs typeface="Arial"/>
              </a:rPr>
              <a:t> </a:t>
            </a:r>
            <a:r>
              <a:rPr lang="en-IN" sz="2400" spc="55" dirty="0" smtClean="0">
                <a:latin typeface="Arial"/>
                <a:cs typeface="Arial"/>
              </a:rPr>
              <a:t>15</a:t>
            </a:r>
            <a:r>
              <a:rPr sz="2400" spc="55" dirty="0" smtClean="0">
                <a:latin typeface="Arial"/>
                <a:cs typeface="Arial"/>
              </a:rPr>
              <a:t>0</a:t>
            </a:r>
            <a:r>
              <a:rPr sz="2400" spc="-204" dirty="0" smtClean="0">
                <a:latin typeface="Arial"/>
                <a:cs typeface="Arial"/>
              </a:rPr>
              <a:t> </a:t>
            </a:r>
            <a:r>
              <a:rPr sz="2400" spc="-65" dirty="0" err="1" smtClean="0">
                <a:latin typeface="Arial"/>
                <a:cs typeface="Arial"/>
              </a:rPr>
              <a:t>Loc</a:t>
            </a:r>
            <a:r>
              <a:rPr lang="en-US" sz="2400" spc="-65" dirty="0" smtClean="0">
                <a:latin typeface="Arial"/>
                <a:cs typeface="Arial"/>
              </a:rPr>
              <a:t> )</a:t>
            </a:r>
            <a:r>
              <a:rPr sz="2400" spc="-65" dirty="0" smtClean="0">
                <a:solidFill>
                  <a:srgbClr val="FFFFFF"/>
                </a:solidFill>
                <a:latin typeface="Arial"/>
                <a:cs typeface="Arial"/>
              </a:rPr>
              <a:t>)</a:t>
            </a:r>
            <a:endParaRPr lang="en-IN" sz="2400" spc="-65" dirty="0">
              <a:solidFill>
                <a:srgbClr val="FFFFFF"/>
              </a:solidFill>
              <a:latin typeface="Arial"/>
              <a:cs typeface="Arial"/>
            </a:endParaRPr>
          </a:p>
          <a:p>
            <a:pPr marL="546100" indent="-533400">
              <a:lnSpc>
                <a:spcPct val="100000"/>
              </a:lnSpc>
              <a:spcBef>
                <a:spcPts val="100"/>
              </a:spcBef>
              <a:tabLst>
                <a:tab pos="545465" algn="l"/>
                <a:tab pos="546100" algn="l"/>
              </a:tabLst>
            </a:pPr>
            <a:endParaRPr lang="en-IN" sz="2400" spc="-65" dirty="0">
              <a:solidFill>
                <a:srgbClr val="FFFFFF"/>
              </a:solidFill>
              <a:latin typeface="Arial"/>
              <a:cs typeface="Arial"/>
            </a:endParaRPr>
          </a:p>
          <a:p>
            <a:pPr marL="546100" indent="-533400">
              <a:spcBef>
                <a:spcPts val="100"/>
              </a:spcBef>
              <a:tabLst>
                <a:tab pos="545465" algn="l"/>
                <a:tab pos="546100" algn="l"/>
              </a:tabLst>
            </a:pPr>
            <a:r>
              <a:rPr lang="en-IN" spc="-35" dirty="0" smtClean="0">
                <a:solidFill>
                  <a:srgbClr val="1D2D31"/>
                </a:solidFill>
                <a:latin typeface="Arial"/>
                <a:cs typeface="Arial"/>
              </a:rPr>
              <a:t>         </a:t>
            </a:r>
            <a:r>
              <a:rPr sz="2400" spc="-35" dirty="0" smtClean="0">
                <a:solidFill>
                  <a:schemeClr val="tx1">
                    <a:lumMod val="65000"/>
                    <a:lumOff val="35000"/>
                  </a:schemeClr>
                </a:solidFill>
                <a:latin typeface="+mj-lt"/>
                <a:cs typeface="Arial"/>
              </a:rPr>
              <a:t>This </a:t>
            </a:r>
            <a:r>
              <a:rPr sz="2400" spc="-5" dirty="0" smtClean="0">
                <a:solidFill>
                  <a:schemeClr val="tx1">
                    <a:lumMod val="65000"/>
                    <a:lumOff val="35000"/>
                  </a:schemeClr>
                </a:solidFill>
                <a:latin typeface="+mj-lt"/>
                <a:cs typeface="Arial"/>
              </a:rPr>
              <a:t>module </a:t>
            </a:r>
            <a:r>
              <a:rPr sz="2400" spc="20" dirty="0" smtClean="0">
                <a:solidFill>
                  <a:schemeClr val="tx1">
                    <a:lumMod val="65000"/>
                    <a:lumOff val="35000"/>
                  </a:schemeClr>
                </a:solidFill>
                <a:latin typeface="+mj-lt"/>
                <a:cs typeface="Arial"/>
              </a:rPr>
              <a:t>forms </a:t>
            </a:r>
            <a:r>
              <a:rPr sz="2400" spc="50" dirty="0" smtClean="0">
                <a:solidFill>
                  <a:schemeClr val="tx1">
                    <a:lumMod val="65000"/>
                    <a:lumOff val="35000"/>
                  </a:schemeClr>
                </a:solidFill>
                <a:latin typeface="+mj-lt"/>
                <a:cs typeface="Arial"/>
              </a:rPr>
              <a:t>the </a:t>
            </a:r>
            <a:r>
              <a:rPr sz="2400" spc="90" dirty="0" smtClean="0">
                <a:solidFill>
                  <a:schemeClr val="tx1">
                    <a:lumMod val="65000"/>
                    <a:lumOff val="35000"/>
                  </a:schemeClr>
                </a:solidFill>
                <a:latin typeface="+mj-lt"/>
                <a:cs typeface="Arial"/>
              </a:rPr>
              <a:t>first </a:t>
            </a:r>
            <a:r>
              <a:rPr sz="2400" spc="15" dirty="0" smtClean="0">
                <a:solidFill>
                  <a:schemeClr val="tx1">
                    <a:lumMod val="65000"/>
                    <a:lumOff val="35000"/>
                  </a:schemeClr>
                </a:solidFill>
                <a:latin typeface="+mj-lt"/>
                <a:cs typeface="Arial"/>
              </a:rPr>
              <a:t>layer </a:t>
            </a:r>
            <a:r>
              <a:rPr sz="2400" spc="70" dirty="0" smtClean="0">
                <a:solidFill>
                  <a:schemeClr val="tx1">
                    <a:lumMod val="65000"/>
                    <a:lumOff val="35000"/>
                  </a:schemeClr>
                </a:solidFill>
                <a:latin typeface="+mj-lt"/>
                <a:cs typeface="Arial"/>
              </a:rPr>
              <a:t>of </a:t>
            </a:r>
            <a:r>
              <a:rPr sz="2400" spc="20" dirty="0" smtClean="0">
                <a:solidFill>
                  <a:schemeClr val="tx1">
                    <a:lumMod val="65000"/>
                    <a:lumOff val="35000"/>
                  </a:schemeClr>
                </a:solidFill>
                <a:latin typeface="+mj-lt"/>
                <a:cs typeface="Arial"/>
              </a:rPr>
              <a:t>security </a:t>
            </a:r>
            <a:r>
              <a:rPr sz="2400" spc="70" dirty="0" smtClean="0">
                <a:solidFill>
                  <a:schemeClr val="tx1">
                    <a:lumMod val="65000"/>
                    <a:lumOff val="35000"/>
                  </a:schemeClr>
                </a:solidFill>
                <a:latin typeface="+mj-lt"/>
                <a:cs typeface="Arial"/>
              </a:rPr>
              <a:t>of </a:t>
            </a:r>
            <a:r>
              <a:rPr sz="2400" spc="50" dirty="0" smtClean="0">
                <a:solidFill>
                  <a:schemeClr val="tx1">
                    <a:lumMod val="65000"/>
                    <a:lumOff val="35000"/>
                  </a:schemeClr>
                </a:solidFill>
                <a:latin typeface="+mj-lt"/>
                <a:cs typeface="Arial"/>
              </a:rPr>
              <a:t>the  </a:t>
            </a:r>
            <a:r>
              <a:rPr sz="2400" spc="-5" dirty="0" smtClean="0">
                <a:solidFill>
                  <a:schemeClr val="tx1">
                    <a:lumMod val="65000"/>
                    <a:lumOff val="35000"/>
                  </a:schemeClr>
                </a:solidFill>
                <a:latin typeface="+mj-lt"/>
                <a:cs typeface="Arial"/>
              </a:rPr>
              <a:t>application</a:t>
            </a:r>
            <a:r>
              <a:rPr lang="en-IN" sz="2400" dirty="0" smtClean="0">
                <a:solidFill>
                  <a:schemeClr val="tx1">
                    <a:lumMod val="65000"/>
                    <a:lumOff val="35000"/>
                  </a:schemeClr>
                </a:solidFill>
              </a:rPr>
              <a:t>. </a:t>
            </a:r>
            <a:r>
              <a:rPr lang="en-IN" sz="2400" dirty="0">
                <a:solidFill>
                  <a:schemeClr val="tx1">
                    <a:lumMod val="65000"/>
                    <a:lumOff val="35000"/>
                  </a:schemeClr>
                </a:solidFill>
              </a:rPr>
              <a:t>A separate login for the admin to post/approve notices</a:t>
            </a:r>
            <a:r>
              <a:rPr lang="en-IN" sz="2400" dirty="0" smtClean="0">
                <a:solidFill>
                  <a:schemeClr val="tx1">
                    <a:lumMod val="65000"/>
                    <a:lumOff val="35000"/>
                  </a:schemeClr>
                </a:solidFill>
              </a:rPr>
              <a:t>.</a:t>
            </a:r>
            <a:endParaRPr sz="2400" dirty="0">
              <a:solidFill>
                <a:schemeClr val="tx1">
                  <a:lumMod val="65000"/>
                  <a:lumOff val="35000"/>
                </a:schemeClr>
              </a:solidFill>
              <a:latin typeface="Arial"/>
              <a:cs typeface="Arial"/>
            </a:endParaRPr>
          </a:p>
          <a:p>
            <a:pPr marL="546100" indent="-533400">
              <a:lnSpc>
                <a:spcPct val="100000"/>
              </a:lnSpc>
              <a:spcBef>
                <a:spcPts val="1995"/>
              </a:spcBef>
              <a:buFont typeface="DejaVu Sans"/>
              <a:buChar char="❖"/>
              <a:tabLst>
                <a:tab pos="545465" algn="l"/>
                <a:tab pos="546100" algn="l"/>
              </a:tabLst>
            </a:pPr>
            <a:r>
              <a:rPr lang="en-IN" sz="2400" spc="-80" dirty="0" smtClean="0">
                <a:latin typeface="Arial"/>
                <a:cs typeface="Arial"/>
              </a:rPr>
              <a:t>SERVER MODULE</a:t>
            </a:r>
            <a:r>
              <a:rPr sz="2400" spc="-65" dirty="0" smtClean="0">
                <a:latin typeface="Arial"/>
                <a:cs typeface="Arial"/>
              </a:rPr>
              <a:t>:</a:t>
            </a:r>
            <a:r>
              <a:rPr sz="2400" spc="254" dirty="0" smtClean="0">
                <a:latin typeface="Arial"/>
                <a:cs typeface="Arial"/>
              </a:rPr>
              <a:t> </a:t>
            </a:r>
            <a:r>
              <a:rPr sz="2400" spc="-80" dirty="0">
                <a:latin typeface="Arial"/>
                <a:cs typeface="Arial"/>
              </a:rPr>
              <a:t>(</a:t>
            </a:r>
            <a:r>
              <a:rPr sz="2400" spc="-210" dirty="0">
                <a:latin typeface="Arial"/>
                <a:cs typeface="Arial"/>
              </a:rPr>
              <a:t> </a:t>
            </a:r>
            <a:r>
              <a:rPr lang="en-IN" sz="2400" spc="50" dirty="0" smtClean="0">
                <a:latin typeface="Arial"/>
                <a:cs typeface="Arial"/>
              </a:rPr>
              <a:t>15</a:t>
            </a:r>
            <a:r>
              <a:rPr sz="2400" spc="50" dirty="0" smtClean="0">
                <a:latin typeface="Arial"/>
                <a:cs typeface="Arial"/>
              </a:rPr>
              <a:t>0-</a:t>
            </a:r>
            <a:r>
              <a:rPr lang="en-IN" sz="2400" spc="50" dirty="0" smtClean="0">
                <a:latin typeface="Arial"/>
                <a:cs typeface="Arial"/>
              </a:rPr>
              <a:t>2</a:t>
            </a:r>
            <a:r>
              <a:rPr sz="2400" spc="50" dirty="0" smtClean="0">
                <a:latin typeface="Arial"/>
                <a:cs typeface="Arial"/>
              </a:rPr>
              <a:t>00</a:t>
            </a:r>
            <a:r>
              <a:rPr sz="2400" spc="-204" dirty="0" smtClean="0">
                <a:latin typeface="Arial"/>
                <a:cs typeface="Arial"/>
              </a:rPr>
              <a:t> </a:t>
            </a:r>
            <a:r>
              <a:rPr sz="2400" spc="-65" dirty="0">
                <a:latin typeface="Arial"/>
                <a:cs typeface="Arial"/>
              </a:rPr>
              <a:t>Loc)</a:t>
            </a:r>
            <a:endParaRPr sz="2400" dirty="0">
              <a:latin typeface="Arial"/>
              <a:cs typeface="Arial"/>
            </a:endParaRPr>
          </a:p>
          <a:p>
            <a:pPr marL="88265" marR="635635" indent="352425">
              <a:lnSpc>
                <a:spcPct val="114599"/>
              </a:lnSpc>
              <a:spcBef>
                <a:spcPts val="1575"/>
              </a:spcBef>
            </a:pPr>
            <a:r>
              <a:rPr sz="2400" spc="-35" dirty="0">
                <a:solidFill>
                  <a:schemeClr val="tx1">
                    <a:lumMod val="65000"/>
                    <a:lumOff val="35000"/>
                  </a:schemeClr>
                </a:solidFill>
                <a:latin typeface="Arial"/>
                <a:cs typeface="Arial"/>
              </a:rPr>
              <a:t>This</a:t>
            </a:r>
            <a:r>
              <a:rPr sz="2400" spc="-210" dirty="0">
                <a:solidFill>
                  <a:schemeClr val="tx1">
                    <a:lumMod val="65000"/>
                    <a:lumOff val="35000"/>
                  </a:schemeClr>
                </a:solidFill>
                <a:latin typeface="Arial"/>
                <a:cs typeface="Arial"/>
              </a:rPr>
              <a:t> </a:t>
            </a:r>
            <a:r>
              <a:rPr sz="2400" spc="-5" dirty="0">
                <a:solidFill>
                  <a:schemeClr val="tx1">
                    <a:lumMod val="65000"/>
                    <a:lumOff val="35000"/>
                  </a:schemeClr>
                </a:solidFill>
                <a:latin typeface="Arial"/>
                <a:cs typeface="Arial"/>
              </a:rPr>
              <a:t>module</a:t>
            </a:r>
            <a:r>
              <a:rPr sz="2400" spc="-204" dirty="0">
                <a:solidFill>
                  <a:schemeClr val="tx1">
                    <a:lumMod val="65000"/>
                    <a:lumOff val="35000"/>
                  </a:schemeClr>
                </a:solidFill>
                <a:latin typeface="Arial"/>
                <a:cs typeface="Arial"/>
              </a:rPr>
              <a:t> </a:t>
            </a:r>
            <a:r>
              <a:rPr sz="2400" spc="-40" dirty="0">
                <a:solidFill>
                  <a:schemeClr val="tx1">
                    <a:lumMod val="65000"/>
                    <a:lumOff val="35000"/>
                  </a:schemeClr>
                </a:solidFill>
                <a:latin typeface="Arial"/>
                <a:cs typeface="Arial"/>
              </a:rPr>
              <a:t>is</a:t>
            </a:r>
            <a:r>
              <a:rPr sz="2400" spc="-204" dirty="0">
                <a:solidFill>
                  <a:schemeClr val="tx1">
                    <a:lumMod val="65000"/>
                    <a:lumOff val="35000"/>
                  </a:schemeClr>
                </a:solidFill>
                <a:latin typeface="Arial"/>
                <a:cs typeface="Arial"/>
              </a:rPr>
              <a:t> </a:t>
            </a:r>
            <a:r>
              <a:rPr sz="2400" spc="-15" dirty="0">
                <a:solidFill>
                  <a:schemeClr val="tx1">
                    <a:lumMod val="65000"/>
                    <a:lumOff val="35000"/>
                  </a:schemeClr>
                </a:solidFill>
                <a:latin typeface="Arial"/>
                <a:cs typeface="Arial"/>
              </a:rPr>
              <a:t>responsible</a:t>
            </a:r>
            <a:r>
              <a:rPr sz="2400" spc="-204" dirty="0">
                <a:solidFill>
                  <a:schemeClr val="tx1">
                    <a:lumMod val="65000"/>
                    <a:lumOff val="35000"/>
                  </a:schemeClr>
                </a:solidFill>
                <a:latin typeface="Arial"/>
                <a:cs typeface="Arial"/>
              </a:rPr>
              <a:t> </a:t>
            </a:r>
            <a:r>
              <a:rPr sz="2400" spc="100" dirty="0" smtClean="0">
                <a:solidFill>
                  <a:schemeClr val="tx1">
                    <a:lumMod val="65000"/>
                    <a:lumOff val="35000"/>
                  </a:schemeClr>
                </a:solidFill>
                <a:latin typeface="Arial"/>
                <a:cs typeface="Arial"/>
              </a:rPr>
              <a:t>for</a:t>
            </a:r>
            <a:r>
              <a:rPr lang="en-IN" sz="2400" spc="100" dirty="0" smtClean="0">
                <a:solidFill>
                  <a:schemeClr val="tx1">
                    <a:lumMod val="65000"/>
                    <a:lumOff val="35000"/>
                  </a:schemeClr>
                </a:solidFill>
                <a:latin typeface="Arial"/>
                <a:cs typeface="Arial"/>
              </a:rPr>
              <a:t> handling all the   database queries in the application</a:t>
            </a:r>
            <a:r>
              <a:rPr lang="en-IN" sz="2400" spc="100" dirty="0" smtClean="0">
                <a:solidFill>
                  <a:srgbClr val="1D2D31"/>
                </a:solidFill>
                <a:latin typeface="Arial"/>
                <a:cs typeface="Arial"/>
              </a:rPr>
              <a:t>.</a:t>
            </a:r>
            <a:endParaRPr lang="en-IN" sz="2400" dirty="0" smtClean="0">
              <a:latin typeface="Arial"/>
              <a:cs typeface="Arial"/>
            </a:endParaRPr>
          </a:p>
          <a:p>
            <a:pPr marL="88265" marR="635635" indent="352425">
              <a:lnSpc>
                <a:spcPct val="114599"/>
              </a:lnSpc>
              <a:spcBef>
                <a:spcPts val="1575"/>
              </a:spcBef>
            </a:pP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3" name="object 3"/>
          <p:cNvSpPr txBox="1"/>
          <p:nvPr/>
        </p:nvSpPr>
        <p:spPr>
          <a:xfrm>
            <a:off x="308524" y="1310006"/>
            <a:ext cx="8338184" cy="2767424"/>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110" dirty="0" smtClean="0">
                <a:latin typeface="Arial"/>
                <a:cs typeface="Arial"/>
              </a:rPr>
              <a:t>CALENDAR  MODULE</a:t>
            </a:r>
            <a:r>
              <a:rPr sz="2400" spc="-204" smtClean="0">
                <a:latin typeface="Arial"/>
                <a:cs typeface="Arial"/>
              </a:rPr>
              <a:t> </a:t>
            </a:r>
            <a:r>
              <a:rPr sz="2400" spc="-65" dirty="0">
                <a:latin typeface="Arial"/>
                <a:cs typeface="Arial"/>
              </a:rPr>
              <a:t>:</a:t>
            </a:r>
            <a:r>
              <a:rPr sz="2400" spc="-204" dirty="0">
                <a:latin typeface="Arial"/>
                <a:cs typeface="Arial"/>
              </a:rPr>
              <a:t> </a:t>
            </a:r>
            <a:r>
              <a:rPr sz="2400" spc="-80">
                <a:latin typeface="Arial"/>
                <a:cs typeface="Arial"/>
              </a:rPr>
              <a:t>(</a:t>
            </a:r>
            <a:r>
              <a:rPr sz="2400" spc="-204">
                <a:latin typeface="Arial"/>
                <a:cs typeface="Arial"/>
              </a:rPr>
              <a:t> </a:t>
            </a:r>
            <a:r>
              <a:rPr lang="en-IN" sz="2400" spc="50" dirty="0">
                <a:latin typeface="Arial"/>
                <a:cs typeface="Arial"/>
              </a:rPr>
              <a:t>3</a:t>
            </a:r>
            <a:r>
              <a:rPr sz="2400" spc="50" smtClean="0">
                <a:latin typeface="Arial"/>
                <a:cs typeface="Arial"/>
              </a:rPr>
              <a:t>00-</a:t>
            </a:r>
            <a:r>
              <a:rPr lang="en-IN" sz="2400" spc="50" dirty="0" smtClean="0">
                <a:latin typeface="Arial"/>
                <a:cs typeface="Arial"/>
              </a:rPr>
              <a:t>4</a:t>
            </a:r>
            <a:r>
              <a:rPr sz="2400" spc="50" smtClean="0">
                <a:latin typeface="Arial"/>
                <a:cs typeface="Arial"/>
              </a:rPr>
              <a:t>00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00"/>
              </a:spcBef>
              <a:tabLst>
                <a:tab pos="545465" algn="l"/>
                <a:tab pos="546100" algn="l"/>
              </a:tabLst>
            </a:pPr>
            <a:r>
              <a:rPr lang="en-IN" sz="2400" spc="-80" dirty="0" smtClean="0">
                <a:solidFill>
                  <a:srgbClr val="FFFFFF"/>
                </a:solidFill>
                <a:latin typeface="Arial"/>
                <a:cs typeface="Arial"/>
              </a:rPr>
              <a:t>       </a:t>
            </a:r>
          </a:p>
          <a:p>
            <a:pPr marL="546100" indent="-533400">
              <a:lnSpc>
                <a:spcPct val="100000"/>
              </a:lnSpc>
              <a:spcBef>
                <a:spcPts val="100"/>
              </a:spcBef>
              <a:tabLst>
                <a:tab pos="545465" algn="l"/>
                <a:tab pos="546100" algn="l"/>
              </a:tabLst>
            </a:pPr>
            <a:r>
              <a:rPr lang="en-IN" sz="2400" spc="-80" dirty="0">
                <a:solidFill>
                  <a:srgbClr val="FFFFFF"/>
                </a:solidFill>
                <a:latin typeface="Arial"/>
                <a:cs typeface="Arial"/>
              </a:rPr>
              <a:t> </a:t>
            </a:r>
            <a:r>
              <a:rPr lang="en-IN" sz="2400" spc="-80" dirty="0" smtClean="0">
                <a:solidFill>
                  <a:srgbClr val="FFFFFF"/>
                </a:solidFill>
                <a:latin typeface="Arial"/>
                <a:cs typeface="Arial"/>
              </a:rPr>
              <a:t>      </a:t>
            </a:r>
            <a:r>
              <a:rPr lang="en-IN" sz="2400" dirty="0" smtClean="0">
                <a:solidFill>
                  <a:schemeClr val="tx1">
                    <a:lumMod val="65000"/>
                    <a:lumOff val="35000"/>
                  </a:schemeClr>
                </a:solidFill>
              </a:rPr>
              <a:t>It </a:t>
            </a:r>
            <a:r>
              <a:rPr lang="en-IN" sz="2400" dirty="0">
                <a:solidFill>
                  <a:schemeClr val="tx1">
                    <a:lumMod val="65000"/>
                    <a:lumOff val="35000"/>
                  </a:schemeClr>
                </a:solidFill>
              </a:rPr>
              <a:t>will handle all the created events and notices. These </a:t>
            </a:r>
            <a:r>
              <a:rPr lang="en-IN" sz="2400" dirty="0" smtClean="0">
                <a:solidFill>
                  <a:schemeClr val="tx1">
                    <a:lumMod val="65000"/>
                    <a:lumOff val="35000"/>
                  </a:schemeClr>
                </a:solidFill>
              </a:rPr>
              <a:t>will appear </a:t>
            </a:r>
            <a:r>
              <a:rPr lang="en-IN" sz="2400" dirty="0">
                <a:solidFill>
                  <a:schemeClr val="tx1">
                    <a:lumMod val="65000"/>
                    <a:lumOff val="35000"/>
                  </a:schemeClr>
                </a:solidFill>
              </a:rPr>
              <a:t>on a calendar</a:t>
            </a:r>
            <a:endParaRPr lang="en-IN" sz="2400" spc="-25" dirty="0" smtClean="0">
              <a:solidFill>
                <a:schemeClr val="tx1">
                  <a:lumMod val="65000"/>
                  <a:lumOff val="35000"/>
                </a:schemeClr>
              </a:solidFill>
              <a:latin typeface="Arial"/>
              <a:cs typeface="Arial"/>
            </a:endParaRPr>
          </a:p>
          <a:p>
            <a:pPr marL="546100" indent="-533400">
              <a:lnSpc>
                <a:spcPct val="100000"/>
              </a:lnSpc>
              <a:spcBef>
                <a:spcPts val="1995"/>
              </a:spcBef>
              <a:buFont typeface="DejaVu Sans"/>
              <a:buChar char="❖"/>
              <a:tabLst>
                <a:tab pos="545465" algn="l"/>
                <a:tab pos="546100" algn="l"/>
              </a:tabLst>
            </a:pPr>
            <a:r>
              <a:rPr lang="en-IN" sz="2400" spc="-25" dirty="0" smtClean="0">
                <a:latin typeface="Arial"/>
                <a:cs typeface="Arial"/>
              </a:rPr>
              <a:t>NOTIFICATION</a:t>
            </a:r>
            <a:r>
              <a:rPr sz="2400" spc="-204" smtClean="0">
                <a:latin typeface="Arial"/>
                <a:cs typeface="Arial"/>
              </a:rPr>
              <a:t> </a:t>
            </a:r>
            <a:r>
              <a:rPr sz="2400" spc="-65" dirty="0">
                <a:latin typeface="Arial"/>
                <a:cs typeface="Arial"/>
              </a:rPr>
              <a:t>:</a:t>
            </a:r>
            <a:r>
              <a:rPr sz="2400" spc="-204" dirty="0">
                <a:latin typeface="Arial"/>
                <a:cs typeface="Arial"/>
              </a:rPr>
              <a:t> </a:t>
            </a:r>
            <a:r>
              <a:rPr sz="2400" spc="-80">
                <a:latin typeface="Arial"/>
                <a:cs typeface="Arial"/>
              </a:rPr>
              <a:t>(</a:t>
            </a:r>
            <a:r>
              <a:rPr sz="2400" spc="-204">
                <a:latin typeface="Arial"/>
                <a:cs typeface="Arial"/>
              </a:rPr>
              <a:t> </a:t>
            </a:r>
            <a:r>
              <a:rPr sz="2400" spc="50" smtClean="0">
                <a:latin typeface="Arial"/>
                <a:cs typeface="Arial"/>
              </a:rPr>
              <a:t>2</a:t>
            </a:r>
            <a:r>
              <a:rPr lang="en-IN" sz="2400" spc="50" dirty="0" smtClean="0">
                <a:latin typeface="Arial"/>
                <a:cs typeface="Arial"/>
              </a:rPr>
              <a:t>3</a:t>
            </a:r>
            <a:r>
              <a:rPr sz="2400" spc="50" smtClean="0">
                <a:latin typeface="Arial"/>
                <a:cs typeface="Arial"/>
              </a:rPr>
              <a:t>0-</a:t>
            </a:r>
            <a:r>
              <a:rPr lang="en-IN" sz="2400" spc="50" dirty="0" smtClean="0">
                <a:latin typeface="Arial"/>
                <a:cs typeface="Arial"/>
              </a:rPr>
              <a:t>250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995"/>
              </a:spcBef>
              <a:tabLst>
                <a:tab pos="545465" algn="l"/>
                <a:tab pos="546100" algn="l"/>
              </a:tabLst>
            </a:pPr>
            <a:r>
              <a:rPr lang="en-IN" sz="2400" spc="-35" dirty="0" smtClean="0">
                <a:solidFill>
                  <a:srgbClr val="1D2D31"/>
                </a:solidFill>
                <a:latin typeface="+mj-lt"/>
                <a:cs typeface="Arial"/>
              </a:rPr>
              <a:t>       </a:t>
            </a:r>
            <a:r>
              <a:rPr sz="2400" spc="-35" smtClean="0">
                <a:solidFill>
                  <a:schemeClr val="tx1">
                    <a:lumMod val="65000"/>
                    <a:lumOff val="35000"/>
                  </a:schemeClr>
                </a:solidFill>
                <a:latin typeface="+mj-lt"/>
                <a:cs typeface="Arial"/>
              </a:rPr>
              <a:t>This</a:t>
            </a:r>
            <a:r>
              <a:rPr sz="2400" spc="-210" smtClean="0">
                <a:solidFill>
                  <a:schemeClr val="tx1">
                    <a:lumMod val="65000"/>
                    <a:lumOff val="35000"/>
                  </a:schemeClr>
                </a:solidFill>
                <a:latin typeface="+mj-lt"/>
                <a:cs typeface="Arial"/>
              </a:rPr>
              <a:t> </a:t>
            </a:r>
            <a:r>
              <a:rPr sz="2400" spc="-5" smtClean="0">
                <a:solidFill>
                  <a:schemeClr val="tx1">
                    <a:lumMod val="65000"/>
                    <a:lumOff val="35000"/>
                  </a:schemeClr>
                </a:solidFill>
                <a:latin typeface="+mj-lt"/>
                <a:cs typeface="Arial"/>
              </a:rPr>
              <a:t>module</a:t>
            </a:r>
            <a:r>
              <a:rPr sz="2400" spc="-210" smtClean="0">
                <a:solidFill>
                  <a:schemeClr val="tx1">
                    <a:lumMod val="65000"/>
                    <a:lumOff val="35000"/>
                  </a:schemeClr>
                </a:solidFill>
                <a:latin typeface="+mj-lt"/>
                <a:cs typeface="Arial"/>
              </a:rPr>
              <a:t> </a:t>
            </a:r>
            <a:r>
              <a:rPr sz="2400" spc="25" smtClean="0">
                <a:solidFill>
                  <a:schemeClr val="tx1">
                    <a:lumMod val="65000"/>
                    <a:lumOff val="35000"/>
                  </a:schemeClr>
                </a:solidFill>
                <a:latin typeface="+mj-lt"/>
                <a:cs typeface="Arial"/>
              </a:rPr>
              <a:t>provide</a:t>
            </a:r>
            <a:r>
              <a:rPr sz="2400" spc="-204" smtClean="0">
                <a:solidFill>
                  <a:schemeClr val="tx1">
                    <a:lumMod val="65000"/>
                    <a:lumOff val="35000"/>
                  </a:schemeClr>
                </a:solidFill>
                <a:latin typeface="+mj-lt"/>
                <a:cs typeface="Arial"/>
              </a:rPr>
              <a:t> </a:t>
            </a:r>
            <a:r>
              <a:rPr sz="2400" spc="50" smtClean="0">
                <a:solidFill>
                  <a:schemeClr val="tx1">
                    <a:lumMod val="65000"/>
                    <a:lumOff val="35000"/>
                  </a:schemeClr>
                </a:solidFill>
                <a:latin typeface="+mj-lt"/>
                <a:cs typeface="Arial"/>
              </a:rPr>
              <a:t>the</a:t>
            </a:r>
            <a:r>
              <a:rPr sz="2400" spc="-210" smtClean="0">
                <a:solidFill>
                  <a:schemeClr val="tx1">
                    <a:lumMod val="65000"/>
                    <a:lumOff val="35000"/>
                  </a:schemeClr>
                </a:solidFill>
                <a:latin typeface="+mj-lt"/>
                <a:cs typeface="Arial"/>
              </a:rPr>
              <a:t> </a:t>
            </a:r>
            <a:r>
              <a:rPr sz="2400" spc="50" smtClean="0">
                <a:solidFill>
                  <a:schemeClr val="tx1">
                    <a:lumMod val="65000"/>
                    <a:lumOff val="35000"/>
                  </a:schemeClr>
                </a:solidFill>
                <a:latin typeface="+mj-lt"/>
                <a:cs typeface="Arial"/>
              </a:rPr>
              <a:t>information</a:t>
            </a:r>
            <a:r>
              <a:rPr sz="2400" spc="-210" smtClean="0">
                <a:solidFill>
                  <a:schemeClr val="tx1">
                    <a:lumMod val="65000"/>
                    <a:lumOff val="35000"/>
                  </a:schemeClr>
                </a:solidFill>
                <a:latin typeface="+mj-lt"/>
                <a:cs typeface="Arial"/>
              </a:rPr>
              <a:t> </a:t>
            </a:r>
            <a:r>
              <a:rPr sz="2400" spc="20" smtClean="0">
                <a:solidFill>
                  <a:schemeClr val="tx1">
                    <a:lumMod val="65000"/>
                    <a:lumOff val="35000"/>
                  </a:schemeClr>
                </a:solidFill>
                <a:latin typeface="+mj-lt"/>
                <a:cs typeface="Arial"/>
              </a:rPr>
              <a:t>about</a:t>
            </a:r>
            <a:r>
              <a:rPr sz="2400" spc="-204" smtClean="0">
                <a:solidFill>
                  <a:schemeClr val="tx1">
                    <a:lumMod val="65000"/>
                    <a:lumOff val="35000"/>
                  </a:schemeClr>
                </a:solidFill>
                <a:latin typeface="+mj-lt"/>
                <a:cs typeface="Arial"/>
              </a:rPr>
              <a:t> </a:t>
            </a:r>
            <a:r>
              <a:rPr lang="en-IN" sz="2400" spc="-204" dirty="0" smtClean="0">
                <a:solidFill>
                  <a:schemeClr val="tx1">
                    <a:lumMod val="65000"/>
                    <a:lumOff val="35000"/>
                  </a:schemeClr>
                </a:solidFill>
                <a:latin typeface="+mj-lt"/>
                <a:cs typeface="Arial"/>
              </a:rPr>
              <a:t>any upcoming   event  . </a:t>
            </a:r>
            <a:r>
              <a:rPr lang="en-IN" sz="2400" spc="-204" dirty="0" smtClean="0">
                <a:solidFill>
                  <a:srgbClr val="1D2D31"/>
                </a:solidFill>
                <a:latin typeface="+mj-lt"/>
                <a:cs typeface="Arial"/>
              </a:rPr>
              <a:t>                </a:t>
            </a:r>
            <a:endParaRPr sz="2400">
              <a:latin typeface="+mj-lt"/>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5" name="object 3"/>
          <p:cNvSpPr txBox="1"/>
          <p:nvPr/>
        </p:nvSpPr>
        <p:spPr>
          <a:xfrm>
            <a:off x="308524" y="1310005"/>
            <a:ext cx="8338184" cy="1515800"/>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110" dirty="0" smtClean="0">
                <a:latin typeface="Arial"/>
                <a:cs typeface="Arial"/>
              </a:rPr>
              <a:t>EVENT CREATION</a:t>
            </a:r>
            <a:r>
              <a:rPr sz="2400" spc="-65" smtClean="0">
                <a:latin typeface="Arial"/>
                <a:cs typeface="Arial"/>
              </a:rPr>
              <a:t>:</a:t>
            </a:r>
            <a:r>
              <a:rPr sz="2400" spc="-204" smtClean="0">
                <a:latin typeface="Arial"/>
                <a:cs typeface="Arial"/>
              </a:rPr>
              <a:t> </a:t>
            </a:r>
            <a:r>
              <a:rPr sz="2400" spc="-80">
                <a:latin typeface="Arial"/>
                <a:cs typeface="Arial"/>
              </a:rPr>
              <a:t>(</a:t>
            </a:r>
            <a:r>
              <a:rPr sz="2400" spc="-204">
                <a:latin typeface="Arial"/>
                <a:cs typeface="Arial"/>
              </a:rPr>
              <a:t> </a:t>
            </a:r>
            <a:r>
              <a:rPr lang="en-IN" sz="2400" spc="50" dirty="0" smtClean="0">
                <a:latin typeface="Arial"/>
                <a:cs typeface="Arial"/>
              </a:rPr>
              <a:t>25</a:t>
            </a:r>
            <a:r>
              <a:rPr sz="2400" spc="50" smtClean="0">
                <a:latin typeface="Arial"/>
                <a:cs typeface="Arial"/>
              </a:rPr>
              <a:t>0-</a:t>
            </a:r>
            <a:r>
              <a:rPr lang="en-IN" sz="2400" spc="50" dirty="0" smtClean="0">
                <a:latin typeface="Arial"/>
                <a:cs typeface="Arial"/>
              </a:rPr>
              <a:t>300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00"/>
              </a:spcBef>
              <a:tabLst>
                <a:tab pos="545465" algn="l"/>
                <a:tab pos="546100" algn="l"/>
              </a:tabLst>
            </a:pPr>
            <a:r>
              <a:rPr lang="en-IN" sz="2400" spc="-80" dirty="0" smtClean="0">
                <a:latin typeface="Arial"/>
                <a:cs typeface="Arial"/>
              </a:rPr>
              <a:t>       </a:t>
            </a:r>
          </a:p>
          <a:p>
            <a:pPr marL="546100" indent="-533400">
              <a:lnSpc>
                <a:spcPct val="100000"/>
              </a:lnSpc>
              <a:spcBef>
                <a:spcPts val="100"/>
              </a:spcBef>
              <a:tabLst>
                <a:tab pos="545465" algn="l"/>
                <a:tab pos="546100" algn="l"/>
              </a:tabLst>
            </a:pPr>
            <a:r>
              <a:rPr lang="en-IN" sz="2400" spc="-80" dirty="0">
                <a:solidFill>
                  <a:srgbClr val="FFFFFF"/>
                </a:solidFill>
                <a:latin typeface="Arial"/>
                <a:cs typeface="Arial"/>
              </a:rPr>
              <a:t> </a:t>
            </a:r>
            <a:r>
              <a:rPr lang="en-IN" sz="2400" spc="-80" dirty="0" smtClean="0">
                <a:solidFill>
                  <a:srgbClr val="FFFFFF"/>
                </a:solidFill>
                <a:latin typeface="Arial"/>
                <a:cs typeface="Arial"/>
              </a:rPr>
              <a:t>      </a:t>
            </a:r>
            <a:r>
              <a:rPr lang="en-IN" sz="2400" dirty="0" smtClean="0">
                <a:solidFill>
                  <a:schemeClr val="tx1">
                    <a:lumMod val="65000"/>
                    <a:lumOff val="35000"/>
                  </a:schemeClr>
                </a:solidFill>
              </a:rPr>
              <a:t>It </a:t>
            </a:r>
            <a:r>
              <a:rPr lang="en-IN" sz="2400" dirty="0">
                <a:solidFill>
                  <a:schemeClr val="tx1">
                    <a:lumMod val="65000"/>
                    <a:lumOff val="35000"/>
                  </a:schemeClr>
                </a:solidFill>
              </a:rPr>
              <a:t>will handle all </a:t>
            </a:r>
            <a:r>
              <a:rPr lang="en-IN" sz="2400" dirty="0" smtClean="0">
                <a:solidFill>
                  <a:schemeClr val="tx1">
                    <a:lumMod val="65000"/>
                    <a:lumOff val="35000"/>
                  </a:schemeClr>
                </a:solidFill>
              </a:rPr>
              <a:t>the activities related to created </a:t>
            </a:r>
            <a:r>
              <a:rPr lang="en-IN" sz="2400" dirty="0">
                <a:solidFill>
                  <a:schemeClr val="tx1">
                    <a:lumMod val="65000"/>
                    <a:lumOff val="35000"/>
                  </a:schemeClr>
                </a:solidFill>
              </a:rPr>
              <a:t>events and notices. </a:t>
            </a:r>
            <a:r>
              <a:rPr lang="en-IN" sz="2400" spc="-204" dirty="0" smtClean="0">
                <a:solidFill>
                  <a:schemeClr val="tx1">
                    <a:lumMod val="65000"/>
                    <a:lumOff val="35000"/>
                  </a:schemeClr>
                </a:solidFill>
                <a:latin typeface="+mj-lt"/>
                <a:cs typeface="Arial"/>
              </a:rPr>
              <a:t>                </a:t>
            </a:r>
            <a:endParaRPr sz="2400">
              <a:solidFill>
                <a:schemeClr val="tx1">
                  <a:lumMod val="65000"/>
                  <a:lumOff val="35000"/>
                </a:schemeClr>
              </a:solidFill>
              <a:latin typeface="+mj-lt"/>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1671577" y="175057"/>
            <a:ext cx="5522595" cy="335989"/>
          </a:xfrm>
          <a:prstGeom prst="rect">
            <a:avLst/>
          </a:prstGeom>
        </p:spPr>
        <p:txBody>
          <a:bodyPr vert="horz" wrap="square" lIns="0" tIns="12700" rIns="0" bIns="0" rtlCol="0">
            <a:spAutoFit/>
          </a:bodyPr>
          <a:lstStyle/>
          <a:p>
            <a:pPr marL="12700" algn="ctr">
              <a:lnSpc>
                <a:spcPct val="100000"/>
              </a:lnSpc>
              <a:spcBef>
                <a:spcPts val="100"/>
              </a:spcBef>
            </a:pPr>
            <a:r>
              <a:rPr sz="2100" spc="25">
                <a:latin typeface="Arial"/>
                <a:cs typeface="Arial"/>
              </a:rPr>
              <a:t>Zero</a:t>
            </a:r>
            <a:r>
              <a:rPr sz="2100" spc="-190">
                <a:latin typeface="Arial"/>
                <a:cs typeface="Arial"/>
              </a:rPr>
              <a:t> </a:t>
            </a:r>
            <a:r>
              <a:rPr sz="2100" spc="-30" smtClean="0">
                <a:latin typeface="Arial"/>
                <a:cs typeface="Arial"/>
              </a:rPr>
              <a:t>Level</a:t>
            </a:r>
            <a:r>
              <a:rPr lang="en-IN" sz="2100" spc="-30" dirty="0" smtClean="0">
                <a:latin typeface="Arial"/>
                <a:cs typeface="Arial"/>
              </a:rPr>
              <a:t> DFD CSED Notice Board</a:t>
            </a:r>
            <a:endParaRPr sz="2100">
              <a:latin typeface="Arial"/>
              <a:cs typeface="Arial"/>
            </a:endParaRPr>
          </a:p>
        </p:txBody>
      </p:sp>
      <p:pic>
        <p:nvPicPr>
          <p:cNvPr id="8195" name="Picture 3" descr="C:\Users\DELL\Downloads\dfd.png"/>
          <p:cNvPicPr>
            <a:picLocks noChangeAspect="1" noChangeArrowheads="1"/>
          </p:cNvPicPr>
          <p:nvPr/>
        </p:nvPicPr>
        <p:blipFill>
          <a:blip r:embed="rId2"/>
          <a:srcRect/>
          <a:stretch>
            <a:fillRect/>
          </a:stretch>
        </p:blipFill>
        <p:spPr bwMode="auto">
          <a:xfrm>
            <a:off x="1295400" y="895352"/>
            <a:ext cx="6705600" cy="37242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224</TotalTime>
  <Words>540</Words>
  <Application>Microsoft Office PowerPoint</Application>
  <PresentationFormat>On-screen Show (16:9)</PresentationFormat>
  <Paragraphs>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CSED NOTICE BOARD</vt:lpstr>
      <vt:lpstr>Introduction :</vt:lpstr>
      <vt:lpstr>Problem Statement :</vt:lpstr>
      <vt:lpstr>Features :</vt:lpstr>
      <vt:lpstr>Software/Hardware Requirement :</vt:lpstr>
      <vt:lpstr>Project Modules :</vt:lpstr>
      <vt:lpstr>Project Modules :</vt:lpstr>
      <vt:lpstr>Project Modules :</vt:lpstr>
      <vt:lpstr>Zero Level DFD CSED Notice Board</vt:lpstr>
      <vt:lpstr>             Level 1 DFD</vt:lpstr>
      <vt:lpstr>Status of project :</vt:lpstr>
      <vt:lpstr>Output :</vt:lpstr>
      <vt:lpstr>Slide 13</vt:lpstr>
      <vt:lpstr>Slide 14</vt:lpstr>
      <vt:lpstr>Slide 15</vt:lpstr>
      <vt:lpstr>Slide 16</vt:lpstr>
      <vt:lpstr>Conclusion :</vt:lpstr>
      <vt:lpstr>Future Aspects :</vt:lpstr>
      <vt:lpstr>References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 NOTICE BOARD</dc:title>
  <dc:creator>DELL</dc:creator>
  <cp:lastModifiedBy>DELL</cp:lastModifiedBy>
  <cp:revision>10</cp:revision>
  <dcterms:created xsi:type="dcterms:W3CDTF">2019-03-04T12:36:57Z</dcterms:created>
  <dcterms:modified xsi:type="dcterms:W3CDTF">2019-04-26T07:51:13Z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2019-03-04T00:00:00Z</vt:filetime>
  </property>
</Properties>
</file>