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12.xml" ContentType="application/vnd.openxmlformats-officedocument.presentationml.notesSlide+xml"/>
  <Override PartName="/ppt/diagrams/layout1.xml" ContentType="application/vnd.openxmlformats-officedocument.drawingml.diagramLayout+xml"/>
  <Override PartName="/ppt/diagrams/data2.xml" ContentType="application/vnd.openxmlformats-officedocument.drawingml.diagramData+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quickStyle3.xml" ContentType="application/vnd.openxmlformats-officedocument.drawingml.diagramStyl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diagrams/layout2.xml" ContentType="application/vnd.openxmlformats-officedocument.drawingml.diagram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diagrams/data3.xml" ContentType="application/vnd.openxmlformats-officedocument.drawingml.diagramData+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diagrams/data1.xml" ContentType="application/vnd.openxmlformats-officedocument.drawingml.diagramData+xml"/>
  <Override PartName="/ppt/notesSlides/notesSlide4.xml" ContentType="application/vnd.openxmlformats-officedocument.presentationml.notesSlide+xml"/>
  <Override PartName="/ppt/diagrams/colors3.xml" ContentType="application/vnd.openxmlformats-officedocument.drawingml.diagramColors+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notesSlides/notesSlide18.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notesSlides/notesSlide25.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diagrams/layout3.xml" ContentType="application/vnd.openxmlformats-officedocument.drawingml.diagramLayout+xml"/>
  <Override PartName="/ppt/notesSlides/notesSlide21.xml" ContentType="application/vnd.openxmlformats-officedocument.presentationml.notesSlide+xml"/>
  <Override PartName="/ppt/slides/slide79.xml" ContentType="application/vnd.openxmlformats-officedocument.presentationml.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diagrams/colors2.xml" ContentType="application/vnd.openxmlformats-officedocument.drawingml.diagramColors+xml"/>
  <Override PartName="/ppt/notesSlides/notesSlide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5"/>
  </p:notesMasterIdLst>
  <p:sldIdLst>
    <p:sldId id="262" r:id="rId2"/>
    <p:sldId id="342" r:id="rId3"/>
    <p:sldId id="341" r:id="rId4"/>
    <p:sldId id="261" r:id="rId5"/>
    <p:sldId id="263" r:id="rId6"/>
    <p:sldId id="264" r:id="rId7"/>
    <p:sldId id="343" r:id="rId8"/>
    <p:sldId id="260" r:id="rId9"/>
    <p:sldId id="257" r:id="rId10"/>
    <p:sldId id="266" r:id="rId11"/>
    <p:sldId id="267" r:id="rId12"/>
    <p:sldId id="271" r:id="rId13"/>
    <p:sldId id="268" r:id="rId14"/>
    <p:sldId id="269" r:id="rId15"/>
    <p:sldId id="270" r:id="rId16"/>
    <p:sldId id="272" r:id="rId17"/>
    <p:sldId id="273" r:id="rId18"/>
    <p:sldId id="340" r:id="rId19"/>
    <p:sldId id="338" r:id="rId20"/>
    <p:sldId id="344" r:id="rId21"/>
    <p:sldId id="339" r:id="rId22"/>
    <p:sldId id="345" r:id="rId23"/>
    <p:sldId id="274" r:id="rId24"/>
    <p:sldId id="276" r:id="rId25"/>
    <p:sldId id="275" r:id="rId26"/>
    <p:sldId id="277" r:id="rId27"/>
    <p:sldId id="278" r:id="rId28"/>
    <p:sldId id="279" r:id="rId29"/>
    <p:sldId id="280" r:id="rId30"/>
    <p:sldId id="281" r:id="rId31"/>
    <p:sldId id="282" r:id="rId32"/>
    <p:sldId id="283" r:id="rId33"/>
    <p:sldId id="284" r:id="rId34"/>
    <p:sldId id="258" r:id="rId35"/>
    <p:sldId id="350" r:id="rId36"/>
    <p:sldId id="302" r:id="rId37"/>
    <p:sldId id="349" r:id="rId38"/>
    <p:sldId id="285" r:id="rId39"/>
    <p:sldId id="298" r:id="rId40"/>
    <p:sldId id="303" r:id="rId41"/>
    <p:sldId id="305" r:id="rId42"/>
    <p:sldId id="304" r:id="rId43"/>
    <p:sldId id="306" r:id="rId44"/>
    <p:sldId id="307" r:id="rId45"/>
    <p:sldId id="308" r:id="rId46"/>
    <p:sldId id="309" r:id="rId47"/>
    <p:sldId id="310" r:id="rId48"/>
    <p:sldId id="311" r:id="rId49"/>
    <p:sldId id="312" r:id="rId50"/>
    <p:sldId id="313" r:id="rId51"/>
    <p:sldId id="314" r:id="rId52"/>
    <p:sldId id="315" r:id="rId53"/>
    <p:sldId id="316" r:id="rId54"/>
    <p:sldId id="317" r:id="rId55"/>
    <p:sldId id="319" r:id="rId56"/>
    <p:sldId id="346" r:id="rId57"/>
    <p:sldId id="320" r:id="rId58"/>
    <p:sldId id="321" r:id="rId59"/>
    <p:sldId id="322" r:id="rId60"/>
    <p:sldId id="323" r:id="rId61"/>
    <p:sldId id="324" r:id="rId62"/>
    <p:sldId id="325" r:id="rId63"/>
    <p:sldId id="326" r:id="rId64"/>
    <p:sldId id="327" r:id="rId65"/>
    <p:sldId id="328" r:id="rId66"/>
    <p:sldId id="329" r:id="rId67"/>
    <p:sldId id="330" r:id="rId68"/>
    <p:sldId id="331" r:id="rId69"/>
    <p:sldId id="332" r:id="rId70"/>
    <p:sldId id="347" r:id="rId71"/>
    <p:sldId id="333" r:id="rId72"/>
    <p:sldId id="334" r:id="rId73"/>
    <p:sldId id="335" r:id="rId74"/>
    <p:sldId id="336" r:id="rId75"/>
    <p:sldId id="337" r:id="rId76"/>
    <p:sldId id="290" r:id="rId77"/>
    <p:sldId id="291" r:id="rId78"/>
    <p:sldId id="292" r:id="rId79"/>
    <p:sldId id="293" r:id="rId80"/>
    <p:sldId id="294" r:id="rId81"/>
    <p:sldId id="295" r:id="rId82"/>
    <p:sldId id="296" r:id="rId83"/>
    <p:sldId id="297" r:id="rId8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588" autoAdjust="0"/>
    <p:restoredTop sz="94574" autoAdjust="0"/>
  </p:normalViewPr>
  <p:slideViewPr>
    <p:cSldViewPr>
      <p:cViewPr>
        <p:scale>
          <a:sx n="56" d="100"/>
          <a:sy n="56" d="100"/>
        </p:scale>
        <p:origin x="-1099" y="3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8702"/>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4FD56DA-2FD5-4B57-A9B0-D2B1416B5A8F}" type="doc">
      <dgm:prSet loTypeId="urn:microsoft.com/office/officeart/2005/8/layout/pyramid2" loCatId="pyramid" qsTypeId="urn:microsoft.com/office/officeart/2005/8/quickstyle/simple1" qsCatId="simple" csTypeId="urn:microsoft.com/office/officeart/2005/8/colors/accent1_2" csCatId="accent1" phldr="1"/>
      <dgm:spPr/>
    </dgm:pt>
    <dgm:pt modelId="{94ADFD98-4E8C-47F5-B81A-59F17DDBF12E}">
      <dgm:prSet phldrT="[Text]"/>
      <dgm:spPr/>
      <dgm:t>
        <a:bodyPr/>
        <a:lstStyle/>
        <a:p>
          <a:r>
            <a:rPr lang="en-US" dirty="0" smtClean="0"/>
            <a:t>CLASSICAL THEORY</a:t>
          </a:r>
          <a:endParaRPr lang="en-US" dirty="0"/>
        </a:p>
      </dgm:t>
    </dgm:pt>
    <dgm:pt modelId="{1273500B-728E-4D2D-8CBB-8D4CED6784FA}" type="parTrans" cxnId="{0E273035-0F6B-44F4-A511-E94E126C1B3D}">
      <dgm:prSet/>
      <dgm:spPr/>
      <dgm:t>
        <a:bodyPr/>
        <a:lstStyle/>
        <a:p>
          <a:endParaRPr lang="en-US"/>
        </a:p>
      </dgm:t>
    </dgm:pt>
    <dgm:pt modelId="{76439281-B0DF-4ED8-9ADF-C3534D0F8617}" type="sibTrans" cxnId="{0E273035-0F6B-44F4-A511-E94E126C1B3D}">
      <dgm:prSet/>
      <dgm:spPr/>
      <dgm:t>
        <a:bodyPr/>
        <a:lstStyle/>
        <a:p>
          <a:endParaRPr lang="en-US"/>
        </a:p>
      </dgm:t>
    </dgm:pt>
    <dgm:pt modelId="{36DD3CAD-CFA2-443E-B534-5A89C015E22F}">
      <dgm:prSet phldrT="[Text]"/>
      <dgm:spPr/>
      <dgm:t>
        <a:bodyPr/>
        <a:lstStyle/>
        <a:p>
          <a:r>
            <a:rPr lang="en-US" dirty="0" smtClean="0"/>
            <a:t>BEHAVIORAL SCHOOL</a:t>
          </a:r>
          <a:endParaRPr lang="en-US" dirty="0"/>
        </a:p>
      </dgm:t>
    </dgm:pt>
    <dgm:pt modelId="{DFD22855-58F6-424C-BC3C-FE9EB63511A3}" type="parTrans" cxnId="{F80D6FBE-946D-4BDD-8A37-B1DE706BECDF}">
      <dgm:prSet/>
      <dgm:spPr/>
      <dgm:t>
        <a:bodyPr/>
        <a:lstStyle/>
        <a:p>
          <a:endParaRPr lang="en-US"/>
        </a:p>
      </dgm:t>
    </dgm:pt>
    <dgm:pt modelId="{E30B8F44-FC88-4516-8158-8170F49B4CCA}" type="sibTrans" cxnId="{F80D6FBE-946D-4BDD-8A37-B1DE706BECDF}">
      <dgm:prSet/>
      <dgm:spPr/>
      <dgm:t>
        <a:bodyPr/>
        <a:lstStyle/>
        <a:p>
          <a:endParaRPr lang="en-US"/>
        </a:p>
      </dgm:t>
    </dgm:pt>
    <dgm:pt modelId="{BF33214B-7264-4303-96B1-518B38942E23}">
      <dgm:prSet phldrT="[Text]"/>
      <dgm:spPr/>
      <dgm:t>
        <a:bodyPr/>
        <a:lstStyle/>
        <a:p>
          <a:r>
            <a:rPr lang="en-US" dirty="0" smtClean="0"/>
            <a:t>MANAGEMENT SCIENCE OR OPERATION RESEARCH</a:t>
          </a:r>
          <a:endParaRPr lang="en-US" dirty="0"/>
        </a:p>
      </dgm:t>
    </dgm:pt>
    <dgm:pt modelId="{ECEA1503-BC3C-48E6-B2E5-23B819A9EE16}" type="parTrans" cxnId="{860B7478-DE9E-447C-A5CE-236C28575D8A}">
      <dgm:prSet/>
      <dgm:spPr/>
      <dgm:t>
        <a:bodyPr/>
        <a:lstStyle/>
        <a:p>
          <a:endParaRPr lang="en-US"/>
        </a:p>
      </dgm:t>
    </dgm:pt>
    <dgm:pt modelId="{E8735254-70A9-4DE4-8AE8-FFC572299B30}" type="sibTrans" cxnId="{860B7478-DE9E-447C-A5CE-236C28575D8A}">
      <dgm:prSet/>
      <dgm:spPr/>
      <dgm:t>
        <a:bodyPr/>
        <a:lstStyle/>
        <a:p>
          <a:endParaRPr lang="en-US"/>
        </a:p>
      </dgm:t>
    </dgm:pt>
    <dgm:pt modelId="{995A3369-D304-4D43-9511-4120F7EEA75A}">
      <dgm:prSet phldrT="[Text]"/>
      <dgm:spPr/>
      <dgm:t>
        <a:bodyPr/>
        <a:lstStyle/>
        <a:p>
          <a:r>
            <a:rPr lang="en-US" dirty="0" smtClean="0"/>
            <a:t>THE SYSTEM APPROACH</a:t>
          </a:r>
          <a:endParaRPr lang="en-US" dirty="0"/>
        </a:p>
      </dgm:t>
    </dgm:pt>
    <dgm:pt modelId="{FB29A39C-D1C4-4357-A5FB-DB304D1EA85A}" type="parTrans" cxnId="{78F005F5-E3C5-40E5-ABB3-64023AA0873B}">
      <dgm:prSet/>
      <dgm:spPr/>
      <dgm:t>
        <a:bodyPr/>
        <a:lstStyle/>
        <a:p>
          <a:endParaRPr lang="en-US"/>
        </a:p>
      </dgm:t>
    </dgm:pt>
    <dgm:pt modelId="{EE6E1C69-FB3F-4139-AA38-F54CA7881E4D}" type="sibTrans" cxnId="{78F005F5-E3C5-40E5-ABB3-64023AA0873B}">
      <dgm:prSet/>
      <dgm:spPr/>
      <dgm:t>
        <a:bodyPr/>
        <a:lstStyle/>
        <a:p>
          <a:endParaRPr lang="en-US"/>
        </a:p>
      </dgm:t>
    </dgm:pt>
    <dgm:pt modelId="{5391BA16-45AE-45DC-92B0-DA75C33D2A5D}">
      <dgm:prSet phldrT="[Text]"/>
      <dgm:spPr/>
      <dgm:t>
        <a:bodyPr/>
        <a:lstStyle/>
        <a:p>
          <a:r>
            <a:rPr lang="en-US" dirty="0" smtClean="0"/>
            <a:t>THE CONTINGENCY APPROACH</a:t>
          </a:r>
          <a:endParaRPr lang="en-US" dirty="0"/>
        </a:p>
      </dgm:t>
    </dgm:pt>
    <dgm:pt modelId="{83D9B94C-5D7F-470C-8E0E-C1F7967013FE}" type="parTrans" cxnId="{0C41061E-0F1A-436C-83DD-D9C7388245B1}">
      <dgm:prSet/>
      <dgm:spPr/>
      <dgm:t>
        <a:bodyPr/>
        <a:lstStyle/>
        <a:p>
          <a:endParaRPr lang="en-US"/>
        </a:p>
      </dgm:t>
    </dgm:pt>
    <dgm:pt modelId="{3AE8B999-E1DF-46C0-A2F1-B2C1CDB612DF}" type="sibTrans" cxnId="{0C41061E-0F1A-436C-83DD-D9C7388245B1}">
      <dgm:prSet/>
      <dgm:spPr/>
      <dgm:t>
        <a:bodyPr/>
        <a:lstStyle/>
        <a:p>
          <a:endParaRPr lang="en-US"/>
        </a:p>
      </dgm:t>
    </dgm:pt>
    <dgm:pt modelId="{70B9FBEF-BD91-4F69-8EF8-EEECCA31701A}" type="pres">
      <dgm:prSet presAssocID="{94FD56DA-2FD5-4B57-A9B0-D2B1416B5A8F}" presName="compositeShape" presStyleCnt="0">
        <dgm:presLayoutVars>
          <dgm:dir/>
          <dgm:resizeHandles/>
        </dgm:presLayoutVars>
      </dgm:prSet>
      <dgm:spPr/>
    </dgm:pt>
    <dgm:pt modelId="{4E36ADAD-AEDA-42D1-B638-3781BD1EF707}" type="pres">
      <dgm:prSet presAssocID="{94FD56DA-2FD5-4B57-A9B0-D2B1416B5A8F}" presName="pyramid" presStyleLbl="node1" presStyleIdx="0" presStyleCnt="1" custScaleX="152459"/>
      <dgm:spPr/>
    </dgm:pt>
    <dgm:pt modelId="{F59754C0-B45A-4D97-9C2F-1B05D462B33C}" type="pres">
      <dgm:prSet presAssocID="{94FD56DA-2FD5-4B57-A9B0-D2B1416B5A8F}" presName="theList" presStyleCnt="0"/>
      <dgm:spPr/>
    </dgm:pt>
    <dgm:pt modelId="{415C71B6-A545-4434-B6CC-678F7F17DF8A}" type="pres">
      <dgm:prSet presAssocID="{94ADFD98-4E8C-47F5-B81A-59F17DDBF12E}" presName="aNode" presStyleLbl="fgAcc1" presStyleIdx="0" presStyleCnt="5">
        <dgm:presLayoutVars>
          <dgm:bulletEnabled val="1"/>
        </dgm:presLayoutVars>
      </dgm:prSet>
      <dgm:spPr/>
      <dgm:t>
        <a:bodyPr/>
        <a:lstStyle/>
        <a:p>
          <a:endParaRPr lang="en-US"/>
        </a:p>
      </dgm:t>
    </dgm:pt>
    <dgm:pt modelId="{BEA24F16-A3B9-48B2-A17E-906F5449E6F0}" type="pres">
      <dgm:prSet presAssocID="{94ADFD98-4E8C-47F5-B81A-59F17DDBF12E}" presName="aSpace" presStyleCnt="0"/>
      <dgm:spPr/>
    </dgm:pt>
    <dgm:pt modelId="{0C2F83C2-BD99-42C0-963E-FBE6CD6E1EBE}" type="pres">
      <dgm:prSet presAssocID="{36DD3CAD-CFA2-443E-B534-5A89C015E22F}" presName="aNode" presStyleLbl="fgAcc1" presStyleIdx="1" presStyleCnt="5">
        <dgm:presLayoutVars>
          <dgm:bulletEnabled val="1"/>
        </dgm:presLayoutVars>
      </dgm:prSet>
      <dgm:spPr/>
      <dgm:t>
        <a:bodyPr/>
        <a:lstStyle/>
        <a:p>
          <a:endParaRPr lang="en-US"/>
        </a:p>
      </dgm:t>
    </dgm:pt>
    <dgm:pt modelId="{C52B8CA3-AB69-46BC-BC8C-FB1B84BE3593}" type="pres">
      <dgm:prSet presAssocID="{36DD3CAD-CFA2-443E-B534-5A89C015E22F}" presName="aSpace" presStyleCnt="0"/>
      <dgm:spPr/>
    </dgm:pt>
    <dgm:pt modelId="{CF6FC300-2B24-453C-BE47-2C3CB4A16D59}" type="pres">
      <dgm:prSet presAssocID="{BF33214B-7264-4303-96B1-518B38942E23}" presName="aNode" presStyleLbl="fgAcc1" presStyleIdx="2" presStyleCnt="5">
        <dgm:presLayoutVars>
          <dgm:bulletEnabled val="1"/>
        </dgm:presLayoutVars>
      </dgm:prSet>
      <dgm:spPr/>
      <dgm:t>
        <a:bodyPr/>
        <a:lstStyle/>
        <a:p>
          <a:endParaRPr lang="en-US"/>
        </a:p>
      </dgm:t>
    </dgm:pt>
    <dgm:pt modelId="{8AE3B62E-08E8-45AD-A006-68AD46EB0045}" type="pres">
      <dgm:prSet presAssocID="{BF33214B-7264-4303-96B1-518B38942E23}" presName="aSpace" presStyleCnt="0"/>
      <dgm:spPr/>
    </dgm:pt>
    <dgm:pt modelId="{5641CB0D-9969-4E02-9E9C-71A156C9991F}" type="pres">
      <dgm:prSet presAssocID="{995A3369-D304-4D43-9511-4120F7EEA75A}" presName="aNode" presStyleLbl="fgAcc1" presStyleIdx="3" presStyleCnt="5">
        <dgm:presLayoutVars>
          <dgm:bulletEnabled val="1"/>
        </dgm:presLayoutVars>
      </dgm:prSet>
      <dgm:spPr/>
      <dgm:t>
        <a:bodyPr/>
        <a:lstStyle/>
        <a:p>
          <a:endParaRPr lang="en-US"/>
        </a:p>
      </dgm:t>
    </dgm:pt>
    <dgm:pt modelId="{CFC54044-2920-4789-886B-E8C025F4A2B5}" type="pres">
      <dgm:prSet presAssocID="{995A3369-D304-4D43-9511-4120F7EEA75A}" presName="aSpace" presStyleCnt="0"/>
      <dgm:spPr/>
    </dgm:pt>
    <dgm:pt modelId="{BA566F2C-194F-40EF-9ABF-A7117E5BB7F8}" type="pres">
      <dgm:prSet presAssocID="{5391BA16-45AE-45DC-92B0-DA75C33D2A5D}" presName="aNode" presStyleLbl="fgAcc1" presStyleIdx="4" presStyleCnt="5">
        <dgm:presLayoutVars>
          <dgm:bulletEnabled val="1"/>
        </dgm:presLayoutVars>
      </dgm:prSet>
      <dgm:spPr/>
      <dgm:t>
        <a:bodyPr/>
        <a:lstStyle/>
        <a:p>
          <a:endParaRPr lang="en-US"/>
        </a:p>
      </dgm:t>
    </dgm:pt>
    <dgm:pt modelId="{9BF8228A-153D-46B2-8580-535D4A49D959}" type="pres">
      <dgm:prSet presAssocID="{5391BA16-45AE-45DC-92B0-DA75C33D2A5D}" presName="aSpace" presStyleCnt="0"/>
      <dgm:spPr/>
    </dgm:pt>
  </dgm:ptLst>
  <dgm:cxnLst>
    <dgm:cxn modelId="{EDBAEB64-790C-49AB-97EB-BCA3C802F25B}" type="presOf" srcId="{995A3369-D304-4D43-9511-4120F7EEA75A}" destId="{5641CB0D-9969-4E02-9E9C-71A156C9991F}" srcOrd="0" destOrd="0" presId="urn:microsoft.com/office/officeart/2005/8/layout/pyramid2"/>
    <dgm:cxn modelId="{8C64515B-1AD7-4DC9-BAF2-8D8511041D36}" type="presOf" srcId="{94FD56DA-2FD5-4B57-A9B0-D2B1416B5A8F}" destId="{70B9FBEF-BD91-4F69-8EF8-EEECCA31701A}" srcOrd="0" destOrd="0" presId="urn:microsoft.com/office/officeart/2005/8/layout/pyramid2"/>
    <dgm:cxn modelId="{78F005F5-E3C5-40E5-ABB3-64023AA0873B}" srcId="{94FD56DA-2FD5-4B57-A9B0-D2B1416B5A8F}" destId="{995A3369-D304-4D43-9511-4120F7EEA75A}" srcOrd="3" destOrd="0" parTransId="{FB29A39C-D1C4-4357-A5FB-DB304D1EA85A}" sibTransId="{EE6E1C69-FB3F-4139-AA38-F54CA7881E4D}"/>
    <dgm:cxn modelId="{0E273035-0F6B-44F4-A511-E94E126C1B3D}" srcId="{94FD56DA-2FD5-4B57-A9B0-D2B1416B5A8F}" destId="{94ADFD98-4E8C-47F5-B81A-59F17DDBF12E}" srcOrd="0" destOrd="0" parTransId="{1273500B-728E-4D2D-8CBB-8D4CED6784FA}" sibTransId="{76439281-B0DF-4ED8-9ADF-C3534D0F8617}"/>
    <dgm:cxn modelId="{9C1CFBF1-D676-4D7F-8556-A33E719BEBDD}" type="presOf" srcId="{BF33214B-7264-4303-96B1-518B38942E23}" destId="{CF6FC300-2B24-453C-BE47-2C3CB4A16D59}" srcOrd="0" destOrd="0" presId="urn:microsoft.com/office/officeart/2005/8/layout/pyramid2"/>
    <dgm:cxn modelId="{0C41061E-0F1A-436C-83DD-D9C7388245B1}" srcId="{94FD56DA-2FD5-4B57-A9B0-D2B1416B5A8F}" destId="{5391BA16-45AE-45DC-92B0-DA75C33D2A5D}" srcOrd="4" destOrd="0" parTransId="{83D9B94C-5D7F-470C-8E0E-C1F7967013FE}" sibTransId="{3AE8B999-E1DF-46C0-A2F1-B2C1CDB612DF}"/>
    <dgm:cxn modelId="{5822881E-3CFA-4DC7-BBC4-699F31301AB1}" type="presOf" srcId="{36DD3CAD-CFA2-443E-B534-5A89C015E22F}" destId="{0C2F83C2-BD99-42C0-963E-FBE6CD6E1EBE}" srcOrd="0" destOrd="0" presId="urn:microsoft.com/office/officeart/2005/8/layout/pyramid2"/>
    <dgm:cxn modelId="{038E44FA-EFB6-401A-9ACB-D5434EDDC085}" type="presOf" srcId="{94ADFD98-4E8C-47F5-B81A-59F17DDBF12E}" destId="{415C71B6-A545-4434-B6CC-678F7F17DF8A}" srcOrd="0" destOrd="0" presId="urn:microsoft.com/office/officeart/2005/8/layout/pyramid2"/>
    <dgm:cxn modelId="{9C033FA8-CFE5-4424-BCF2-3E3B72E920FC}" type="presOf" srcId="{5391BA16-45AE-45DC-92B0-DA75C33D2A5D}" destId="{BA566F2C-194F-40EF-9ABF-A7117E5BB7F8}" srcOrd="0" destOrd="0" presId="urn:microsoft.com/office/officeart/2005/8/layout/pyramid2"/>
    <dgm:cxn modelId="{F80D6FBE-946D-4BDD-8A37-B1DE706BECDF}" srcId="{94FD56DA-2FD5-4B57-A9B0-D2B1416B5A8F}" destId="{36DD3CAD-CFA2-443E-B534-5A89C015E22F}" srcOrd="1" destOrd="0" parTransId="{DFD22855-58F6-424C-BC3C-FE9EB63511A3}" sibTransId="{E30B8F44-FC88-4516-8158-8170F49B4CCA}"/>
    <dgm:cxn modelId="{860B7478-DE9E-447C-A5CE-236C28575D8A}" srcId="{94FD56DA-2FD5-4B57-A9B0-D2B1416B5A8F}" destId="{BF33214B-7264-4303-96B1-518B38942E23}" srcOrd="2" destOrd="0" parTransId="{ECEA1503-BC3C-48E6-B2E5-23B819A9EE16}" sibTransId="{E8735254-70A9-4DE4-8AE8-FFC572299B30}"/>
    <dgm:cxn modelId="{C61A3657-EFD2-4F8E-80C6-C66BD09C5CD9}" type="presParOf" srcId="{70B9FBEF-BD91-4F69-8EF8-EEECCA31701A}" destId="{4E36ADAD-AEDA-42D1-B638-3781BD1EF707}" srcOrd="0" destOrd="0" presId="urn:microsoft.com/office/officeart/2005/8/layout/pyramid2"/>
    <dgm:cxn modelId="{31F7511C-9697-4C54-82AF-802F47555A8B}" type="presParOf" srcId="{70B9FBEF-BD91-4F69-8EF8-EEECCA31701A}" destId="{F59754C0-B45A-4D97-9C2F-1B05D462B33C}" srcOrd="1" destOrd="0" presId="urn:microsoft.com/office/officeart/2005/8/layout/pyramid2"/>
    <dgm:cxn modelId="{7598611B-0748-43E8-8862-D38F4E88DC2E}" type="presParOf" srcId="{F59754C0-B45A-4D97-9C2F-1B05D462B33C}" destId="{415C71B6-A545-4434-B6CC-678F7F17DF8A}" srcOrd="0" destOrd="0" presId="urn:microsoft.com/office/officeart/2005/8/layout/pyramid2"/>
    <dgm:cxn modelId="{67E7BCDF-148E-457E-A9F5-C22D8B992AF9}" type="presParOf" srcId="{F59754C0-B45A-4D97-9C2F-1B05D462B33C}" destId="{BEA24F16-A3B9-48B2-A17E-906F5449E6F0}" srcOrd="1" destOrd="0" presId="urn:microsoft.com/office/officeart/2005/8/layout/pyramid2"/>
    <dgm:cxn modelId="{5A1A3B18-0CEB-41DD-8817-4537BD788A94}" type="presParOf" srcId="{F59754C0-B45A-4D97-9C2F-1B05D462B33C}" destId="{0C2F83C2-BD99-42C0-963E-FBE6CD6E1EBE}" srcOrd="2" destOrd="0" presId="urn:microsoft.com/office/officeart/2005/8/layout/pyramid2"/>
    <dgm:cxn modelId="{D0002B74-1772-41AF-99AE-F882201D2019}" type="presParOf" srcId="{F59754C0-B45A-4D97-9C2F-1B05D462B33C}" destId="{C52B8CA3-AB69-46BC-BC8C-FB1B84BE3593}" srcOrd="3" destOrd="0" presId="urn:microsoft.com/office/officeart/2005/8/layout/pyramid2"/>
    <dgm:cxn modelId="{6707DDC8-5545-48C2-8607-106449E49F0D}" type="presParOf" srcId="{F59754C0-B45A-4D97-9C2F-1B05D462B33C}" destId="{CF6FC300-2B24-453C-BE47-2C3CB4A16D59}" srcOrd="4" destOrd="0" presId="urn:microsoft.com/office/officeart/2005/8/layout/pyramid2"/>
    <dgm:cxn modelId="{773DDF74-F47D-4591-9D94-00082C63C6A4}" type="presParOf" srcId="{F59754C0-B45A-4D97-9C2F-1B05D462B33C}" destId="{8AE3B62E-08E8-45AD-A006-68AD46EB0045}" srcOrd="5" destOrd="0" presId="urn:microsoft.com/office/officeart/2005/8/layout/pyramid2"/>
    <dgm:cxn modelId="{8984A084-074C-4243-8D5A-C948B6C860A4}" type="presParOf" srcId="{F59754C0-B45A-4D97-9C2F-1B05D462B33C}" destId="{5641CB0D-9969-4E02-9E9C-71A156C9991F}" srcOrd="6" destOrd="0" presId="urn:microsoft.com/office/officeart/2005/8/layout/pyramid2"/>
    <dgm:cxn modelId="{58525855-A999-4FF7-A375-BFE9879F4981}" type="presParOf" srcId="{F59754C0-B45A-4D97-9C2F-1B05D462B33C}" destId="{CFC54044-2920-4789-886B-E8C025F4A2B5}" srcOrd="7" destOrd="0" presId="urn:microsoft.com/office/officeart/2005/8/layout/pyramid2"/>
    <dgm:cxn modelId="{DC10B808-4FAE-4459-9ECD-F240C76B50DE}" type="presParOf" srcId="{F59754C0-B45A-4D97-9C2F-1B05D462B33C}" destId="{BA566F2C-194F-40EF-9ABF-A7117E5BB7F8}" srcOrd="8" destOrd="0" presId="urn:microsoft.com/office/officeart/2005/8/layout/pyramid2"/>
    <dgm:cxn modelId="{876B2FB6-2497-4209-963D-6E980AB9694F}" type="presParOf" srcId="{F59754C0-B45A-4D97-9C2F-1B05D462B33C}" destId="{9BF8228A-153D-46B2-8580-535D4A49D959}" srcOrd="9" destOrd="0" presId="urn:microsoft.com/office/officeart/2005/8/layout/pyramid2"/>
  </dgm:cxnLst>
  <dgm:bg/>
  <dgm:whole/>
</dgm:dataModel>
</file>

<file path=ppt/diagrams/data2.xml><?xml version="1.0" encoding="utf-8"?>
<dgm:dataModel xmlns:dgm="http://schemas.openxmlformats.org/drawingml/2006/diagram" xmlns:a="http://schemas.openxmlformats.org/drawingml/2006/main">
  <dgm:ptLst>
    <dgm:pt modelId="{D2529CA4-B6A7-4852-925D-2A503C837D89}" type="doc">
      <dgm:prSet loTypeId="urn:microsoft.com/office/officeart/2005/8/layout/hierarchy5" loCatId="hierarchy" qsTypeId="urn:microsoft.com/office/officeart/2005/8/quickstyle/simple1" qsCatId="simple" csTypeId="urn:microsoft.com/office/officeart/2005/8/colors/accent1_2" csCatId="accent1" phldr="1"/>
      <dgm:spPr/>
      <dgm:t>
        <a:bodyPr/>
        <a:lstStyle/>
        <a:p>
          <a:endParaRPr lang="en-US"/>
        </a:p>
      </dgm:t>
    </dgm:pt>
    <dgm:pt modelId="{17ED5412-FE3E-403F-8AF2-C973444B3F85}">
      <dgm:prSet phldrT="[Text]">
        <dgm:style>
          <a:lnRef idx="1">
            <a:schemeClr val="accent5"/>
          </a:lnRef>
          <a:fillRef idx="2">
            <a:schemeClr val="accent5"/>
          </a:fillRef>
          <a:effectRef idx="1">
            <a:schemeClr val="accent5"/>
          </a:effectRef>
          <a:fontRef idx="minor">
            <a:schemeClr val="dk1"/>
          </a:fontRef>
        </dgm:style>
      </dgm:prSet>
      <dgm:spPr/>
      <dgm:t>
        <a:bodyPr/>
        <a:lstStyle/>
        <a:p>
          <a:r>
            <a:rPr lang="en-US" dirty="0" smtClean="0"/>
            <a:t>Classical Theory</a:t>
          </a:r>
          <a:endParaRPr lang="en-US" dirty="0"/>
        </a:p>
      </dgm:t>
    </dgm:pt>
    <dgm:pt modelId="{885D704C-8C43-4E15-B4CC-25D40BA2858E}" type="parTrans" cxnId="{0B5B5044-6D3C-4B85-B498-7CD5A576EB98}">
      <dgm:prSet/>
      <dgm:spPr/>
      <dgm:t>
        <a:bodyPr/>
        <a:lstStyle/>
        <a:p>
          <a:endParaRPr lang="en-US"/>
        </a:p>
      </dgm:t>
    </dgm:pt>
    <dgm:pt modelId="{7D6C7D87-D146-45A9-9A2D-E39455F6A7F4}" type="sibTrans" cxnId="{0B5B5044-6D3C-4B85-B498-7CD5A576EB98}">
      <dgm:prSet/>
      <dgm:spPr/>
      <dgm:t>
        <a:bodyPr/>
        <a:lstStyle/>
        <a:p>
          <a:endParaRPr lang="en-US"/>
        </a:p>
      </dgm:t>
    </dgm:pt>
    <dgm:pt modelId="{9B392B8C-BA87-4741-BFA9-205D591B277E}">
      <dgm:prSet phldrT="[Text]">
        <dgm:style>
          <a:lnRef idx="1">
            <a:schemeClr val="accent5"/>
          </a:lnRef>
          <a:fillRef idx="2">
            <a:schemeClr val="accent5"/>
          </a:fillRef>
          <a:effectRef idx="1">
            <a:schemeClr val="accent5"/>
          </a:effectRef>
          <a:fontRef idx="minor">
            <a:schemeClr val="dk1"/>
          </a:fontRef>
        </dgm:style>
      </dgm:prSet>
      <dgm:spPr/>
      <dgm:t>
        <a:bodyPr/>
        <a:lstStyle/>
        <a:p>
          <a:endParaRPr lang="en-US" dirty="0" smtClean="0"/>
        </a:p>
        <a:p>
          <a:r>
            <a:rPr lang="en-US" dirty="0" smtClean="0"/>
            <a:t>Frederick W. Taylor</a:t>
          </a:r>
        </a:p>
        <a:p>
          <a:r>
            <a:rPr lang="en-US" dirty="0" smtClean="0"/>
            <a:t>Henry L. Gantt, Lillian </a:t>
          </a:r>
          <a:r>
            <a:rPr lang="en-US" dirty="0" err="1" smtClean="0"/>
            <a:t>Gilbreth</a:t>
          </a:r>
          <a:r>
            <a:rPr lang="en-US" dirty="0" smtClean="0"/>
            <a:t> </a:t>
          </a:r>
        </a:p>
        <a:p>
          <a:r>
            <a:rPr lang="en-US" dirty="0" smtClean="0"/>
            <a:t>Scientific Management School</a:t>
          </a:r>
          <a:endParaRPr lang="en-US" dirty="0"/>
        </a:p>
      </dgm:t>
    </dgm:pt>
    <dgm:pt modelId="{AFC963B6-7021-462B-9026-54D2CC49C730}" type="parTrans" cxnId="{CB4FB8BE-32A4-40B4-AB3E-09833AEE9C98}">
      <dgm:prSet/>
      <dgm:spPr/>
      <dgm:t>
        <a:bodyPr/>
        <a:lstStyle/>
        <a:p>
          <a:endParaRPr lang="en-US"/>
        </a:p>
      </dgm:t>
    </dgm:pt>
    <dgm:pt modelId="{B3A92F63-DE34-4D80-A37E-879FEA914DF0}" type="sibTrans" cxnId="{CB4FB8BE-32A4-40B4-AB3E-09833AEE9C98}">
      <dgm:prSet/>
      <dgm:spPr/>
      <dgm:t>
        <a:bodyPr/>
        <a:lstStyle/>
        <a:p>
          <a:endParaRPr lang="en-US"/>
        </a:p>
      </dgm:t>
    </dgm:pt>
    <dgm:pt modelId="{28166403-9054-4335-84D8-02E5E6B73A82}">
      <dgm:prSet phldrT="[Text]">
        <dgm:style>
          <a:lnRef idx="1">
            <a:schemeClr val="accent5"/>
          </a:lnRef>
          <a:fillRef idx="2">
            <a:schemeClr val="accent5"/>
          </a:fillRef>
          <a:effectRef idx="1">
            <a:schemeClr val="accent5"/>
          </a:effectRef>
          <a:fontRef idx="minor">
            <a:schemeClr val="dk1"/>
          </a:fontRef>
        </dgm:style>
      </dgm:prSet>
      <dgm:spPr/>
      <dgm:t>
        <a:bodyPr/>
        <a:lstStyle/>
        <a:p>
          <a:r>
            <a:rPr lang="en-US" dirty="0" smtClean="0"/>
            <a:t>Henry </a:t>
          </a:r>
          <a:r>
            <a:rPr lang="en-US" dirty="0" err="1" smtClean="0"/>
            <a:t>Fayol</a:t>
          </a:r>
          <a:r>
            <a:rPr lang="en-US" dirty="0" smtClean="0"/>
            <a:t> </a:t>
          </a:r>
        </a:p>
        <a:p>
          <a:r>
            <a:rPr lang="en-US" dirty="0" smtClean="0"/>
            <a:t>Classical  </a:t>
          </a:r>
          <a:r>
            <a:rPr lang="en-US" dirty="0" err="1" smtClean="0"/>
            <a:t>Organisation</a:t>
          </a:r>
          <a:r>
            <a:rPr lang="en-US" dirty="0" smtClean="0"/>
            <a:t> Theory</a:t>
          </a:r>
          <a:endParaRPr lang="en-US" dirty="0"/>
        </a:p>
      </dgm:t>
    </dgm:pt>
    <dgm:pt modelId="{FE36ADEB-58B3-447B-9C39-CD9E5E18B475}" type="parTrans" cxnId="{B1BECF45-478C-4FA9-AF10-B9529B870799}">
      <dgm:prSet/>
      <dgm:spPr/>
      <dgm:t>
        <a:bodyPr/>
        <a:lstStyle/>
        <a:p>
          <a:endParaRPr lang="en-US"/>
        </a:p>
      </dgm:t>
    </dgm:pt>
    <dgm:pt modelId="{B4A5E890-8BCE-4013-A699-165714492F37}" type="sibTrans" cxnId="{B1BECF45-478C-4FA9-AF10-B9529B870799}">
      <dgm:prSet/>
      <dgm:spPr/>
      <dgm:t>
        <a:bodyPr/>
        <a:lstStyle/>
        <a:p>
          <a:endParaRPr lang="en-US"/>
        </a:p>
      </dgm:t>
    </dgm:pt>
    <dgm:pt modelId="{CE701BC4-4AD0-42E9-B1CB-386C8F11BD6F}">
      <dgm:prSet phldrT="[Text]">
        <dgm:style>
          <a:lnRef idx="1">
            <a:schemeClr val="accent5"/>
          </a:lnRef>
          <a:fillRef idx="2">
            <a:schemeClr val="accent5"/>
          </a:fillRef>
          <a:effectRef idx="1">
            <a:schemeClr val="accent5"/>
          </a:effectRef>
          <a:fontRef idx="minor">
            <a:schemeClr val="dk1"/>
          </a:fontRef>
        </dgm:style>
      </dgm:prSet>
      <dgm:spPr/>
      <dgm:t>
        <a:bodyPr/>
        <a:lstStyle/>
        <a:p>
          <a:r>
            <a:rPr lang="en-US" dirty="0" smtClean="0"/>
            <a:t>Weber </a:t>
          </a:r>
        </a:p>
        <a:p>
          <a:r>
            <a:rPr lang="en-US" dirty="0" smtClean="0"/>
            <a:t>Bureaucracy </a:t>
          </a:r>
          <a:endParaRPr lang="en-US" dirty="0"/>
        </a:p>
      </dgm:t>
    </dgm:pt>
    <dgm:pt modelId="{3D4CCB55-D3E3-4C3E-93C3-7B496BEF6CF4}" type="parTrans" cxnId="{93D2C390-7F19-4E5F-BCFE-A8DC7C89D735}">
      <dgm:prSet/>
      <dgm:spPr/>
      <dgm:t>
        <a:bodyPr/>
        <a:lstStyle/>
        <a:p>
          <a:endParaRPr lang="en-US"/>
        </a:p>
      </dgm:t>
    </dgm:pt>
    <dgm:pt modelId="{CFEA98C3-0868-4BA4-8F01-9A5ADF6F9E3A}" type="sibTrans" cxnId="{93D2C390-7F19-4E5F-BCFE-A8DC7C89D735}">
      <dgm:prSet/>
      <dgm:spPr/>
      <dgm:t>
        <a:bodyPr/>
        <a:lstStyle/>
        <a:p>
          <a:endParaRPr lang="en-US"/>
        </a:p>
      </dgm:t>
    </dgm:pt>
    <dgm:pt modelId="{D5329F2B-4844-4738-AE97-7235ACE467F9}" type="pres">
      <dgm:prSet presAssocID="{D2529CA4-B6A7-4852-925D-2A503C837D89}" presName="mainComposite" presStyleCnt="0">
        <dgm:presLayoutVars>
          <dgm:chPref val="1"/>
          <dgm:dir/>
          <dgm:animOne val="branch"/>
          <dgm:animLvl val="lvl"/>
          <dgm:resizeHandles val="exact"/>
        </dgm:presLayoutVars>
      </dgm:prSet>
      <dgm:spPr/>
      <dgm:t>
        <a:bodyPr/>
        <a:lstStyle/>
        <a:p>
          <a:endParaRPr lang="en-US"/>
        </a:p>
      </dgm:t>
    </dgm:pt>
    <dgm:pt modelId="{C105039B-3C02-4D6F-A224-C50E746C243B}" type="pres">
      <dgm:prSet presAssocID="{D2529CA4-B6A7-4852-925D-2A503C837D89}" presName="hierFlow" presStyleCnt="0"/>
      <dgm:spPr/>
    </dgm:pt>
    <dgm:pt modelId="{A88BBD0B-7BA4-4449-A6EE-A8CA858E7697}" type="pres">
      <dgm:prSet presAssocID="{D2529CA4-B6A7-4852-925D-2A503C837D89}" presName="hierChild1" presStyleCnt="0">
        <dgm:presLayoutVars>
          <dgm:chPref val="1"/>
          <dgm:animOne val="branch"/>
          <dgm:animLvl val="lvl"/>
        </dgm:presLayoutVars>
      </dgm:prSet>
      <dgm:spPr/>
    </dgm:pt>
    <dgm:pt modelId="{5C92C3AB-DFE5-441A-B17D-2FEFC3884D66}" type="pres">
      <dgm:prSet presAssocID="{17ED5412-FE3E-403F-8AF2-C973444B3F85}" presName="Name17" presStyleCnt="0"/>
      <dgm:spPr/>
    </dgm:pt>
    <dgm:pt modelId="{F87BACD6-1035-4020-8C5E-FEC13E469879}" type="pres">
      <dgm:prSet presAssocID="{17ED5412-FE3E-403F-8AF2-C973444B3F85}" presName="level1Shape" presStyleLbl="node0" presStyleIdx="0" presStyleCnt="1">
        <dgm:presLayoutVars>
          <dgm:chPref val="3"/>
        </dgm:presLayoutVars>
      </dgm:prSet>
      <dgm:spPr/>
      <dgm:t>
        <a:bodyPr/>
        <a:lstStyle/>
        <a:p>
          <a:endParaRPr lang="en-US"/>
        </a:p>
      </dgm:t>
    </dgm:pt>
    <dgm:pt modelId="{38011AAF-4726-4BD1-8FB8-64358F3BDCE6}" type="pres">
      <dgm:prSet presAssocID="{17ED5412-FE3E-403F-8AF2-C973444B3F85}" presName="hierChild2" presStyleCnt="0"/>
      <dgm:spPr/>
    </dgm:pt>
    <dgm:pt modelId="{02020AD8-9E0A-417E-86ED-1C999B74F7D4}" type="pres">
      <dgm:prSet presAssocID="{AFC963B6-7021-462B-9026-54D2CC49C730}" presName="Name25" presStyleLbl="parChTrans1D2" presStyleIdx="0" presStyleCnt="3"/>
      <dgm:spPr/>
      <dgm:t>
        <a:bodyPr/>
        <a:lstStyle/>
        <a:p>
          <a:endParaRPr lang="en-US"/>
        </a:p>
      </dgm:t>
    </dgm:pt>
    <dgm:pt modelId="{CAB9C72C-7DEE-4356-BD81-E277481F16AF}" type="pres">
      <dgm:prSet presAssocID="{AFC963B6-7021-462B-9026-54D2CC49C730}" presName="connTx" presStyleLbl="parChTrans1D2" presStyleIdx="0" presStyleCnt="3"/>
      <dgm:spPr/>
      <dgm:t>
        <a:bodyPr/>
        <a:lstStyle/>
        <a:p>
          <a:endParaRPr lang="en-US"/>
        </a:p>
      </dgm:t>
    </dgm:pt>
    <dgm:pt modelId="{753A4DFA-619A-47E9-AC1E-828A4D50DA0B}" type="pres">
      <dgm:prSet presAssocID="{9B392B8C-BA87-4741-BFA9-205D591B277E}" presName="Name30" presStyleCnt="0"/>
      <dgm:spPr/>
    </dgm:pt>
    <dgm:pt modelId="{6F5A8960-1EA6-4B42-823B-0DFBA89325D4}" type="pres">
      <dgm:prSet presAssocID="{9B392B8C-BA87-4741-BFA9-205D591B277E}" presName="level2Shape" presStyleLbl="node2" presStyleIdx="0" presStyleCnt="3"/>
      <dgm:spPr/>
      <dgm:t>
        <a:bodyPr/>
        <a:lstStyle/>
        <a:p>
          <a:endParaRPr lang="en-US"/>
        </a:p>
      </dgm:t>
    </dgm:pt>
    <dgm:pt modelId="{82151500-2735-4364-A32A-BD3DDCC7C60D}" type="pres">
      <dgm:prSet presAssocID="{9B392B8C-BA87-4741-BFA9-205D591B277E}" presName="hierChild3" presStyleCnt="0"/>
      <dgm:spPr/>
    </dgm:pt>
    <dgm:pt modelId="{DFABC3EA-D1D5-4555-9320-AF2D3B1F2D8D}" type="pres">
      <dgm:prSet presAssocID="{FE36ADEB-58B3-447B-9C39-CD9E5E18B475}" presName="Name25" presStyleLbl="parChTrans1D2" presStyleIdx="1" presStyleCnt="3"/>
      <dgm:spPr/>
      <dgm:t>
        <a:bodyPr/>
        <a:lstStyle/>
        <a:p>
          <a:endParaRPr lang="en-US"/>
        </a:p>
      </dgm:t>
    </dgm:pt>
    <dgm:pt modelId="{E896EE46-266C-4CF7-BA3C-3D2243E6FCEF}" type="pres">
      <dgm:prSet presAssocID="{FE36ADEB-58B3-447B-9C39-CD9E5E18B475}" presName="connTx" presStyleLbl="parChTrans1D2" presStyleIdx="1" presStyleCnt="3"/>
      <dgm:spPr/>
      <dgm:t>
        <a:bodyPr/>
        <a:lstStyle/>
        <a:p>
          <a:endParaRPr lang="en-US"/>
        </a:p>
      </dgm:t>
    </dgm:pt>
    <dgm:pt modelId="{FA64873E-048D-4CCA-ADA6-5DFAD8D4B606}" type="pres">
      <dgm:prSet presAssocID="{28166403-9054-4335-84D8-02E5E6B73A82}" presName="Name30" presStyleCnt="0"/>
      <dgm:spPr/>
    </dgm:pt>
    <dgm:pt modelId="{16B7B8BD-2563-461B-BECD-200B91CD9FFD}" type="pres">
      <dgm:prSet presAssocID="{28166403-9054-4335-84D8-02E5E6B73A82}" presName="level2Shape" presStyleLbl="node2" presStyleIdx="1" presStyleCnt="3"/>
      <dgm:spPr/>
      <dgm:t>
        <a:bodyPr/>
        <a:lstStyle/>
        <a:p>
          <a:endParaRPr lang="en-US"/>
        </a:p>
      </dgm:t>
    </dgm:pt>
    <dgm:pt modelId="{422D1CDF-23AC-4E98-8A6F-DB3CBC7B68EE}" type="pres">
      <dgm:prSet presAssocID="{28166403-9054-4335-84D8-02E5E6B73A82}" presName="hierChild3" presStyleCnt="0"/>
      <dgm:spPr/>
    </dgm:pt>
    <dgm:pt modelId="{9047415D-8C65-429F-ACC7-806BFD8952F1}" type="pres">
      <dgm:prSet presAssocID="{3D4CCB55-D3E3-4C3E-93C3-7B496BEF6CF4}" presName="Name25" presStyleLbl="parChTrans1D2" presStyleIdx="2" presStyleCnt="3"/>
      <dgm:spPr/>
      <dgm:t>
        <a:bodyPr/>
        <a:lstStyle/>
        <a:p>
          <a:endParaRPr lang="en-US"/>
        </a:p>
      </dgm:t>
    </dgm:pt>
    <dgm:pt modelId="{18F61E4C-CA92-45AD-BC05-F8B53E02D154}" type="pres">
      <dgm:prSet presAssocID="{3D4CCB55-D3E3-4C3E-93C3-7B496BEF6CF4}" presName="connTx" presStyleLbl="parChTrans1D2" presStyleIdx="2" presStyleCnt="3"/>
      <dgm:spPr/>
      <dgm:t>
        <a:bodyPr/>
        <a:lstStyle/>
        <a:p>
          <a:endParaRPr lang="en-US"/>
        </a:p>
      </dgm:t>
    </dgm:pt>
    <dgm:pt modelId="{EB7661F2-87D7-4CAA-96FB-66450E1FE56C}" type="pres">
      <dgm:prSet presAssocID="{CE701BC4-4AD0-42E9-B1CB-386C8F11BD6F}" presName="Name30" presStyleCnt="0"/>
      <dgm:spPr/>
    </dgm:pt>
    <dgm:pt modelId="{18DEFC16-7750-4403-AB46-22B9617E24B6}" type="pres">
      <dgm:prSet presAssocID="{CE701BC4-4AD0-42E9-B1CB-386C8F11BD6F}" presName="level2Shape" presStyleLbl="node2" presStyleIdx="2" presStyleCnt="3"/>
      <dgm:spPr/>
      <dgm:t>
        <a:bodyPr/>
        <a:lstStyle/>
        <a:p>
          <a:endParaRPr lang="en-US"/>
        </a:p>
      </dgm:t>
    </dgm:pt>
    <dgm:pt modelId="{B1CDD7BF-3D66-431A-8273-5C156692173E}" type="pres">
      <dgm:prSet presAssocID="{CE701BC4-4AD0-42E9-B1CB-386C8F11BD6F}" presName="hierChild3" presStyleCnt="0"/>
      <dgm:spPr/>
    </dgm:pt>
    <dgm:pt modelId="{235F131A-FD8D-48D1-ADBB-C8B2FB0013D8}" type="pres">
      <dgm:prSet presAssocID="{D2529CA4-B6A7-4852-925D-2A503C837D89}" presName="bgShapesFlow" presStyleCnt="0"/>
      <dgm:spPr/>
    </dgm:pt>
  </dgm:ptLst>
  <dgm:cxnLst>
    <dgm:cxn modelId="{221FB670-B692-4DD2-B7E5-B3193BD9D12B}" type="presOf" srcId="{28166403-9054-4335-84D8-02E5E6B73A82}" destId="{16B7B8BD-2563-461B-BECD-200B91CD9FFD}" srcOrd="0" destOrd="0" presId="urn:microsoft.com/office/officeart/2005/8/layout/hierarchy5"/>
    <dgm:cxn modelId="{B9E54820-290C-4731-BCEB-A4BF1D5DEEF9}" type="presOf" srcId="{AFC963B6-7021-462B-9026-54D2CC49C730}" destId="{02020AD8-9E0A-417E-86ED-1C999B74F7D4}" srcOrd="0" destOrd="0" presId="urn:microsoft.com/office/officeart/2005/8/layout/hierarchy5"/>
    <dgm:cxn modelId="{D04F1812-0533-439B-9E75-23316EED8881}" type="presOf" srcId="{9B392B8C-BA87-4741-BFA9-205D591B277E}" destId="{6F5A8960-1EA6-4B42-823B-0DFBA89325D4}" srcOrd="0" destOrd="0" presId="urn:microsoft.com/office/officeart/2005/8/layout/hierarchy5"/>
    <dgm:cxn modelId="{DFB7C6E5-FC90-403D-8DAA-0CD9E8A70085}" type="presOf" srcId="{17ED5412-FE3E-403F-8AF2-C973444B3F85}" destId="{F87BACD6-1035-4020-8C5E-FEC13E469879}" srcOrd="0" destOrd="0" presId="urn:microsoft.com/office/officeart/2005/8/layout/hierarchy5"/>
    <dgm:cxn modelId="{D89643F0-4BC6-4599-B3FF-45F2C5F3969D}" type="presOf" srcId="{3D4CCB55-D3E3-4C3E-93C3-7B496BEF6CF4}" destId="{18F61E4C-CA92-45AD-BC05-F8B53E02D154}" srcOrd="1" destOrd="0" presId="urn:microsoft.com/office/officeart/2005/8/layout/hierarchy5"/>
    <dgm:cxn modelId="{DD541F47-2E3C-4608-8BB5-3B5F174A2A12}" type="presOf" srcId="{FE36ADEB-58B3-447B-9C39-CD9E5E18B475}" destId="{E896EE46-266C-4CF7-BA3C-3D2243E6FCEF}" srcOrd="1" destOrd="0" presId="urn:microsoft.com/office/officeart/2005/8/layout/hierarchy5"/>
    <dgm:cxn modelId="{0B5B5044-6D3C-4B85-B498-7CD5A576EB98}" srcId="{D2529CA4-B6A7-4852-925D-2A503C837D89}" destId="{17ED5412-FE3E-403F-8AF2-C973444B3F85}" srcOrd="0" destOrd="0" parTransId="{885D704C-8C43-4E15-B4CC-25D40BA2858E}" sibTransId="{7D6C7D87-D146-45A9-9A2D-E39455F6A7F4}"/>
    <dgm:cxn modelId="{CB4FB8BE-32A4-40B4-AB3E-09833AEE9C98}" srcId="{17ED5412-FE3E-403F-8AF2-C973444B3F85}" destId="{9B392B8C-BA87-4741-BFA9-205D591B277E}" srcOrd="0" destOrd="0" parTransId="{AFC963B6-7021-462B-9026-54D2CC49C730}" sibTransId="{B3A92F63-DE34-4D80-A37E-879FEA914DF0}"/>
    <dgm:cxn modelId="{FD823E96-660D-47ED-819A-5DD8CD2B934B}" type="presOf" srcId="{D2529CA4-B6A7-4852-925D-2A503C837D89}" destId="{D5329F2B-4844-4738-AE97-7235ACE467F9}" srcOrd="0" destOrd="0" presId="urn:microsoft.com/office/officeart/2005/8/layout/hierarchy5"/>
    <dgm:cxn modelId="{428B9209-30EA-4F1E-B359-8889E7337A20}" type="presOf" srcId="{FE36ADEB-58B3-447B-9C39-CD9E5E18B475}" destId="{DFABC3EA-D1D5-4555-9320-AF2D3B1F2D8D}" srcOrd="0" destOrd="0" presId="urn:microsoft.com/office/officeart/2005/8/layout/hierarchy5"/>
    <dgm:cxn modelId="{93D2C390-7F19-4E5F-BCFE-A8DC7C89D735}" srcId="{17ED5412-FE3E-403F-8AF2-C973444B3F85}" destId="{CE701BC4-4AD0-42E9-B1CB-386C8F11BD6F}" srcOrd="2" destOrd="0" parTransId="{3D4CCB55-D3E3-4C3E-93C3-7B496BEF6CF4}" sibTransId="{CFEA98C3-0868-4BA4-8F01-9A5ADF6F9E3A}"/>
    <dgm:cxn modelId="{B1BECF45-478C-4FA9-AF10-B9529B870799}" srcId="{17ED5412-FE3E-403F-8AF2-C973444B3F85}" destId="{28166403-9054-4335-84D8-02E5E6B73A82}" srcOrd="1" destOrd="0" parTransId="{FE36ADEB-58B3-447B-9C39-CD9E5E18B475}" sibTransId="{B4A5E890-8BCE-4013-A699-165714492F37}"/>
    <dgm:cxn modelId="{E778D9F3-449D-49D8-AC5B-FD7A9D21CF4B}" type="presOf" srcId="{3D4CCB55-D3E3-4C3E-93C3-7B496BEF6CF4}" destId="{9047415D-8C65-429F-ACC7-806BFD8952F1}" srcOrd="0" destOrd="0" presId="urn:microsoft.com/office/officeart/2005/8/layout/hierarchy5"/>
    <dgm:cxn modelId="{5EDB55D8-076E-4AAB-8588-C15B003F7252}" type="presOf" srcId="{AFC963B6-7021-462B-9026-54D2CC49C730}" destId="{CAB9C72C-7DEE-4356-BD81-E277481F16AF}" srcOrd="1" destOrd="0" presId="urn:microsoft.com/office/officeart/2005/8/layout/hierarchy5"/>
    <dgm:cxn modelId="{1DD05F7D-E411-44E4-94EB-278D5FB58BE1}" type="presOf" srcId="{CE701BC4-4AD0-42E9-B1CB-386C8F11BD6F}" destId="{18DEFC16-7750-4403-AB46-22B9617E24B6}" srcOrd="0" destOrd="0" presId="urn:microsoft.com/office/officeart/2005/8/layout/hierarchy5"/>
    <dgm:cxn modelId="{9980AFBE-755D-45F7-A469-378F1D38A423}" type="presParOf" srcId="{D5329F2B-4844-4738-AE97-7235ACE467F9}" destId="{C105039B-3C02-4D6F-A224-C50E746C243B}" srcOrd="0" destOrd="0" presId="urn:microsoft.com/office/officeart/2005/8/layout/hierarchy5"/>
    <dgm:cxn modelId="{ED5D78EF-CA20-4AF6-A9FD-4236AEB26EB4}" type="presParOf" srcId="{C105039B-3C02-4D6F-A224-C50E746C243B}" destId="{A88BBD0B-7BA4-4449-A6EE-A8CA858E7697}" srcOrd="0" destOrd="0" presId="urn:microsoft.com/office/officeart/2005/8/layout/hierarchy5"/>
    <dgm:cxn modelId="{7F5D2F7A-E421-42B7-ABA2-370516699A55}" type="presParOf" srcId="{A88BBD0B-7BA4-4449-A6EE-A8CA858E7697}" destId="{5C92C3AB-DFE5-441A-B17D-2FEFC3884D66}" srcOrd="0" destOrd="0" presId="urn:microsoft.com/office/officeart/2005/8/layout/hierarchy5"/>
    <dgm:cxn modelId="{20117E38-3E98-432E-BAA3-9D4B522B2BDE}" type="presParOf" srcId="{5C92C3AB-DFE5-441A-B17D-2FEFC3884D66}" destId="{F87BACD6-1035-4020-8C5E-FEC13E469879}" srcOrd="0" destOrd="0" presId="urn:microsoft.com/office/officeart/2005/8/layout/hierarchy5"/>
    <dgm:cxn modelId="{161D8B3F-3EB2-49BC-AD1E-2332F78CE858}" type="presParOf" srcId="{5C92C3AB-DFE5-441A-B17D-2FEFC3884D66}" destId="{38011AAF-4726-4BD1-8FB8-64358F3BDCE6}" srcOrd="1" destOrd="0" presId="urn:microsoft.com/office/officeart/2005/8/layout/hierarchy5"/>
    <dgm:cxn modelId="{829061C1-9E80-4574-9783-870551EDF49E}" type="presParOf" srcId="{38011AAF-4726-4BD1-8FB8-64358F3BDCE6}" destId="{02020AD8-9E0A-417E-86ED-1C999B74F7D4}" srcOrd="0" destOrd="0" presId="urn:microsoft.com/office/officeart/2005/8/layout/hierarchy5"/>
    <dgm:cxn modelId="{4B299E4D-2B89-47D5-A6F3-BB6B81785005}" type="presParOf" srcId="{02020AD8-9E0A-417E-86ED-1C999B74F7D4}" destId="{CAB9C72C-7DEE-4356-BD81-E277481F16AF}" srcOrd="0" destOrd="0" presId="urn:microsoft.com/office/officeart/2005/8/layout/hierarchy5"/>
    <dgm:cxn modelId="{9F1650D9-9E16-4905-8D3B-290171397739}" type="presParOf" srcId="{38011AAF-4726-4BD1-8FB8-64358F3BDCE6}" destId="{753A4DFA-619A-47E9-AC1E-828A4D50DA0B}" srcOrd="1" destOrd="0" presId="urn:microsoft.com/office/officeart/2005/8/layout/hierarchy5"/>
    <dgm:cxn modelId="{9AA63723-C456-4C47-A4D0-267A7782A4BB}" type="presParOf" srcId="{753A4DFA-619A-47E9-AC1E-828A4D50DA0B}" destId="{6F5A8960-1EA6-4B42-823B-0DFBA89325D4}" srcOrd="0" destOrd="0" presId="urn:microsoft.com/office/officeart/2005/8/layout/hierarchy5"/>
    <dgm:cxn modelId="{C9934441-8DF7-4CB7-BC59-E70566DAFFC8}" type="presParOf" srcId="{753A4DFA-619A-47E9-AC1E-828A4D50DA0B}" destId="{82151500-2735-4364-A32A-BD3DDCC7C60D}" srcOrd="1" destOrd="0" presId="urn:microsoft.com/office/officeart/2005/8/layout/hierarchy5"/>
    <dgm:cxn modelId="{22C2DCBB-A1D5-4064-B41B-78F06573E4FC}" type="presParOf" srcId="{38011AAF-4726-4BD1-8FB8-64358F3BDCE6}" destId="{DFABC3EA-D1D5-4555-9320-AF2D3B1F2D8D}" srcOrd="2" destOrd="0" presId="urn:microsoft.com/office/officeart/2005/8/layout/hierarchy5"/>
    <dgm:cxn modelId="{0319F25F-E8E5-4F17-A222-6C7817112857}" type="presParOf" srcId="{DFABC3EA-D1D5-4555-9320-AF2D3B1F2D8D}" destId="{E896EE46-266C-4CF7-BA3C-3D2243E6FCEF}" srcOrd="0" destOrd="0" presId="urn:microsoft.com/office/officeart/2005/8/layout/hierarchy5"/>
    <dgm:cxn modelId="{71BF553E-6127-4EDB-BBC6-DBEDBCA275CD}" type="presParOf" srcId="{38011AAF-4726-4BD1-8FB8-64358F3BDCE6}" destId="{FA64873E-048D-4CCA-ADA6-5DFAD8D4B606}" srcOrd="3" destOrd="0" presId="urn:microsoft.com/office/officeart/2005/8/layout/hierarchy5"/>
    <dgm:cxn modelId="{085806A8-9C03-45D0-A783-1AD34D2D4A88}" type="presParOf" srcId="{FA64873E-048D-4CCA-ADA6-5DFAD8D4B606}" destId="{16B7B8BD-2563-461B-BECD-200B91CD9FFD}" srcOrd="0" destOrd="0" presId="urn:microsoft.com/office/officeart/2005/8/layout/hierarchy5"/>
    <dgm:cxn modelId="{7387F3A0-9FBD-4EF2-A4F1-CDF4EFCF3C8C}" type="presParOf" srcId="{FA64873E-048D-4CCA-ADA6-5DFAD8D4B606}" destId="{422D1CDF-23AC-4E98-8A6F-DB3CBC7B68EE}" srcOrd="1" destOrd="0" presId="urn:microsoft.com/office/officeart/2005/8/layout/hierarchy5"/>
    <dgm:cxn modelId="{0BF61C88-1A6C-43BB-8A8F-D5200A71C631}" type="presParOf" srcId="{38011AAF-4726-4BD1-8FB8-64358F3BDCE6}" destId="{9047415D-8C65-429F-ACC7-806BFD8952F1}" srcOrd="4" destOrd="0" presId="urn:microsoft.com/office/officeart/2005/8/layout/hierarchy5"/>
    <dgm:cxn modelId="{CA17BD0C-FECA-4966-AAE4-65D7B4388E8D}" type="presParOf" srcId="{9047415D-8C65-429F-ACC7-806BFD8952F1}" destId="{18F61E4C-CA92-45AD-BC05-F8B53E02D154}" srcOrd="0" destOrd="0" presId="urn:microsoft.com/office/officeart/2005/8/layout/hierarchy5"/>
    <dgm:cxn modelId="{C738DE6A-F2B3-4551-ABC4-118D890DD5C2}" type="presParOf" srcId="{38011AAF-4726-4BD1-8FB8-64358F3BDCE6}" destId="{EB7661F2-87D7-4CAA-96FB-66450E1FE56C}" srcOrd="5" destOrd="0" presId="urn:microsoft.com/office/officeart/2005/8/layout/hierarchy5"/>
    <dgm:cxn modelId="{9B6ACF7C-ABEF-49A3-B08C-1AE4674E7BC1}" type="presParOf" srcId="{EB7661F2-87D7-4CAA-96FB-66450E1FE56C}" destId="{18DEFC16-7750-4403-AB46-22B9617E24B6}" srcOrd="0" destOrd="0" presId="urn:microsoft.com/office/officeart/2005/8/layout/hierarchy5"/>
    <dgm:cxn modelId="{E3F37F79-4465-49B2-96DF-7D0DA59CD723}" type="presParOf" srcId="{EB7661F2-87D7-4CAA-96FB-66450E1FE56C}" destId="{B1CDD7BF-3D66-431A-8273-5C156692173E}" srcOrd="1" destOrd="0" presId="urn:microsoft.com/office/officeart/2005/8/layout/hierarchy5"/>
    <dgm:cxn modelId="{3BE8EAFD-EEE4-4F2D-97E0-C38FD30018F6}" type="presParOf" srcId="{D5329F2B-4844-4738-AE97-7235ACE467F9}" destId="{235F131A-FD8D-48D1-ADBB-C8B2FB0013D8}" srcOrd="1" destOrd="0" presId="urn:microsoft.com/office/officeart/2005/8/layout/hierarchy5"/>
  </dgm:cxnLst>
  <dgm:bg/>
  <dgm:whole/>
</dgm:dataModel>
</file>

<file path=ppt/diagrams/data3.xml><?xml version="1.0" encoding="utf-8"?>
<dgm:dataModel xmlns:dgm="http://schemas.openxmlformats.org/drawingml/2006/diagram" xmlns:a="http://schemas.openxmlformats.org/drawingml/2006/main">
  <dgm:ptLst>
    <dgm:pt modelId="{F87E7655-0776-4E32-9CE9-252C7B0383F1}"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481AFF86-D051-4ADD-A352-5D54844A131B}">
      <dgm:prSet phldrT="[Text]" custT="1">
        <dgm:style>
          <a:lnRef idx="1">
            <a:schemeClr val="accent5"/>
          </a:lnRef>
          <a:fillRef idx="2">
            <a:schemeClr val="accent5"/>
          </a:fillRef>
          <a:effectRef idx="1">
            <a:schemeClr val="accent5"/>
          </a:effectRef>
          <a:fontRef idx="minor">
            <a:schemeClr val="dk1"/>
          </a:fontRef>
        </dgm:style>
      </dgm:prSet>
      <dgm:spPr/>
      <dgm:t>
        <a:bodyPr/>
        <a:lstStyle/>
        <a:p>
          <a:r>
            <a:rPr lang="en-US" sz="2400" dirty="0" smtClean="0"/>
            <a:t>THE BEHAVIORAL SCHOOL OR NEO- CLASSICAL THEORY</a:t>
          </a:r>
          <a:endParaRPr lang="en-US" sz="2400" dirty="0"/>
        </a:p>
      </dgm:t>
    </dgm:pt>
    <dgm:pt modelId="{413F8D3F-E36A-4717-A70C-60A5EB9FC291}" type="parTrans" cxnId="{BC2ECFBA-EE75-42A3-9CAB-8D9AEC87DDAA}">
      <dgm:prSet/>
      <dgm:spPr/>
      <dgm:t>
        <a:bodyPr/>
        <a:lstStyle/>
        <a:p>
          <a:endParaRPr lang="en-US"/>
        </a:p>
      </dgm:t>
    </dgm:pt>
    <dgm:pt modelId="{0E884CB8-BAFE-4019-A8D1-B7EE46BC4EAB}" type="sibTrans" cxnId="{BC2ECFBA-EE75-42A3-9CAB-8D9AEC87DDAA}">
      <dgm:prSet/>
      <dgm:spPr/>
      <dgm:t>
        <a:bodyPr/>
        <a:lstStyle/>
        <a:p>
          <a:endParaRPr lang="en-US"/>
        </a:p>
      </dgm:t>
    </dgm:pt>
    <dgm:pt modelId="{0AF3E7A1-1CF2-4F4E-8964-D03AEE0A9A4F}">
      <dgm:prSet phldrT="[Text]" custT="1">
        <dgm:style>
          <a:lnRef idx="1">
            <a:schemeClr val="accent5"/>
          </a:lnRef>
          <a:fillRef idx="2">
            <a:schemeClr val="accent5"/>
          </a:fillRef>
          <a:effectRef idx="1">
            <a:schemeClr val="accent5"/>
          </a:effectRef>
          <a:fontRef idx="minor">
            <a:schemeClr val="dk1"/>
          </a:fontRef>
        </dgm:style>
      </dgm:prSet>
      <dgm:spPr/>
      <dgm:t>
        <a:bodyPr/>
        <a:lstStyle/>
        <a:p>
          <a:r>
            <a:rPr lang="en-US" sz="2400" dirty="0" smtClean="0">
              <a:latin typeface="Times New Roman" pitchFamily="18" charset="0"/>
              <a:cs typeface="Times New Roman" pitchFamily="18" charset="0"/>
            </a:rPr>
            <a:t>Human relation</a:t>
          </a:r>
        </a:p>
        <a:p>
          <a:r>
            <a:rPr lang="en-US" sz="2400" dirty="0" smtClean="0">
              <a:latin typeface="Times New Roman" pitchFamily="18" charset="0"/>
              <a:cs typeface="Times New Roman" pitchFamily="18" charset="0"/>
            </a:rPr>
            <a:t>Elton mayo</a:t>
          </a:r>
          <a:endParaRPr lang="en-US" sz="2400" dirty="0">
            <a:latin typeface="Times New Roman" pitchFamily="18" charset="0"/>
            <a:cs typeface="Times New Roman" pitchFamily="18" charset="0"/>
          </a:endParaRPr>
        </a:p>
      </dgm:t>
    </dgm:pt>
    <dgm:pt modelId="{3CE1060C-95E8-44E7-B415-E314F1BCEC68}" type="parTrans" cxnId="{DC3DF902-271C-474F-B9F7-2DF48ABB4B41}">
      <dgm:prSet/>
      <dgm:spPr/>
      <dgm:t>
        <a:bodyPr/>
        <a:lstStyle/>
        <a:p>
          <a:endParaRPr lang="en-US"/>
        </a:p>
      </dgm:t>
    </dgm:pt>
    <dgm:pt modelId="{49F42C80-5C6E-4A9C-B123-5F59D25447B9}" type="sibTrans" cxnId="{DC3DF902-271C-474F-B9F7-2DF48ABB4B41}">
      <dgm:prSet/>
      <dgm:spPr/>
      <dgm:t>
        <a:bodyPr/>
        <a:lstStyle/>
        <a:p>
          <a:endParaRPr lang="en-US"/>
        </a:p>
      </dgm:t>
    </dgm:pt>
    <dgm:pt modelId="{8A5FD6D5-E62F-48F8-85C3-A4AF9AEE2DC9}">
      <dgm:prSet phldrT="[Text]" custT="1">
        <dgm:style>
          <a:lnRef idx="1">
            <a:schemeClr val="accent5"/>
          </a:lnRef>
          <a:fillRef idx="2">
            <a:schemeClr val="accent5"/>
          </a:fillRef>
          <a:effectRef idx="1">
            <a:schemeClr val="accent5"/>
          </a:effectRef>
          <a:fontRef idx="minor">
            <a:schemeClr val="dk1"/>
          </a:fontRef>
        </dgm:style>
      </dgm:prSet>
      <dgm:spPr/>
      <dgm:t>
        <a:bodyPr/>
        <a:lstStyle/>
        <a:p>
          <a:r>
            <a:rPr lang="en-US" sz="2400" dirty="0" smtClean="0">
              <a:latin typeface="Times New Roman" pitchFamily="18" charset="0"/>
              <a:cs typeface="Times New Roman" pitchFamily="18" charset="0"/>
            </a:rPr>
            <a:t>Maslow hierarchy need theory </a:t>
          </a:r>
          <a:endParaRPr lang="en-US" sz="2400" dirty="0">
            <a:latin typeface="Times New Roman" pitchFamily="18" charset="0"/>
            <a:cs typeface="Times New Roman" pitchFamily="18" charset="0"/>
          </a:endParaRPr>
        </a:p>
      </dgm:t>
    </dgm:pt>
    <dgm:pt modelId="{5D04FEBA-2D6F-40C8-B0F3-C73421F54F5A}" type="parTrans" cxnId="{32754A44-EB3E-4949-AAA3-7CC304CC1EB6}">
      <dgm:prSet/>
      <dgm:spPr/>
      <dgm:t>
        <a:bodyPr/>
        <a:lstStyle/>
        <a:p>
          <a:endParaRPr lang="en-US"/>
        </a:p>
      </dgm:t>
    </dgm:pt>
    <dgm:pt modelId="{6805672E-439D-4BAE-907E-1C897F983B3D}" type="sibTrans" cxnId="{32754A44-EB3E-4949-AAA3-7CC304CC1EB6}">
      <dgm:prSet/>
      <dgm:spPr/>
      <dgm:t>
        <a:bodyPr/>
        <a:lstStyle/>
        <a:p>
          <a:endParaRPr lang="en-US"/>
        </a:p>
      </dgm:t>
    </dgm:pt>
    <dgm:pt modelId="{7FFF0BFD-59A6-46D3-9660-90C893276E92}">
      <dgm:prSet phldrT="[Text]" custT="1">
        <dgm:style>
          <a:lnRef idx="1">
            <a:schemeClr val="accent5"/>
          </a:lnRef>
          <a:fillRef idx="2">
            <a:schemeClr val="accent5"/>
          </a:fillRef>
          <a:effectRef idx="1">
            <a:schemeClr val="accent5"/>
          </a:effectRef>
          <a:fontRef idx="minor">
            <a:schemeClr val="dk1"/>
          </a:fontRef>
        </dgm:style>
      </dgm:prSet>
      <dgm:spPr/>
      <dgm:t>
        <a:bodyPr/>
        <a:lstStyle/>
        <a:p>
          <a:r>
            <a:rPr lang="en-US" sz="2400" dirty="0" smtClean="0">
              <a:latin typeface="Times New Roman" pitchFamily="18" charset="0"/>
              <a:cs typeface="Times New Roman" pitchFamily="18" charset="0"/>
            </a:rPr>
            <a:t>Mc  </a:t>
          </a:r>
          <a:r>
            <a:rPr lang="en-US" sz="2400" dirty="0" err="1" smtClean="0">
              <a:latin typeface="Times New Roman" pitchFamily="18" charset="0"/>
              <a:cs typeface="Times New Roman" pitchFamily="18" charset="0"/>
            </a:rPr>
            <a:t>gregor</a:t>
          </a:r>
          <a:r>
            <a:rPr lang="en-US" sz="2400" dirty="0" smtClean="0">
              <a:latin typeface="Times New Roman" pitchFamily="18" charset="0"/>
              <a:cs typeface="Times New Roman" pitchFamily="18" charset="0"/>
            </a:rPr>
            <a:t> </a:t>
          </a:r>
        </a:p>
        <a:p>
          <a:r>
            <a:rPr lang="en-US" sz="2400" dirty="0" smtClean="0">
              <a:latin typeface="Times New Roman" pitchFamily="18" charset="0"/>
              <a:cs typeface="Times New Roman" pitchFamily="18" charset="0"/>
            </a:rPr>
            <a:t>Theory X and Y</a:t>
          </a:r>
          <a:endParaRPr lang="en-US" sz="2400" dirty="0">
            <a:latin typeface="Times New Roman" pitchFamily="18" charset="0"/>
            <a:cs typeface="Times New Roman" pitchFamily="18" charset="0"/>
          </a:endParaRPr>
        </a:p>
      </dgm:t>
    </dgm:pt>
    <dgm:pt modelId="{FC3A67D9-DA58-400C-84F5-3E6DA725BDDA}" type="parTrans" cxnId="{A6F76E2D-E678-473B-9601-B285293F6E6E}">
      <dgm:prSet/>
      <dgm:spPr/>
      <dgm:t>
        <a:bodyPr/>
        <a:lstStyle/>
        <a:p>
          <a:endParaRPr lang="en-US"/>
        </a:p>
      </dgm:t>
    </dgm:pt>
    <dgm:pt modelId="{98AFC239-B27E-4EC4-8EFB-57225CE3A468}" type="sibTrans" cxnId="{A6F76E2D-E678-473B-9601-B285293F6E6E}">
      <dgm:prSet/>
      <dgm:spPr/>
      <dgm:t>
        <a:bodyPr/>
        <a:lstStyle/>
        <a:p>
          <a:endParaRPr lang="en-US"/>
        </a:p>
      </dgm:t>
    </dgm:pt>
    <dgm:pt modelId="{56F35151-F0DB-49B3-954A-986747B55322}">
      <dgm:prSet phldrT="[Text]" custT="1">
        <dgm:style>
          <a:lnRef idx="1">
            <a:schemeClr val="accent5"/>
          </a:lnRef>
          <a:fillRef idx="2">
            <a:schemeClr val="accent5"/>
          </a:fillRef>
          <a:effectRef idx="1">
            <a:schemeClr val="accent5"/>
          </a:effectRef>
          <a:fontRef idx="minor">
            <a:schemeClr val="dk1"/>
          </a:fontRef>
        </dgm:style>
      </dgm:prSet>
      <dgm:spPr/>
      <dgm:t>
        <a:bodyPr/>
        <a:lstStyle/>
        <a:p>
          <a:r>
            <a:rPr lang="en-US" sz="2400" dirty="0" smtClean="0">
              <a:latin typeface="Times New Roman" pitchFamily="18" charset="0"/>
              <a:cs typeface="Times New Roman" pitchFamily="18" charset="0"/>
            </a:rPr>
            <a:t>Herzberg </a:t>
          </a:r>
          <a:endParaRPr lang="en-US" sz="2400" dirty="0">
            <a:latin typeface="Times New Roman" pitchFamily="18" charset="0"/>
            <a:cs typeface="Times New Roman" pitchFamily="18" charset="0"/>
          </a:endParaRPr>
        </a:p>
      </dgm:t>
    </dgm:pt>
    <dgm:pt modelId="{4DE8FA07-75D7-4129-9C0B-D49E91268C2F}" type="parTrans" cxnId="{EA6C60D8-718F-413A-B2BD-F803794171AC}">
      <dgm:prSet/>
      <dgm:spPr/>
      <dgm:t>
        <a:bodyPr/>
        <a:lstStyle/>
        <a:p>
          <a:endParaRPr lang="en-US"/>
        </a:p>
      </dgm:t>
    </dgm:pt>
    <dgm:pt modelId="{1EB68DB3-4EAA-4A51-8BFB-3DAC4776B24C}" type="sibTrans" cxnId="{EA6C60D8-718F-413A-B2BD-F803794171AC}">
      <dgm:prSet/>
      <dgm:spPr/>
      <dgm:t>
        <a:bodyPr/>
        <a:lstStyle/>
        <a:p>
          <a:endParaRPr lang="en-US"/>
        </a:p>
      </dgm:t>
    </dgm:pt>
    <dgm:pt modelId="{C28A2B68-D452-4DFD-AF07-57A620F09AF1}" type="pres">
      <dgm:prSet presAssocID="{F87E7655-0776-4E32-9CE9-252C7B0383F1}" presName="hierChild1" presStyleCnt="0">
        <dgm:presLayoutVars>
          <dgm:orgChart val="1"/>
          <dgm:chPref val="1"/>
          <dgm:dir/>
          <dgm:animOne val="branch"/>
          <dgm:animLvl val="lvl"/>
          <dgm:resizeHandles/>
        </dgm:presLayoutVars>
      </dgm:prSet>
      <dgm:spPr/>
      <dgm:t>
        <a:bodyPr/>
        <a:lstStyle/>
        <a:p>
          <a:endParaRPr lang="en-US"/>
        </a:p>
      </dgm:t>
    </dgm:pt>
    <dgm:pt modelId="{EC5080D8-A6C5-4284-BCAC-F1C4209C0519}" type="pres">
      <dgm:prSet presAssocID="{481AFF86-D051-4ADD-A352-5D54844A131B}" presName="hierRoot1" presStyleCnt="0">
        <dgm:presLayoutVars>
          <dgm:hierBranch val="init"/>
        </dgm:presLayoutVars>
      </dgm:prSet>
      <dgm:spPr/>
    </dgm:pt>
    <dgm:pt modelId="{C1488E66-CCE7-4944-90C3-E0408A045A6A}" type="pres">
      <dgm:prSet presAssocID="{481AFF86-D051-4ADD-A352-5D54844A131B}" presName="rootComposite1" presStyleCnt="0"/>
      <dgm:spPr/>
    </dgm:pt>
    <dgm:pt modelId="{7489ABAD-E035-429F-8962-3B76F723CC27}" type="pres">
      <dgm:prSet presAssocID="{481AFF86-D051-4ADD-A352-5D54844A131B}" presName="rootText1" presStyleLbl="node0" presStyleIdx="0" presStyleCnt="1" custScaleX="205991" custScaleY="264796">
        <dgm:presLayoutVars>
          <dgm:chPref val="3"/>
        </dgm:presLayoutVars>
      </dgm:prSet>
      <dgm:spPr/>
      <dgm:t>
        <a:bodyPr/>
        <a:lstStyle/>
        <a:p>
          <a:endParaRPr lang="en-US"/>
        </a:p>
      </dgm:t>
    </dgm:pt>
    <dgm:pt modelId="{7848228A-A944-4EC2-A136-B562AC377A8F}" type="pres">
      <dgm:prSet presAssocID="{481AFF86-D051-4ADD-A352-5D54844A131B}" presName="rootConnector1" presStyleLbl="node1" presStyleIdx="0" presStyleCnt="0"/>
      <dgm:spPr/>
      <dgm:t>
        <a:bodyPr/>
        <a:lstStyle/>
        <a:p>
          <a:endParaRPr lang="en-US"/>
        </a:p>
      </dgm:t>
    </dgm:pt>
    <dgm:pt modelId="{41B2893F-8E2C-4C3D-BA09-096C2D67C9D6}" type="pres">
      <dgm:prSet presAssocID="{481AFF86-D051-4ADD-A352-5D54844A131B}" presName="hierChild2" presStyleCnt="0"/>
      <dgm:spPr/>
    </dgm:pt>
    <dgm:pt modelId="{0EEB1AB9-6901-47B1-BCCA-D4145DAE998C}" type="pres">
      <dgm:prSet presAssocID="{3CE1060C-95E8-44E7-B415-E314F1BCEC68}" presName="Name37" presStyleLbl="parChTrans1D2" presStyleIdx="0" presStyleCnt="4"/>
      <dgm:spPr/>
      <dgm:t>
        <a:bodyPr/>
        <a:lstStyle/>
        <a:p>
          <a:endParaRPr lang="en-US"/>
        </a:p>
      </dgm:t>
    </dgm:pt>
    <dgm:pt modelId="{14187A40-A494-4CE5-BF50-96989F779045}" type="pres">
      <dgm:prSet presAssocID="{0AF3E7A1-1CF2-4F4E-8964-D03AEE0A9A4F}" presName="hierRoot2" presStyleCnt="0">
        <dgm:presLayoutVars>
          <dgm:hierBranch val="init"/>
        </dgm:presLayoutVars>
      </dgm:prSet>
      <dgm:spPr/>
    </dgm:pt>
    <dgm:pt modelId="{EECD7D09-D93A-4B0D-B627-967399F258AD}" type="pres">
      <dgm:prSet presAssocID="{0AF3E7A1-1CF2-4F4E-8964-D03AEE0A9A4F}" presName="rootComposite" presStyleCnt="0"/>
      <dgm:spPr/>
    </dgm:pt>
    <dgm:pt modelId="{01D3FAB6-CEAB-440E-A4EE-47313324606A}" type="pres">
      <dgm:prSet presAssocID="{0AF3E7A1-1CF2-4F4E-8964-D03AEE0A9A4F}" presName="rootText" presStyleLbl="node2" presStyleIdx="0" presStyleCnt="4" custScaleY="165446">
        <dgm:presLayoutVars>
          <dgm:chPref val="3"/>
        </dgm:presLayoutVars>
      </dgm:prSet>
      <dgm:spPr/>
      <dgm:t>
        <a:bodyPr/>
        <a:lstStyle/>
        <a:p>
          <a:endParaRPr lang="en-US"/>
        </a:p>
      </dgm:t>
    </dgm:pt>
    <dgm:pt modelId="{46FC62D3-021A-4A8E-BE89-6E8AD0D690DA}" type="pres">
      <dgm:prSet presAssocID="{0AF3E7A1-1CF2-4F4E-8964-D03AEE0A9A4F}" presName="rootConnector" presStyleLbl="node2" presStyleIdx="0" presStyleCnt="4"/>
      <dgm:spPr/>
      <dgm:t>
        <a:bodyPr/>
        <a:lstStyle/>
        <a:p>
          <a:endParaRPr lang="en-US"/>
        </a:p>
      </dgm:t>
    </dgm:pt>
    <dgm:pt modelId="{1854275E-0B9F-49F2-9F04-9D582BEFBB8A}" type="pres">
      <dgm:prSet presAssocID="{0AF3E7A1-1CF2-4F4E-8964-D03AEE0A9A4F}" presName="hierChild4" presStyleCnt="0"/>
      <dgm:spPr/>
    </dgm:pt>
    <dgm:pt modelId="{B26A6670-EC19-4970-8BA8-71D3F43CFE92}" type="pres">
      <dgm:prSet presAssocID="{0AF3E7A1-1CF2-4F4E-8964-D03AEE0A9A4F}" presName="hierChild5" presStyleCnt="0"/>
      <dgm:spPr/>
    </dgm:pt>
    <dgm:pt modelId="{04DA3BB3-7CAE-4FC1-8C28-1B62CC0CDFED}" type="pres">
      <dgm:prSet presAssocID="{5D04FEBA-2D6F-40C8-B0F3-C73421F54F5A}" presName="Name37" presStyleLbl="parChTrans1D2" presStyleIdx="1" presStyleCnt="4"/>
      <dgm:spPr/>
      <dgm:t>
        <a:bodyPr/>
        <a:lstStyle/>
        <a:p>
          <a:endParaRPr lang="en-US"/>
        </a:p>
      </dgm:t>
    </dgm:pt>
    <dgm:pt modelId="{2B37D4F3-9059-414A-BF68-A2C289AE71B0}" type="pres">
      <dgm:prSet presAssocID="{8A5FD6D5-E62F-48F8-85C3-A4AF9AEE2DC9}" presName="hierRoot2" presStyleCnt="0">
        <dgm:presLayoutVars>
          <dgm:hierBranch val="init"/>
        </dgm:presLayoutVars>
      </dgm:prSet>
      <dgm:spPr/>
    </dgm:pt>
    <dgm:pt modelId="{5047B2F8-319C-4405-BC1F-576675AB77AE}" type="pres">
      <dgm:prSet presAssocID="{8A5FD6D5-E62F-48F8-85C3-A4AF9AEE2DC9}" presName="rootComposite" presStyleCnt="0"/>
      <dgm:spPr/>
    </dgm:pt>
    <dgm:pt modelId="{4543E034-1618-4E8C-B0C9-EE5C19E88AA4}" type="pres">
      <dgm:prSet presAssocID="{8A5FD6D5-E62F-48F8-85C3-A4AF9AEE2DC9}" presName="rootText" presStyleLbl="node2" presStyleIdx="1" presStyleCnt="4" custScaleY="161869">
        <dgm:presLayoutVars>
          <dgm:chPref val="3"/>
        </dgm:presLayoutVars>
      </dgm:prSet>
      <dgm:spPr/>
      <dgm:t>
        <a:bodyPr/>
        <a:lstStyle/>
        <a:p>
          <a:endParaRPr lang="en-US"/>
        </a:p>
      </dgm:t>
    </dgm:pt>
    <dgm:pt modelId="{AD092CAD-CD5F-4880-B694-BEB866BBD625}" type="pres">
      <dgm:prSet presAssocID="{8A5FD6D5-E62F-48F8-85C3-A4AF9AEE2DC9}" presName="rootConnector" presStyleLbl="node2" presStyleIdx="1" presStyleCnt="4"/>
      <dgm:spPr/>
      <dgm:t>
        <a:bodyPr/>
        <a:lstStyle/>
        <a:p>
          <a:endParaRPr lang="en-US"/>
        </a:p>
      </dgm:t>
    </dgm:pt>
    <dgm:pt modelId="{16CF894C-E7E2-4954-BC7A-64B933312CDB}" type="pres">
      <dgm:prSet presAssocID="{8A5FD6D5-E62F-48F8-85C3-A4AF9AEE2DC9}" presName="hierChild4" presStyleCnt="0"/>
      <dgm:spPr/>
    </dgm:pt>
    <dgm:pt modelId="{A0357AD8-FD1A-48A1-9027-3AC64C11F16D}" type="pres">
      <dgm:prSet presAssocID="{8A5FD6D5-E62F-48F8-85C3-A4AF9AEE2DC9}" presName="hierChild5" presStyleCnt="0"/>
      <dgm:spPr/>
    </dgm:pt>
    <dgm:pt modelId="{94D4F1AA-E480-40D9-95C3-11397F22F7F5}" type="pres">
      <dgm:prSet presAssocID="{FC3A67D9-DA58-400C-84F5-3E6DA725BDDA}" presName="Name37" presStyleLbl="parChTrans1D2" presStyleIdx="2" presStyleCnt="4"/>
      <dgm:spPr/>
      <dgm:t>
        <a:bodyPr/>
        <a:lstStyle/>
        <a:p>
          <a:endParaRPr lang="en-US"/>
        </a:p>
      </dgm:t>
    </dgm:pt>
    <dgm:pt modelId="{A7459D32-A57E-4031-BE09-CFA96D4B3307}" type="pres">
      <dgm:prSet presAssocID="{7FFF0BFD-59A6-46D3-9660-90C893276E92}" presName="hierRoot2" presStyleCnt="0">
        <dgm:presLayoutVars>
          <dgm:hierBranch val="init"/>
        </dgm:presLayoutVars>
      </dgm:prSet>
      <dgm:spPr/>
    </dgm:pt>
    <dgm:pt modelId="{823B16D5-280D-467F-A4E0-864C297C8529}" type="pres">
      <dgm:prSet presAssocID="{7FFF0BFD-59A6-46D3-9660-90C893276E92}" presName="rootComposite" presStyleCnt="0"/>
      <dgm:spPr/>
    </dgm:pt>
    <dgm:pt modelId="{8CD66A33-2DC7-4E62-8CE8-ACDAF1D70F8F}" type="pres">
      <dgm:prSet presAssocID="{7FFF0BFD-59A6-46D3-9660-90C893276E92}" presName="rootText" presStyleLbl="node2" presStyleIdx="2" presStyleCnt="4" custScaleY="165446">
        <dgm:presLayoutVars>
          <dgm:chPref val="3"/>
        </dgm:presLayoutVars>
      </dgm:prSet>
      <dgm:spPr/>
      <dgm:t>
        <a:bodyPr/>
        <a:lstStyle/>
        <a:p>
          <a:endParaRPr lang="en-US"/>
        </a:p>
      </dgm:t>
    </dgm:pt>
    <dgm:pt modelId="{978CE0BC-7EED-47A0-9652-0507CFD46B16}" type="pres">
      <dgm:prSet presAssocID="{7FFF0BFD-59A6-46D3-9660-90C893276E92}" presName="rootConnector" presStyleLbl="node2" presStyleIdx="2" presStyleCnt="4"/>
      <dgm:spPr/>
      <dgm:t>
        <a:bodyPr/>
        <a:lstStyle/>
        <a:p>
          <a:endParaRPr lang="en-US"/>
        </a:p>
      </dgm:t>
    </dgm:pt>
    <dgm:pt modelId="{44526203-802C-4123-822F-D0E1759C2959}" type="pres">
      <dgm:prSet presAssocID="{7FFF0BFD-59A6-46D3-9660-90C893276E92}" presName="hierChild4" presStyleCnt="0"/>
      <dgm:spPr/>
    </dgm:pt>
    <dgm:pt modelId="{F6FA5ADE-79AC-4390-9A78-3D6C464ECC81}" type="pres">
      <dgm:prSet presAssocID="{7FFF0BFD-59A6-46D3-9660-90C893276E92}" presName="hierChild5" presStyleCnt="0"/>
      <dgm:spPr/>
    </dgm:pt>
    <dgm:pt modelId="{33C13AA9-77EB-47EB-8704-639ADDF945D7}" type="pres">
      <dgm:prSet presAssocID="{4DE8FA07-75D7-4129-9C0B-D49E91268C2F}" presName="Name37" presStyleLbl="parChTrans1D2" presStyleIdx="3" presStyleCnt="4"/>
      <dgm:spPr/>
      <dgm:t>
        <a:bodyPr/>
        <a:lstStyle/>
        <a:p>
          <a:endParaRPr lang="en-US"/>
        </a:p>
      </dgm:t>
    </dgm:pt>
    <dgm:pt modelId="{F812E6E8-40A1-449A-9E81-73008AD5099F}" type="pres">
      <dgm:prSet presAssocID="{56F35151-F0DB-49B3-954A-986747B55322}" presName="hierRoot2" presStyleCnt="0">
        <dgm:presLayoutVars>
          <dgm:hierBranch val="init"/>
        </dgm:presLayoutVars>
      </dgm:prSet>
      <dgm:spPr/>
    </dgm:pt>
    <dgm:pt modelId="{30373CCA-7FD4-41A4-9A32-F45DAD4E6273}" type="pres">
      <dgm:prSet presAssocID="{56F35151-F0DB-49B3-954A-986747B55322}" presName="rootComposite" presStyleCnt="0"/>
      <dgm:spPr/>
    </dgm:pt>
    <dgm:pt modelId="{0DBF7CFF-132C-4152-AF41-69CF927216E0}" type="pres">
      <dgm:prSet presAssocID="{56F35151-F0DB-49B3-954A-986747B55322}" presName="rootText" presStyleLbl="node2" presStyleIdx="3" presStyleCnt="4" custScaleY="161869">
        <dgm:presLayoutVars>
          <dgm:chPref val="3"/>
        </dgm:presLayoutVars>
      </dgm:prSet>
      <dgm:spPr/>
      <dgm:t>
        <a:bodyPr/>
        <a:lstStyle/>
        <a:p>
          <a:endParaRPr lang="en-US"/>
        </a:p>
      </dgm:t>
    </dgm:pt>
    <dgm:pt modelId="{18487DAF-BBD9-464F-AC72-0E244E7EDA4E}" type="pres">
      <dgm:prSet presAssocID="{56F35151-F0DB-49B3-954A-986747B55322}" presName="rootConnector" presStyleLbl="node2" presStyleIdx="3" presStyleCnt="4"/>
      <dgm:spPr/>
      <dgm:t>
        <a:bodyPr/>
        <a:lstStyle/>
        <a:p>
          <a:endParaRPr lang="en-US"/>
        </a:p>
      </dgm:t>
    </dgm:pt>
    <dgm:pt modelId="{EA3AF156-9A98-4BA6-B83B-183181A2F6B5}" type="pres">
      <dgm:prSet presAssocID="{56F35151-F0DB-49B3-954A-986747B55322}" presName="hierChild4" presStyleCnt="0"/>
      <dgm:spPr/>
    </dgm:pt>
    <dgm:pt modelId="{8D819348-9414-4BEB-B8F1-F1DCC9966FFA}" type="pres">
      <dgm:prSet presAssocID="{56F35151-F0DB-49B3-954A-986747B55322}" presName="hierChild5" presStyleCnt="0"/>
      <dgm:spPr/>
    </dgm:pt>
    <dgm:pt modelId="{50D76B43-4C01-487E-8D65-EFAEF754C42A}" type="pres">
      <dgm:prSet presAssocID="{481AFF86-D051-4ADD-A352-5D54844A131B}" presName="hierChild3" presStyleCnt="0"/>
      <dgm:spPr/>
    </dgm:pt>
  </dgm:ptLst>
  <dgm:cxnLst>
    <dgm:cxn modelId="{6E93CDA0-C2F3-412C-A285-124AB189A23C}" type="presOf" srcId="{F87E7655-0776-4E32-9CE9-252C7B0383F1}" destId="{C28A2B68-D452-4DFD-AF07-57A620F09AF1}" srcOrd="0" destOrd="0" presId="urn:microsoft.com/office/officeart/2005/8/layout/orgChart1"/>
    <dgm:cxn modelId="{A6F76E2D-E678-473B-9601-B285293F6E6E}" srcId="{481AFF86-D051-4ADD-A352-5D54844A131B}" destId="{7FFF0BFD-59A6-46D3-9660-90C893276E92}" srcOrd="2" destOrd="0" parTransId="{FC3A67D9-DA58-400C-84F5-3E6DA725BDDA}" sibTransId="{98AFC239-B27E-4EC4-8EFB-57225CE3A468}"/>
    <dgm:cxn modelId="{32754A44-EB3E-4949-AAA3-7CC304CC1EB6}" srcId="{481AFF86-D051-4ADD-A352-5D54844A131B}" destId="{8A5FD6D5-E62F-48F8-85C3-A4AF9AEE2DC9}" srcOrd="1" destOrd="0" parTransId="{5D04FEBA-2D6F-40C8-B0F3-C73421F54F5A}" sibTransId="{6805672E-439D-4BAE-907E-1C897F983B3D}"/>
    <dgm:cxn modelId="{7FFBF966-BCF9-416C-9089-D1269A21EA26}" type="presOf" srcId="{481AFF86-D051-4ADD-A352-5D54844A131B}" destId="{7489ABAD-E035-429F-8962-3B76F723CC27}" srcOrd="0" destOrd="0" presId="urn:microsoft.com/office/officeart/2005/8/layout/orgChart1"/>
    <dgm:cxn modelId="{EA6C60D8-718F-413A-B2BD-F803794171AC}" srcId="{481AFF86-D051-4ADD-A352-5D54844A131B}" destId="{56F35151-F0DB-49B3-954A-986747B55322}" srcOrd="3" destOrd="0" parTransId="{4DE8FA07-75D7-4129-9C0B-D49E91268C2F}" sibTransId="{1EB68DB3-4EAA-4A51-8BFB-3DAC4776B24C}"/>
    <dgm:cxn modelId="{533B533B-BEF9-4646-A008-F682A245CDE2}" type="presOf" srcId="{481AFF86-D051-4ADD-A352-5D54844A131B}" destId="{7848228A-A944-4EC2-A136-B562AC377A8F}" srcOrd="1" destOrd="0" presId="urn:microsoft.com/office/officeart/2005/8/layout/orgChart1"/>
    <dgm:cxn modelId="{45EDC410-FC11-4442-96B3-DCF5AB91C372}" type="presOf" srcId="{7FFF0BFD-59A6-46D3-9660-90C893276E92}" destId="{978CE0BC-7EED-47A0-9652-0507CFD46B16}" srcOrd="1" destOrd="0" presId="urn:microsoft.com/office/officeart/2005/8/layout/orgChart1"/>
    <dgm:cxn modelId="{DF4D9228-B3A5-4786-B77F-D2F021C1E6E6}" type="presOf" srcId="{7FFF0BFD-59A6-46D3-9660-90C893276E92}" destId="{8CD66A33-2DC7-4E62-8CE8-ACDAF1D70F8F}" srcOrd="0" destOrd="0" presId="urn:microsoft.com/office/officeart/2005/8/layout/orgChart1"/>
    <dgm:cxn modelId="{3E8736F5-65A8-40C5-87A7-D9239BC80371}" type="presOf" srcId="{3CE1060C-95E8-44E7-B415-E314F1BCEC68}" destId="{0EEB1AB9-6901-47B1-BCCA-D4145DAE998C}" srcOrd="0" destOrd="0" presId="urn:microsoft.com/office/officeart/2005/8/layout/orgChart1"/>
    <dgm:cxn modelId="{34F86B78-C166-4093-86B0-1FEF96789081}" type="presOf" srcId="{5D04FEBA-2D6F-40C8-B0F3-C73421F54F5A}" destId="{04DA3BB3-7CAE-4FC1-8C28-1B62CC0CDFED}" srcOrd="0" destOrd="0" presId="urn:microsoft.com/office/officeart/2005/8/layout/orgChart1"/>
    <dgm:cxn modelId="{24CC70B9-D954-4F4D-B0F3-EF95D3AD8E7C}" type="presOf" srcId="{8A5FD6D5-E62F-48F8-85C3-A4AF9AEE2DC9}" destId="{AD092CAD-CD5F-4880-B694-BEB866BBD625}" srcOrd="1" destOrd="0" presId="urn:microsoft.com/office/officeart/2005/8/layout/orgChart1"/>
    <dgm:cxn modelId="{DC3DF902-271C-474F-B9F7-2DF48ABB4B41}" srcId="{481AFF86-D051-4ADD-A352-5D54844A131B}" destId="{0AF3E7A1-1CF2-4F4E-8964-D03AEE0A9A4F}" srcOrd="0" destOrd="0" parTransId="{3CE1060C-95E8-44E7-B415-E314F1BCEC68}" sibTransId="{49F42C80-5C6E-4A9C-B123-5F59D25447B9}"/>
    <dgm:cxn modelId="{F93EE183-93C6-4437-A8AE-239B24C31741}" type="presOf" srcId="{0AF3E7A1-1CF2-4F4E-8964-D03AEE0A9A4F}" destId="{01D3FAB6-CEAB-440E-A4EE-47313324606A}" srcOrd="0" destOrd="0" presId="urn:microsoft.com/office/officeart/2005/8/layout/orgChart1"/>
    <dgm:cxn modelId="{F2ACC8BE-3600-46DF-A240-0ADB42009963}" type="presOf" srcId="{8A5FD6D5-E62F-48F8-85C3-A4AF9AEE2DC9}" destId="{4543E034-1618-4E8C-B0C9-EE5C19E88AA4}" srcOrd="0" destOrd="0" presId="urn:microsoft.com/office/officeart/2005/8/layout/orgChart1"/>
    <dgm:cxn modelId="{38213A7B-4497-475C-BB3F-CF3F586E3FDF}" type="presOf" srcId="{0AF3E7A1-1CF2-4F4E-8964-D03AEE0A9A4F}" destId="{46FC62D3-021A-4A8E-BE89-6E8AD0D690DA}" srcOrd="1" destOrd="0" presId="urn:microsoft.com/office/officeart/2005/8/layout/orgChart1"/>
    <dgm:cxn modelId="{BC2ECFBA-EE75-42A3-9CAB-8D9AEC87DDAA}" srcId="{F87E7655-0776-4E32-9CE9-252C7B0383F1}" destId="{481AFF86-D051-4ADD-A352-5D54844A131B}" srcOrd="0" destOrd="0" parTransId="{413F8D3F-E36A-4717-A70C-60A5EB9FC291}" sibTransId="{0E884CB8-BAFE-4019-A8D1-B7EE46BC4EAB}"/>
    <dgm:cxn modelId="{7903A4EF-AB5F-4911-AE60-FFE117CCF77F}" type="presOf" srcId="{FC3A67D9-DA58-400C-84F5-3E6DA725BDDA}" destId="{94D4F1AA-E480-40D9-95C3-11397F22F7F5}" srcOrd="0" destOrd="0" presId="urn:microsoft.com/office/officeart/2005/8/layout/orgChart1"/>
    <dgm:cxn modelId="{56E0CBC5-0FDC-4938-AF14-FDB0204F3C21}" type="presOf" srcId="{4DE8FA07-75D7-4129-9C0B-D49E91268C2F}" destId="{33C13AA9-77EB-47EB-8704-639ADDF945D7}" srcOrd="0" destOrd="0" presId="urn:microsoft.com/office/officeart/2005/8/layout/orgChart1"/>
    <dgm:cxn modelId="{E455379C-BFFF-4AF9-8940-9A3D1EC88BB1}" type="presOf" srcId="{56F35151-F0DB-49B3-954A-986747B55322}" destId="{0DBF7CFF-132C-4152-AF41-69CF927216E0}" srcOrd="0" destOrd="0" presId="urn:microsoft.com/office/officeart/2005/8/layout/orgChart1"/>
    <dgm:cxn modelId="{8A8723AC-57D0-4CA2-AC9D-ECE2560E71DC}" type="presOf" srcId="{56F35151-F0DB-49B3-954A-986747B55322}" destId="{18487DAF-BBD9-464F-AC72-0E244E7EDA4E}" srcOrd="1" destOrd="0" presId="urn:microsoft.com/office/officeart/2005/8/layout/orgChart1"/>
    <dgm:cxn modelId="{75FC4468-476B-4EAB-821B-4D15E0D11B4D}" type="presParOf" srcId="{C28A2B68-D452-4DFD-AF07-57A620F09AF1}" destId="{EC5080D8-A6C5-4284-BCAC-F1C4209C0519}" srcOrd="0" destOrd="0" presId="urn:microsoft.com/office/officeart/2005/8/layout/orgChart1"/>
    <dgm:cxn modelId="{DFBBFBCF-A64C-4C8D-8F51-0552B7B716C2}" type="presParOf" srcId="{EC5080D8-A6C5-4284-BCAC-F1C4209C0519}" destId="{C1488E66-CCE7-4944-90C3-E0408A045A6A}" srcOrd="0" destOrd="0" presId="urn:microsoft.com/office/officeart/2005/8/layout/orgChart1"/>
    <dgm:cxn modelId="{32717DA0-9BED-4F6D-BE55-5E5EA82C016C}" type="presParOf" srcId="{C1488E66-CCE7-4944-90C3-E0408A045A6A}" destId="{7489ABAD-E035-429F-8962-3B76F723CC27}" srcOrd="0" destOrd="0" presId="urn:microsoft.com/office/officeart/2005/8/layout/orgChart1"/>
    <dgm:cxn modelId="{A4138A89-59F4-4ADB-ABAF-5971CBC33A0C}" type="presParOf" srcId="{C1488E66-CCE7-4944-90C3-E0408A045A6A}" destId="{7848228A-A944-4EC2-A136-B562AC377A8F}" srcOrd="1" destOrd="0" presId="urn:microsoft.com/office/officeart/2005/8/layout/orgChart1"/>
    <dgm:cxn modelId="{71A5F66D-988A-4CDA-B029-2F77DBC5BD1A}" type="presParOf" srcId="{EC5080D8-A6C5-4284-BCAC-F1C4209C0519}" destId="{41B2893F-8E2C-4C3D-BA09-096C2D67C9D6}" srcOrd="1" destOrd="0" presId="urn:microsoft.com/office/officeart/2005/8/layout/orgChart1"/>
    <dgm:cxn modelId="{CC451BDB-ECE1-415F-9989-70F29B811CEA}" type="presParOf" srcId="{41B2893F-8E2C-4C3D-BA09-096C2D67C9D6}" destId="{0EEB1AB9-6901-47B1-BCCA-D4145DAE998C}" srcOrd="0" destOrd="0" presId="urn:microsoft.com/office/officeart/2005/8/layout/orgChart1"/>
    <dgm:cxn modelId="{832615FD-2B4B-486A-8246-3287FB92D411}" type="presParOf" srcId="{41B2893F-8E2C-4C3D-BA09-096C2D67C9D6}" destId="{14187A40-A494-4CE5-BF50-96989F779045}" srcOrd="1" destOrd="0" presId="urn:microsoft.com/office/officeart/2005/8/layout/orgChart1"/>
    <dgm:cxn modelId="{3435521D-F2BC-4039-A4F9-80EFFA9C4DC2}" type="presParOf" srcId="{14187A40-A494-4CE5-BF50-96989F779045}" destId="{EECD7D09-D93A-4B0D-B627-967399F258AD}" srcOrd="0" destOrd="0" presId="urn:microsoft.com/office/officeart/2005/8/layout/orgChart1"/>
    <dgm:cxn modelId="{A38BC96F-BB05-400D-B2CF-771AC98818C1}" type="presParOf" srcId="{EECD7D09-D93A-4B0D-B627-967399F258AD}" destId="{01D3FAB6-CEAB-440E-A4EE-47313324606A}" srcOrd="0" destOrd="0" presId="urn:microsoft.com/office/officeart/2005/8/layout/orgChart1"/>
    <dgm:cxn modelId="{ADC98063-6130-45C1-9528-965E1AB7E3CE}" type="presParOf" srcId="{EECD7D09-D93A-4B0D-B627-967399F258AD}" destId="{46FC62D3-021A-4A8E-BE89-6E8AD0D690DA}" srcOrd="1" destOrd="0" presId="urn:microsoft.com/office/officeart/2005/8/layout/orgChart1"/>
    <dgm:cxn modelId="{191180FD-8671-457A-A14A-A1DD2C2F84CD}" type="presParOf" srcId="{14187A40-A494-4CE5-BF50-96989F779045}" destId="{1854275E-0B9F-49F2-9F04-9D582BEFBB8A}" srcOrd="1" destOrd="0" presId="urn:microsoft.com/office/officeart/2005/8/layout/orgChart1"/>
    <dgm:cxn modelId="{5C8412D2-03D8-4CCE-A0C9-BAE559AD08C5}" type="presParOf" srcId="{14187A40-A494-4CE5-BF50-96989F779045}" destId="{B26A6670-EC19-4970-8BA8-71D3F43CFE92}" srcOrd="2" destOrd="0" presId="urn:microsoft.com/office/officeart/2005/8/layout/orgChart1"/>
    <dgm:cxn modelId="{1FD1F60C-D2FF-4D4E-A0D5-D595E4CA138F}" type="presParOf" srcId="{41B2893F-8E2C-4C3D-BA09-096C2D67C9D6}" destId="{04DA3BB3-7CAE-4FC1-8C28-1B62CC0CDFED}" srcOrd="2" destOrd="0" presId="urn:microsoft.com/office/officeart/2005/8/layout/orgChart1"/>
    <dgm:cxn modelId="{E266C93B-8B2F-455E-91B9-CD7484C10812}" type="presParOf" srcId="{41B2893F-8E2C-4C3D-BA09-096C2D67C9D6}" destId="{2B37D4F3-9059-414A-BF68-A2C289AE71B0}" srcOrd="3" destOrd="0" presId="urn:microsoft.com/office/officeart/2005/8/layout/orgChart1"/>
    <dgm:cxn modelId="{7CCF1775-E6A6-4464-A0F6-F4A38F95A976}" type="presParOf" srcId="{2B37D4F3-9059-414A-BF68-A2C289AE71B0}" destId="{5047B2F8-319C-4405-BC1F-576675AB77AE}" srcOrd="0" destOrd="0" presId="urn:microsoft.com/office/officeart/2005/8/layout/orgChart1"/>
    <dgm:cxn modelId="{D5CE0F09-D2AC-4BAE-A7E1-5FEC1294AF59}" type="presParOf" srcId="{5047B2F8-319C-4405-BC1F-576675AB77AE}" destId="{4543E034-1618-4E8C-B0C9-EE5C19E88AA4}" srcOrd="0" destOrd="0" presId="urn:microsoft.com/office/officeart/2005/8/layout/orgChart1"/>
    <dgm:cxn modelId="{006F744C-AC57-41BC-A664-F6B8C47664D8}" type="presParOf" srcId="{5047B2F8-319C-4405-BC1F-576675AB77AE}" destId="{AD092CAD-CD5F-4880-B694-BEB866BBD625}" srcOrd="1" destOrd="0" presId="urn:microsoft.com/office/officeart/2005/8/layout/orgChart1"/>
    <dgm:cxn modelId="{8E184BC5-EC08-4936-8D62-D39A47B87229}" type="presParOf" srcId="{2B37D4F3-9059-414A-BF68-A2C289AE71B0}" destId="{16CF894C-E7E2-4954-BC7A-64B933312CDB}" srcOrd="1" destOrd="0" presId="urn:microsoft.com/office/officeart/2005/8/layout/orgChart1"/>
    <dgm:cxn modelId="{F9DBDB53-38E1-413E-A491-224C18CE4C39}" type="presParOf" srcId="{2B37D4F3-9059-414A-BF68-A2C289AE71B0}" destId="{A0357AD8-FD1A-48A1-9027-3AC64C11F16D}" srcOrd="2" destOrd="0" presId="urn:microsoft.com/office/officeart/2005/8/layout/orgChart1"/>
    <dgm:cxn modelId="{62C4DEA2-1198-4277-AAFD-DA177C116827}" type="presParOf" srcId="{41B2893F-8E2C-4C3D-BA09-096C2D67C9D6}" destId="{94D4F1AA-E480-40D9-95C3-11397F22F7F5}" srcOrd="4" destOrd="0" presId="urn:microsoft.com/office/officeart/2005/8/layout/orgChart1"/>
    <dgm:cxn modelId="{93EF2777-E13E-4282-AB2B-343FBAFE8EBF}" type="presParOf" srcId="{41B2893F-8E2C-4C3D-BA09-096C2D67C9D6}" destId="{A7459D32-A57E-4031-BE09-CFA96D4B3307}" srcOrd="5" destOrd="0" presId="urn:microsoft.com/office/officeart/2005/8/layout/orgChart1"/>
    <dgm:cxn modelId="{0D5A794A-607A-4DFC-AB76-2E83B2350C7A}" type="presParOf" srcId="{A7459D32-A57E-4031-BE09-CFA96D4B3307}" destId="{823B16D5-280D-467F-A4E0-864C297C8529}" srcOrd="0" destOrd="0" presId="urn:microsoft.com/office/officeart/2005/8/layout/orgChart1"/>
    <dgm:cxn modelId="{F3A882EB-17F9-4D7C-AA27-B026D8FBDE33}" type="presParOf" srcId="{823B16D5-280D-467F-A4E0-864C297C8529}" destId="{8CD66A33-2DC7-4E62-8CE8-ACDAF1D70F8F}" srcOrd="0" destOrd="0" presId="urn:microsoft.com/office/officeart/2005/8/layout/orgChart1"/>
    <dgm:cxn modelId="{B075A0E4-AE2E-4515-9524-87338559A00F}" type="presParOf" srcId="{823B16D5-280D-467F-A4E0-864C297C8529}" destId="{978CE0BC-7EED-47A0-9652-0507CFD46B16}" srcOrd="1" destOrd="0" presId="urn:microsoft.com/office/officeart/2005/8/layout/orgChart1"/>
    <dgm:cxn modelId="{83C85BBF-B9DE-4009-BC0F-2EAC3817C562}" type="presParOf" srcId="{A7459D32-A57E-4031-BE09-CFA96D4B3307}" destId="{44526203-802C-4123-822F-D0E1759C2959}" srcOrd="1" destOrd="0" presId="urn:microsoft.com/office/officeart/2005/8/layout/orgChart1"/>
    <dgm:cxn modelId="{9BE80BDE-21D3-4855-9990-A9879EECE7F6}" type="presParOf" srcId="{A7459D32-A57E-4031-BE09-CFA96D4B3307}" destId="{F6FA5ADE-79AC-4390-9A78-3D6C464ECC81}" srcOrd="2" destOrd="0" presId="urn:microsoft.com/office/officeart/2005/8/layout/orgChart1"/>
    <dgm:cxn modelId="{62F7A628-4B3B-4883-A33E-F7B45979651A}" type="presParOf" srcId="{41B2893F-8E2C-4C3D-BA09-096C2D67C9D6}" destId="{33C13AA9-77EB-47EB-8704-639ADDF945D7}" srcOrd="6" destOrd="0" presId="urn:microsoft.com/office/officeart/2005/8/layout/orgChart1"/>
    <dgm:cxn modelId="{958E8A8F-5E13-4153-A9DB-DECD98C5BAEE}" type="presParOf" srcId="{41B2893F-8E2C-4C3D-BA09-096C2D67C9D6}" destId="{F812E6E8-40A1-449A-9E81-73008AD5099F}" srcOrd="7" destOrd="0" presId="urn:microsoft.com/office/officeart/2005/8/layout/orgChart1"/>
    <dgm:cxn modelId="{089F5B69-ABF1-4F39-A9DE-9FEAD31C3724}" type="presParOf" srcId="{F812E6E8-40A1-449A-9E81-73008AD5099F}" destId="{30373CCA-7FD4-41A4-9A32-F45DAD4E6273}" srcOrd="0" destOrd="0" presId="urn:microsoft.com/office/officeart/2005/8/layout/orgChart1"/>
    <dgm:cxn modelId="{E775619A-7E1C-45CF-BD58-A3B9E88E1F99}" type="presParOf" srcId="{30373CCA-7FD4-41A4-9A32-F45DAD4E6273}" destId="{0DBF7CFF-132C-4152-AF41-69CF927216E0}" srcOrd="0" destOrd="0" presId="urn:microsoft.com/office/officeart/2005/8/layout/orgChart1"/>
    <dgm:cxn modelId="{0D013C72-3303-4415-8450-3551C58AF04F}" type="presParOf" srcId="{30373CCA-7FD4-41A4-9A32-F45DAD4E6273}" destId="{18487DAF-BBD9-464F-AC72-0E244E7EDA4E}" srcOrd="1" destOrd="0" presId="urn:microsoft.com/office/officeart/2005/8/layout/orgChart1"/>
    <dgm:cxn modelId="{855170DF-F203-4133-B5F3-F42C22E34792}" type="presParOf" srcId="{F812E6E8-40A1-449A-9E81-73008AD5099F}" destId="{EA3AF156-9A98-4BA6-B83B-183181A2F6B5}" srcOrd="1" destOrd="0" presId="urn:microsoft.com/office/officeart/2005/8/layout/orgChart1"/>
    <dgm:cxn modelId="{7B69C6A4-7258-4145-BC2E-A66501D139E7}" type="presParOf" srcId="{F812E6E8-40A1-449A-9E81-73008AD5099F}" destId="{8D819348-9414-4BEB-B8F1-F1DCC9966FFA}" srcOrd="2" destOrd="0" presId="urn:microsoft.com/office/officeart/2005/8/layout/orgChart1"/>
    <dgm:cxn modelId="{0548CBB5-C53B-4417-931E-A2C2939D7393}" type="presParOf" srcId="{EC5080D8-A6C5-4284-BCAC-F1C4209C0519}" destId="{50D76B43-4C01-487E-8D65-EFAEF754C42A}" srcOrd="2" destOrd="0" presId="urn:microsoft.com/office/officeart/2005/8/layout/orgChart1"/>
  </dgm:cxnLst>
  <dgm:bg/>
  <dgm:whole/>
</dgm:dataModel>
</file>

<file path=ppt/diagrams/layout1.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2.xml><?xml version="1.0" encoding="utf-8"?>
<dgm:layoutDef xmlns:dgm="http://schemas.openxmlformats.org/drawingml/2006/diagram" xmlns:a="http://schemas.openxmlformats.org/drawingml/2006/main" uniqueId="urn:microsoft.com/office/officeart/2005/8/layout/hierarchy5">
  <dgm:title val=""/>
  <dgm:desc val=""/>
  <dgm:catLst>
    <dgm:cat type="hierarchy" pri="6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resOf/>
    <dgm:shape xmlns:r="http://schemas.openxmlformats.org/officeDocument/2006/relationships" r:blip="">
      <dgm:adjLst/>
    </dgm:shape>
    <dgm:choose name="Name0">
      <dgm:if name="Name1" axis="ch" ptType="node" func="cnt" op="gte" val="2">
        <dgm:choose name="Name2">
          <dgm:if name="Name3" func="var" arg="dir" op="equ" val="norm">
            <dgm:constrLst>
              <dgm:constr type="l" for="ch" forName="hierFlow"/>
              <dgm:constr type="t" for="ch" forName="hierFlow" refType="h" fact="0.3"/>
              <dgm:constr type="r" for="ch" forName="hierFlow" refType="w" fact="0.98"/>
              <dgm:constr type="b" for="ch" forName="hierFlow" refType="h" fact="0.96"/>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if>
          <dgm:else name="Name4">
            <dgm:constrLst>
              <dgm:constr type="l" for="ch" forName="hierFlow" refType="w" fact="0.02"/>
              <dgm:constr type="t" for="ch" forName="hierFlow" refType="h" fact="0.3"/>
              <dgm:constr type="r" for="ch" forName="hierFlow" refType="w"/>
              <dgm:constr type="b" for="ch" forName="hierFlow" refType="h" fact="0.96"/>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else>
    </dgm:choose>
    <dgm:ruleLst/>
    <dgm:layoutNode name="hierFlow">
      <dgm:choose name="Name6">
        <dgm:if name="Name7" func="var" arg="dir" op="equ" val="norm">
          <dgm:alg type="lin">
            <dgm:param type="linDir" val="fromL"/>
            <dgm:param type="nodeVertAlign" val="mid"/>
            <dgm:param type="vertAlign" val="mid"/>
            <dgm:param type="nodeHorzAlign" val="l"/>
            <dgm:param type="horzAlign" val="l"/>
            <dgm:param type="fallback" val="2D"/>
          </dgm:alg>
        </dgm:if>
        <dgm:else name="Name8">
          <dgm:alg type="lin">
            <dgm:param type="linDir" val="fromR"/>
            <dgm:param type="nodeVertAlign" val="mid"/>
            <dgm:param type="vertAlign" val="mid"/>
            <dgm:param type="nodeHorzAlign" val="r"/>
            <dgm:param type="horzAlign" val="r"/>
            <dgm:param type="fallback" val="2D"/>
          </dgm:alg>
        </dgm:else>
      </dgm:choose>
      <dgm:shape xmlns:r="http://schemas.openxmlformats.org/officeDocument/2006/relationships" r:blip="">
        <dgm:adjLst/>
      </dgm:shape>
      <dgm:presOf/>
      <dgm:constrLst>
        <dgm:constr type="primFontSz" for="des" ptType="node" op="equ" val="65"/>
        <dgm:constr type="primFontSz" for="des" forName="connTx" op="equ" val="55"/>
        <dgm:constr type="primFontSz" for="des" forName="connTx" refType="primFontSz" refFor="des" refPtType="node" op="lte" fact="0.8"/>
      </dgm:constrLst>
      <dgm:ruleLst/>
      <dgm:choose name="Name9">
        <dgm:if name="Name10" axis="ch" ptType="node" func="cnt" op="gte" val="2">
          <dgm:layoutNode name="firstBuf">
            <dgm:alg type="sp"/>
            <dgm:shape xmlns:r="http://schemas.openxmlformats.org/officeDocument/2006/relationships" r:blip="">
              <dgm:adjLst/>
            </dgm:shape>
            <dgm:presOf/>
            <dgm:constrLst/>
            <dgm:ruleLst/>
          </dgm:layoutNode>
        </dgm:if>
        <dgm:else name="Name11"/>
      </dgm:choose>
      <dgm:layoutNode name="hierChild1">
        <dgm:varLst>
          <dgm:chPref val="1"/>
          <dgm:animOne val="branch"/>
          <dgm:animLvl val="lvl"/>
        </dgm:varLst>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constrLst/>
        <dgm:ruleLst/>
        <dgm:forEach name="Name15" axis="ch" cnt="3">
          <dgm:forEach name="Name16" axis="self" ptType="node">
            <dgm:layoutNode name="Name17">
              <dgm:choose name="Name18">
                <dgm:if name="Name19" func="var" arg="dir" op="equ" val="norm">
                  <dgm:alg type="hierRoot">
                    <dgm:param type="hierAlign" val="lCtrCh"/>
                  </dgm:alg>
                </dgm:if>
                <dgm:else name="Name20">
                  <dgm:alg type="hierRoot">
                    <dgm:param type="hierAlign" val="rCtrCh"/>
                  </dgm:alg>
                </dgm:else>
              </dgm:choose>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hierChild2">
                <dgm:choose name="Name21">
                  <dgm:if name="Name22" func="var" arg="dir" op="equ" val="norm">
                    <dgm:alg type="hierChild">
                      <dgm:param type="linDir" val="fromT"/>
                      <dgm:param type="chAlign" val="l"/>
                    </dgm:alg>
                  </dgm:if>
                  <dgm:else name="Name23">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24" axis="self" ptType="parTrans" cnt="1">
                    <dgm:layoutNode name="Name25">
                      <dgm:choose name="Name26">
                        <dgm:if name="Name27" func="var" arg="dir" op="equ" val="norm">
                          <dgm:alg type="conn">
                            <dgm:param type="dim" val="1D"/>
                            <dgm:param type="begPts" val="midR"/>
                            <dgm:param type="endPts" val="midL"/>
                            <dgm:param type="endSty" val="noArr"/>
                          </dgm:alg>
                        </dgm:if>
                        <dgm:else name="Name28">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29" axis="self" ptType="node">
                    <dgm:layoutNode name="Name30">
                      <dgm:choose name="Name31">
                        <dgm:if name="Name32" func="var" arg="dir" op="equ" val="norm">
                          <dgm:alg type="hierRoot">
                            <dgm:param type="hierAlign" val="lCtrCh"/>
                          </dgm:alg>
                        </dgm:if>
                        <dgm:else name="Name33">
                          <dgm:alg type="hierRoot">
                            <dgm:param type="hierAlign" val="rCtrCh"/>
                          </dgm:alg>
                        </dgm:else>
                      </dgm:choose>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hierChild3">
                        <dgm:choose name="Name34">
                          <dgm:if name="Name35" func="var" arg="dir" op="equ" val="norm">
                            <dgm:alg type="hierChild">
                              <dgm:param type="linDir" val="fromT"/>
                              <dgm:param type="chAlign" val="l"/>
                            </dgm:alg>
                          </dgm:if>
                          <dgm:else name="Name36">
                            <dgm:alg type="hierChild">
                              <dgm:param type="linDir" val="fromT"/>
                              <dgm:param type="chAlign" val="r"/>
                            </dgm:alg>
                          </dgm:else>
                        </dgm:choose>
                        <dgm:shape xmlns:r="http://schemas.openxmlformats.org/officeDocument/2006/relationships" r:blip="">
                          <dgm:adjLst/>
                        </dgm:shape>
                        <dgm:presOf/>
                        <dgm:constrLst/>
                        <dgm:ruleLst/>
                        <dgm:forEach name="Name37" ref="repeat"/>
                      </dgm:layoutNode>
                    </dgm:layoutNode>
                  </dgm:forEach>
                </dgm:forEach>
              </dgm:layoutNode>
            </dgm:layoutNode>
          </dgm:forEach>
        </dgm:forEach>
      </dgm:layoutNode>
    </dgm:layoutNode>
    <dgm:layoutNode name="bgShapesFlow">
      <dgm:choose name="Name38">
        <dgm:if name="Name39" func="var" arg="dir" op="equ" val="norm">
          <dgm:alg type="lin">
            <dgm:param type="linDir" val="fromL"/>
            <dgm:param type="nodeVertAlign" val="mid"/>
            <dgm:param type="vertAlign" val="mid"/>
            <dgm:param type="nodeHorzAlign" val="l"/>
            <dgm:param type="horzAlign" val="l"/>
          </dgm:alg>
        </dgm:if>
        <dgm:else name="Name40">
          <dgm:alg type="lin">
            <dgm:param type="linDir" val="fromR"/>
            <dgm:param type="nodeVertAlign" val="mid"/>
            <dgm:param type="vertAlign" val="mid"/>
            <dgm:param type="nodeHorzAlign" val="r"/>
            <dgm:param type="horzAlign" val="r"/>
          </dgm:alg>
        </dgm:else>
      </dgm:choose>
      <dgm:shape xmlns:r="http://schemas.openxmlformats.org/officeDocument/2006/relationships" r:blip="">
        <dgm:adjLst/>
      </dgm:shape>
      <dgm:presOf/>
      <dgm:constrLst>
        <dgm:constr type="w" for="ch" forName="rectComp" refType="w"/>
        <dgm:constr type="h" for="ch" forName="rectComp" refType="h"/>
        <dgm:constr type="h" for="des" forName="bgRect" refType="h"/>
        <dgm:constr type="primFontSz" for="des" forName="bgRectTx" op="equ" val="65"/>
      </dgm:constrLst>
      <dgm:ruleLst/>
      <dgm:forEach name="Name41" axis="ch" ptType="node" st="2">
        <dgm:layoutNode name="rectComp">
          <dgm:alg type="composite"/>
          <dgm:shape xmlns:r="http://schemas.openxmlformats.org/officeDocument/2006/relationships" r:blip="">
            <dgm:adjLst/>
          </dgm:shape>
          <dgm:presOf/>
          <dgm:constrLst>
            <dgm:constr type="userA"/>
            <dgm:constr type="l" for="ch" forName="bgRect"/>
            <dgm:constr type="t" for="ch" forName="bgRect"/>
            <dgm:constr type="w" for="ch" forName="bgRect" refType="userA" fact="1.2"/>
            <dgm:constr type="l" for="ch" forName="bgRectTx"/>
            <dgm:constr type="t" for="ch" forName="bgRectTx"/>
            <dgm:constr type="h" for="ch" forName="bgRectTx" refType="h" refFor="ch" refForName="bgRect" fact="0.3"/>
            <dgm:constr type="w" for="ch" forName="bgRectTx" refType="w" refFor="ch" refForName="bgRect" op="equ"/>
          </dgm:constrLst>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shape xmlns:r="http://schemas.openxmlformats.org/officeDocument/2006/relationships" type="rect" r:blip="" zOrderOff="-999" hideGeom="1">
              <dgm:adjLst/>
            </dgm:shape>
            <dgm:presOf axis="desOrSelf" ptType="node"/>
            <dgm:constrLst/>
            <dgm:ruleLst>
              <dgm:rule type="primFontSz" val="5" fact="NaN" max="NaN"/>
            </dgm:ruleLst>
          </dgm:layoutNode>
        </dgm:layoutNode>
        <dgm:choose name="Name42">
          <dgm:if name="Name43" axis="self" ptType="node" func="revPos" op="gte" val="2">
            <dgm:layoutNode name="spComp">
              <dgm:alg type="composite"/>
              <dgm:shape xmlns:r="http://schemas.openxmlformats.org/officeDocument/2006/relationships" r:blip="">
                <dgm:adjLst/>
              </dgm:shape>
              <dgm:presOf/>
              <dgm:constrLst>
                <dgm:constr type="userA"/>
                <dgm:constr type="userB"/>
                <dgm:constr type="l" for="ch" forName="hSp"/>
                <dgm:constr type="t" for="ch" forName="hSp"/>
                <dgm:constr type="w" for="ch" forName="hSp" refType="userB"/>
                <dgm:constr type="wOff" for="ch" forName="hSp" refType="userA" fact="-0.2"/>
              </dgm:constrLst>
              <dgm:ruleLst/>
              <dgm:layoutNode name="hSp">
                <dgm:alg type="sp"/>
                <dgm:shape xmlns:r="http://schemas.openxmlformats.org/officeDocument/2006/relationships" r:blip="">
                  <dgm:adjLst/>
                </dgm:shape>
                <dgm:presOf/>
                <dgm:constrLst/>
                <dgm:ruleLst/>
              </dgm:layoutNode>
            </dgm:layoutNode>
          </dgm:if>
          <dgm:else name="Name44"/>
        </dgm:choose>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7E0BD1C-5982-4259-A3DE-6F1B1ED56459}" type="datetimeFigureOut">
              <a:rPr lang="en-US" smtClean="0"/>
              <a:pPr/>
              <a:t>18-Aug-17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EF5FE20-7E8C-4E1E-95F0-1598CAB1D66A}"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EF5FE20-7E8C-4E1E-95F0-1598CAB1D66A}" type="slidenum">
              <a:rPr lang="en-US" smtClean="0"/>
              <a:pPr/>
              <a:t>10</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EF5FE20-7E8C-4E1E-95F0-1598CAB1D66A}" type="slidenum">
              <a:rPr lang="en-US" smtClean="0"/>
              <a:pPr/>
              <a:t>38</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EF5FE20-7E8C-4E1E-95F0-1598CAB1D66A}" type="slidenum">
              <a:rPr lang="en-US" smtClean="0"/>
              <a:pPr/>
              <a:t>39</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spect="1" noChangeArrowheads="1"/>
          </p:cNvSpPr>
          <p:nvPr>
            <p:ph type="sldImg"/>
          </p:nvPr>
        </p:nvSpPr>
        <p:spPr bwMode="auto">
          <a:xfrm>
            <a:off x="1143000" y="685800"/>
            <a:ext cx="4572000" cy="3429000"/>
          </a:xfrm>
          <a:prstGeom prst="rect">
            <a:avLst/>
          </a:prstGeom>
          <a:noFill/>
          <a:ln w="12700" cap="flat">
            <a:solidFill>
              <a:schemeClr val="tx1"/>
            </a:solidFill>
            <a:miter lim="800000"/>
            <a:headEnd/>
            <a:tailEnd/>
          </a:ln>
        </p:spPr>
      </p:sp>
      <p:sp>
        <p:nvSpPr>
          <p:cNvPr id="54275" name="Rectangle 3"/>
          <p:cNvSpPr>
            <a:spLocks noGrp="1" noChangeArrowheads="1"/>
          </p:cNvSpPr>
          <p:nvPr>
            <p:ph type="body" idx="1"/>
          </p:nvPr>
        </p:nvSpPr>
        <p:spPr bwMode="auto">
          <a:xfrm>
            <a:off x="914400" y="4343400"/>
            <a:ext cx="5029200" cy="4114800"/>
          </a:xfrm>
          <a:prstGeom prst="rect">
            <a:avLst/>
          </a:prstGeom>
          <a:noFill/>
          <a:ln w="12700">
            <a:miter lim="800000"/>
            <a:headEnd/>
            <a:tailEnd/>
          </a:ln>
        </p:spPr>
        <p:txBody>
          <a:bodyPr lIns="90488" tIns="44450" rIns="90488" bIns="44450"/>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323B4E3-6338-4BF0-9F62-327525C5596E}" type="slidenum">
              <a:rPr lang="en-US"/>
              <a:pPr/>
              <a:t>42</a:t>
            </a:fld>
            <a:endParaRPr lang="en-US"/>
          </a:p>
        </p:txBody>
      </p:sp>
      <p:sp>
        <p:nvSpPr>
          <p:cNvPr id="44034" name="Rectangle 2"/>
          <p:cNvSpPr>
            <a:spLocks noGrp="1" noRot="1" noChangeAspect="1" noChangeArrowheads="1" noTextEdit="1"/>
          </p:cNvSpPr>
          <p:nvPr>
            <p:ph type="sldImg"/>
          </p:nvPr>
        </p:nvSpPr>
        <p:spPr>
          <a:xfrm>
            <a:off x="1144588" y="685800"/>
            <a:ext cx="4572000" cy="3429000"/>
          </a:xfrm>
          <a:ln/>
        </p:spPr>
      </p:sp>
      <p:sp>
        <p:nvSpPr>
          <p:cNvPr id="44035" name="Rectangle 3"/>
          <p:cNvSpPr>
            <a:spLocks noGrp="1" noChangeArrowheads="1"/>
          </p:cNvSpPr>
          <p:nvPr>
            <p:ph type="body" idx="1"/>
          </p:nvPr>
        </p:nvSpPr>
        <p:spPr>
          <a:xfrm>
            <a:off x="914400" y="4343400"/>
            <a:ext cx="5029200" cy="4114800"/>
          </a:xfrm>
        </p:spPr>
        <p:txBody>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lstStyle/>
          <a:p>
            <a:endParaRPr lang="en-US"/>
          </a:p>
        </p:txBody>
      </p:sp>
      <p:sp>
        <p:nvSpPr>
          <p:cNvPr id="13315"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19050" tIns="0" rIns="19050" bIns="0" anchor="b"/>
          <a:lstStyle/>
          <a:p>
            <a:pPr algn="r"/>
            <a:r>
              <a:rPr lang="en-US" sz="1000" i="1"/>
              <a:t>5</a:t>
            </a:r>
          </a:p>
        </p:txBody>
      </p:sp>
      <p:sp>
        <p:nvSpPr>
          <p:cNvPr id="13316"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lstStyle/>
          <a:p>
            <a:endParaRPr lang="en-US"/>
          </a:p>
        </p:txBody>
      </p:sp>
      <p:sp>
        <p:nvSpPr>
          <p:cNvPr id="13317"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lstStyle/>
          <a:p>
            <a:endParaRPr lang="en-US"/>
          </a:p>
        </p:txBody>
      </p:sp>
      <p:sp>
        <p:nvSpPr>
          <p:cNvPr id="13318" name="Rectangle 6"/>
          <p:cNvSpPr>
            <a:spLocks noGrp="1" noChangeArrowheads="1"/>
          </p:cNvSpPr>
          <p:nvPr>
            <p:ph type="body" idx="1"/>
          </p:nvPr>
        </p:nvSpPr>
        <p:spPr>
          <a:ln/>
        </p:spPr>
        <p:txBody>
          <a:bodyPr/>
          <a:lstStyle/>
          <a:p>
            <a:endParaRPr lang="en-US"/>
          </a:p>
        </p:txBody>
      </p:sp>
      <p:sp>
        <p:nvSpPr>
          <p:cNvPr id="13319" name="Rectangle 7"/>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body" idx="1"/>
          </p:nvPr>
        </p:nvSpPr>
        <p:spPr>
          <a:ln/>
        </p:spPr>
        <p:txBody>
          <a:bodyPr/>
          <a:lstStyle/>
          <a:p>
            <a:endParaRPr lang="en-US"/>
          </a:p>
        </p:txBody>
      </p:sp>
      <p:sp>
        <p:nvSpPr>
          <p:cNvPr id="15363"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lstStyle/>
          <a:p>
            <a:endParaRPr lang="en-US"/>
          </a:p>
        </p:txBody>
      </p:sp>
      <p:sp>
        <p:nvSpPr>
          <p:cNvPr id="17411"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19050" tIns="0" rIns="19050" bIns="0" anchor="b"/>
          <a:lstStyle/>
          <a:p>
            <a:pPr algn="r"/>
            <a:r>
              <a:rPr lang="en-US" sz="1000" i="1"/>
              <a:t>7</a:t>
            </a:r>
          </a:p>
        </p:txBody>
      </p:sp>
      <p:sp>
        <p:nvSpPr>
          <p:cNvPr id="17412"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lstStyle/>
          <a:p>
            <a:endParaRPr lang="en-US"/>
          </a:p>
        </p:txBody>
      </p:sp>
      <p:sp>
        <p:nvSpPr>
          <p:cNvPr id="17413"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lstStyle/>
          <a:p>
            <a:endParaRPr lang="en-US"/>
          </a:p>
        </p:txBody>
      </p:sp>
      <p:sp>
        <p:nvSpPr>
          <p:cNvPr id="17414" name="Rectangle 6"/>
          <p:cNvSpPr>
            <a:spLocks noGrp="1" noChangeArrowheads="1"/>
          </p:cNvSpPr>
          <p:nvPr>
            <p:ph type="body" idx="1"/>
          </p:nvPr>
        </p:nvSpPr>
        <p:spPr>
          <a:ln/>
        </p:spPr>
        <p:txBody>
          <a:bodyPr/>
          <a:lstStyle/>
          <a:p>
            <a:endParaRPr lang="en-US"/>
          </a:p>
        </p:txBody>
      </p:sp>
      <p:sp>
        <p:nvSpPr>
          <p:cNvPr id="17415" name="Rectangle 7"/>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lstStyle/>
          <a:p>
            <a:endParaRPr lang="en-US"/>
          </a:p>
        </p:txBody>
      </p:sp>
      <p:sp>
        <p:nvSpPr>
          <p:cNvPr id="19459"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19050" tIns="0" rIns="19050" bIns="0" anchor="b"/>
          <a:lstStyle/>
          <a:p>
            <a:pPr algn="r"/>
            <a:r>
              <a:rPr lang="en-US" sz="1000" i="1"/>
              <a:t>8</a:t>
            </a:r>
          </a:p>
        </p:txBody>
      </p:sp>
      <p:sp>
        <p:nvSpPr>
          <p:cNvPr id="19460"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lstStyle/>
          <a:p>
            <a:endParaRPr lang="en-US"/>
          </a:p>
        </p:txBody>
      </p:sp>
      <p:sp>
        <p:nvSpPr>
          <p:cNvPr id="19461"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lstStyle/>
          <a:p>
            <a:endParaRPr lang="en-US"/>
          </a:p>
        </p:txBody>
      </p:sp>
      <p:sp>
        <p:nvSpPr>
          <p:cNvPr id="19462" name="Rectangle 6"/>
          <p:cNvSpPr>
            <a:spLocks noGrp="1" noChangeArrowheads="1"/>
          </p:cNvSpPr>
          <p:nvPr>
            <p:ph type="body" idx="1"/>
          </p:nvPr>
        </p:nvSpPr>
        <p:spPr>
          <a:ln/>
        </p:spPr>
        <p:txBody>
          <a:bodyPr/>
          <a:lstStyle/>
          <a:p>
            <a:endParaRPr lang="en-US"/>
          </a:p>
        </p:txBody>
      </p:sp>
      <p:sp>
        <p:nvSpPr>
          <p:cNvPr id="19463" name="Rectangle 7"/>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lstStyle/>
          <a:p>
            <a:endParaRPr lang="en-US"/>
          </a:p>
        </p:txBody>
      </p:sp>
      <p:sp>
        <p:nvSpPr>
          <p:cNvPr id="21507"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19050" tIns="0" rIns="19050" bIns="0" anchor="b"/>
          <a:lstStyle/>
          <a:p>
            <a:pPr algn="r"/>
            <a:r>
              <a:rPr lang="en-US" sz="1000" i="1"/>
              <a:t>9</a:t>
            </a:r>
          </a:p>
        </p:txBody>
      </p:sp>
      <p:sp>
        <p:nvSpPr>
          <p:cNvPr id="21508"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lstStyle/>
          <a:p>
            <a:endParaRPr lang="en-US"/>
          </a:p>
        </p:txBody>
      </p:sp>
      <p:sp>
        <p:nvSpPr>
          <p:cNvPr id="21509"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lstStyle/>
          <a:p>
            <a:endParaRPr lang="en-US"/>
          </a:p>
        </p:txBody>
      </p:sp>
      <p:sp>
        <p:nvSpPr>
          <p:cNvPr id="21510" name="Rectangle 6"/>
          <p:cNvSpPr>
            <a:spLocks noGrp="1" noChangeArrowheads="1"/>
          </p:cNvSpPr>
          <p:nvPr>
            <p:ph type="body" idx="1"/>
          </p:nvPr>
        </p:nvSpPr>
        <p:spPr>
          <a:ln/>
        </p:spPr>
        <p:txBody>
          <a:bodyPr/>
          <a:lstStyle/>
          <a:p>
            <a:endParaRPr lang="en-US"/>
          </a:p>
        </p:txBody>
      </p:sp>
      <p:sp>
        <p:nvSpPr>
          <p:cNvPr id="21511" name="Rectangle 7"/>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EF5FE20-7E8C-4E1E-95F0-1598CAB1D66A}" type="slidenum">
              <a:rPr lang="en-US" smtClean="0"/>
              <a:pPr/>
              <a:t>76</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EF5FE20-7E8C-4E1E-95F0-1598CAB1D66A}" type="slidenum">
              <a:rPr lang="en-US" smtClean="0"/>
              <a:pPr/>
              <a:t>12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EF5FE20-7E8C-4E1E-95F0-1598CAB1D66A}" type="slidenum">
              <a:rPr lang="en-US" smtClean="0"/>
              <a:pPr/>
              <a:t>77</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EF5FE20-7E8C-4E1E-95F0-1598CAB1D66A}" type="slidenum">
              <a:rPr lang="en-US" smtClean="0"/>
              <a:pPr/>
              <a:t>78</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EF5FE20-7E8C-4E1E-95F0-1598CAB1D66A}" type="slidenum">
              <a:rPr lang="en-US" smtClean="0"/>
              <a:pPr/>
              <a:t>79</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EF5FE20-7E8C-4E1E-95F0-1598CAB1D66A}" type="slidenum">
              <a:rPr lang="en-US" smtClean="0"/>
              <a:pPr/>
              <a:t>80</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EF5FE20-7E8C-4E1E-95F0-1598CAB1D66A}" type="slidenum">
              <a:rPr lang="en-US" smtClean="0"/>
              <a:pPr/>
              <a:t>81</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EF5FE20-7E8C-4E1E-95F0-1598CAB1D66A}" type="slidenum">
              <a:rPr lang="en-US" smtClean="0"/>
              <a:pPr/>
              <a:t>82</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EF5FE20-7E8C-4E1E-95F0-1598CAB1D66A}" type="slidenum">
              <a:rPr lang="en-US" smtClean="0"/>
              <a:pPr/>
              <a:t>83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EF5FE20-7E8C-4E1E-95F0-1598CAB1D66A}" type="slidenum">
              <a:rPr lang="en-US" smtClean="0"/>
              <a:pPr/>
              <a:t>14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EF5FE20-7E8C-4E1E-95F0-1598CAB1D66A}" type="slidenum">
              <a:rPr lang="en-US" smtClean="0"/>
              <a:pPr/>
              <a:t>16</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EF5FE20-7E8C-4E1E-95F0-1598CAB1D66A}" type="slidenum">
              <a:rPr lang="en-US" smtClean="0"/>
              <a:pPr/>
              <a:t>25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EF5FE20-7E8C-4E1E-95F0-1598CAB1D66A}" type="slidenum">
              <a:rPr lang="en-US" smtClean="0"/>
              <a:pPr/>
              <a:t>27</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EF5FE20-7E8C-4E1E-95F0-1598CAB1D66A}" type="slidenum">
              <a:rPr lang="en-US" smtClean="0"/>
              <a:pPr/>
              <a:t>28</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EF5FE20-7E8C-4E1E-95F0-1598CAB1D66A}" type="slidenum">
              <a:rPr lang="en-US" smtClean="0"/>
              <a:pPr/>
              <a:t>29</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EF5FE20-7E8C-4E1E-95F0-1598CAB1D66A}" type="slidenum">
              <a:rPr lang="en-US" smtClean="0"/>
              <a:pPr/>
              <a:t>34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97382BE-F7DC-4F48-ABCF-C1A04FF520B1}" type="datetimeFigureOut">
              <a:rPr lang="en-US" smtClean="0"/>
              <a:pPr/>
              <a:t>18-Aug-17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58B124-366A-4896-8414-84546E7ADFD6}"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97382BE-F7DC-4F48-ABCF-C1A04FF520B1}" type="datetimeFigureOut">
              <a:rPr lang="en-US" smtClean="0"/>
              <a:pPr/>
              <a:t>18-Aug-17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58B124-366A-4896-8414-84546E7ADFD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97382BE-F7DC-4F48-ABCF-C1A04FF520B1}" type="datetimeFigureOut">
              <a:rPr lang="en-US" smtClean="0"/>
              <a:pPr/>
              <a:t>18-Aug-17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58B124-366A-4896-8414-84546E7ADFD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97382BE-F7DC-4F48-ABCF-C1A04FF520B1}" type="datetimeFigureOut">
              <a:rPr lang="en-US" smtClean="0"/>
              <a:pPr/>
              <a:t>18-Aug-17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58B124-366A-4896-8414-84546E7ADFD6}"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97382BE-F7DC-4F48-ABCF-C1A04FF520B1}" type="datetimeFigureOut">
              <a:rPr lang="en-US" smtClean="0"/>
              <a:pPr/>
              <a:t>18-Aug-17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58B124-366A-4896-8414-84546E7ADFD6}"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97382BE-F7DC-4F48-ABCF-C1A04FF520B1}" type="datetimeFigureOut">
              <a:rPr lang="en-US" smtClean="0"/>
              <a:pPr/>
              <a:t>18-Aug-17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58B124-366A-4896-8414-84546E7ADFD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97382BE-F7DC-4F48-ABCF-C1A04FF520B1}" type="datetimeFigureOut">
              <a:rPr lang="en-US" smtClean="0"/>
              <a:pPr/>
              <a:t>18-Aug-17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F58B124-366A-4896-8414-84546E7ADFD6}"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97382BE-F7DC-4F48-ABCF-C1A04FF520B1}" type="datetimeFigureOut">
              <a:rPr lang="en-US" smtClean="0"/>
              <a:pPr/>
              <a:t>18-Aug-17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F58B124-366A-4896-8414-84546E7ADFD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7382BE-F7DC-4F48-ABCF-C1A04FF520B1}" type="datetimeFigureOut">
              <a:rPr lang="en-US" smtClean="0"/>
              <a:pPr/>
              <a:t>18-Aug-17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F58B124-366A-4896-8414-84546E7ADFD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97382BE-F7DC-4F48-ABCF-C1A04FF520B1}" type="datetimeFigureOut">
              <a:rPr lang="en-US" smtClean="0"/>
              <a:pPr/>
              <a:t>18-Aug-17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58B124-366A-4896-8414-84546E7ADFD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97382BE-F7DC-4F48-ABCF-C1A04FF520B1}" type="datetimeFigureOut">
              <a:rPr lang="en-US" smtClean="0"/>
              <a:pPr/>
              <a:t>18-Aug-17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58B124-366A-4896-8414-84546E7ADFD6}"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7382BE-F7DC-4F48-ABCF-C1A04FF520B1}" type="datetimeFigureOut">
              <a:rPr lang="en-US" smtClean="0"/>
              <a:pPr/>
              <a:t>18-Aug-17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F58B124-366A-4896-8414-84546E7ADFD6}"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www.boundless.com/management/definition/quality/"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www.boundless.com/management/definition/rational/"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hyperlink" Target="https://en.wikipedia.org/wiki/Technological" TargetMode="External"/><Relationship Id="rId3" Type="http://schemas.openxmlformats.org/officeDocument/2006/relationships/hyperlink" Target="https://en.wikipedia.org/wiki/Business" TargetMode="External"/><Relationship Id="rId7" Type="http://schemas.openxmlformats.org/officeDocument/2006/relationships/hyperlink" Target="https://en.wikipedia.org/wiki/Natural_resources" TargetMode="External"/><Relationship Id="rId2" Type="http://schemas.openxmlformats.org/officeDocument/2006/relationships/hyperlink" Target="https://en.wikipedia.org/wiki/Organization" TargetMode="External"/><Relationship Id="rId1" Type="http://schemas.openxmlformats.org/officeDocument/2006/relationships/slideLayout" Target="../slideLayouts/slideLayout2.xml"/><Relationship Id="rId6" Type="http://schemas.openxmlformats.org/officeDocument/2006/relationships/hyperlink" Target="https://en.wikipedia.org/wiki/Financial" TargetMode="External"/><Relationship Id="rId5" Type="http://schemas.openxmlformats.org/officeDocument/2006/relationships/hyperlink" Target="https://en.wikipedia.org/wiki/Resource_(economics)" TargetMode="External"/><Relationship Id="rId4" Type="http://schemas.openxmlformats.org/officeDocument/2006/relationships/hyperlink" Target="https://en.wikipedia.org/wiki/Goal" TargetMode="External"/><Relationship Id="rId9" Type="http://schemas.openxmlformats.org/officeDocument/2006/relationships/hyperlink" Target="https://en.wikipedia.org/wiki/Human_resources"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iedunote.com/kinds-of-organizational-goals"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iedunote.com/management-hierarchy-levels"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diagramData" Target="../diagrams/data3.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5"/>
          </a:lnRef>
          <a:fillRef idx="2">
            <a:schemeClr val="accent5"/>
          </a:fillRef>
          <a:effectRef idx="1">
            <a:schemeClr val="accent5"/>
          </a:effectRef>
          <a:fontRef idx="minor">
            <a:schemeClr val="dk1"/>
          </a:fontRef>
        </p:style>
        <p:txBody>
          <a:bodyPr/>
          <a:lstStyle/>
          <a:p>
            <a:r>
              <a:rPr lang="en-US" dirty="0" smtClean="0">
                <a:latin typeface="Times New Roman" pitchFamily="18" charset="0"/>
                <a:cs typeface="Times New Roman" pitchFamily="18" charset="0"/>
              </a:rPr>
              <a:t>Management </a:t>
            </a:r>
            <a:endParaRPr lang="en-US" dirty="0">
              <a:latin typeface="Times New Roman" pitchFamily="18" charset="0"/>
              <a:cs typeface="Times New Roman" pitchFamily="18" charset="0"/>
            </a:endParaRPr>
          </a:p>
        </p:txBody>
      </p:sp>
      <p:pic>
        <p:nvPicPr>
          <p:cNvPr id="2050" name="Picture 2" descr="C:\Users\Admin\Desktop\356-6.jpg"/>
          <p:cNvPicPr>
            <a:picLocks noGrp="1" noChangeAspect="1" noChangeArrowheads="1"/>
          </p:cNvPicPr>
          <p:nvPr>
            <p:ph idx="1"/>
          </p:nvPr>
        </p:nvPicPr>
        <p:blipFill>
          <a:blip r:embed="rId2"/>
          <a:srcRect/>
          <a:stretch>
            <a:fillRect/>
          </a:stretch>
        </p:blipFill>
        <p:spPr bwMode="auto">
          <a:xfrm>
            <a:off x="838200" y="1646238"/>
            <a:ext cx="7620000" cy="4906962"/>
          </a:xfrm>
          <a:prstGeom prst="rect">
            <a:avLst/>
          </a:prstGeom>
        </p:spPr>
        <p:style>
          <a:lnRef idx="1">
            <a:schemeClr val="accent5"/>
          </a:lnRef>
          <a:fillRef idx="2">
            <a:schemeClr val="accent5"/>
          </a:fillRef>
          <a:effectRef idx="1">
            <a:schemeClr val="accent5"/>
          </a:effectRef>
          <a:fontRef idx="minor">
            <a:schemeClr val="dk1"/>
          </a:fontRef>
        </p:style>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905000"/>
          </a:xfrm>
        </p:spPr>
        <p:style>
          <a:lnRef idx="1">
            <a:schemeClr val="accent5"/>
          </a:lnRef>
          <a:fillRef idx="2">
            <a:schemeClr val="accent5"/>
          </a:fillRef>
          <a:effectRef idx="1">
            <a:schemeClr val="accent5"/>
          </a:effectRef>
          <a:fontRef idx="minor">
            <a:schemeClr val="dk1"/>
          </a:fontRef>
        </p:style>
        <p:txBody>
          <a:bodyPr>
            <a:normAutofit fontScale="90000"/>
          </a:bodyPr>
          <a:lstStyle/>
          <a:p>
            <a:r>
              <a:rPr lang="en-US" dirty="0" smtClean="0">
                <a:latin typeface="Times New Roman" pitchFamily="18" charset="0"/>
                <a:cs typeface="Times New Roman" pitchFamily="18" charset="0"/>
              </a:rPr>
              <a:t>Frederick W. Taylor: Master of Scientific Management</a:t>
            </a:r>
            <a:br>
              <a:rPr lang="en-US" dirty="0" smtClean="0">
                <a:latin typeface="Times New Roman" pitchFamily="18" charset="0"/>
                <a:cs typeface="Times New Roman" pitchFamily="18" charset="0"/>
              </a:rPr>
            </a:br>
            <a:endParaRPr lang="en-US" dirty="0">
              <a:latin typeface="Times New Roman" pitchFamily="18" charset="0"/>
              <a:cs typeface="Times New Roman" pitchFamily="18" charset="0"/>
            </a:endParaRPr>
          </a:p>
        </p:txBody>
      </p:sp>
      <p:pic>
        <p:nvPicPr>
          <p:cNvPr id="2050" name="Picture 2" descr="C:\Users\Admin\Desktop\taylor.jpg"/>
          <p:cNvPicPr>
            <a:picLocks noGrp="1" noChangeAspect="1" noChangeArrowheads="1"/>
          </p:cNvPicPr>
          <p:nvPr>
            <p:ph idx="1"/>
          </p:nvPr>
        </p:nvPicPr>
        <p:blipFill>
          <a:blip r:embed="rId3"/>
          <a:srcRect/>
          <a:stretch>
            <a:fillRect/>
          </a:stretch>
        </p:blipFill>
        <p:spPr bwMode="auto">
          <a:xfrm>
            <a:off x="1676400" y="1752600"/>
            <a:ext cx="5715000" cy="4724400"/>
          </a:xfrm>
          <a:prstGeom prst="rect">
            <a:avLst/>
          </a:prstGeo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style>
          <a:lnRef idx="1">
            <a:schemeClr val="accent5"/>
          </a:lnRef>
          <a:fillRef idx="2">
            <a:schemeClr val="accent5"/>
          </a:fillRef>
          <a:effectRef idx="1">
            <a:schemeClr val="accent5"/>
          </a:effectRef>
          <a:fontRef idx="minor">
            <a:schemeClr val="dk1"/>
          </a:fontRef>
        </p:style>
        <p:txBody>
          <a:bodyPr>
            <a:normAutofit/>
          </a:bodyPr>
          <a:lstStyle/>
          <a:p>
            <a:pPr algn="just">
              <a:lnSpc>
                <a:spcPct val="150000"/>
              </a:lnSpc>
              <a:buNone/>
            </a:pPr>
            <a:r>
              <a:rPr lang="en-US" sz="2800" dirty="0" smtClean="0">
                <a:latin typeface="Times New Roman" pitchFamily="18" charset="0"/>
                <a:cs typeface="Times New Roman" pitchFamily="18" charset="0"/>
              </a:rPr>
              <a:t>Scientific management, or </a:t>
            </a:r>
            <a:r>
              <a:rPr lang="en-US" sz="2800" dirty="0" err="1" smtClean="0">
                <a:latin typeface="Times New Roman" pitchFamily="18" charset="0"/>
                <a:cs typeface="Times New Roman" pitchFamily="18" charset="0"/>
              </a:rPr>
              <a:t>Taylorism</a:t>
            </a:r>
            <a:r>
              <a:rPr lang="en-US" sz="2800" dirty="0" smtClean="0">
                <a:latin typeface="Times New Roman" pitchFamily="18" charset="0"/>
                <a:cs typeface="Times New Roman" pitchFamily="18" charset="0"/>
              </a:rPr>
              <a:t>, is a management theory that </a:t>
            </a:r>
            <a:r>
              <a:rPr lang="en-US" sz="2800" b="1" dirty="0" smtClean="0">
                <a:latin typeface="Times New Roman" pitchFamily="18" charset="0"/>
                <a:cs typeface="Times New Roman" pitchFamily="18" charset="0"/>
              </a:rPr>
              <a:t>analyzes work flows </a:t>
            </a:r>
            <a:r>
              <a:rPr lang="en-US" sz="2800" dirty="0" smtClean="0">
                <a:latin typeface="Times New Roman" pitchFamily="18" charset="0"/>
                <a:cs typeface="Times New Roman" pitchFamily="18" charset="0"/>
              </a:rPr>
              <a:t>to improve economic efficiency, especially </a:t>
            </a:r>
            <a:r>
              <a:rPr lang="en-US" sz="2800" b="1" dirty="0" smtClean="0">
                <a:latin typeface="Times New Roman" pitchFamily="18" charset="0"/>
                <a:cs typeface="Times New Roman" pitchFamily="18" charset="0"/>
              </a:rPr>
              <a:t>labor productivity</a:t>
            </a:r>
            <a:r>
              <a:rPr lang="en-US" sz="2800" dirty="0" smtClean="0">
                <a:latin typeface="Times New Roman" pitchFamily="18" charset="0"/>
                <a:cs typeface="Times New Roman" pitchFamily="18" charset="0"/>
              </a:rPr>
              <a:t>. This management theory, developed by Frederick Winslow Taylor, was popular in the 1880s and 1890s in manufacturing industries.</a:t>
            </a:r>
            <a:endParaRPr lang="en-US" sz="2800" dirty="0">
              <a:latin typeface="Times New Roman" pitchFamily="18" charset="0"/>
              <a:cs typeface="Times New Roman"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553200"/>
          </a:xfrm>
        </p:spPr>
        <p:style>
          <a:lnRef idx="1">
            <a:schemeClr val="accent5"/>
          </a:lnRef>
          <a:fillRef idx="2">
            <a:schemeClr val="accent5"/>
          </a:fillRef>
          <a:effectRef idx="1">
            <a:schemeClr val="accent5"/>
          </a:effectRef>
          <a:fontRef idx="minor">
            <a:schemeClr val="dk1"/>
          </a:fontRef>
        </p:style>
        <p:txBody>
          <a:bodyPr>
            <a:normAutofit fontScale="85000" lnSpcReduction="10000"/>
          </a:bodyPr>
          <a:lstStyle/>
          <a:p>
            <a:pPr algn="just">
              <a:lnSpc>
                <a:spcPct val="160000"/>
              </a:lnSpc>
            </a:pPr>
            <a:r>
              <a:rPr lang="en-US" dirty="0" smtClean="0">
                <a:latin typeface="Times New Roman" pitchFamily="18" charset="0"/>
                <a:cs typeface="Times New Roman" pitchFamily="18" charset="0"/>
              </a:rPr>
              <a:t>The founding father of scientific management theory is </a:t>
            </a:r>
            <a:r>
              <a:rPr lang="en-US" b="1" dirty="0" smtClean="0">
                <a:latin typeface="Times New Roman" pitchFamily="18" charset="0"/>
                <a:cs typeface="Times New Roman" pitchFamily="18" charset="0"/>
              </a:rPr>
              <a:t>Frederick W. Taylor</a:t>
            </a:r>
            <a:r>
              <a:rPr lang="en-US" dirty="0" smtClean="0">
                <a:latin typeface="Times New Roman" pitchFamily="18" charset="0"/>
                <a:cs typeface="Times New Roman" pitchFamily="18" charset="0"/>
              </a:rPr>
              <a:t> (1856-1915). He was an American inventor and engineer. His two most important works were </a:t>
            </a:r>
            <a:r>
              <a:rPr lang="en-US" i="1" dirty="0" smtClean="0">
                <a:latin typeface="Times New Roman" pitchFamily="18" charset="0"/>
                <a:cs typeface="Times New Roman" pitchFamily="18" charset="0"/>
              </a:rPr>
              <a:t>Shop Management</a:t>
            </a:r>
            <a:r>
              <a:rPr lang="en-US" dirty="0" smtClean="0">
                <a:latin typeface="Times New Roman" pitchFamily="18" charset="0"/>
                <a:cs typeface="Times New Roman" pitchFamily="18" charset="0"/>
              </a:rPr>
              <a:t> (1903) and </a:t>
            </a:r>
            <a:r>
              <a:rPr lang="en-US" i="1" dirty="0" smtClean="0">
                <a:latin typeface="Times New Roman" pitchFamily="18" charset="0"/>
                <a:cs typeface="Times New Roman" pitchFamily="18" charset="0"/>
              </a:rPr>
              <a:t>The Principles of Scientific Management</a:t>
            </a:r>
            <a:r>
              <a:rPr lang="en-US" dirty="0" smtClean="0">
                <a:latin typeface="Times New Roman" pitchFamily="18" charset="0"/>
                <a:cs typeface="Times New Roman" pitchFamily="18" charset="0"/>
              </a:rPr>
              <a:t> (1911).</a:t>
            </a:r>
          </a:p>
          <a:p>
            <a:pPr algn="just">
              <a:lnSpc>
                <a:spcPct val="160000"/>
              </a:lnSpc>
            </a:pPr>
            <a:r>
              <a:rPr lang="en-US" dirty="0" smtClean="0">
                <a:latin typeface="Times New Roman" pitchFamily="18" charset="0"/>
                <a:cs typeface="Times New Roman" pitchFamily="18" charset="0"/>
              </a:rPr>
              <a:t>The husband and wife team of </a:t>
            </a:r>
            <a:r>
              <a:rPr lang="en-US" b="1" dirty="0" smtClean="0">
                <a:latin typeface="Times New Roman" pitchFamily="18" charset="0"/>
                <a:cs typeface="Times New Roman" pitchFamily="18" charset="0"/>
              </a:rPr>
              <a:t>Frank </a:t>
            </a:r>
            <a:r>
              <a:rPr lang="en-US" b="1" dirty="0" err="1" smtClean="0">
                <a:latin typeface="Times New Roman" pitchFamily="18" charset="0"/>
                <a:cs typeface="Times New Roman" pitchFamily="18" charset="0"/>
              </a:rPr>
              <a:t>Gilbreth</a:t>
            </a:r>
            <a:r>
              <a:rPr lang="en-US" b="1" dirty="0" smtClean="0">
                <a:latin typeface="Times New Roman" pitchFamily="18" charset="0"/>
                <a:cs typeface="Times New Roman" pitchFamily="18" charset="0"/>
              </a:rPr>
              <a:t>, Sr.</a:t>
            </a:r>
            <a:r>
              <a:rPr lang="en-US" dirty="0" smtClean="0">
                <a:latin typeface="Times New Roman" pitchFamily="18" charset="0"/>
                <a:cs typeface="Times New Roman" pitchFamily="18" charset="0"/>
              </a:rPr>
              <a:t> and </a:t>
            </a:r>
            <a:r>
              <a:rPr lang="en-US" b="1" dirty="0" smtClean="0">
                <a:latin typeface="Times New Roman" pitchFamily="18" charset="0"/>
                <a:cs typeface="Times New Roman" pitchFamily="18" charset="0"/>
              </a:rPr>
              <a:t>Lillian </a:t>
            </a:r>
            <a:r>
              <a:rPr lang="en-US" b="1" dirty="0" err="1" smtClean="0">
                <a:latin typeface="Times New Roman" pitchFamily="18" charset="0"/>
                <a:cs typeface="Times New Roman" pitchFamily="18" charset="0"/>
              </a:rPr>
              <a:t>Moller</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Gilbreth</a:t>
            </a:r>
            <a:r>
              <a:rPr lang="en-US" dirty="0" smtClean="0">
                <a:latin typeface="Times New Roman" pitchFamily="18" charset="0"/>
                <a:cs typeface="Times New Roman" pitchFamily="18" charset="0"/>
              </a:rPr>
              <a:t> contributed to the theory. This duo continued the practice of </a:t>
            </a:r>
            <a:r>
              <a:rPr lang="en-US" b="1" dirty="0" smtClean="0">
                <a:latin typeface="Times New Roman" pitchFamily="18" charset="0"/>
                <a:cs typeface="Times New Roman" pitchFamily="18" charset="0"/>
              </a:rPr>
              <a:t>time and motion studies</a:t>
            </a:r>
            <a:r>
              <a:rPr lang="en-US" dirty="0" smtClean="0">
                <a:latin typeface="Times New Roman" pitchFamily="18" charset="0"/>
                <a:cs typeface="Times New Roman" pitchFamily="18" charset="0"/>
              </a:rPr>
              <a:t> started by Taylor, believing they could find the best way to perform each task studied.</a:t>
            </a: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211763"/>
          </a:xfrm>
        </p:spPr>
        <p:style>
          <a:lnRef idx="1">
            <a:schemeClr val="accent5"/>
          </a:lnRef>
          <a:fillRef idx="2">
            <a:schemeClr val="accent5"/>
          </a:fillRef>
          <a:effectRef idx="1">
            <a:schemeClr val="accent5"/>
          </a:effectRef>
          <a:fontRef idx="minor">
            <a:schemeClr val="dk1"/>
          </a:fontRef>
        </p:style>
        <p:txBody>
          <a:bodyPr>
            <a:normAutofit/>
          </a:bodyPr>
          <a:lstStyle/>
          <a:p>
            <a:pPr algn="just">
              <a:lnSpc>
                <a:spcPct val="150000"/>
              </a:lnSpc>
            </a:pPr>
            <a:r>
              <a:rPr lang="en-US" sz="2800" dirty="0" smtClean="0">
                <a:latin typeface="Times New Roman" pitchFamily="18" charset="0"/>
                <a:cs typeface="Times New Roman" pitchFamily="18" charset="0"/>
              </a:rPr>
              <a:t>Important components of </a:t>
            </a:r>
            <a:r>
              <a:rPr lang="en-US" sz="2800" b="1" dirty="0" smtClean="0">
                <a:latin typeface="Times New Roman" pitchFamily="18" charset="0"/>
                <a:cs typeface="Times New Roman" pitchFamily="18" charset="0"/>
              </a:rPr>
              <a:t>scientific </a:t>
            </a:r>
            <a:r>
              <a:rPr lang="en-US" sz="2800" dirty="0" smtClean="0">
                <a:latin typeface="Times New Roman" pitchFamily="18" charset="0"/>
                <a:cs typeface="Times New Roman" pitchFamily="18" charset="0"/>
              </a:rPr>
              <a:t>management include </a:t>
            </a:r>
            <a:r>
              <a:rPr lang="en-US" sz="2800" b="1" dirty="0" smtClean="0">
                <a:latin typeface="Times New Roman" pitchFamily="18" charset="0"/>
                <a:cs typeface="Times New Roman" pitchFamily="18" charset="0"/>
              </a:rPr>
              <a:t>analysis, synthesis, logic, rationality, empiricism, work ethic, efficiency, elimination of waste, and standardized best practices.</a:t>
            </a:r>
            <a:r>
              <a:rPr lang="en-US" sz="2800" dirty="0" smtClean="0">
                <a:latin typeface="Times New Roman" pitchFamily="18" charset="0"/>
                <a:cs typeface="Times New Roman" pitchFamily="18" charset="0"/>
              </a:rPr>
              <a:t> All of these components focus on the efficiency of the worker and not on any specific behavioral </a:t>
            </a:r>
            <a:r>
              <a:rPr lang="en-US" sz="2800" dirty="0" smtClean="0">
                <a:latin typeface="Times New Roman" pitchFamily="18" charset="0"/>
                <a:cs typeface="Times New Roman" pitchFamily="18" charset="0"/>
                <a:hlinkClick r:id="rId2"/>
              </a:rPr>
              <a:t>qualities</a:t>
            </a:r>
            <a:r>
              <a:rPr lang="en-US" sz="2800" dirty="0" smtClean="0">
                <a:latin typeface="Times New Roman" pitchFamily="18" charset="0"/>
                <a:cs typeface="Times New Roman" pitchFamily="18" charset="0"/>
              </a:rPr>
              <a:t> or variations among workers.</a:t>
            </a:r>
            <a:endParaRPr lang="en-US" sz="2800" dirty="0">
              <a:latin typeface="Times New Roman" pitchFamily="18" charset="0"/>
              <a:cs typeface="Times New Roman"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5"/>
          </a:lnRef>
          <a:fillRef idx="2">
            <a:schemeClr val="accent5"/>
          </a:fillRef>
          <a:effectRef idx="1">
            <a:schemeClr val="accent5"/>
          </a:effectRef>
          <a:fontRef idx="minor">
            <a:schemeClr val="dk1"/>
          </a:fontRef>
        </p:style>
        <p:txBody>
          <a:bodyPr>
            <a:noAutofit/>
          </a:bodyPr>
          <a:lstStyle/>
          <a:p>
            <a:r>
              <a:rPr lang="en-US" dirty="0" smtClean="0">
                <a:latin typeface="Times New Roman" pitchFamily="18" charset="0"/>
                <a:cs typeface="Times New Roman" pitchFamily="18" charset="0"/>
              </a:rPr>
              <a:t>Frank and Lillian </a:t>
            </a:r>
            <a:r>
              <a:rPr lang="en-US" dirty="0" err="1" smtClean="0">
                <a:latin typeface="Times New Roman" pitchFamily="18" charset="0"/>
                <a:cs typeface="Times New Roman" pitchFamily="18" charset="0"/>
              </a:rPr>
              <a:t>Gilbreth</a:t>
            </a: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style>
          <a:lnRef idx="1">
            <a:schemeClr val="accent5"/>
          </a:lnRef>
          <a:fillRef idx="2">
            <a:schemeClr val="accent5"/>
          </a:fillRef>
          <a:effectRef idx="1">
            <a:schemeClr val="accent5"/>
          </a:effectRef>
          <a:fontRef idx="minor">
            <a:schemeClr val="dk1"/>
          </a:fontRef>
        </p:style>
        <p:txBody>
          <a:bodyPr>
            <a:normAutofit lnSpcReduction="10000"/>
          </a:bodyPr>
          <a:lstStyle/>
          <a:p>
            <a:pPr algn="just">
              <a:lnSpc>
                <a:spcPct val="150000"/>
              </a:lnSpc>
            </a:pPr>
            <a:r>
              <a:rPr lang="en-US" sz="2800" dirty="0" smtClean="0">
                <a:latin typeface="Times New Roman" pitchFamily="18" charset="0"/>
                <a:cs typeface="Times New Roman" pitchFamily="18" charset="0"/>
              </a:rPr>
              <a:t>While Taylor was conducting his time studies, </a:t>
            </a:r>
          </a:p>
          <a:p>
            <a:pPr algn="just">
              <a:lnSpc>
                <a:spcPct val="150000"/>
              </a:lnSpc>
            </a:pPr>
            <a:r>
              <a:rPr lang="en-US" sz="2800" dirty="0" smtClean="0">
                <a:latin typeface="Times New Roman" pitchFamily="18" charset="0"/>
                <a:cs typeface="Times New Roman" pitchFamily="18" charset="0"/>
              </a:rPr>
              <a:t>Frank and Lillian </a:t>
            </a:r>
            <a:r>
              <a:rPr lang="en-US" sz="2800" dirty="0" err="1" smtClean="0">
                <a:latin typeface="Times New Roman" pitchFamily="18" charset="0"/>
                <a:cs typeface="Times New Roman" pitchFamily="18" charset="0"/>
              </a:rPr>
              <a:t>Gilbreth</a:t>
            </a:r>
            <a:r>
              <a:rPr lang="en-US" sz="2800" dirty="0" smtClean="0">
                <a:latin typeface="Times New Roman" pitchFamily="18" charset="0"/>
                <a:cs typeface="Times New Roman" pitchFamily="18" charset="0"/>
              </a:rPr>
              <a:t> ;</a:t>
            </a:r>
            <a:r>
              <a:rPr lang="en-US" sz="2800" b="1" dirty="0" smtClean="0">
                <a:latin typeface="Times New Roman" pitchFamily="18" charset="0"/>
                <a:cs typeface="Times New Roman" pitchFamily="18" charset="0"/>
              </a:rPr>
              <a:t>work motions</a:t>
            </a:r>
            <a:r>
              <a:rPr lang="en-US" sz="2800" dirty="0" smtClean="0">
                <a:latin typeface="Times New Roman" pitchFamily="18" charset="0"/>
                <a:cs typeface="Times New Roman" pitchFamily="18" charset="0"/>
              </a:rPr>
              <a:t>, consisting in part of filming the details of a worker's activities while recording the time it took to complete those activities. The films helped to create a </a:t>
            </a:r>
            <a:r>
              <a:rPr lang="en-US" sz="2800" b="1" dirty="0" smtClean="0">
                <a:latin typeface="Times New Roman" pitchFamily="18" charset="0"/>
                <a:cs typeface="Times New Roman" pitchFamily="18" charset="0"/>
              </a:rPr>
              <a:t>visual record </a:t>
            </a:r>
            <a:r>
              <a:rPr lang="en-US" sz="2800" dirty="0" smtClean="0">
                <a:latin typeface="Times New Roman" pitchFamily="18" charset="0"/>
                <a:cs typeface="Times New Roman" pitchFamily="18" charset="0"/>
              </a:rPr>
              <a:t>of how work was completed, and emphasized areas for improvement. </a:t>
            </a:r>
            <a:endParaRPr lang="en-US" sz="2800" dirty="0">
              <a:latin typeface="Times New Roman" pitchFamily="18" charset="0"/>
              <a:cs typeface="Times New Roman"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553200"/>
          </a:xfrm>
        </p:spPr>
        <p:style>
          <a:lnRef idx="1">
            <a:schemeClr val="accent5"/>
          </a:lnRef>
          <a:fillRef idx="2">
            <a:schemeClr val="accent5"/>
          </a:fillRef>
          <a:effectRef idx="1">
            <a:schemeClr val="accent5"/>
          </a:effectRef>
          <a:fontRef idx="minor">
            <a:schemeClr val="dk1"/>
          </a:fontRef>
        </p:style>
        <p:txBody>
          <a:bodyPr>
            <a:noAutofit/>
          </a:bodyPr>
          <a:lstStyle/>
          <a:p>
            <a:pPr algn="just"/>
            <a:r>
              <a:rPr lang="en-US" sz="2800" dirty="0" smtClean="0">
                <a:latin typeface="Times New Roman" pitchFamily="18" charset="0"/>
                <a:cs typeface="Times New Roman" pitchFamily="18" charset="0"/>
              </a:rPr>
              <a:t>This method allowed the </a:t>
            </a:r>
            <a:r>
              <a:rPr lang="en-US" sz="2800" dirty="0" err="1" smtClean="0">
                <a:latin typeface="Times New Roman" pitchFamily="18" charset="0"/>
                <a:cs typeface="Times New Roman" pitchFamily="18" charset="0"/>
              </a:rPr>
              <a:t>Gilbreths</a:t>
            </a:r>
            <a:r>
              <a:rPr lang="en-US" sz="2800" dirty="0" smtClean="0">
                <a:latin typeface="Times New Roman" pitchFamily="18" charset="0"/>
                <a:cs typeface="Times New Roman" pitchFamily="18" charset="0"/>
              </a:rPr>
              <a:t> to build on the best elements of the work flows and create a standardized best practice. </a:t>
            </a:r>
            <a:r>
              <a:rPr lang="en-US" sz="2800" b="1" dirty="0" smtClean="0">
                <a:latin typeface="Times New Roman" pitchFamily="18" charset="0"/>
                <a:cs typeface="Times New Roman" pitchFamily="18" charset="0"/>
              </a:rPr>
              <a:t>Time and motion studies </a:t>
            </a:r>
            <a:r>
              <a:rPr lang="en-US" sz="2800" dirty="0" smtClean="0">
                <a:latin typeface="Times New Roman" pitchFamily="18" charset="0"/>
                <a:cs typeface="Times New Roman" pitchFamily="18" charset="0"/>
              </a:rPr>
              <a:t>are used together to achieve </a:t>
            </a:r>
            <a:r>
              <a:rPr lang="en-US" sz="2800" dirty="0" smtClean="0">
                <a:latin typeface="Times New Roman" pitchFamily="18" charset="0"/>
                <a:cs typeface="Times New Roman" pitchFamily="18" charset="0"/>
                <a:hlinkClick r:id="rId2"/>
              </a:rPr>
              <a:t>rational</a:t>
            </a:r>
            <a:r>
              <a:rPr lang="en-US" sz="2800" dirty="0" smtClean="0">
                <a:latin typeface="Times New Roman" pitchFamily="18" charset="0"/>
                <a:cs typeface="Times New Roman" pitchFamily="18" charset="0"/>
              </a:rPr>
              <a:t> and reasonable results and find the best practice for implementing new work methods. While Taylor's work is often associated with that of the </a:t>
            </a:r>
            <a:r>
              <a:rPr lang="en-US" sz="2800" dirty="0" err="1" smtClean="0">
                <a:latin typeface="Times New Roman" pitchFamily="18" charset="0"/>
                <a:cs typeface="Times New Roman" pitchFamily="18" charset="0"/>
              </a:rPr>
              <a:t>Gilbreths</a:t>
            </a:r>
            <a:r>
              <a:rPr lang="en-US" sz="2800" dirty="0" smtClean="0">
                <a:latin typeface="Times New Roman" pitchFamily="18" charset="0"/>
                <a:cs typeface="Times New Roman" pitchFamily="18" charset="0"/>
              </a:rPr>
              <a:t>, there is often a clear philosophical divide between the two scientific-management theories. Taylor was focused on reducing process time, while the </a:t>
            </a:r>
            <a:r>
              <a:rPr lang="en-US" sz="2800" dirty="0" err="1" smtClean="0">
                <a:latin typeface="Times New Roman" pitchFamily="18" charset="0"/>
                <a:cs typeface="Times New Roman" pitchFamily="18" charset="0"/>
              </a:rPr>
              <a:t>Gilbreths</a:t>
            </a:r>
            <a:r>
              <a:rPr lang="en-US" sz="2800" dirty="0" smtClean="0">
                <a:latin typeface="Times New Roman" pitchFamily="18" charset="0"/>
                <a:cs typeface="Times New Roman" pitchFamily="18" charset="0"/>
              </a:rPr>
              <a:t> tried to make the overall process more efficient by reducing the motions involved. They saw their approach as more concerned with workers' welfare than </a:t>
            </a:r>
            <a:r>
              <a:rPr lang="en-US" sz="2800" dirty="0" err="1" smtClean="0">
                <a:latin typeface="Times New Roman" pitchFamily="18" charset="0"/>
                <a:cs typeface="Times New Roman" pitchFamily="18" charset="0"/>
              </a:rPr>
              <a:t>Taylorism</a:t>
            </a:r>
            <a:r>
              <a:rPr lang="en-US" sz="2800" dirty="0" smtClean="0">
                <a:latin typeface="Times New Roman" pitchFamily="18" charset="0"/>
                <a:cs typeface="Times New Roman" pitchFamily="18" charset="0"/>
              </a:rPr>
              <a:t>, in which workers were less relevant than profit.</a:t>
            </a:r>
            <a:endParaRPr lang="en-US" sz="2800" dirty="0">
              <a:latin typeface="Times New Roman" pitchFamily="18" charset="0"/>
              <a:cs typeface="Times New Roman"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style>
          <a:lnRef idx="1">
            <a:schemeClr val="accent5"/>
          </a:lnRef>
          <a:fillRef idx="2">
            <a:schemeClr val="accent5"/>
          </a:fillRef>
          <a:effectRef idx="1">
            <a:schemeClr val="accent5"/>
          </a:effectRef>
          <a:fontRef idx="minor">
            <a:schemeClr val="dk1"/>
          </a:fontRef>
        </p:style>
        <p:txBody>
          <a:bodyPr>
            <a:noAutofit/>
          </a:bodyPr>
          <a:lstStyle/>
          <a:p>
            <a:pPr algn="just">
              <a:lnSpc>
                <a:spcPct val="150000"/>
              </a:lnSpc>
            </a:pPr>
            <a:r>
              <a:rPr lang="en-US" sz="2800" dirty="0" smtClean="0">
                <a:latin typeface="Times New Roman" pitchFamily="18" charset="0"/>
                <a:cs typeface="Times New Roman" pitchFamily="18" charset="0"/>
              </a:rPr>
              <a:t>According to Henri </a:t>
            </a:r>
            <a:r>
              <a:rPr lang="en-US" sz="2800" b="1" dirty="0" err="1" smtClean="0">
                <a:latin typeface="Times New Roman" pitchFamily="18" charset="0"/>
                <a:cs typeface="Times New Roman" pitchFamily="18" charset="0"/>
              </a:rPr>
              <a:t>Fayol</a:t>
            </a:r>
            <a:r>
              <a:rPr lang="en-US" sz="2800" dirty="0" smtClean="0">
                <a:latin typeface="Times New Roman" pitchFamily="18" charset="0"/>
                <a:cs typeface="Times New Roman" pitchFamily="18" charset="0"/>
              </a:rPr>
              <a:t> specialization promotes efficiency of the workforce and increases productivity. In addition, the specialization of the workforce increases their accuracy and speed. This </a:t>
            </a:r>
            <a:r>
              <a:rPr lang="en-US" sz="2800" b="1" dirty="0" smtClean="0">
                <a:latin typeface="Times New Roman" pitchFamily="18" charset="0"/>
                <a:cs typeface="Times New Roman" pitchFamily="18" charset="0"/>
              </a:rPr>
              <a:t>management principle</a:t>
            </a:r>
            <a:r>
              <a:rPr lang="en-US" sz="2800" dirty="0" smtClean="0">
                <a:latin typeface="Times New Roman" pitchFamily="18" charset="0"/>
                <a:cs typeface="Times New Roman" pitchFamily="18" charset="0"/>
              </a:rPr>
              <a:t> of the </a:t>
            </a:r>
            <a:r>
              <a:rPr lang="en-US" sz="2800" b="1" dirty="0" smtClean="0">
                <a:latin typeface="Times New Roman" pitchFamily="18" charset="0"/>
                <a:cs typeface="Times New Roman" pitchFamily="18" charset="0"/>
              </a:rPr>
              <a:t>14</a:t>
            </a:r>
            <a:r>
              <a:rPr lang="en-US" sz="2800" dirty="0" smtClean="0">
                <a:latin typeface="Times New Roman" pitchFamily="18" charset="0"/>
                <a:cs typeface="Times New Roman" pitchFamily="18" charset="0"/>
              </a:rPr>
              <a:t> </a:t>
            </a:r>
            <a:r>
              <a:rPr lang="en-US" sz="2800" b="1" dirty="0" smtClean="0">
                <a:latin typeface="Times New Roman" pitchFamily="18" charset="0"/>
                <a:cs typeface="Times New Roman" pitchFamily="18" charset="0"/>
              </a:rPr>
              <a:t>principles of management</a:t>
            </a:r>
            <a:r>
              <a:rPr lang="en-US" sz="2800" dirty="0" smtClean="0">
                <a:latin typeface="Times New Roman" pitchFamily="18" charset="0"/>
                <a:cs typeface="Times New Roman" pitchFamily="18" charset="0"/>
              </a:rPr>
              <a:t> is applicable to both </a:t>
            </a:r>
            <a:r>
              <a:rPr lang="en-US" sz="2800" b="1" dirty="0" smtClean="0">
                <a:latin typeface="Times New Roman" pitchFamily="18" charset="0"/>
                <a:cs typeface="Times New Roman" pitchFamily="18" charset="0"/>
              </a:rPr>
              <a:t>technical </a:t>
            </a:r>
            <a:r>
              <a:rPr lang="en-US" sz="2800" dirty="0" smtClean="0">
                <a:latin typeface="Times New Roman" pitchFamily="18" charset="0"/>
                <a:cs typeface="Times New Roman" pitchFamily="18" charset="0"/>
              </a:rPr>
              <a:t>and </a:t>
            </a:r>
            <a:r>
              <a:rPr lang="en-US" sz="2800" b="1" dirty="0" smtClean="0">
                <a:latin typeface="Times New Roman" pitchFamily="18" charset="0"/>
                <a:cs typeface="Times New Roman" pitchFamily="18" charset="0"/>
              </a:rPr>
              <a:t>managerial</a:t>
            </a:r>
            <a:r>
              <a:rPr lang="en-US" sz="2800" dirty="0" smtClean="0">
                <a:latin typeface="Times New Roman" pitchFamily="18" charset="0"/>
                <a:cs typeface="Times New Roman" pitchFamily="18" charset="0"/>
              </a:rPr>
              <a:t> activities.</a:t>
            </a:r>
            <a:endParaRPr lang="en-US" sz="2800" dirty="0">
              <a:latin typeface="Times New Roman" pitchFamily="18" charset="0"/>
              <a:cs typeface="Times New Roman"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229600" cy="6858000"/>
          </a:xfrm>
        </p:spPr>
        <p:style>
          <a:lnRef idx="1">
            <a:schemeClr val="accent5"/>
          </a:lnRef>
          <a:fillRef idx="2">
            <a:schemeClr val="accent5"/>
          </a:fillRef>
          <a:effectRef idx="1">
            <a:schemeClr val="accent5"/>
          </a:effectRef>
          <a:fontRef idx="minor">
            <a:schemeClr val="dk1"/>
          </a:fontRef>
        </p:style>
        <p:txBody>
          <a:bodyPr>
            <a:normAutofit fontScale="25000" lnSpcReduction="20000"/>
          </a:bodyPr>
          <a:lstStyle/>
          <a:p>
            <a:pPr marL="1371600" indent="-1371600" algn="just">
              <a:lnSpc>
                <a:spcPct val="170000"/>
              </a:lnSpc>
              <a:buNone/>
            </a:pPr>
            <a:r>
              <a:rPr lang="en-US" sz="9600" b="1" dirty="0" smtClean="0">
                <a:latin typeface="Times New Roman" pitchFamily="18" charset="0"/>
                <a:cs typeface="Times New Roman" pitchFamily="18" charset="0"/>
              </a:rPr>
              <a:t>Division of Work</a:t>
            </a:r>
          </a:p>
          <a:p>
            <a:pPr marL="1371600" indent="-1371600" algn="just">
              <a:lnSpc>
                <a:spcPct val="170000"/>
              </a:lnSpc>
              <a:buNone/>
            </a:pPr>
            <a:r>
              <a:rPr lang="en-US" sz="9600" b="1" dirty="0" smtClean="0">
                <a:latin typeface="Times New Roman" pitchFamily="18" charset="0"/>
                <a:cs typeface="Times New Roman" pitchFamily="18" charset="0"/>
              </a:rPr>
              <a:t>Authority and Responsibility</a:t>
            </a:r>
          </a:p>
          <a:p>
            <a:pPr marL="1371600" indent="-1371600" algn="just">
              <a:lnSpc>
                <a:spcPct val="170000"/>
              </a:lnSpc>
              <a:buNone/>
            </a:pPr>
            <a:r>
              <a:rPr lang="en-US" sz="9600" b="1" dirty="0" smtClean="0">
                <a:latin typeface="Times New Roman" pitchFamily="18" charset="0"/>
                <a:cs typeface="Times New Roman" pitchFamily="18" charset="0"/>
              </a:rPr>
              <a:t>Discipline</a:t>
            </a:r>
            <a:r>
              <a:rPr lang="en-US" sz="9600" dirty="0" smtClean="0">
                <a:latin typeface="Times New Roman" pitchFamily="18" charset="0"/>
                <a:cs typeface="Times New Roman" pitchFamily="18" charset="0"/>
              </a:rPr>
              <a:t>: A successful organization requires the common effort of workers. Penalties should be applied judiciously to encourage 	this 	common</a:t>
            </a:r>
          </a:p>
          <a:p>
            <a:pPr marL="1371600" indent="-1371600" algn="just">
              <a:lnSpc>
                <a:spcPct val="170000"/>
              </a:lnSpc>
              <a:buNone/>
            </a:pPr>
            <a:r>
              <a:rPr lang="en-US" sz="9600" dirty="0" smtClean="0">
                <a:latin typeface="Times New Roman" pitchFamily="18" charset="0"/>
                <a:cs typeface="Times New Roman" pitchFamily="18" charset="0"/>
              </a:rPr>
              <a:t>effort.                                                                              </a:t>
            </a:r>
          </a:p>
          <a:p>
            <a:pPr marL="1371600" indent="-1371600" algn="just">
              <a:lnSpc>
                <a:spcPct val="170000"/>
              </a:lnSpc>
              <a:buNone/>
            </a:pPr>
            <a:r>
              <a:rPr lang="en-US" sz="9600" b="1" dirty="0" smtClean="0">
                <a:latin typeface="Times New Roman" pitchFamily="18" charset="0"/>
                <a:cs typeface="Times New Roman" pitchFamily="18" charset="0"/>
              </a:rPr>
              <a:t>Unity Of Command</a:t>
            </a:r>
            <a:r>
              <a:rPr lang="en-US" sz="9600" dirty="0" smtClean="0">
                <a:latin typeface="Times New Roman" pitchFamily="18" charset="0"/>
                <a:cs typeface="Times New Roman" pitchFamily="18" charset="0"/>
              </a:rPr>
              <a:t>: Workers should receive orders from only one manager 		                                                                             </a:t>
            </a:r>
          </a:p>
          <a:p>
            <a:pPr marL="1371600" indent="-1371600" algn="just">
              <a:lnSpc>
                <a:spcPct val="170000"/>
              </a:lnSpc>
              <a:buNone/>
            </a:pPr>
            <a:r>
              <a:rPr lang="en-US" sz="9600" b="1" dirty="0" smtClean="0">
                <a:latin typeface="Times New Roman" pitchFamily="18" charset="0"/>
                <a:cs typeface="Times New Roman" pitchFamily="18" charset="0"/>
              </a:rPr>
              <a:t>Unity Of Direction</a:t>
            </a:r>
            <a:r>
              <a:rPr lang="en-US" sz="9600" dirty="0" smtClean="0">
                <a:latin typeface="Times New Roman" pitchFamily="18" charset="0"/>
                <a:cs typeface="Times New Roman" pitchFamily="18" charset="0"/>
              </a:rPr>
              <a:t>: The entire organization should be moving towards a common objective in a common direction.                                                                                                        </a:t>
            </a:r>
          </a:p>
          <a:p>
            <a:pPr algn="just">
              <a:lnSpc>
                <a:spcPct val="120000"/>
              </a:lnSpc>
            </a:pPr>
            <a:r>
              <a:rPr lang="en-US" sz="9600" dirty="0" smtClean="0">
                <a:latin typeface="Times New Roman" pitchFamily="18" charset="0"/>
                <a:cs typeface="Times New Roman" pitchFamily="18" charset="0"/>
              </a:rPr>
              <a:t>                                </a:t>
            </a:r>
            <a:r>
              <a:rPr lang="en-US" sz="9600" dirty="0" smtClean="0"/>
              <a:t>         </a:t>
            </a:r>
            <a:r>
              <a:rPr lang="en-US" dirty="0" smtClean="0"/>
              <a:t>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0"/>
            <a:ext cx="8229600" cy="6477000"/>
          </a:xfrm>
        </p:spPr>
        <p:style>
          <a:lnRef idx="1">
            <a:schemeClr val="accent5"/>
          </a:lnRef>
          <a:fillRef idx="2">
            <a:schemeClr val="accent5"/>
          </a:fillRef>
          <a:effectRef idx="1">
            <a:schemeClr val="accent5"/>
          </a:effectRef>
          <a:fontRef idx="minor">
            <a:schemeClr val="dk1"/>
          </a:fontRef>
        </p:style>
        <p:txBody>
          <a:bodyPr>
            <a:normAutofit fontScale="55000" lnSpcReduction="20000"/>
          </a:bodyPr>
          <a:lstStyle/>
          <a:p>
            <a:pPr algn="just">
              <a:lnSpc>
                <a:spcPct val="170000"/>
              </a:lnSpc>
            </a:pPr>
            <a:r>
              <a:rPr lang="en-US" sz="5100" b="1" dirty="0" smtClean="0">
                <a:latin typeface="Times New Roman" pitchFamily="18" charset="0"/>
                <a:cs typeface="Times New Roman" pitchFamily="18" charset="0"/>
              </a:rPr>
              <a:t>Subordination Of Individual Interests To The General Interests</a:t>
            </a:r>
            <a:r>
              <a:rPr lang="en-US" sz="5100" dirty="0" smtClean="0">
                <a:latin typeface="Times New Roman" pitchFamily="18" charset="0"/>
                <a:cs typeface="Times New Roman" pitchFamily="18" charset="0"/>
              </a:rPr>
              <a:t>: </a:t>
            </a:r>
            <a:r>
              <a:rPr lang="en-US" sz="4500" dirty="0" smtClean="0">
                <a:latin typeface="Times New Roman" pitchFamily="18" charset="0"/>
                <a:cs typeface="Times New Roman" pitchFamily="18" charset="0"/>
              </a:rPr>
              <a:t>The interests of one person should not take priority over the interests of the organization as a whole.                                                                                                                                        </a:t>
            </a:r>
          </a:p>
          <a:p>
            <a:pPr algn="just">
              <a:lnSpc>
                <a:spcPct val="170000"/>
              </a:lnSpc>
            </a:pPr>
            <a:r>
              <a:rPr lang="en-US" sz="5100" b="1" dirty="0" smtClean="0">
                <a:latin typeface="Times New Roman" pitchFamily="18" charset="0"/>
                <a:cs typeface="Times New Roman" pitchFamily="18" charset="0"/>
              </a:rPr>
              <a:t>Remuneration</a:t>
            </a:r>
            <a:r>
              <a:rPr lang="en-US" sz="4500" dirty="0" smtClean="0">
                <a:latin typeface="Times New Roman" pitchFamily="18" charset="0"/>
                <a:cs typeface="Times New Roman" pitchFamily="18" charset="0"/>
              </a:rPr>
              <a:t>: Many variables, such as cost of living, supply of qualified personnel, general business conditions, and success of the business, should be considered in determining a worker’s rate of pay.   </a:t>
            </a:r>
            <a:r>
              <a:rPr lang="en-US" dirty="0" smtClean="0">
                <a:latin typeface="Times New Roman" pitchFamily="18" charset="0"/>
                <a:cs typeface="Times New Roman" pitchFamily="18" charset="0"/>
              </a:rPr>
              <a:t>               </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867400"/>
          </a:xfrm>
        </p:spPr>
        <p:style>
          <a:lnRef idx="1">
            <a:schemeClr val="accent5"/>
          </a:lnRef>
          <a:fillRef idx="2">
            <a:schemeClr val="accent5"/>
          </a:fillRef>
          <a:effectRef idx="1">
            <a:schemeClr val="accent5"/>
          </a:effectRef>
          <a:fontRef idx="minor">
            <a:schemeClr val="dk1"/>
          </a:fontRef>
        </p:style>
        <p:txBody>
          <a:bodyPr>
            <a:normAutofit lnSpcReduction="10000"/>
          </a:bodyPr>
          <a:lstStyle/>
          <a:p>
            <a:pPr algn="just">
              <a:lnSpc>
                <a:spcPct val="170000"/>
              </a:lnSpc>
            </a:pPr>
            <a:r>
              <a:rPr lang="en-US" sz="2800" b="1" dirty="0" smtClean="0">
                <a:latin typeface="Times New Roman" pitchFamily="18" charset="0"/>
                <a:cs typeface="Times New Roman" pitchFamily="18" charset="0"/>
              </a:rPr>
              <a:t>CENTRALIZATION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Fayol</a:t>
            </a:r>
            <a:r>
              <a:rPr lang="en-US" sz="2800" dirty="0" smtClean="0">
                <a:latin typeface="Times New Roman" pitchFamily="18" charset="0"/>
                <a:cs typeface="Times New Roman" pitchFamily="18" charset="0"/>
              </a:rPr>
              <a:t> defined centralization as lowering the importance of the subordinate role. Decentralization is increasing the importance. The degree to which centralization or decentralization should be adopted depends on the specific organization in which the manager is working.		                                                            </a:t>
            </a:r>
            <a:r>
              <a:rPr lang="en-US" dirty="0" smtClean="0"/>
              <a:t>                                                      </a:t>
            </a:r>
          </a:p>
          <a:p>
            <a:endParaRPr lang="en-US" dirty="0" smtClean="0"/>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Management </a:t>
            </a:r>
            <a:endParaRPr lang="en-US" dirty="0"/>
          </a:p>
        </p:txBody>
      </p:sp>
      <p:sp>
        <p:nvSpPr>
          <p:cNvPr id="3" name="Content Placeholder 2"/>
          <p:cNvSpPr>
            <a:spLocks noGrp="1"/>
          </p:cNvSpPr>
          <p:nvPr>
            <p:ph idx="1"/>
          </p:nvPr>
        </p:nvSpPr>
        <p:spPr/>
        <p:style>
          <a:lnRef idx="1">
            <a:schemeClr val="accent5"/>
          </a:lnRef>
          <a:fillRef idx="2">
            <a:schemeClr val="accent5"/>
          </a:fillRef>
          <a:effectRef idx="1">
            <a:schemeClr val="accent5"/>
          </a:effectRef>
          <a:fontRef idx="minor">
            <a:schemeClr val="dk1"/>
          </a:fontRef>
        </p:style>
        <p:txBody>
          <a:bodyPr>
            <a:noAutofit/>
          </a:bodyPr>
          <a:lstStyle/>
          <a:p>
            <a:pPr algn="just">
              <a:lnSpc>
                <a:spcPct val="150000"/>
              </a:lnSpc>
            </a:pPr>
            <a:r>
              <a:rPr lang="en-US" sz="2400" b="1" dirty="0" smtClean="0">
                <a:latin typeface="Times New Roman" pitchFamily="18" charset="0"/>
                <a:cs typeface="Times New Roman" pitchFamily="18" charset="0"/>
              </a:rPr>
              <a:t>Management</a:t>
            </a:r>
            <a:r>
              <a:rPr lang="en-US" sz="2400" dirty="0" smtClean="0">
                <a:latin typeface="Times New Roman" pitchFamily="18" charset="0"/>
                <a:cs typeface="Times New Roman" pitchFamily="18" charset="0"/>
              </a:rPr>
              <a:t> (or </a:t>
            </a:r>
            <a:r>
              <a:rPr lang="en-US" sz="2400" b="1" dirty="0" smtClean="0">
                <a:latin typeface="Times New Roman" pitchFamily="18" charset="0"/>
                <a:cs typeface="Times New Roman" pitchFamily="18" charset="0"/>
              </a:rPr>
              <a:t>managing</a:t>
            </a:r>
            <a:r>
              <a:rPr lang="en-US" sz="2400" dirty="0" smtClean="0">
                <a:latin typeface="Times New Roman" pitchFamily="18" charset="0"/>
                <a:cs typeface="Times New Roman" pitchFamily="18" charset="0"/>
              </a:rPr>
              <a:t>) is the administration of an </a:t>
            </a:r>
            <a:r>
              <a:rPr lang="en-US" sz="2400" b="1" dirty="0" smtClean="0">
                <a:latin typeface="Times New Roman" pitchFamily="18" charset="0"/>
                <a:cs typeface="Times New Roman" pitchFamily="18" charset="0"/>
                <a:hlinkClick r:id="rId2" tooltip="Organization"/>
              </a:rPr>
              <a:t>organization</a:t>
            </a:r>
            <a:r>
              <a:rPr lang="en-US" sz="2400" b="1" dirty="0" smtClean="0">
                <a:latin typeface="Times New Roman" pitchFamily="18" charset="0"/>
                <a:cs typeface="Times New Roman" pitchFamily="18" charset="0"/>
              </a:rPr>
              <a:t>,</a:t>
            </a:r>
            <a:r>
              <a:rPr lang="en-US" sz="2400" dirty="0" smtClean="0">
                <a:latin typeface="Times New Roman" pitchFamily="18" charset="0"/>
                <a:cs typeface="Times New Roman" pitchFamily="18" charset="0"/>
              </a:rPr>
              <a:t> whether it be a </a:t>
            </a:r>
            <a:r>
              <a:rPr lang="en-US" sz="2400" b="1" dirty="0" smtClean="0">
                <a:latin typeface="Times New Roman" pitchFamily="18" charset="0"/>
                <a:cs typeface="Times New Roman" pitchFamily="18" charset="0"/>
                <a:hlinkClick r:id="rId3" tooltip="Business"/>
              </a:rPr>
              <a:t>business</a:t>
            </a:r>
            <a:r>
              <a:rPr lang="en-US" sz="2400" b="1" dirty="0" smtClean="0">
                <a:latin typeface="Times New Roman" pitchFamily="18" charset="0"/>
                <a:cs typeface="Times New Roman" pitchFamily="18" charset="0"/>
              </a:rPr>
              <a:t>,</a:t>
            </a:r>
            <a:r>
              <a:rPr lang="en-US" sz="2400" dirty="0" smtClean="0">
                <a:latin typeface="Times New Roman" pitchFamily="18" charset="0"/>
                <a:cs typeface="Times New Roman" pitchFamily="18" charset="0"/>
              </a:rPr>
              <a:t> a not-for-profit organization, or government body. Management includes the activities of setting the strategy of an organization and coordinating the efforts of its employees or volunteers to accomplish its </a:t>
            </a:r>
            <a:r>
              <a:rPr lang="en-US" sz="2400" b="1" dirty="0" smtClean="0">
                <a:latin typeface="Times New Roman" pitchFamily="18" charset="0"/>
                <a:cs typeface="Times New Roman" pitchFamily="18" charset="0"/>
                <a:hlinkClick r:id="rId4" tooltip="Goal"/>
              </a:rPr>
              <a:t>objectives</a:t>
            </a:r>
            <a:r>
              <a:rPr lang="en-US" sz="2400" dirty="0" smtClean="0">
                <a:latin typeface="Times New Roman" pitchFamily="18" charset="0"/>
                <a:cs typeface="Times New Roman" pitchFamily="18" charset="0"/>
              </a:rPr>
              <a:t> through the application of available </a:t>
            </a:r>
          </a:p>
          <a:p>
            <a:pPr algn="just">
              <a:lnSpc>
                <a:spcPct val="150000"/>
              </a:lnSpc>
              <a:buNone/>
            </a:pPr>
            <a:r>
              <a:rPr lang="en-US" sz="2400" b="1" dirty="0" smtClean="0">
                <a:latin typeface="Times New Roman" pitchFamily="18" charset="0"/>
                <a:cs typeface="Times New Roman" pitchFamily="18" charset="0"/>
                <a:hlinkClick r:id="rId5" tooltip="Resource (economics)"/>
              </a:rPr>
              <a:t>resources</a:t>
            </a:r>
            <a:r>
              <a:rPr lang="en-US" sz="2400" b="1" dirty="0" smtClean="0">
                <a:latin typeface="Times New Roman" pitchFamily="18" charset="0"/>
                <a:cs typeface="Times New Roman" pitchFamily="18" charset="0"/>
              </a:rPr>
              <a:t>,</a:t>
            </a:r>
            <a:r>
              <a:rPr lang="en-US" sz="2400" dirty="0" smtClean="0">
                <a:latin typeface="Times New Roman" pitchFamily="18" charset="0"/>
                <a:cs typeface="Times New Roman" pitchFamily="18" charset="0"/>
              </a:rPr>
              <a:t> such as</a:t>
            </a:r>
            <a:r>
              <a:rPr lang="en-US" sz="2400" b="1" dirty="0" smtClean="0">
                <a:latin typeface="Times New Roman" pitchFamily="18" charset="0"/>
                <a:cs typeface="Times New Roman" pitchFamily="18" charset="0"/>
              </a:rPr>
              <a:t> </a:t>
            </a:r>
            <a:r>
              <a:rPr lang="en-US" sz="2400" b="1" dirty="0" smtClean="0">
                <a:latin typeface="Times New Roman" pitchFamily="18" charset="0"/>
                <a:cs typeface="Times New Roman" pitchFamily="18" charset="0"/>
                <a:hlinkClick r:id="rId6" tooltip="Financial"/>
              </a:rPr>
              <a:t>financial</a:t>
            </a:r>
            <a:r>
              <a:rPr lang="en-US" sz="2400" b="1" dirty="0" smtClean="0">
                <a:latin typeface="Times New Roman" pitchFamily="18" charset="0"/>
                <a:cs typeface="Times New Roman" pitchFamily="18" charset="0"/>
              </a:rPr>
              <a:t>, </a:t>
            </a:r>
            <a:r>
              <a:rPr lang="en-US" sz="2400" b="1" dirty="0" smtClean="0">
                <a:latin typeface="Times New Roman" pitchFamily="18" charset="0"/>
                <a:cs typeface="Times New Roman" pitchFamily="18" charset="0"/>
                <a:hlinkClick r:id="rId7" tooltip="Natural resources"/>
              </a:rPr>
              <a:t>natural</a:t>
            </a:r>
            <a:r>
              <a:rPr lang="en-US" sz="2400" b="1" dirty="0" smtClean="0">
                <a:latin typeface="Times New Roman" pitchFamily="18" charset="0"/>
                <a:cs typeface="Times New Roman" pitchFamily="18" charset="0"/>
              </a:rPr>
              <a:t>, </a:t>
            </a:r>
            <a:r>
              <a:rPr lang="en-US" sz="2400" b="1" dirty="0" smtClean="0">
                <a:latin typeface="Times New Roman" pitchFamily="18" charset="0"/>
                <a:cs typeface="Times New Roman" pitchFamily="18" charset="0"/>
                <a:hlinkClick r:id="rId8" tooltip="Technological"/>
              </a:rPr>
              <a:t>technological</a:t>
            </a:r>
            <a:r>
              <a:rPr lang="en-US" sz="2400" dirty="0" smtClean="0">
                <a:latin typeface="Times New Roman" pitchFamily="18" charset="0"/>
                <a:cs typeface="Times New Roman" pitchFamily="18" charset="0"/>
              </a:rPr>
              <a:t>, and </a:t>
            </a:r>
            <a:r>
              <a:rPr lang="en-US" sz="2400" b="1" dirty="0" smtClean="0">
                <a:latin typeface="Times New Roman" pitchFamily="18" charset="0"/>
                <a:cs typeface="Times New Roman" pitchFamily="18" charset="0"/>
                <a:hlinkClick r:id="rId9" tooltip="Human resources"/>
              </a:rPr>
              <a:t>human resources</a:t>
            </a:r>
            <a:r>
              <a:rPr lang="en-US" sz="2400" dirty="0" smtClean="0">
                <a:latin typeface="Times New Roman" pitchFamily="18" charset="0"/>
                <a:cs typeface="Times New Roman" pitchFamily="18" charset="0"/>
              </a:rPr>
              <a:t>.</a:t>
            </a:r>
          </a:p>
          <a:p>
            <a:endParaRPr lang="en-US" sz="24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867400"/>
          </a:xfrm>
        </p:spPr>
        <p:style>
          <a:lnRef idx="1">
            <a:schemeClr val="accent5"/>
          </a:lnRef>
          <a:fillRef idx="2">
            <a:schemeClr val="accent5"/>
          </a:fillRef>
          <a:effectRef idx="1">
            <a:schemeClr val="accent5"/>
          </a:effectRef>
          <a:fontRef idx="minor">
            <a:schemeClr val="dk1"/>
          </a:fontRef>
        </p:style>
        <p:txBody>
          <a:bodyPr>
            <a:normAutofit/>
          </a:bodyPr>
          <a:lstStyle/>
          <a:p>
            <a:pPr algn="just">
              <a:lnSpc>
                <a:spcPct val="110000"/>
              </a:lnSpc>
            </a:pPr>
            <a:r>
              <a:rPr lang="en-US" sz="3000" b="1" dirty="0" smtClean="0">
                <a:latin typeface="Times New Roman" pitchFamily="18" charset="0"/>
                <a:cs typeface="Times New Roman" pitchFamily="18" charset="0"/>
              </a:rPr>
              <a:t>SCALAR CHAIN</a:t>
            </a:r>
            <a:r>
              <a:rPr lang="en-US" sz="3000" dirty="0" smtClean="0">
                <a:latin typeface="Times New Roman" pitchFamily="18" charset="0"/>
                <a:cs typeface="Times New Roman" pitchFamily="18" charset="0"/>
              </a:rPr>
              <a:t>: Managers in hierarchies are part of a chain like authority scale. Each manager, from the first line supervisor to the president, possess certain amounts of authority. The President possesses the most authority; the first line supervisor the least. Lower level managers should always keep upper level managers informed of their work activities. The existence of a scalar chain and adherence to it are necessary if the organization is to be successful. </a:t>
            </a:r>
            <a:r>
              <a:rPr lang="en-US" dirty="0" smtClean="0"/>
              <a:t>             </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style>
          <a:lnRef idx="1">
            <a:schemeClr val="accent5"/>
          </a:lnRef>
          <a:fillRef idx="2">
            <a:schemeClr val="accent5"/>
          </a:fillRef>
          <a:effectRef idx="1">
            <a:schemeClr val="accent5"/>
          </a:effectRef>
          <a:fontRef idx="minor">
            <a:schemeClr val="dk1"/>
          </a:fontRef>
        </p:style>
        <p:txBody>
          <a:bodyPr>
            <a:normAutofit/>
          </a:bodyPr>
          <a:lstStyle/>
          <a:p>
            <a:pPr algn="just"/>
            <a:r>
              <a:rPr lang="en-US" b="1" dirty="0" smtClean="0">
                <a:latin typeface="Times New Roman" pitchFamily="18" charset="0"/>
                <a:cs typeface="Times New Roman" pitchFamily="18" charset="0"/>
              </a:rPr>
              <a:t>ORDER:</a:t>
            </a:r>
            <a:r>
              <a:rPr lang="en-US" dirty="0" smtClean="0">
                <a:latin typeface="Times New Roman" pitchFamily="18" charset="0"/>
                <a:cs typeface="Times New Roman" pitchFamily="18" charset="0"/>
              </a:rPr>
              <a:t> For the sake of efficiency and coordination, all materials and people related to a specific kind of work should be treated as equally	 as possible.		                                                                          </a:t>
            </a:r>
          </a:p>
          <a:p>
            <a:pPr algn="just"/>
            <a:r>
              <a:rPr lang="en-US" b="1" dirty="0" smtClean="0">
                <a:latin typeface="Times New Roman" pitchFamily="18" charset="0"/>
                <a:cs typeface="Times New Roman" pitchFamily="18" charset="0"/>
              </a:rPr>
              <a:t>EQUITY</a:t>
            </a:r>
            <a:r>
              <a:rPr lang="en-US" dirty="0" smtClean="0">
                <a:latin typeface="Times New Roman" pitchFamily="18" charset="0"/>
                <a:cs typeface="Times New Roman" pitchFamily="18" charset="0"/>
              </a:rPr>
              <a:t>: All employees should be treated as equally as possible		                                                                                                      				</a:t>
            </a:r>
            <a:endParaRPr lang="en-US" dirty="0" smtClean="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None/>
            </a:pPr>
            <a:r>
              <a:rPr lang="en-US" dirty="0" smtClean="0"/>
              <a:t> </a:t>
            </a:r>
            <a:endParaRPr lang="en-US" dirty="0"/>
          </a:p>
        </p:txBody>
      </p:sp>
      <p:sp>
        <p:nvSpPr>
          <p:cNvPr id="4" name="Rectangle 3"/>
          <p:cNvSpPr/>
          <p:nvPr/>
        </p:nvSpPr>
        <p:spPr>
          <a:xfrm>
            <a:off x="685800" y="13692"/>
            <a:ext cx="7696200" cy="6691908"/>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endParaRPr lang="en-US" b="1" dirty="0" smtClean="0"/>
          </a:p>
          <a:p>
            <a:pPr algn="just">
              <a:lnSpc>
                <a:spcPct val="150000"/>
              </a:lnSpc>
              <a:buFont typeface="Arial" pitchFamily="34" charset="0"/>
              <a:buChar char="•"/>
            </a:pPr>
            <a:r>
              <a:rPr lang="en-US" sz="2400" b="1" dirty="0" smtClean="0">
                <a:latin typeface="Times New Roman" pitchFamily="18" charset="0"/>
                <a:cs typeface="Times New Roman" pitchFamily="18" charset="0"/>
              </a:rPr>
              <a:t>STABILITY OF TENURE OF PERSONNEL</a:t>
            </a:r>
            <a:r>
              <a:rPr lang="en-US" sz="2400" dirty="0" smtClean="0">
                <a:latin typeface="Times New Roman" pitchFamily="18" charset="0"/>
                <a:cs typeface="Times New Roman" pitchFamily="18" charset="0"/>
              </a:rPr>
              <a:t>: Retaining productive employees should always be a high priority of management. Recruitment and Selection Costs, as well as increased product-reject rates are usually associated with hiring	new workers.		                                                                                     </a:t>
            </a:r>
            <a:endParaRPr lang="en-US" sz="2400" b="1" dirty="0" smtClean="0">
              <a:latin typeface="Times New Roman" pitchFamily="18" charset="0"/>
              <a:cs typeface="Times New Roman" pitchFamily="18" charset="0"/>
            </a:endParaRPr>
          </a:p>
          <a:p>
            <a:pPr algn="just">
              <a:lnSpc>
                <a:spcPct val="150000"/>
              </a:lnSpc>
              <a:buFont typeface="Arial" pitchFamily="34" charset="0"/>
              <a:buChar char="•"/>
            </a:pPr>
            <a:r>
              <a:rPr lang="en-US" sz="2400" b="1" dirty="0" smtClean="0">
                <a:latin typeface="Times New Roman" pitchFamily="18" charset="0"/>
                <a:cs typeface="Times New Roman" pitchFamily="18" charset="0"/>
              </a:rPr>
              <a:t>INITIATIVE</a:t>
            </a:r>
            <a:r>
              <a:rPr lang="en-US" sz="2400" dirty="0" smtClean="0">
                <a:latin typeface="Times New Roman" pitchFamily="18" charset="0"/>
                <a:cs typeface="Times New Roman" pitchFamily="18" charset="0"/>
              </a:rPr>
              <a:t>: Management should take steps to encourage worker initiative, which is defined as new or additional work activity		undertaken	through self direction.</a:t>
            </a:r>
          </a:p>
          <a:p>
            <a:pPr algn="just"/>
            <a:r>
              <a:rPr lang="en-US" sz="2400" dirty="0" smtClean="0">
                <a:latin typeface="Times New Roman" pitchFamily="18" charset="0"/>
                <a:cs typeface="Times New Roman" pitchFamily="18" charset="0"/>
              </a:rPr>
              <a:t>                                                    </a:t>
            </a:r>
          </a:p>
          <a:p>
            <a:pPr algn="just">
              <a:buFont typeface="Arial" pitchFamily="34" charset="0"/>
              <a:buChar char="•"/>
            </a:pPr>
            <a:r>
              <a:rPr lang="en-US" sz="2400" b="1" dirty="0" smtClean="0">
                <a:latin typeface="Times New Roman" pitchFamily="18" charset="0"/>
                <a:cs typeface="Times New Roman" pitchFamily="18" charset="0"/>
              </a:rPr>
              <a:t>ESPIRIT DE CORPS</a:t>
            </a:r>
            <a:r>
              <a:rPr lang="en-US" sz="2400" dirty="0" smtClean="0">
                <a:latin typeface="Times New Roman" pitchFamily="18" charset="0"/>
                <a:cs typeface="Times New Roman" pitchFamily="18" charset="0"/>
              </a:rPr>
              <a:t>: Management should encourage harmony and general good feelings among employees.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676400"/>
          </a:xfrm>
        </p:spPr>
        <p:style>
          <a:lnRef idx="1">
            <a:schemeClr val="accent5"/>
          </a:lnRef>
          <a:fillRef idx="2">
            <a:schemeClr val="accent5"/>
          </a:fillRef>
          <a:effectRef idx="1">
            <a:schemeClr val="accent5"/>
          </a:effectRef>
          <a:fontRef idx="minor">
            <a:schemeClr val="dk1"/>
          </a:fontRef>
        </p:style>
        <p:txBody>
          <a:bodyPr>
            <a:normAutofit fontScale="90000"/>
          </a:bodyPr>
          <a:lstStyle/>
          <a:p>
            <a:r>
              <a:rPr lang="en-US" b="1" dirty="0" smtClean="0">
                <a:latin typeface="Times New Roman" pitchFamily="18" charset="0"/>
                <a:cs typeface="Times New Roman" pitchFamily="18" charset="0"/>
              </a:rPr>
              <a:t>Bureaucratic Management Theory by Max Weber</a:t>
            </a:r>
            <a:br>
              <a:rPr lang="en-US" b="1" dirty="0" smtClean="0">
                <a:latin typeface="Times New Roman" pitchFamily="18" charset="0"/>
                <a:cs typeface="Times New Roman" pitchFamily="18" charset="0"/>
              </a:rPr>
            </a:br>
            <a:endParaRPr lang="en-US" dirty="0">
              <a:latin typeface="Times New Roman" pitchFamily="18" charset="0"/>
              <a:cs typeface="Times New Roman" pitchFamily="18" charset="0"/>
            </a:endParaRPr>
          </a:p>
        </p:txBody>
      </p:sp>
      <p:pic>
        <p:nvPicPr>
          <p:cNvPr id="4" name="Picture 2"/>
          <p:cNvPicPr>
            <a:picLocks noGrp="1" noChangeAspect="1" noChangeArrowheads="1"/>
          </p:cNvPicPr>
          <p:nvPr>
            <p:ph idx="1"/>
          </p:nvPr>
        </p:nvPicPr>
        <p:blipFill>
          <a:blip r:embed="rId2"/>
          <a:srcRect/>
          <a:stretch>
            <a:fillRect/>
          </a:stretch>
        </p:blipFill>
        <p:spPr bwMode="auto">
          <a:xfrm>
            <a:off x="1905000" y="2133600"/>
            <a:ext cx="5334000" cy="3581400"/>
          </a:xfrm>
          <a:prstGeom prst="rect">
            <a:avLst/>
          </a:prstGeom>
          <a:noFill/>
          <a:ln w="9525">
            <a:noFill/>
            <a:miter lim="800000"/>
            <a:headEnd/>
            <a:tailEnd/>
          </a:ln>
          <a:effec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style>
          <a:lnRef idx="1">
            <a:schemeClr val="accent5"/>
          </a:lnRef>
          <a:fillRef idx="2">
            <a:schemeClr val="accent5"/>
          </a:fillRef>
          <a:effectRef idx="1">
            <a:schemeClr val="accent5"/>
          </a:effectRef>
          <a:fontRef idx="minor">
            <a:schemeClr val="dk1"/>
          </a:fontRef>
        </p:style>
        <p:txBody>
          <a:bodyPr/>
          <a:lstStyle/>
          <a:p>
            <a:pPr algn="just">
              <a:lnSpc>
                <a:spcPct val="150000"/>
              </a:lnSpc>
            </a:pPr>
            <a:r>
              <a:rPr lang="en-US" dirty="0" smtClean="0">
                <a:latin typeface="Times New Roman" pitchFamily="18" charset="0"/>
                <a:cs typeface="Times New Roman" pitchFamily="18" charset="0"/>
              </a:rPr>
              <a:t>Max Weber (1864-1920), a German sociologist, described a theory to operate an organization in an effective way which is known as the Bureaucratic management approach or </a:t>
            </a:r>
            <a:r>
              <a:rPr lang="en-US" dirty="0" err="1" smtClean="0">
                <a:latin typeface="Times New Roman" pitchFamily="18" charset="0"/>
                <a:cs typeface="Times New Roman" pitchFamily="18" charset="0"/>
              </a:rPr>
              <a:t>Weberian</a:t>
            </a:r>
            <a:r>
              <a:rPr lang="en-US" dirty="0" smtClean="0">
                <a:latin typeface="Times New Roman" pitchFamily="18" charset="0"/>
                <a:cs typeface="Times New Roman" pitchFamily="18" charset="0"/>
              </a:rPr>
              <a:t> bureaucracy.</a:t>
            </a:r>
          </a:p>
          <a:p>
            <a:pPr algn="just">
              <a:lnSpc>
                <a:spcPct val="150000"/>
              </a:lnSpc>
            </a:pPr>
            <a:endParaRPr lang="en-US" dirty="0">
              <a:latin typeface="Times New Roman" pitchFamily="18" charset="0"/>
              <a:cs typeface="Times New Roman"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style>
          <a:lnRef idx="1">
            <a:schemeClr val="accent5"/>
          </a:lnRef>
          <a:fillRef idx="2">
            <a:schemeClr val="accent5"/>
          </a:fillRef>
          <a:effectRef idx="1">
            <a:schemeClr val="accent5"/>
          </a:effectRef>
          <a:fontRef idx="minor">
            <a:schemeClr val="dk1"/>
          </a:fontRef>
        </p:style>
        <p:txBody>
          <a:bodyPr>
            <a:normAutofit/>
          </a:bodyPr>
          <a:lstStyle/>
          <a:p>
            <a:pPr algn="just">
              <a:lnSpc>
                <a:spcPct val="150000"/>
              </a:lnSpc>
            </a:pPr>
            <a:r>
              <a:rPr lang="en-US" sz="2800" dirty="0" smtClean="0">
                <a:latin typeface="Times New Roman" pitchFamily="18" charset="0"/>
                <a:cs typeface="Times New Roman" pitchFamily="18" charset="0"/>
              </a:rPr>
              <a:t>Bureaucratic management theory developed by Max Weber, contained two essential elements, including structuring an organization into a hierarchy and having clearly defined rules to help govern an organization and its members</a:t>
            </a:r>
            <a:endParaRPr lang="en-US" sz="2800" dirty="0">
              <a:latin typeface="Times New Roman" pitchFamily="18" charset="0"/>
              <a:cs typeface="Times New Roman" pitchFamily="18"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style>
          <a:lnRef idx="1">
            <a:schemeClr val="accent5"/>
          </a:lnRef>
          <a:fillRef idx="2">
            <a:schemeClr val="accent5"/>
          </a:fillRef>
          <a:effectRef idx="1">
            <a:schemeClr val="accent5"/>
          </a:effectRef>
          <a:fontRef idx="minor">
            <a:schemeClr val="dk1"/>
          </a:fontRef>
        </p:style>
        <p:txBody>
          <a:bodyPr/>
          <a:lstStyle/>
          <a:p>
            <a:pPr algn="just">
              <a:lnSpc>
                <a:spcPct val="150000"/>
              </a:lnSpc>
            </a:pPr>
            <a:r>
              <a:rPr lang="en-US" sz="2800" dirty="0" smtClean="0">
                <a:latin typeface="Times New Roman" pitchFamily="18" charset="0"/>
                <a:cs typeface="Times New Roman" pitchFamily="18" charset="0"/>
              </a:rPr>
              <a:t>He found different characteristics in bureaucracies that would effectively conduct decision-making, controlling resources, protecting workers and accomplishment of </a:t>
            </a:r>
            <a:r>
              <a:rPr lang="en-US" sz="2800" b="1" dirty="0" smtClean="0">
                <a:latin typeface="Times New Roman" pitchFamily="18" charset="0"/>
                <a:cs typeface="Times New Roman" pitchFamily="18" charset="0"/>
                <a:hlinkClick r:id="rId2"/>
              </a:rPr>
              <a:t>organizational goals</a:t>
            </a:r>
            <a:r>
              <a:rPr lang="en-US" sz="2800" dirty="0" smtClean="0">
                <a:latin typeface="Times New Roman" pitchFamily="18" charset="0"/>
                <a:cs typeface="Times New Roman" pitchFamily="18" charset="0"/>
              </a:rPr>
              <a:t>. Max </a:t>
            </a:r>
            <a:r>
              <a:rPr lang="en-US" sz="2800" dirty="0" err="1" smtClean="0">
                <a:latin typeface="Times New Roman" pitchFamily="18" charset="0"/>
                <a:cs typeface="Times New Roman" pitchFamily="18" charset="0"/>
              </a:rPr>
              <a:t>weber</a:t>
            </a:r>
            <a:r>
              <a:rPr lang="en-US" sz="2800" dirty="0" smtClean="0">
                <a:latin typeface="Times New Roman" pitchFamily="18" charset="0"/>
                <a:cs typeface="Times New Roman" pitchFamily="18" charset="0"/>
              </a:rPr>
              <a:t> described 6(six) principles of Bureaucratic management approach</a:t>
            </a:r>
            <a:r>
              <a:rPr lang="en-US" sz="2800" dirty="0" smtClean="0"/>
              <a:t>.</a:t>
            </a:r>
          </a:p>
          <a:p>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600200"/>
          </a:xfrm>
        </p:spPr>
        <p:style>
          <a:lnRef idx="1">
            <a:schemeClr val="accent5"/>
          </a:lnRef>
          <a:fillRef idx="2">
            <a:schemeClr val="accent5"/>
          </a:fillRef>
          <a:effectRef idx="1">
            <a:schemeClr val="accent5"/>
          </a:effectRef>
          <a:fontRef idx="minor">
            <a:schemeClr val="dk1"/>
          </a:fontRef>
        </p:style>
        <p:txBody>
          <a:bodyPr>
            <a:normAutofit fontScale="90000"/>
          </a:bodyPr>
          <a:lstStyle/>
          <a:p>
            <a:r>
              <a:rPr lang="en-US" sz="4000" b="1" dirty="0" smtClean="0">
                <a:latin typeface="Times New Roman" pitchFamily="18" charset="0"/>
                <a:cs typeface="Times New Roman" pitchFamily="18" charset="0"/>
              </a:rPr>
              <a:t>Key elements or  Principles of Bureaucratic Management Approach</a:t>
            </a:r>
            <a:r>
              <a:rPr lang="en-US" b="1" dirty="0" smtClean="0">
                <a:latin typeface="Times New Roman" pitchFamily="18" charset="0"/>
                <a:cs typeface="Times New Roman" pitchFamily="18" charset="0"/>
              </a:rPr>
              <a:t/>
            </a:r>
            <a:br>
              <a:rPr lang="en-US" b="1" dirty="0" smtClean="0">
                <a:latin typeface="Times New Roman" pitchFamily="18" charset="0"/>
                <a:cs typeface="Times New Roman" pitchFamily="18" charset="0"/>
              </a:rPr>
            </a:br>
            <a:endParaRPr lang="en-US" dirty="0"/>
          </a:p>
        </p:txBody>
      </p:sp>
      <p:sp>
        <p:nvSpPr>
          <p:cNvPr id="3" name="Content Placeholder 2"/>
          <p:cNvSpPr>
            <a:spLocks noGrp="1"/>
          </p:cNvSpPr>
          <p:nvPr>
            <p:ph idx="1"/>
          </p:nvPr>
        </p:nvSpPr>
        <p:spPr/>
        <p:style>
          <a:lnRef idx="1">
            <a:schemeClr val="accent5"/>
          </a:lnRef>
          <a:fillRef idx="2">
            <a:schemeClr val="accent5"/>
          </a:fillRef>
          <a:effectRef idx="1">
            <a:schemeClr val="accent5"/>
          </a:effectRef>
          <a:fontRef idx="minor">
            <a:schemeClr val="dk1"/>
          </a:fontRef>
        </p:style>
        <p:txBody>
          <a:bodyPr>
            <a:normAutofit/>
          </a:bodyPr>
          <a:lstStyle/>
          <a:p>
            <a:pPr>
              <a:lnSpc>
                <a:spcPct val="150000"/>
              </a:lnSpc>
            </a:pPr>
            <a:r>
              <a:rPr lang="en-US" sz="2800" b="1" dirty="0" smtClean="0">
                <a:latin typeface="Times New Roman" pitchFamily="18" charset="0"/>
                <a:cs typeface="Times New Roman" pitchFamily="18" charset="0"/>
              </a:rPr>
              <a:t>Proper Division of Labor</a:t>
            </a:r>
            <a:br>
              <a:rPr lang="en-US" sz="2800" b="1" dirty="0" smtClean="0">
                <a:latin typeface="Times New Roman" pitchFamily="18" charset="0"/>
                <a:cs typeface="Times New Roman" pitchFamily="18" charset="0"/>
              </a:rPr>
            </a:br>
            <a:r>
              <a:rPr lang="en-US" sz="2800" dirty="0" smtClean="0">
                <a:latin typeface="Times New Roman" pitchFamily="18" charset="0"/>
                <a:cs typeface="Times New Roman" pitchFamily="18" charset="0"/>
              </a:rPr>
              <a:t>Division of labor specialization should be fixed and there should be a balance between power and responsibilities.</a:t>
            </a:r>
          </a:p>
          <a:p>
            <a:pPr>
              <a:lnSpc>
                <a:spcPct val="150000"/>
              </a:lnSpc>
            </a:pPr>
            <a:r>
              <a:rPr lang="en-US" sz="2800" b="1" dirty="0" smtClean="0">
                <a:latin typeface="Times New Roman" pitchFamily="18" charset="0"/>
                <a:cs typeface="Times New Roman" pitchFamily="18" charset="0"/>
              </a:rPr>
              <a:t>Chain of Command</a:t>
            </a:r>
            <a:br>
              <a:rPr lang="en-US" sz="2800" b="1" dirty="0" smtClean="0">
                <a:latin typeface="Times New Roman" pitchFamily="18" charset="0"/>
                <a:cs typeface="Times New Roman" pitchFamily="18" charset="0"/>
              </a:rPr>
            </a:br>
            <a:r>
              <a:rPr lang="en-US" sz="2800" dirty="0" smtClean="0">
                <a:latin typeface="Times New Roman" pitchFamily="18" charset="0"/>
                <a:cs typeface="Times New Roman" pitchFamily="18" charset="0"/>
              </a:rPr>
              <a:t>The chain of command or </a:t>
            </a:r>
            <a:r>
              <a:rPr lang="en-US" sz="2800" b="1" dirty="0" smtClean="0">
                <a:latin typeface="Times New Roman" pitchFamily="18" charset="0"/>
                <a:cs typeface="Times New Roman" pitchFamily="18" charset="0"/>
              </a:rPr>
              <a:t>organizational </a:t>
            </a:r>
            <a:endParaRPr lang="en-US" sz="2800" dirty="0" smtClean="0">
              <a:latin typeface="Times New Roman" pitchFamily="18" charset="0"/>
              <a:cs typeface="Times New Roman" pitchFamily="18" charset="0"/>
            </a:endParaRPr>
          </a:p>
          <a:p>
            <a:endParaRPr lang="en-US" sz="28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style>
          <a:lnRef idx="1">
            <a:schemeClr val="accent5"/>
          </a:lnRef>
          <a:fillRef idx="2">
            <a:schemeClr val="accent5"/>
          </a:fillRef>
          <a:effectRef idx="1">
            <a:schemeClr val="accent5"/>
          </a:effectRef>
          <a:fontRef idx="minor">
            <a:schemeClr val="dk1"/>
          </a:fontRef>
        </p:style>
        <p:txBody>
          <a:bodyPr>
            <a:normAutofit/>
          </a:bodyPr>
          <a:lstStyle/>
          <a:p>
            <a:pPr algn="just">
              <a:lnSpc>
                <a:spcPct val="150000"/>
              </a:lnSpc>
            </a:pPr>
            <a:r>
              <a:rPr lang="en-US" b="1" dirty="0" smtClean="0">
                <a:solidFill>
                  <a:schemeClr val="tx1"/>
                </a:solidFill>
                <a:latin typeface="Times New Roman" pitchFamily="18" charset="0"/>
                <a:cs typeface="Times New Roman" pitchFamily="18" charset="0"/>
                <a:hlinkClick r:id="rId3"/>
              </a:rPr>
              <a:t>Hierarchy</a:t>
            </a:r>
            <a:r>
              <a:rPr lang="en-US" dirty="0" smtClean="0">
                <a:solidFill>
                  <a:schemeClr val="tx1"/>
                </a:solidFill>
                <a:latin typeface="Times New Roman" pitchFamily="18" charset="0"/>
                <a:cs typeface="Times New Roman" pitchFamily="18" charset="0"/>
              </a:rPr>
              <a:t> </a:t>
            </a:r>
            <a:r>
              <a:rPr lang="en-US" dirty="0" smtClean="0">
                <a:latin typeface="Times New Roman" pitchFamily="18" charset="0"/>
                <a:cs typeface="Times New Roman" pitchFamily="18" charset="0"/>
              </a:rPr>
              <a:t>should be constructed in a way that information related to decision and works can flow effectively from top to bottom.</a:t>
            </a:r>
          </a:p>
          <a:p>
            <a:pPr algn="just">
              <a:lnSpc>
                <a:spcPct val="150000"/>
              </a:lnSpc>
            </a:pPr>
            <a:r>
              <a:rPr lang="en-US" b="1" dirty="0" smtClean="0">
                <a:latin typeface="Times New Roman" pitchFamily="18" charset="0"/>
                <a:cs typeface="Times New Roman" pitchFamily="18" charset="0"/>
              </a:rPr>
              <a:t>Separation of personal and official property</a:t>
            </a:r>
            <a:br>
              <a:rPr lang="en-US" b="1" dirty="0" smtClean="0">
                <a:latin typeface="Times New Roman" pitchFamily="18" charset="0"/>
                <a:cs typeface="Times New Roman" pitchFamily="18" charset="0"/>
              </a:rPr>
            </a:br>
            <a:r>
              <a:rPr lang="en-US" dirty="0" smtClean="0">
                <a:latin typeface="Times New Roman" pitchFamily="18" charset="0"/>
                <a:cs typeface="Times New Roman" pitchFamily="18" charset="0"/>
              </a:rPr>
              <a:t>Owners and organization’s assets are separate and can to be treated as same by the owner or the organization.</a:t>
            </a:r>
            <a:endParaRPr lang="en-US" dirty="0" smtClean="0"/>
          </a:p>
          <a:p>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style>
          <a:lnRef idx="1">
            <a:schemeClr val="accent5"/>
          </a:lnRef>
          <a:fillRef idx="2">
            <a:schemeClr val="accent5"/>
          </a:fillRef>
          <a:effectRef idx="1">
            <a:schemeClr val="accent5"/>
          </a:effectRef>
          <a:fontRef idx="minor">
            <a:schemeClr val="dk1"/>
          </a:fontRef>
        </p:style>
        <p:txBody>
          <a:bodyPr>
            <a:normAutofit fontScale="92500"/>
          </a:bodyPr>
          <a:lstStyle/>
          <a:p>
            <a:pPr algn="just">
              <a:lnSpc>
                <a:spcPct val="150000"/>
              </a:lnSpc>
            </a:pPr>
            <a:r>
              <a:rPr lang="en-US" b="1" dirty="0" smtClean="0">
                <a:latin typeface="Times New Roman" pitchFamily="18" charset="0"/>
                <a:cs typeface="Times New Roman" pitchFamily="18" charset="0"/>
              </a:rPr>
              <a:t>Application of Consistent and Complete Rules</a:t>
            </a:r>
          </a:p>
          <a:p>
            <a:pPr algn="just">
              <a:lnSpc>
                <a:spcPct val="150000"/>
              </a:lnSpc>
              <a:buNone/>
            </a:pPr>
            <a:r>
              <a:rPr lang="en-US" dirty="0" smtClean="0">
                <a:latin typeface="Times New Roman" pitchFamily="18" charset="0"/>
                <a:cs typeface="Times New Roman" pitchFamily="18" charset="0"/>
              </a:rPr>
              <a:t>There should be proper rules and regulations in the</a:t>
            </a:r>
          </a:p>
          <a:p>
            <a:pPr algn="just">
              <a:lnSpc>
                <a:spcPct val="150000"/>
              </a:lnSpc>
              <a:buNone/>
            </a:pPr>
            <a:r>
              <a:rPr lang="en-US" dirty="0" smtClean="0">
                <a:latin typeface="Times New Roman" pitchFamily="18" charset="0"/>
                <a:cs typeface="Times New Roman" pitchFamily="18" charset="0"/>
              </a:rPr>
              <a:t>organization for running the organization.</a:t>
            </a:r>
          </a:p>
          <a:p>
            <a:pPr algn="just">
              <a:lnSpc>
                <a:spcPct val="150000"/>
              </a:lnSpc>
              <a:buNone/>
            </a:pPr>
            <a:r>
              <a:rPr lang="en-US" dirty="0" smtClean="0">
                <a:latin typeface="Times New Roman" pitchFamily="18" charset="0"/>
                <a:cs typeface="Times New Roman" pitchFamily="18" charset="0"/>
              </a:rPr>
              <a:t>These rules should be followed in every step of the</a:t>
            </a:r>
          </a:p>
          <a:p>
            <a:pPr algn="just">
              <a:lnSpc>
                <a:spcPct val="150000"/>
              </a:lnSpc>
              <a:buNone/>
            </a:pPr>
            <a:r>
              <a:rPr lang="en-US" dirty="0" smtClean="0">
                <a:latin typeface="Times New Roman" pitchFamily="18" charset="0"/>
                <a:cs typeface="Times New Roman" pitchFamily="18" charset="0"/>
              </a:rPr>
              <a:t>organization and they are equally applicable to 	 every member of the organization.</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5"/>
          </a:lnRef>
          <a:fillRef idx="2">
            <a:schemeClr val="accent5"/>
          </a:fillRef>
          <a:effectRef idx="1">
            <a:schemeClr val="accent5"/>
          </a:effectRef>
          <a:fontRef idx="minor">
            <a:schemeClr val="dk1"/>
          </a:fontRef>
        </p:style>
        <p:txBody>
          <a:bodyPr/>
          <a:lstStyle/>
          <a:p>
            <a:r>
              <a:rPr lang="en-US" dirty="0" smtClean="0">
                <a:latin typeface="Times New Roman" pitchFamily="18" charset="0"/>
                <a:cs typeface="Times New Roman" pitchFamily="18" charset="0"/>
              </a:rPr>
              <a:t>Definition of management</a:t>
            </a:r>
            <a:endParaRPr lang="en-US" dirty="0"/>
          </a:p>
        </p:txBody>
      </p:sp>
      <p:sp>
        <p:nvSpPr>
          <p:cNvPr id="3" name="Content Placeholder 2"/>
          <p:cNvSpPr>
            <a:spLocks noGrp="1"/>
          </p:cNvSpPr>
          <p:nvPr>
            <p:ph idx="1"/>
          </p:nvPr>
        </p:nvSpPr>
        <p:spPr/>
        <p:style>
          <a:lnRef idx="1">
            <a:schemeClr val="accent5"/>
          </a:lnRef>
          <a:fillRef idx="2">
            <a:schemeClr val="accent5"/>
          </a:fillRef>
          <a:effectRef idx="1">
            <a:schemeClr val="accent5"/>
          </a:effectRef>
          <a:fontRef idx="minor">
            <a:schemeClr val="dk1"/>
          </a:fontRef>
        </p:style>
        <p:txBody>
          <a:bodyPr>
            <a:normAutofit fontScale="85000" lnSpcReduction="10000"/>
          </a:bodyPr>
          <a:lstStyle/>
          <a:p>
            <a:pPr>
              <a:lnSpc>
                <a:spcPct val="150000"/>
              </a:lnSpc>
            </a:pPr>
            <a:r>
              <a:rPr lang="en-US" dirty="0" smtClean="0">
                <a:latin typeface="Times New Roman" pitchFamily="18" charset="0"/>
                <a:cs typeface="Times New Roman" pitchFamily="18" charset="0"/>
              </a:rPr>
              <a:t>According to </a:t>
            </a:r>
            <a:r>
              <a:rPr lang="en-US" b="1" dirty="0" smtClean="0">
                <a:latin typeface="Times New Roman" pitchFamily="18" charset="0"/>
                <a:cs typeface="Times New Roman" pitchFamily="18" charset="0"/>
              </a:rPr>
              <a:t>Harold Koontz</a:t>
            </a:r>
            <a:r>
              <a:rPr lang="en-US" dirty="0" smtClean="0">
                <a:latin typeface="Times New Roman" pitchFamily="18" charset="0"/>
                <a:cs typeface="Times New Roman" pitchFamily="18" charset="0"/>
              </a:rPr>
              <a:t>,</a:t>
            </a:r>
          </a:p>
          <a:p>
            <a:pPr>
              <a:lnSpc>
                <a:spcPct val="150000"/>
              </a:lnSpc>
            </a:pPr>
            <a:r>
              <a:rPr lang="en-US" dirty="0" smtClean="0">
                <a:latin typeface="Times New Roman" pitchFamily="18" charset="0"/>
                <a:cs typeface="Times New Roman" pitchFamily="18" charset="0"/>
              </a:rPr>
              <a:t>"Management is the art of </a:t>
            </a:r>
            <a:r>
              <a:rPr lang="en-US" b="1" dirty="0" smtClean="0">
                <a:latin typeface="Times New Roman" pitchFamily="18" charset="0"/>
                <a:cs typeface="Times New Roman" pitchFamily="18" charset="0"/>
              </a:rPr>
              <a:t>getting things done </a:t>
            </a:r>
            <a:r>
              <a:rPr lang="en-US" dirty="0" smtClean="0">
                <a:latin typeface="Times New Roman" pitchFamily="18" charset="0"/>
                <a:cs typeface="Times New Roman" pitchFamily="18" charset="0"/>
              </a:rPr>
              <a:t>through and with people in </a:t>
            </a:r>
            <a:r>
              <a:rPr lang="en-US" b="1" dirty="0" smtClean="0">
                <a:latin typeface="Times New Roman" pitchFamily="18" charset="0"/>
                <a:cs typeface="Times New Roman" pitchFamily="18" charset="0"/>
              </a:rPr>
              <a:t>formally </a:t>
            </a:r>
            <a:r>
              <a:rPr lang="en-US" b="1" dirty="0" err="1" smtClean="0">
                <a:latin typeface="Times New Roman" pitchFamily="18" charset="0"/>
                <a:cs typeface="Times New Roman" pitchFamily="18" charset="0"/>
              </a:rPr>
              <a:t>organised</a:t>
            </a:r>
            <a:r>
              <a:rPr lang="en-US" b="1" dirty="0" smtClean="0">
                <a:latin typeface="Times New Roman" pitchFamily="18" charset="0"/>
                <a:cs typeface="Times New Roman" pitchFamily="18" charset="0"/>
              </a:rPr>
              <a:t> groups</a:t>
            </a:r>
            <a:r>
              <a:rPr lang="en-US" dirty="0" smtClean="0">
                <a:latin typeface="Times New Roman" pitchFamily="18" charset="0"/>
                <a:cs typeface="Times New Roman" pitchFamily="18" charset="0"/>
              </a:rPr>
              <a:t>.”</a:t>
            </a:r>
          </a:p>
          <a:p>
            <a:pPr>
              <a:lnSpc>
                <a:spcPct val="150000"/>
              </a:lnSpc>
            </a:pPr>
            <a:r>
              <a:rPr lang="en-US" dirty="0" smtClean="0">
                <a:latin typeface="Times New Roman" pitchFamily="18" charset="0"/>
                <a:cs typeface="Times New Roman" pitchFamily="18" charset="0"/>
              </a:rPr>
              <a:t>According to </a:t>
            </a:r>
            <a:r>
              <a:rPr lang="en-US" b="1" dirty="0" smtClean="0">
                <a:latin typeface="Times New Roman" pitchFamily="18" charset="0"/>
                <a:cs typeface="Times New Roman" pitchFamily="18" charset="0"/>
              </a:rPr>
              <a:t>Henri </a:t>
            </a:r>
            <a:r>
              <a:rPr lang="en-US" b="1" dirty="0" err="1" smtClean="0">
                <a:latin typeface="Times New Roman" pitchFamily="18" charset="0"/>
                <a:cs typeface="Times New Roman" pitchFamily="18" charset="0"/>
              </a:rPr>
              <a:t>Fayol</a:t>
            </a:r>
            <a:r>
              <a:rPr lang="en-US" dirty="0" smtClean="0">
                <a:latin typeface="Times New Roman" pitchFamily="18" charset="0"/>
                <a:cs typeface="Times New Roman" pitchFamily="18" charset="0"/>
              </a:rPr>
              <a:t>,</a:t>
            </a:r>
          </a:p>
          <a:p>
            <a:pPr>
              <a:lnSpc>
                <a:spcPct val="150000"/>
              </a:lnSpc>
            </a:pPr>
            <a:r>
              <a:rPr lang="en-US" dirty="0" smtClean="0">
                <a:latin typeface="Times New Roman" pitchFamily="18" charset="0"/>
                <a:cs typeface="Times New Roman" pitchFamily="18" charset="0"/>
              </a:rPr>
              <a:t>"To manage is to </a:t>
            </a:r>
            <a:r>
              <a:rPr lang="en-US" b="1" dirty="0" smtClean="0">
                <a:latin typeface="Times New Roman" pitchFamily="18" charset="0"/>
                <a:cs typeface="Times New Roman" pitchFamily="18" charset="0"/>
              </a:rPr>
              <a:t>forecast</a:t>
            </a:r>
            <a:r>
              <a:rPr lang="en-US" dirty="0" smtClean="0">
                <a:latin typeface="Times New Roman" pitchFamily="18" charset="0"/>
                <a:cs typeface="Times New Roman" pitchFamily="18" charset="0"/>
              </a:rPr>
              <a:t> and </a:t>
            </a:r>
            <a:r>
              <a:rPr lang="en-US" b="1" dirty="0" smtClean="0">
                <a:latin typeface="Times New Roman" pitchFamily="18" charset="0"/>
                <a:cs typeface="Times New Roman" pitchFamily="18" charset="0"/>
              </a:rPr>
              <a:t>to plan</a:t>
            </a:r>
            <a:r>
              <a:rPr lang="en-US" dirty="0" smtClean="0">
                <a:latin typeface="Times New Roman" pitchFamily="18" charset="0"/>
                <a:cs typeface="Times New Roman" pitchFamily="18" charset="0"/>
              </a:rPr>
              <a:t>, to </a:t>
            </a:r>
            <a:r>
              <a:rPr lang="en-US" b="1" dirty="0" err="1" smtClean="0">
                <a:latin typeface="Times New Roman" pitchFamily="18" charset="0"/>
                <a:cs typeface="Times New Roman" pitchFamily="18" charset="0"/>
              </a:rPr>
              <a:t>organise</a:t>
            </a:r>
            <a:r>
              <a:rPr lang="en-US" dirty="0" smtClean="0">
                <a:latin typeface="Times New Roman" pitchFamily="18" charset="0"/>
                <a:cs typeface="Times New Roman" pitchFamily="18" charset="0"/>
              </a:rPr>
              <a:t>, to </a:t>
            </a:r>
            <a:r>
              <a:rPr lang="en-US" b="1" dirty="0" smtClean="0">
                <a:latin typeface="Times New Roman" pitchFamily="18" charset="0"/>
                <a:cs typeface="Times New Roman" pitchFamily="18" charset="0"/>
              </a:rPr>
              <a:t>command,</a:t>
            </a:r>
            <a:r>
              <a:rPr lang="en-US" dirty="0" smtClean="0">
                <a:latin typeface="Times New Roman" pitchFamily="18" charset="0"/>
                <a:cs typeface="Times New Roman" pitchFamily="18" charset="0"/>
              </a:rPr>
              <a:t> to </a:t>
            </a:r>
            <a:r>
              <a:rPr lang="en-US" b="1" dirty="0" smtClean="0">
                <a:latin typeface="Times New Roman" pitchFamily="18" charset="0"/>
                <a:cs typeface="Times New Roman" pitchFamily="18" charset="0"/>
              </a:rPr>
              <a:t>co-ordinate </a:t>
            </a:r>
            <a:r>
              <a:rPr lang="en-US" dirty="0" smtClean="0">
                <a:latin typeface="Times New Roman" pitchFamily="18" charset="0"/>
                <a:cs typeface="Times New Roman" pitchFamily="18" charset="0"/>
              </a:rPr>
              <a:t>and </a:t>
            </a:r>
            <a:r>
              <a:rPr lang="en-US" b="1" dirty="0" smtClean="0">
                <a:latin typeface="Times New Roman" pitchFamily="18" charset="0"/>
                <a:cs typeface="Times New Roman" pitchFamily="18" charset="0"/>
              </a:rPr>
              <a:t>to control</a:t>
            </a:r>
          </a:p>
          <a:p>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287963"/>
          </a:xfrm>
        </p:spPr>
        <p:style>
          <a:lnRef idx="1">
            <a:schemeClr val="accent5"/>
          </a:lnRef>
          <a:fillRef idx="2">
            <a:schemeClr val="accent5"/>
          </a:fillRef>
          <a:effectRef idx="1">
            <a:schemeClr val="accent5"/>
          </a:effectRef>
          <a:fontRef idx="minor">
            <a:schemeClr val="dk1"/>
          </a:fontRef>
        </p:style>
        <p:txBody>
          <a:bodyPr>
            <a:normAutofit/>
          </a:bodyPr>
          <a:lstStyle/>
          <a:p>
            <a:pPr algn="just">
              <a:lnSpc>
                <a:spcPct val="150000"/>
              </a:lnSpc>
            </a:pPr>
            <a:r>
              <a:rPr lang="en-US" sz="3600" b="1" dirty="0" smtClean="0">
                <a:latin typeface="Times New Roman" pitchFamily="18" charset="0"/>
                <a:cs typeface="Times New Roman" pitchFamily="18" charset="0"/>
              </a:rPr>
              <a:t>Selection and Promotion Based on Qualifications</a:t>
            </a:r>
            <a:r>
              <a:rPr lang="en-US" b="1" dirty="0" smtClean="0">
                <a:latin typeface="Times New Roman" pitchFamily="18" charset="0"/>
                <a:cs typeface="Times New Roman" pitchFamily="18" charset="0"/>
              </a:rPr>
              <a:t/>
            </a:r>
            <a:br>
              <a:rPr lang="en-US" b="1" dirty="0" smtClean="0">
                <a:latin typeface="Times New Roman" pitchFamily="18" charset="0"/>
                <a:cs typeface="Times New Roman" pitchFamily="18" charset="0"/>
              </a:rPr>
            </a:br>
            <a:r>
              <a:rPr lang="en-US" dirty="0" smtClean="0">
                <a:latin typeface="Times New Roman" pitchFamily="18" charset="0"/>
                <a:cs typeface="Times New Roman" pitchFamily="18" charset="0"/>
              </a:rPr>
              <a:t>The selection and promotion of workers should be based on equalization’s like; skills, experience, age. It should not be influenced by personal relations and benefits.</a:t>
            </a:r>
          </a:p>
          <a:p>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524000"/>
          </a:xfrm>
        </p:spPr>
        <p:style>
          <a:lnRef idx="1">
            <a:schemeClr val="accent5"/>
          </a:lnRef>
          <a:fillRef idx="2">
            <a:schemeClr val="accent5"/>
          </a:fillRef>
          <a:effectRef idx="1">
            <a:schemeClr val="accent5"/>
          </a:effectRef>
          <a:fontRef idx="minor">
            <a:schemeClr val="dk1"/>
          </a:fontRef>
        </p:style>
        <p:txBody>
          <a:bodyPr>
            <a:normAutofit fontScale="90000"/>
          </a:bodyPr>
          <a:lstStyle/>
          <a:p>
            <a:r>
              <a:rPr lang="en-US" b="1" dirty="0" smtClean="0">
                <a:latin typeface="Times New Roman" pitchFamily="18" charset="0"/>
                <a:cs typeface="Times New Roman" pitchFamily="18" charset="0"/>
              </a:rPr>
              <a:t>Criticism of Bureaucratic Organization</a:t>
            </a:r>
            <a:br>
              <a:rPr lang="en-US" b="1" dirty="0" smtClean="0">
                <a:latin typeface="Times New Roman" pitchFamily="18" charset="0"/>
                <a:cs typeface="Times New Roman" pitchFamily="18" charset="0"/>
              </a:rPr>
            </a:b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style>
          <a:lnRef idx="1">
            <a:schemeClr val="accent5"/>
          </a:lnRef>
          <a:fillRef idx="2">
            <a:schemeClr val="accent5"/>
          </a:fillRef>
          <a:effectRef idx="1">
            <a:schemeClr val="accent5"/>
          </a:effectRef>
          <a:fontRef idx="minor">
            <a:schemeClr val="dk1"/>
          </a:fontRef>
        </p:style>
        <p:txBody>
          <a:bodyPr>
            <a:normAutofit fontScale="92500" lnSpcReduction="20000"/>
          </a:bodyPr>
          <a:lstStyle/>
          <a:p>
            <a:pPr algn="just">
              <a:lnSpc>
                <a:spcPct val="150000"/>
              </a:lnSpc>
            </a:pPr>
            <a:r>
              <a:rPr lang="en-US" dirty="0" smtClean="0">
                <a:latin typeface="Times New Roman" pitchFamily="18" charset="0"/>
                <a:cs typeface="Times New Roman" pitchFamily="18" charset="0"/>
              </a:rPr>
              <a:t>Bureaucratic Management Approach of Max Weber also has some fault-lines and received criticism for it.</a:t>
            </a:r>
          </a:p>
          <a:p>
            <a:pPr algn="just">
              <a:lnSpc>
                <a:spcPct val="150000"/>
              </a:lnSpc>
            </a:pPr>
            <a:r>
              <a:rPr lang="en-US" dirty="0" smtClean="0">
                <a:latin typeface="Times New Roman" pitchFamily="18" charset="0"/>
                <a:cs typeface="Times New Roman" pitchFamily="18" charset="0"/>
              </a:rPr>
              <a:t>The emphasis is only on rules and regulations.</a:t>
            </a:r>
          </a:p>
          <a:p>
            <a:pPr algn="just">
              <a:lnSpc>
                <a:spcPct val="150000"/>
              </a:lnSpc>
            </a:pPr>
            <a:r>
              <a:rPr lang="en-US" dirty="0" smtClean="0">
                <a:latin typeface="Times New Roman" pitchFamily="18" charset="0"/>
                <a:cs typeface="Times New Roman" pitchFamily="18" charset="0"/>
              </a:rPr>
              <a:t>There will be unnecessary delay in decision-making due to formalities and rules of Bureaucratic Organization.</a:t>
            </a:r>
          </a:p>
          <a:p>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791200"/>
          </a:xfrm>
        </p:spPr>
        <p:style>
          <a:lnRef idx="1">
            <a:schemeClr val="accent5"/>
          </a:lnRef>
          <a:fillRef idx="2">
            <a:schemeClr val="accent5"/>
          </a:fillRef>
          <a:effectRef idx="1">
            <a:schemeClr val="accent5"/>
          </a:effectRef>
          <a:fontRef idx="minor">
            <a:schemeClr val="dk1"/>
          </a:fontRef>
        </p:style>
        <p:txBody>
          <a:bodyPr>
            <a:normAutofit fontScale="77500" lnSpcReduction="20000"/>
          </a:bodyPr>
          <a:lstStyle/>
          <a:p>
            <a:pPr algn="just">
              <a:lnSpc>
                <a:spcPct val="170000"/>
              </a:lnSpc>
            </a:pPr>
            <a:r>
              <a:rPr lang="en-US" dirty="0" smtClean="0">
                <a:latin typeface="Times New Roman" pitchFamily="18" charset="0"/>
                <a:cs typeface="Times New Roman" pitchFamily="18" charset="0"/>
              </a:rPr>
              <a:t>Coordination and communication hampered because of too much formality and rules.</a:t>
            </a:r>
          </a:p>
          <a:p>
            <a:pPr algn="just">
              <a:lnSpc>
                <a:spcPct val="170000"/>
              </a:lnSpc>
            </a:pPr>
            <a:r>
              <a:rPr lang="en-US" dirty="0" smtClean="0">
                <a:latin typeface="Times New Roman" pitchFamily="18" charset="0"/>
                <a:cs typeface="Times New Roman" pitchFamily="18" charset="0"/>
              </a:rPr>
              <a:t>Bureaucracy involves a lot of paperwork and has just too much level of authority which results in a lot of wastage of time, effort and money. Not ideal for efficiency.</a:t>
            </a:r>
          </a:p>
          <a:p>
            <a:pPr algn="just">
              <a:lnSpc>
                <a:spcPct val="170000"/>
              </a:lnSpc>
            </a:pPr>
            <a:r>
              <a:rPr lang="en-US" dirty="0" smtClean="0">
                <a:latin typeface="Times New Roman" pitchFamily="18" charset="0"/>
                <a:cs typeface="Times New Roman" pitchFamily="18" charset="0"/>
              </a:rPr>
              <a:t>Because of its too much formality, a Bureaucratic approach is not suitable for business organizations. The bureaucratic model may be suitable for government organizations.</a:t>
            </a:r>
          </a:p>
          <a:p>
            <a:pPr>
              <a:lnSpc>
                <a:spcPct val="170000"/>
              </a:lnSpc>
            </a:pP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style>
          <a:lnRef idx="1">
            <a:schemeClr val="accent5"/>
          </a:lnRef>
          <a:fillRef idx="2">
            <a:schemeClr val="accent5"/>
          </a:fillRef>
          <a:effectRef idx="1">
            <a:schemeClr val="accent5"/>
          </a:effectRef>
          <a:fontRef idx="minor">
            <a:schemeClr val="dk1"/>
          </a:fontRef>
        </p:style>
        <p:txBody>
          <a:bodyPr>
            <a:normAutofit/>
          </a:bodyPr>
          <a:lstStyle/>
          <a:p>
            <a:pPr algn="just">
              <a:lnSpc>
                <a:spcPct val="150000"/>
              </a:lnSpc>
            </a:pPr>
            <a:r>
              <a:rPr lang="en-US" dirty="0" smtClean="0">
                <a:latin typeface="Times New Roman" pitchFamily="18" charset="0"/>
                <a:cs typeface="Times New Roman" pitchFamily="18" charset="0"/>
              </a:rPr>
              <a:t>Too much importance is given to the technical qualifications of the employees for promotion and transfers. Dedication and commitment of the employee are not considered.</a:t>
            </a:r>
          </a:p>
          <a:p>
            <a:pPr algn="just">
              <a:lnSpc>
                <a:spcPct val="150000"/>
              </a:lnSpc>
            </a:pPr>
            <a:r>
              <a:rPr lang="en-US" dirty="0" smtClean="0">
                <a:latin typeface="Times New Roman" pitchFamily="18" charset="0"/>
                <a:cs typeface="Times New Roman" pitchFamily="18" charset="0"/>
              </a:rPr>
              <a:t>Limited scope for Human Resource (HR). No importance is given to informal groups and neither any scope is given to form one.</a:t>
            </a:r>
          </a:p>
          <a:p>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457200" y="533400"/>
          <a:ext cx="8229600" cy="55927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5"/>
          </a:lnRef>
          <a:fillRef idx="2">
            <a:schemeClr val="accent5"/>
          </a:fillRef>
          <a:effectRef idx="1">
            <a:schemeClr val="accent5"/>
          </a:effectRef>
          <a:fontRef idx="minor">
            <a:schemeClr val="dk1"/>
          </a:fontRef>
        </p:style>
        <p:txBody>
          <a:bodyPr/>
          <a:lstStyle/>
          <a:p>
            <a:r>
              <a:rPr lang="en-US" dirty="0" smtClean="0">
                <a:latin typeface="Times New Roman" pitchFamily="18" charset="0"/>
                <a:cs typeface="Times New Roman" pitchFamily="18" charset="0"/>
              </a:rPr>
              <a:t>Elton Mayo</a:t>
            </a:r>
            <a:endParaRPr lang="en-US" dirty="0">
              <a:latin typeface="Times New Roman" pitchFamily="18" charset="0"/>
              <a:cs typeface="Times New Roman" pitchFamily="18" charset="0"/>
            </a:endParaRPr>
          </a:p>
        </p:txBody>
      </p:sp>
      <p:pic>
        <p:nvPicPr>
          <p:cNvPr id="4" name="Picture 2" descr="C:\Users\Admin\Desktop\mayo.jpg"/>
          <p:cNvPicPr>
            <a:picLocks noGrp="1" noChangeAspect="1" noChangeArrowheads="1"/>
          </p:cNvPicPr>
          <p:nvPr>
            <p:ph idx="1"/>
          </p:nvPr>
        </p:nvPicPr>
        <p:blipFill>
          <a:blip r:embed="rId2"/>
          <a:srcRect/>
          <a:stretch>
            <a:fillRect/>
          </a:stretch>
        </p:blipFill>
        <p:spPr bwMode="auto">
          <a:xfrm>
            <a:off x="1828800" y="1828800"/>
            <a:ext cx="4876800" cy="4572000"/>
          </a:xfrm>
          <a:prstGeom prst="rect">
            <a:avLst/>
          </a:prstGeom>
        </p:spPr>
        <p:style>
          <a:lnRef idx="1">
            <a:schemeClr val="accent5"/>
          </a:lnRef>
          <a:fillRef idx="2">
            <a:schemeClr val="accent5"/>
          </a:fillRef>
          <a:effectRef idx="1">
            <a:schemeClr val="accent5"/>
          </a:effectRef>
          <a:fontRef idx="minor">
            <a:schemeClr val="dk1"/>
          </a:fontRef>
        </p:style>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400800"/>
          </a:xfrm>
        </p:spPr>
        <p:style>
          <a:lnRef idx="1">
            <a:schemeClr val="accent5"/>
          </a:lnRef>
          <a:fillRef idx="2">
            <a:schemeClr val="accent5"/>
          </a:fillRef>
          <a:effectRef idx="1">
            <a:schemeClr val="accent5"/>
          </a:effectRef>
          <a:fontRef idx="minor">
            <a:schemeClr val="dk1"/>
          </a:fontRef>
        </p:style>
        <p:txBody>
          <a:bodyPr>
            <a:normAutofit lnSpcReduction="10000"/>
          </a:bodyPr>
          <a:lstStyle/>
          <a:p>
            <a:pPr algn="just" fontAlgn="base">
              <a:lnSpc>
                <a:spcPct val="150000"/>
              </a:lnSpc>
            </a:pPr>
            <a:r>
              <a:rPr lang="en-US" sz="2800" dirty="0" smtClean="0">
                <a:latin typeface="Times New Roman" pitchFamily="18" charset="0"/>
                <a:cs typeface="Times New Roman" pitchFamily="18" charset="0"/>
              </a:rPr>
              <a:t>George Elton Mayo (1880-1949) was a professor at the Harvard Business School. He published the books </a:t>
            </a:r>
            <a:r>
              <a:rPr lang="en-US" sz="2800" b="1" dirty="0" smtClean="0">
                <a:latin typeface="Times New Roman" pitchFamily="18" charset="0"/>
                <a:cs typeface="Times New Roman" pitchFamily="18" charset="0"/>
              </a:rPr>
              <a:t>—‘Human Problems of an Industrial </a:t>
            </a:r>
            <a:r>
              <a:rPr lang="en-US" sz="2800" b="1" dirty="0" err="1" smtClean="0">
                <a:latin typeface="Times New Roman" pitchFamily="18" charset="0"/>
                <a:cs typeface="Times New Roman" pitchFamily="18" charset="0"/>
              </a:rPr>
              <a:t>Civilisation</a:t>
            </a:r>
            <a:r>
              <a:rPr lang="en-US" sz="2800" b="1" dirty="0" smtClean="0">
                <a:latin typeface="Times New Roman" pitchFamily="18" charset="0"/>
                <a:cs typeface="Times New Roman" pitchFamily="18" charset="0"/>
              </a:rPr>
              <a:t>’ (1933</a:t>
            </a:r>
            <a:r>
              <a:rPr lang="en-US" sz="2800" dirty="0" smtClean="0">
                <a:latin typeface="Times New Roman" pitchFamily="18" charset="0"/>
                <a:cs typeface="Times New Roman" pitchFamily="18" charset="0"/>
              </a:rPr>
              <a:t>),</a:t>
            </a:r>
          </a:p>
          <a:p>
            <a:pPr algn="just" fontAlgn="base">
              <a:lnSpc>
                <a:spcPct val="150000"/>
              </a:lnSpc>
            </a:pPr>
            <a:r>
              <a:rPr lang="en-US" sz="2800" dirty="0" smtClean="0">
                <a:latin typeface="Times New Roman" pitchFamily="18" charset="0"/>
                <a:cs typeface="Times New Roman" pitchFamily="18" charset="0"/>
              </a:rPr>
              <a:t>‘Social problems of an Industrial </a:t>
            </a:r>
            <a:r>
              <a:rPr lang="en-US" sz="2800" dirty="0" err="1" smtClean="0">
                <a:latin typeface="Times New Roman" pitchFamily="18" charset="0"/>
                <a:cs typeface="Times New Roman" pitchFamily="18" charset="0"/>
              </a:rPr>
              <a:t>Civilisation</a:t>
            </a:r>
            <a:r>
              <a:rPr lang="en-US" sz="2800" dirty="0" smtClean="0">
                <a:latin typeface="Times New Roman" pitchFamily="18" charset="0"/>
                <a:cs typeface="Times New Roman" pitchFamily="18" charset="0"/>
              </a:rPr>
              <a:t>’ (1945), ‘Training for Human Relations’ (1949) etc. He conducted the famous </a:t>
            </a:r>
            <a:r>
              <a:rPr lang="en-US" sz="2800" b="1" dirty="0" smtClean="0">
                <a:latin typeface="Times New Roman" pitchFamily="18" charset="0"/>
                <a:cs typeface="Times New Roman" pitchFamily="18" charset="0"/>
              </a:rPr>
              <a:t>‘Hawthorne Experiments</a:t>
            </a:r>
            <a:r>
              <a:rPr lang="en-US" sz="2800" dirty="0" smtClean="0">
                <a:latin typeface="Times New Roman" pitchFamily="18" charset="0"/>
                <a:cs typeface="Times New Roman" pitchFamily="18" charset="0"/>
              </a:rPr>
              <a:t>’ at the Hawthorne plant of the Western Electric Company in the USA during 1927-32 with his associates.</a:t>
            </a:r>
          </a:p>
          <a:p>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5"/>
          </a:lnRef>
          <a:fillRef idx="2">
            <a:schemeClr val="accent5"/>
          </a:fillRef>
          <a:effectRef idx="1">
            <a:schemeClr val="accent5"/>
          </a:effectRef>
          <a:fontRef idx="minor">
            <a:schemeClr val="dk1"/>
          </a:fontRef>
        </p:style>
        <p:txBody>
          <a:bodyPr/>
          <a:lstStyle/>
          <a:p>
            <a:r>
              <a:rPr lang="en-US" b="1" dirty="0" smtClean="0">
                <a:latin typeface="Times New Roman" pitchFamily="18" charset="0"/>
                <a:cs typeface="Times New Roman" pitchFamily="18" charset="0"/>
              </a:rPr>
              <a:t>Hawthorne effect </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p:style>
          <a:lnRef idx="1">
            <a:schemeClr val="accent5"/>
          </a:lnRef>
          <a:fillRef idx="2">
            <a:schemeClr val="accent5"/>
          </a:fillRef>
          <a:effectRef idx="1">
            <a:schemeClr val="accent5"/>
          </a:effectRef>
          <a:fontRef idx="minor">
            <a:schemeClr val="dk1"/>
          </a:fontRef>
        </p:style>
        <p:txBody>
          <a:bodyPr>
            <a:normAutofit fontScale="92500" lnSpcReduction="20000"/>
          </a:bodyPr>
          <a:lstStyle/>
          <a:p>
            <a:pPr algn="just">
              <a:lnSpc>
                <a:spcPct val="150000"/>
              </a:lnSpc>
            </a:pPr>
            <a:r>
              <a:rPr lang="en-US" dirty="0" smtClean="0">
                <a:latin typeface="Times New Roman" pitchFamily="18" charset="0"/>
                <a:cs typeface="Times New Roman" pitchFamily="18" charset="0"/>
              </a:rPr>
              <a:t>The possibility that workers who receive special attention will perform better simply because they received that attention .</a:t>
            </a:r>
          </a:p>
          <a:p>
            <a:pPr algn="just">
              <a:lnSpc>
                <a:spcPct val="150000"/>
              </a:lnSpc>
            </a:pPr>
            <a:r>
              <a:rPr lang="en-US" dirty="0" smtClean="0">
                <a:latin typeface="Times New Roman" pitchFamily="18" charset="0"/>
                <a:cs typeface="Times New Roman" pitchFamily="18" charset="0"/>
              </a:rPr>
              <a:t>The researchers also concluded that informal work groups – the social environment of employees have a positive influence on productivity </a:t>
            </a:r>
            <a:endParaRPr lang="en-US" dirty="0">
              <a:latin typeface="Times New Roman" pitchFamily="18" charset="0"/>
              <a:cs typeface="Times New Roman" pitchFamily="18"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417638"/>
          </a:xfrm>
        </p:spPr>
        <p:style>
          <a:lnRef idx="1">
            <a:schemeClr val="accent5"/>
          </a:lnRef>
          <a:fillRef idx="2">
            <a:schemeClr val="accent5"/>
          </a:fillRef>
          <a:effectRef idx="1">
            <a:schemeClr val="accent5"/>
          </a:effectRef>
          <a:fontRef idx="minor">
            <a:schemeClr val="dk1"/>
          </a:fontRef>
        </p:style>
        <p:txBody>
          <a:bodyPr>
            <a:normAutofit fontScale="90000"/>
          </a:bodyPr>
          <a:lstStyle/>
          <a:p>
            <a:pPr fontAlgn="base"/>
            <a:r>
              <a:rPr lang="en-US" b="1" dirty="0" smtClean="0">
                <a:latin typeface="Times New Roman" pitchFamily="18" charset="0"/>
                <a:cs typeface="Times New Roman" pitchFamily="18" charset="0"/>
              </a:rPr>
              <a:t/>
            </a:r>
            <a:br>
              <a:rPr lang="en-US" b="1" dirty="0" smtClean="0">
                <a:latin typeface="Times New Roman" pitchFamily="18" charset="0"/>
                <a:cs typeface="Times New Roman" pitchFamily="18" charset="0"/>
              </a:rPr>
            </a:br>
            <a:r>
              <a:rPr lang="en-US" b="1" dirty="0" smtClean="0">
                <a:latin typeface="Times New Roman" pitchFamily="18" charset="0"/>
                <a:cs typeface="Times New Roman" pitchFamily="18" charset="0"/>
              </a:rPr>
              <a:t>Features of Elton Mayo’s Human Relations Approach:</a:t>
            </a:r>
            <a:br>
              <a:rPr lang="en-US" b="1" dirty="0" smtClean="0">
                <a:latin typeface="Times New Roman" pitchFamily="18" charset="0"/>
                <a:cs typeface="Times New Roman" pitchFamily="18" charset="0"/>
              </a:rPr>
            </a:b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style>
          <a:lnRef idx="1">
            <a:schemeClr val="accent5"/>
          </a:lnRef>
          <a:fillRef idx="2">
            <a:schemeClr val="accent5"/>
          </a:fillRef>
          <a:effectRef idx="1">
            <a:schemeClr val="accent5"/>
          </a:effectRef>
          <a:fontRef idx="minor">
            <a:schemeClr val="dk1"/>
          </a:fontRef>
        </p:style>
        <p:txBody>
          <a:bodyPr>
            <a:normAutofit lnSpcReduction="10000"/>
          </a:bodyPr>
          <a:lstStyle/>
          <a:p>
            <a:pPr algn="just">
              <a:lnSpc>
                <a:spcPct val="150000"/>
              </a:lnSpc>
            </a:pPr>
            <a:r>
              <a:rPr lang="en-US" sz="2800" dirty="0" smtClean="0">
                <a:latin typeface="Times New Roman" pitchFamily="18" charset="0"/>
                <a:cs typeface="Times New Roman" pitchFamily="18" charset="0"/>
              </a:rPr>
              <a:t>Since management is getting things done through and with people, a manager must have a basic understanding of human </a:t>
            </a:r>
            <a:r>
              <a:rPr lang="en-US" sz="2800" dirty="0" err="1" smtClean="0">
                <a:latin typeface="Times New Roman" pitchFamily="18" charset="0"/>
                <a:cs typeface="Times New Roman" pitchFamily="18" charset="0"/>
              </a:rPr>
              <a:t>behaviour</a:t>
            </a:r>
            <a:r>
              <a:rPr lang="en-US" sz="2800" dirty="0" smtClean="0">
                <a:latin typeface="Times New Roman" pitchFamily="18" charset="0"/>
                <a:cs typeface="Times New Roman" pitchFamily="18" charset="0"/>
              </a:rPr>
              <a:t> in all respects—particularly in the context of work groups and </a:t>
            </a:r>
            <a:r>
              <a:rPr lang="en-US" sz="2800" dirty="0" err="1" smtClean="0">
                <a:latin typeface="Times New Roman" pitchFamily="18" charset="0"/>
                <a:cs typeface="Times New Roman" pitchFamily="18" charset="0"/>
              </a:rPr>
              <a:t>organisations</a:t>
            </a:r>
            <a:r>
              <a:rPr lang="en-US" sz="2800" dirty="0" smtClean="0">
                <a:latin typeface="Times New Roman" pitchFamily="18" charset="0"/>
                <a:cs typeface="Times New Roman" pitchFamily="18" charset="0"/>
              </a:rPr>
              <a:t>.</a:t>
            </a:r>
          </a:p>
          <a:p>
            <a:pPr algn="just">
              <a:lnSpc>
                <a:spcPct val="150000"/>
              </a:lnSpc>
            </a:pPr>
            <a:r>
              <a:rPr lang="en-US" sz="2800" dirty="0" smtClean="0">
                <a:latin typeface="Times New Roman" pitchFamily="18" charset="0"/>
                <a:cs typeface="Times New Roman" pitchFamily="18" charset="0"/>
              </a:rPr>
              <a:t>The managers must study the inter-personal relations among the people at work.</a:t>
            </a:r>
          </a:p>
          <a:p>
            <a:pPr>
              <a:buNone/>
            </a:pPr>
            <a:endParaRPr 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364163"/>
          </a:xfrm>
        </p:spPr>
        <p:style>
          <a:lnRef idx="1">
            <a:schemeClr val="accent5"/>
          </a:lnRef>
          <a:fillRef idx="2">
            <a:schemeClr val="accent5"/>
          </a:fillRef>
          <a:effectRef idx="1">
            <a:schemeClr val="accent5"/>
          </a:effectRef>
          <a:fontRef idx="minor">
            <a:schemeClr val="dk1"/>
          </a:fontRef>
        </p:style>
        <p:txBody>
          <a:bodyPr>
            <a:normAutofit/>
          </a:bodyPr>
          <a:lstStyle/>
          <a:p>
            <a:pPr algn="just">
              <a:lnSpc>
                <a:spcPct val="150000"/>
              </a:lnSpc>
            </a:pPr>
            <a:r>
              <a:rPr lang="en-US" dirty="0" smtClean="0">
                <a:latin typeface="Times New Roman" pitchFamily="18" charset="0"/>
                <a:cs typeface="Times New Roman" pitchFamily="18" charset="0"/>
              </a:rPr>
              <a:t>Larger production and higher motivation can be achieved only through good human relation.</a:t>
            </a:r>
          </a:p>
          <a:p>
            <a:pPr algn="just">
              <a:lnSpc>
                <a:spcPct val="150000"/>
              </a:lnSpc>
            </a:pPr>
            <a:r>
              <a:rPr lang="en-US" dirty="0" smtClean="0">
                <a:latin typeface="Times New Roman" pitchFamily="18" charset="0"/>
                <a:cs typeface="Times New Roman" pitchFamily="18" charset="0"/>
              </a:rPr>
              <a:t>The study of management must draw the concepts and principles of various </a:t>
            </a:r>
            <a:r>
              <a:rPr lang="en-US" dirty="0" err="1" smtClean="0">
                <a:latin typeface="Times New Roman" pitchFamily="18" charset="0"/>
                <a:cs typeface="Times New Roman" pitchFamily="18" charset="0"/>
              </a:rPr>
              <a:t>behavioural</a:t>
            </a:r>
            <a:r>
              <a:rPr lang="en-US" dirty="0" smtClean="0">
                <a:latin typeface="Times New Roman" pitchFamily="18" charset="0"/>
                <a:cs typeface="Times New Roman" pitchFamily="18" charset="0"/>
              </a:rPr>
              <a:t> sciences like Psychology and Sociology.</a:t>
            </a:r>
            <a:endParaRPr lang="en-US" dirty="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style>
          <a:lnRef idx="1">
            <a:schemeClr val="accent5"/>
          </a:lnRef>
          <a:fillRef idx="2">
            <a:schemeClr val="accent5"/>
          </a:fillRef>
          <a:effectRef idx="1">
            <a:schemeClr val="accent5"/>
          </a:effectRef>
          <a:fontRef idx="minor">
            <a:schemeClr val="dk1"/>
          </a:fontRef>
        </p:style>
        <p:txBody>
          <a:bodyPr>
            <a:normAutofit/>
          </a:bodyPr>
          <a:lstStyle/>
          <a:p>
            <a:pPr>
              <a:lnSpc>
                <a:spcPct val="150000"/>
              </a:lnSpc>
              <a:buNone/>
            </a:pPr>
            <a:r>
              <a:rPr lang="en-US" sz="2800" dirty="0" smtClean="0">
                <a:latin typeface="Times New Roman" pitchFamily="18" charset="0"/>
                <a:cs typeface="Times New Roman" pitchFamily="18" charset="0"/>
              </a:rPr>
              <a:t>According to </a:t>
            </a:r>
            <a:r>
              <a:rPr lang="en-US" sz="2800" b="1" dirty="0" smtClean="0">
                <a:latin typeface="Times New Roman" pitchFamily="18" charset="0"/>
                <a:cs typeface="Times New Roman" pitchFamily="18" charset="0"/>
              </a:rPr>
              <a:t>Peter </a:t>
            </a:r>
            <a:r>
              <a:rPr lang="en-US" sz="2800" b="1" dirty="0" err="1" smtClean="0">
                <a:latin typeface="Times New Roman" pitchFamily="18" charset="0"/>
                <a:cs typeface="Times New Roman" pitchFamily="18" charset="0"/>
              </a:rPr>
              <a:t>Drucker</a:t>
            </a:r>
            <a:endParaRPr lang="en-US" sz="2800" b="1" dirty="0" smtClean="0">
              <a:latin typeface="Times New Roman" pitchFamily="18" charset="0"/>
              <a:cs typeface="Times New Roman" pitchFamily="18" charset="0"/>
            </a:endParaRPr>
          </a:p>
          <a:p>
            <a:pPr>
              <a:lnSpc>
                <a:spcPct val="150000"/>
              </a:lnSpc>
              <a:buNone/>
            </a:pPr>
            <a:endParaRPr lang="en-US" sz="2800" dirty="0" smtClean="0">
              <a:latin typeface="Times New Roman" pitchFamily="18" charset="0"/>
              <a:cs typeface="Times New Roman" pitchFamily="18" charset="0"/>
            </a:endParaRPr>
          </a:p>
          <a:p>
            <a:pPr>
              <a:lnSpc>
                <a:spcPct val="150000"/>
              </a:lnSpc>
            </a:pPr>
            <a:r>
              <a:rPr lang="en-US" sz="2800" dirty="0" smtClean="0">
                <a:latin typeface="Times New Roman" pitchFamily="18" charset="0"/>
                <a:cs typeface="Times New Roman" pitchFamily="18" charset="0"/>
              </a:rPr>
              <a:t>"Management is a multi-purpose organ that manages business and </a:t>
            </a:r>
            <a:r>
              <a:rPr lang="en-US" sz="2800" b="1" dirty="0" smtClean="0">
                <a:latin typeface="Times New Roman" pitchFamily="18" charset="0"/>
                <a:cs typeface="Times New Roman" pitchFamily="18" charset="0"/>
              </a:rPr>
              <a:t>manages managers and manages workers and work.</a:t>
            </a:r>
            <a:r>
              <a:rPr lang="en-US" sz="2800" dirty="0" smtClean="0">
                <a:latin typeface="Times New Roman" pitchFamily="18" charset="0"/>
                <a:cs typeface="Times New Roman" pitchFamily="18" charset="0"/>
              </a:rPr>
              <a:t>"This definition of management was given by Peter </a:t>
            </a:r>
            <a:r>
              <a:rPr lang="en-US" sz="2800" dirty="0" err="1" smtClean="0">
                <a:latin typeface="Times New Roman" pitchFamily="18" charset="0"/>
                <a:cs typeface="Times New Roman" pitchFamily="18" charset="0"/>
              </a:rPr>
              <a:t>Drucker</a:t>
            </a:r>
            <a:r>
              <a:rPr lang="en-US" sz="2800" dirty="0" smtClean="0">
                <a:latin typeface="Times New Roman" pitchFamily="18" charset="0"/>
                <a:cs typeface="Times New Roman" pitchFamily="18" charset="0"/>
              </a:rPr>
              <a:t> in his book "</a:t>
            </a:r>
            <a:r>
              <a:rPr lang="en-US" sz="2800" b="1" i="1" dirty="0" smtClean="0">
                <a:latin typeface="Times New Roman" pitchFamily="18" charset="0"/>
                <a:cs typeface="Times New Roman" pitchFamily="18" charset="0"/>
              </a:rPr>
              <a:t>The Principles of Management</a:t>
            </a:r>
            <a:r>
              <a:rPr lang="en-US" sz="2800" b="1" dirty="0" smtClean="0">
                <a:latin typeface="Times New Roman" pitchFamily="18" charset="0"/>
                <a:cs typeface="Times New Roman" pitchFamily="18" charset="0"/>
              </a:rPr>
              <a:t>".</a:t>
            </a:r>
          </a:p>
          <a:p>
            <a:pPr>
              <a:lnSpc>
                <a:spcPct val="150000"/>
              </a:lnSpc>
            </a:pPr>
            <a:endParaRPr lang="en-US" sz="2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style>
          <a:lnRef idx="1">
            <a:schemeClr val="accent5"/>
          </a:lnRef>
          <a:fillRef idx="2">
            <a:schemeClr val="accent5"/>
          </a:fillRef>
          <a:effectRef idx="1">
            <a:schemeClr val="accent5"/>
          </a:effectRef>
          <a:fontRef idx="minor">
            <a:schemeClr val="dk1"/>
          </a:fontRef>
        </p:style>
        <p:txBody>
          <a:bodyPr>
            <a:normAutofit/>
          </a:bodyPr>
          <a:lstStyle/>
          <a:p>
            <a:pPr algn="ctr">
              <a:lnSpc>
                <a:spcPct val="150000"/>
              </a:lnSpc>
              <a:buNone/>
            </a:pPr>
            <a:r>
              <a:rPr lang="en-US" sz="4000" b="1" dirty="0" smtClean="0">
                <a:latin typeface="Times New Roman" pitchFamily="18" charset="0"/>
                <a:cs typeface="Times New Roman" pitchFamily="18" charset="0"/>
              </a:rPr>
              <a:t>MASLOWS’ NEED HIERARCHY OF MOTIVATION</a:t>
            </a:r>
            <a:endParaRPr lang="en-US" sz="4000" b="1" dirty="0">
              <a:latin typeface="Times New Roman" pitchFamily="18" charset="0"/>
              <a:cs typeface="Times New Roman" pitchFamily="18"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ctrTitle"/>
          </p:nvPr>
        </p:nvSpPr>
        <p:spPr>
          <a:xfrm>
            <a:off x="381000" y="762000"/>
            <a:ext cx="8382000" cy="1219200"/>
          </a:xfrm>
          <a:ln/>
        </p:spPr>
        <p:style>
          <a:lnRef idx="1">
            <a:schemeClr val="accent5"/>
          </a:lnRef>
          <a:fillRef idx="2">
            <a:schemeClr val="accent5"/>
          </a:fillRef>
          <a:effectRef idx="1">
            <a:schemeClr val="accent5"/>
          </a:effectRef>
          <a:fontRef idx="minor">
            <a:schemeClr val="dk1"/>
          </a:fontRef>
        </p:style>
        <p:txBody>
          <a:bodyPr lIns="90488" tIns="44450" rIns="90488" bIns="44450"/>
          <a:lstStyle/>
          <a:p>
            <a:r>
              <a:rPr lang="en-US" dirty="0">
                <a:latin typeface="Times New Roman" pitchFamily="18" charset="0"/>
                <a:cs typeface="Times New Roman" pitchFamily="18" charset="0"/>
              </a:rPr>
              <a:t>Abraham Maslow (1908-1970)</a:t>
            </a:r>
          </a:p>
        </p:txBody>
      </p:sp>
      <p:sp>
        <p:nvSpPr>
          <p:cNvPr id="53251" name="Rectangle 3"/>
          <p:cNvSpPr>
            <a:spLocks noGrp="1" noChangeArrowheads="1"/>
          </p:cNvSpPr>
          <p:nvPr>
            <p:ph type="subTitle" idx="1"/>
          </p:nvPr>
        </p:nvSpPr>
        <p:spPr>
          <a:xfrm>
            <a:off x="533400" y="2057400"/>
            <a:ext cx="8077200" cy="1828800"/>
          </a:xfrm>
          <a:ln/>
        </p:spPr>
        <p:style>
          <a:lnRef idx="1">
            <a:schemeClr val="accent5"/>
          </a:lnRef>
          <a:fillRef idx="2">
            <a:schemeClr val="accent5"/>
          </a:fillRef>
          <a:effectRef idx="1">
            <a:schemeClr val="accent5"/>
          </a:effectRef>
          <a:fontRef idx="minor">
            <a:schemeClr val="dk1"/>
          </a:fontRef>
        </p:style>
        <p:txBody>
          <a:bodyPr lIns="90488" tIns="44450" rIns="90488" bIns="44450"/>
          <a:lstStyle/>
          <a:p>
            <a:pPr marL="342900" indent="-342900"/>
            <a:r>
              <a:rPr lang="en-US" dirty="0" smtClean="0">
                <a:solidFill>
                  <a:schemeClr val="tx1"/>
                </a:solidFill>
                <a:latin typeface="Times New Roman" pitchFamily="18" charset="0"/>
                <a:cs typeface="Times New Roman" pitchFamily="18" charset="0"/>
              </a:rPr>
              <a:t>Humanistic-Existential Paradigm</a:t>
            </a:r>
          </a:p>
          <a:p>
            <a:pPr marL="342900" indent="-342900"/>
            <a:r>
              <a:rPr lang="en-US" dirty="0" smtClean="0">
                <a:solidFill>
                  <a:schemeClr val="tx1"/>
                </a:solidFill>
                <a:latin typeface="Times New Roman" pitchFamily="18" charset="0"/>
                <a:cs typeface="Times New Roman" pitchFamily="18" charset="0"/>
              </a:rPr>
              <a:t>Self-actualization Theory</a:t>
            </a:r>
            <a:endParaRPr lang="en-US" dirty="0">
              <a:solidFill>
                <a:schemeClr val="tx1"/>
              </a:solidFill>
              <a:latin typeface="Times New Roman" pitchFamily="18" charset="0"/>
              <a:cs typeface="Times New Roman" pitchFamily="18" charset="0"/>
            </a:endParaRPr>
          </a:p>
        </p:txBody>
      </p:sp>
      <p:pic>
        <p:nvPicPr>
          <p:cNvPr id="53252" name="Picture 4" descr="&#10;maslow.jpg                                                     0003AD7EMacintosh HD                   ABA78158:"/>
          <p:cNvPicPr>
            <a:picLocks noChangeAspect="1" noChangeArrowheads="1"/>
          </p:cNvPicPr>
          <p:nvPr/>
        </p:nvPicPr>
        <p:blipFill>
          <a:blip r:embed="rId3"/>
          <a:srcRect/>
          <a:stretch>
            <a:fillRect/>
          </a:stretch>
        </p:blipFill>
        <p:spPr bwMode="auto">
          <a:xfrm>
            <a:off x="3276600" y="3352800"/>
            <a:ext cx="2795588" cy="2895600"/>
          </a:xfrm>
          <a:prstGeom prst="rect">
            <a:avLst/>
          </a:prstGeom>
          <a:noFill/>
        </p:spPr>
      </p:pic>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ext Box 2"/>
          <p:cNvSpPr txBox="1">
            <a:spLocks noChangeArrowheads="1"/>
          </p:cNvSpPr>
          <p:nvPr/>
        </p:nvSpPr>
        <p:spPr bwMode="blackWhite">
          <a:xfrm>
            <a:off x="2057400" y="3429000"/>
            <a:ext cx="6324600" cy="2438400"/>
          </a:xfrm>
          <a:prstGeom prst="rect">
            <a:avLst/>
          </a:prstGeom>
          <a:ln>
            <a:headEnd/>
            <a:tailEnd/>
          </a:ln>
        </p:spPr>
        <p:style>
          <a:lnRef idx="0">
            <a:schemeClr val="accent5"/>
          </a:lnRef>
          <a:fillRef idx="3">
            <a:schemeClr val="accent5"/>
          </a:fillRef>
          <a:effectRef idx="3">
            <a:schemeClr val="accent5"/>
          </a:effectRef>
          <a:fontRef idx="minor">
            <a:schemeClr val="lt1"/>
          </a:fontRef>
        </p:style>
        <p:txBody>
          <a:bodyPr wrap="none" lIns="182880" anchor="ctr"/>
          <a:lstStyle/>
          <a:p>
            <a:pPr marL="457200" indent="-457200">
              <a:lnSpc>
                <a:spcPct val="90000"/>
              </a:lnSpc>
              <a:spcBef>
                <a:spcPct val="50000"/>
              </a:spcBef>
            </a:pPr>
            <a:r>
              <a:rPr lang="en-US" sz="2400" b="1" dirty="0">
                <a:solidFill>
                  <a:srgbClr val="FFFFCC"/>
                </a:solidFill>
                <a:latin typeface="Times New Roman" pitchFamily="18" charset="0"/>
                <a:cs typeface="Times New Roman" pitchFamily="18" charset="0"/>
              </a:rPr>
              <a:t>Key Elements</a:t>
            </a:r>
          </a:p>
          <a:p>
            <a:pPr marL="457200" indent="-457200">
              <a:lnSpc>
                <a:spcPct val="90000"/>
              </a:lnSpc>
              <a:spcBef>
                <a:spcPct val="50000"/>
              </a:spcBef>
              <a:buFontTx/>
              <a:buAutoNum type="arabicPeriod"/>
            </a:pPr>
            <a:r>
              <a:rPr lang="en-US" sz="2400" b="1" dirty="0">
                <a:solidFill>
                  <a:schemeClr val="bg1"/>
                </a:solidFill>
                <a:latin typeface="Times New Roman" pitchFamily="18" charset="0"/>
                <a:cs typeface="Times New Roman" pitchFamily="18" charset="0"/>
              </a:rPr>
              <a:t>Intensity: how hard a person tries</a:t>
            </a:r>
          </a:p>
          <a:p>
            <a:pPr marL="457200" indent="-457200">
              <a:lnSpc>
                <a:spcPct val="90000"/>
              </a:lnSpc>
              <a:spcBef>
                <a:spcPct val="50000"/>
              </a:spcBef>
              <a:buFontTx/>
              <a:buAutoNum type="arabicPeriod"/>
            </a:pPr>
            <a:r>
              <a:rPr lang="en-US" sz="2400" b="1" dirty="0">
                <a:solidFill>
                  <a:schemeClr val="bg1"/>
                </a:solidFill>
                <a:latin typeface="Times New Roman" pitchFamily="18" charset="0"/>
                <a:cs typeface="Times New Roman" pitchFamily="18" charset="0"/>
              </a:rPr>
              <a:t>Direction: toward beneficial goal</a:t>
            </a:r>
          </a:p>
          <a:p>
            <a:pPr marL="457200" indent="-457200">
              <a:lnSpc>
                <a:spcPct val="90000"/>
              </a:lnSpc>
              <a:spcBef>
                <a:spcPct val="50000"/>
              </a:spcBef>
              <a:buFontTx/>
              <a:buAutoNum type="arabicPeriod"/>
            </a:pPr>
            <a:r>
              <a:rPr lang="en-US" sz="2400" b="1" dirty="0">
                <a:solidFill>
                  <a:schemeClr val="bg1"/>
                </a:solidFill>
                <a:latin typeface="Times New Roman" pitchFamily="18" charset="0"/>
                <a:cs typeface="Times New Roman" pitchFamily="18" charset="0"/>
              </a:rPr>
              <a:t>Persistence: how long a person tries</a:t>
            </a:r>
          </a:p>
        </p:txBody>
      </p:sp>
      <p:sp>
        <p:nvSpPr>
          <p:cNvPr id="43011" name="Text Box 3"/>
          <p:cNvSpPr txBox="1">
            <a:spLocks noChangeArrowheads="1"/>
          </p:cNvSpPr>
          <p:nvPr/>
        </p:nvSpPr>
        <p:spPr bwMode="auto">
          <a:xfrm>
            <a:off x="838200" y="1312863"/>
            <a:ext cx="7162800" cy="1754326"/>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a:spAutoFit/>
          </a:bodyPr>
          <a:lstStyle/>
          <a:p>
            <a:pPr algn="just">
              <a:spcBef>
                <a:spcPct val="50000"/>
              </a:spcBef>
            </a:pPr>
            <a:r>
              <a:rPr lang="en-US" sz="2400" b="1" dirty="0">
                <a:latin typeface="Times New Roman" pitchFamily="18" charset="0"/>
                <a:cs typeface="Times New Roman" pitchFamily="18" charset="0"/>
              </a:rPr>
              <a:t>Motivation</a:t>
            </a:r>
          </a:p>
          <a:p>
            <a:pPr algn="just">
              <a:spcBef>
                <a:spcPct val="50000"/>
              </a:spcBef>
            </a:pPr>
            <a:r>
              <a:rPr lang="en-US" sz="2400" dirty="0">
                <a:latin typeface="Times New Roman" pitchFamily="18" charset="0"/>
                <a:cs typeface="Times New Roman" pitchFamily="18" charset="0"/>
              </a:rPr>
              <a:t>The processes that account for an individual’s intensity, direction, and persistence of effort toward attaining a goal.</a:t>
            </a:r>
          </a:p>
        </p:txBody>
      </p:sp>
      <p:sp>
        <p:nvSpPr>
          <p:cNvPr id="43012" name="Rectangle 4"/>
          <p:cNvSpPr>
            <a:spLocks noGrp="1" noChangeArrowheads="1"/>
          </p:cNvSpPr>
          <p:nvPr>
            <p:ph type="title"/>
          </p:nvPr>
        </p:nvSpPr>
        <p:spPr/>
        <p:style>
          <a:lnRef idx="1">
            <a:schemeClr val="accent5"/>
          </a:lnRef>
          <a:fillRef idx="2">
            <a:schemeClr val="accent5"/>
          </a:fillRef>
          <a:effectRef idx="1">
            <a:schemeClr val="accent5"/>
          </a:effectRef>
          <a:fontRef idx="minor">
            <a:schemeClr val="dk1"/>
          </a:fontRef>
        </p:style>
        <p:txBody>
          <a:bodyPr>
            <a:normAutofit fontScale="90000"/>
          </a:bodyPr>
          <a:lstStyle/>
          <a:p>
            <a:r>
              <a:rPr lang="en-US" dirty="0"/>
              <a:t/>
            </a:r>
            <a:br>
              <a:rPr lang="en-US" dirty="0"/>
            </a:br>
            <a:r>
              <a:rPr lang="en-US" dirty="0">
                <a:latin typeface="Times New Roman" pitchFamily="18" charset="0"/>
                <a:cs typeface="Times New Roman" pitchFamily="18" charset="0"/>
              </a:rPr>
              <a:t>What is Motivation? </a:t>
            </a:r>
            <a:br>
              <a:rPr lang="en-US" dirty="0">
                <a:latin typeface="Times New Roman" pitchFamily="18" charset="0"/>
                <a:cs typeface="Times New Roman" pitchFamily="18" charset="0"/>
              </a:rPr>
            </a:br>
            <a:endParaRPr lang="en-US" dirty="0">
              <a:latin typeface="Times New Roman" pitchFamily="18" charset="0"/>
              <a:cs typeface="Times New Roman"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afterEffect">
                                  <p:stCondLst>
                                    <p:cond delay="0"/>
                                  </p:stCondLst>
                                  <p:childTnLst>
                                    <p:set>
                                      <p:cBhvr>
                                        <p:cTn id="6" dur="1" fill="hold">
                                          <p:stCondLst>
                                            <p:cond delay="0"/>
                                          </p:stCondLst>
                                        </p:cTn>
                                        <p:tgtEl>
                                          <p:spTgt spid="43010"/>
                                        </p:tgtEl>
                                        <p:attrNameLst>
                                          <p:attrName>style.visibility</p:attrName>
                                        </p:attrNameLst>
                                      </p:cBhvr>
                                      <p:to>
                                        <p:strVal val="visible"/>
                                      </p:to>
                                    </p:set>
                                    <p:animEffect transition="in" filter="box(in)">
                                      <p:cBhvr>
                                        <p:cTn id="7" dur="500"/>
                                        <p:tgtEl>
                                          <p:spTgt spid="430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0" grpId="0" animBg="1"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3"/>
          <p:cNvSpPr>
            <a:spLocks noGrp="1" noChangeArrowheads="1"/>
          </p:cNvSpPr>
          <p:nvPr>
            <p:ph type="subTitle" idx="1"/>
          </p:nvPr>
        </p:nvSpPr>
        <p:spPr>
          <a:xfrm>
            <a:off x="0" y="685800"/>
            <a:ext cx="9144000" cy="6172200"/>
          </a:xfrm>
        </p:spPr>
        <p:style>
          <a:lnRef idx="1">
            <a:schemeClr val="accent5"/>
          </a:lnRef>
          <a:fillRef idx="2">
            <a:schemeClr val="accent5"/>
          </a:fillRef>
          <a:effectRef idx="1">
            <a:schemeClr val="accent5"/>
          </a:effectRef>
          <a:fontRef idx="minor">
            <a:schemeClr val="dk1"/>
          </a:fontRef>
        </p:style>
        <p:txBody>
          <a:bodyPr lIns="0" tIns="0" rIns="0" bIns="0">
            <a:noAutofit/>
          </a:bodyPr>
          <a:lstStyle/>
          <a:p>
            <a:pPr algn="just">
              <a:lnSpc>
                <a:spcPct val="150000"/>
              </a:lnSpc>
            </a:pPr>
            <a:r>
              <a:rPr lang="en-US" sz="2400" dirty="0" smtClean="0">
                <a:solidFill>
                  <a:schemeClr val="tx1"/>
                </a:solidFill>
                <a:effectLst/>
                <a:latin typeface="Times New Roman" pitchFamily="18" charset="0"/>
                <a:cs typeface="Times New Roman" pitchFamily="18" charset="0"/>
              </a:rPr>
              <a:t>The </a:t>
            </a:r>
            <a:r>
              <a:rPr lang="en-US" sz="2400" dirty="0">
                <a:solidFill>
                  <a:schemeClr val="tx1"/>
                </a:solidFill>
                <a:effectLst/>
                <a:latin typeface="Times New Roman" pitchFamily="18" charset="0"/>
                <a:cs typeface="Times New Roman" pitchFamily="18" charset="0"/>
              </a:rPr>
              <a:t>basis of Maslow's theory is that human beings are motivated by unsatisfied needs, and that certain lower needs need to be satisfied before higher needs can be satisfied. According to Maslow, there are general types of needs (physiological, safety, love, and esteem) that must be satisfied before a person can act unselfishly. He called these needs "deficiency needs." As long as we are motivated to satisfy these cravings, we are moving towards growth, toward self-actualization. Satisfying needs is healthy, while preventing gratification makes us sick or act evilly.</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152400" y="274638"/>
            <a:ext cx="8991600" cy="1143000"/>
          </a:xfrm>
        </p:spPr>
        <p:style>
          <a:lnRef idx="1">
            <a:schemeClr val="accent5"/>
          </a:lnRef>
          <a:fillRef idx="2">
            <a:schemeClr val="accent5"/>
          </a:fillRef>
          <a:effectRef idx="1">
            <a:schemeClr val="accent5"/>
          </a:effectRef>
          <a:fontRef idx="minor">
            <a:schemeClr val="dk1"/>
          </a:fontRef>
        </p:style>
        <p:txBody>
          <a:bodyPr/>
          <a:lstStyle/>
          <a:p>
            <a:pPr eaLnBrk="1" hangingPunct="1">
              <a:defRPr/>
            </a:pPr>
            <a:r>
              <a:rPr lang="en-US" sz="4000" b="1" dirty="0" smtClean="0">
                <a:effectLst>
                  <a:outerShdw blurRad="38100" dist="38100" dir="2700000" algn="tl">
                    <a:srgbClr val="000000">
                      <a:alpha val="43137"/>
                    </a:srgbClr>
                  </a:outerShdw>
                </a:effectLst>
                <a:latin typeface="Arial" charset="0"/>
              </a:rPr>
              <a:t>Maslow’s Need Hierarchy </a:t>
            </a:r>
            <a:endParaRPr lang="en-US" sz="2000" b="1" dirty="0" smtClean="0">
              <a:solidFill>
                <a:srgbClr val="FFFF00"/>
              </a:solidFill>
              <a:effectLst>
                <a:outerShdw blurRad="38100" dist="38100" dir="2700000" algn="tl">
                  <a:srgbClr val="000000">
                    <a:alpha val="43137"/>
                  </a:srgbClr>
                </a:outerShdw>
              </a:effectLst>
              <a:latin typeface="Arial" charset="0"/>
            </a:endParaRPr>
          </a:p>
        </p:txBody>
      </p:sp>
      <p:sp>
        <p:nvSpPr>
          <p:cNvPr id="13315" name="Rectangle 3"/>
          <p:cNvSpPr>
            <a:spLocks noGrp="1" noChangeArrowheads="1"/>
          </p:cNvSpPr>
          <p:nvPr>
            <p:ph type="body" idx="1"/>
          </p:nvPr>
        </p:nvSpPr>
        <p:spPr>
          <a:xfrm>
            <a:off x="152400" y="1371600"/>
            <a:ext cx="8991600" cy="5486400"/>
          </a:xfrm>
        </p:spPr>
        <p:style>
          <a:lnRef idx="1">
            <a:schemeClr val="accent5"/>
          </a:lnRef>
          <a:fillRef idx="2">
            <a:schemeClr val="accent5"/>
          </a:fillRef>
          <a:effectRef idx="1">
            <a:schemeClr val="accent5"/>
          </a:effectRef>
          <a:fontRef idx="minor">
            <a:schemeClr val="dk1"/>
          </a:fontRef>
        </p:style>
        <p:txBody>
          <a:bodyPr>
            <a:noAutofit/>
          </a:bodyPr>
          <a:lstStyle/>
          <a:p>
            <a:pPr eaLnBrk="1" hangingPunct="1">
              <a:lnSpc>
                <a:spcPct val="150000"/>
              </a:lnSpc>
            </a:pPr>
            <a:r>
              <a:rPr lang="en-US" sz="2800" dirty="0" smtClean="0">
                <a:latin typeface="Times New Roman" pitchFamily="18" charset="0"/>
                <a:cs typeface="Times New Roman" pitchFamily="18" charset="0"/>
              </a:rPr>
              <a:t>Maslow’s theory assumes that a person attempts to satisfy the more basic needs before directing behavior toward satisfying upper-level needs.</a:t>
            </a:r>
          </a:p>
          <a:p>
            <a:pPr eaLnBrk="1" hangingPunct="1">
              <a:lnSpc>
                <a:spcPct val="150000"/>
              </a:lnSpc>
            </a:pPr>
            <a:endParaRPr lang="en-US" sz="2800" dirty="0" smtClean="0">
              <a:latin typeface="Times New Roman" pitchFamily="18" charset="0"/>
              <a:cs typeface="Times New Roman" pitchFamily="18" charset="0"/>
            </a:endParaRPr>
          </a:p>
          <a:p>
            <a:pPr eaLnBrk="1" hangingPunct="1">
              <a:lnSpc>
                <a:spcPct val="150000"/>
              </a:lnSpc>
            </a:pPr>
            <a:r>
              <a:rPr lang="en-US" sz="2800" dirty="0" smtClean="0">
                <a:latin typeface="Times New Roman" pitchFamily="18" charset="0"/>
                <a:cs typeface="Times New Roman" pitchFamily="18" charset="0"/>
              </a:rPr>
              <a:t>Lower-order needs must be satisfied before a higher-order need begins to control a person’s behavior.</a:t>
            </a:r>
          </a:p>
          <a:p>
            <a:pPr eaLnBrk="1" hangingPunct="1">
              <a:lnSpc>
                <a:spcPct val="150000"/>
              </a:lnSpc>
            </a:pPr>
            <a:endParaRPr lang="en-US" sz="2800" dirty="0" smtClean="0">
              <a:latin typeface="Times New Roman" pitchFamily="18" charset="0"/>
              <a:cs typeface="Times New Roman" pitchFamily="18" charset="0"/>
            </a:endParaRPr>
          </a:p>
          <a:p>
            <a:pPr eaLnBrk="1" hangingPunct="1">
              <a:lnSpc>
                <a:spcPct val="150000"/>
              </a:lnSpc>
            </a:pPr>
            <a:r>
              <a:rPr lang="en-US" sz="2800" dirty="0" smtClean="0">
                <a:latin typeface="Times New Roman" pitchFamily="18" charset="0"/>
                <a:cs typeface="Times New Roman" pitchFamily="18" charset="0"/>
              </a:rPr>
              <a:t>A satisfied need ceases to motivate</a:t>
            </a:r>
            <a:r>
              <a:rPr lang="en-US" sz="2800" dirty="0" smtClean="0">
                <a:solidFill>
                  <a:srgbClr val="00CCFF"/>
                </a:solidFill>
                <a:latin typeface="Arial" charset="0"/>
              </a:rPr>
              <a:t>.</a:t>
            </a:r>
          </a:p>
        </p:txBody>
      </p:sp>
    </p:spTree>
  </p:cSld>
  <p:clrMapOvr>
    <a:masterClrMapping/>
  </p:clrMapOvr>
  <p:transition>
    <p:cover dir="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ChangeArrowheads="1"/>
          </p:cNvSpPr>
          <p:nvPr/>
        </p:nvSpPr>
        <p:spPr bwMode="auto">
          <a:xfrm>
            <a:off x="685800" y="6248400"/>
            <a:ext cx="1905000" cy="457200"/>
          </a:xfrm>
          <a:prstGeom prst="rect">
            <a:avLst/>
          </a:prstGeom>
          <a:noFill/>
          <a:ln w="12700">
            <a:noFill/>
            <a:miter lim="800000"/>
            <a:headEnd/>
            <a:tailEnd/>
          </a:ln>
          <a:effectLst/>
        </p:spPr>
        <p:txBody>
          <a:bodyPr wrap="none" anchor="ctr"/>
          <a:lstStyle/>
          <a:p>
            <a:endParaRPr lang="en-US"/>
          </a:p>
        </p:txBody>
      </p:sp>
      <p:sp>
        <p:nvSpPr>
          <p:cNvPr id="12291" name="Rectangle 3"/>
          <p:cNvSpPr>
            <a:spLocks noChangeArrowheads="1"/>
          </p:cNvSpPr>
          <p:nvPr/>
        </p:nvSpPr>
        <p:spPr bwMode="auto">
          <a:xfrm>
            <a:off x="3124200" y="6248400"/>
            <a:ext cx="2895600" cy="457200"/>
          </a:xfrm>
          <a:prstGeom prst="rect">
            <a:avLst/>
          </a:prstGeom>
          <a:noFill/>
          <a:ln w="12700">
            <a:noFill/>
            <a:miter lim="800000"/>
            <a:headEnd/>
            <a:tailEnd/>
          </a:ln>
          <a:effectLst/>
        </p:spPr>
        <p:txBody>
          <a:bodyPr wrap="none" anchor="ctr"/>
          <a:lstStyle/>
          <a:p>
            <a:endParaRPr lang="en-US"/>
          </a:p>
        </p:txBody>
      </p:sp>
      <p:sp>
        <p:nvSpPr>
          <p:cNvPr id="12292" name="Rectangle 4"/>
          <p:cNvSpPr>
            <a:spLocks noChangeArrowheads="1"/>
          </p:cNvSpPr>
          <p:nvPr/>
        </p:nvSpPr>
        <p:spPr bwMode="auto">
          <a:xfrm>
            <a:off x="304800" y="457200"/>
            <a:ext cx="8534400" cy="91440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lIns="90488" tIns="44450" rIns="90488" bIns="44450" anchor="ctr"/>
          <a:lstStyle/>
          <a:p>
            <a:pPr algn="ctr"/>
            <a:r>
              <a:rPr lang="en-US" sz="4400" dirty="0">
                <a:solidFill>
                  <a:schemeClr val="tx2"/>
                </a:solidFill>
                <a:effectLst>
                  <a:outerShdw blurRad="38100" dist="38100" dir="2700000" algn="tl">
                    <a:srgbClr val="000000"/>
                  </a:outerShdw>
                </a:effectLst>
              </a:rPr>
              <a:t>Maslow’s Hierarchy of Needs</a:t>
            </a:r>
          </a:p>
        </p:txBody>
      </p:sp>
      <p:grpSp>
        <p:nvGrpSpPr>
          <p:cNvPr id="2" name="Group 8"/>
          <p:cNvGrpSpPr>
            <a:grpSpLocks/>
          </p:cNvGrpSpPr>
          <p:nvPr/>
        </p:nvGrpSpPr>
        <p:grpSpPr bwMode="auto">
          <a:xfrm>
            <a:off x="582613" y="4449763"/>
            <a:ext cx="7954962" cy="1636712"/>
            <a:chOff x="367" y="2803"/>
            <a:chExt cx="5011" cy="1031"/>
          </a:xfrm>
          <a:solidFill>
            <a:srgbClr val="00B0F0"/>
          </a:solidFill>
        </p:grpSpPr>
        <p:sp>
          <p:nvSpPr>
            <p:cNvPr id="12293" name="Freeform 5"/>
            <p:cNvSpPr>
              <a:spLocks/>
            </p:cNvSpPr>
            <p:nvPr/>
          </p:nvSpPr>
          <p:spPr bwMode="auto">
            <a:xfrm>
              <a:off x="4494" y="2803"/>
              <a:ext cx="884" cy="1030"/>
            </a:xfrm>
            <a:custGeom>
              <a:avLst/>
              <a:gdLst/>
              <a:ahLst/>
              <a:cxnLst>
                <a:cxn ang="0">
                  <a:pos x="417" y="1029"/>
                </a:cxn>
                <a:cxn ang="0">
                  <a:pos x="0" y="438"/>
                </a:cxn>
                <a:cxn ang="0">
                  <a:pos x="391" y="0"/>
                </a:cxn>
                <a:cxn ang="0">
                  <a:pos x="883" y="512"/>
                </a:cxn>
                <a:cxn ang="0">
                  <a:pos x="417" y="1029"/>
                </a:cxn>
              </a:cxnLst>
              <a:rect l="0" t="0" r="r" b="b"/>
              <a:pathLst>
                <a:path w="884" h="1030">
                  <a:moveTo>
                    <a:pt x="417" y="1029"/>
                  </a:moveTo>
                  <a:lnTo>
                    <a:pt x="0" y="438"/>
                  </a:lnTo>
                  <a:lnTo>
                    <a:pt x="391" y="0"/>
                  </a:lnTo>
                  <a:lnTo>
                    <a:pt x="883" y="512"/>
                  </a:lnTo>
                  <a:lnTo>
                    <a:pt x="417" y="1029"/>
                  </a:lnTo>
                </a:path>
              </a:pathLst>
            </a:custGeom>
            <a:grpFill/>
            <a:ln w="12700" cap="rnd" cmpd="sng">
              <a:solidFill>
                <a:srgbClr val="000000"/>
              </a:solidFill>
              <a:prstDash val="solid"/>
              <a:round/>
              <a:headEnd type="none" w="med" len="med"/>
              <a:tailEnd type="none" w="med" len="med"/>
            </a:ln>
            <a:effectLst/>
          </p:spPr>
          <p:txBody>
            <a:bodyPr/>
            <a:lstStyle/>
            <a:p>
              <a:endParaRPr lang="en-US"/>
            </a:p>
          </p:txBody>
        </p:sp>
        <p:sp>
          <p:nvSpPr>
            <p:cNvPr id="12294" name="Freeform 6"/>
            <p:cNvSpPr>
              <a:spLocks/>
            </p:cNvSpPr>
            <p:nvPr/>
          </p:nvSpPr>
          <p:spPr bwMode="auto">
            <a:xfrm>
              <a:off x="769" y="2803"/>
              <a:ext cx="4117" cy="441"/>
            </a:xfrm>
            <a:custGeom>
              <a:avLst/>
              <a:gdLst/>
              <a:ahLst/>
              <a:cxnLst>
                <a:cxn ang="0">
                  <a:pos x="0" y="440"/>
                </a:cxn>
                <a:cxn ang="0">
                  <a:pos x="3725" y="440"/>
                </a:cxn>
                <a:cxn ang="0">
                  <a:pos x="4116" y="0"/>
                </a:cxn>
                <a:cxn ang="0">
                  <a:pos x="525" y="0"/>
                </a:cxn>
                <a:cxn ang="0">
                  <a:pos x="0" y="440"/>
                </a:cxn>
              </a:cxnLst>
              <a:rect l="0" t="0" r="r" b="b"/>
              <a:pathLst>
                <a:path w="4117" h="441">
                  <a:moveTo>
                    <a:pt x="0" y="440"/>
                  </a:moveTo>
                  <a:lnTo>
                    <a:pt x="3725" y="440"/>
                  </a:lnTo>
                  <a:lnTo>
                    <a:pt x="4116" y="0"/>
                  </a:lnTo>
                  <a:lnTo>
                    <a:pt x="525" y="0"/>
                  </a:lnTo>
                  <a:lnTo>
                    <a:pt x="0" y="440"/>
                  </a:lnTo>
                </a:path>
              </a:pathLst>
            </a:custGeom>
            <a:grpFill/>
            <a:ln w="12700" cap="rnd" cmpd="sng">
              <a:solidFill>
                <a:srgbClr val="000000"/>
              </a:solidFill>
              <a:prstDash val="solid"/>
              <a:round/>
              <a:headEnd type="none" w="med" len="med"/>
              <a:tailEnd type="none" w="med" len="med"/>
            </a:ln>
            <a:effectLst/>
          </p:spPr>
          <p:txBody>
            <a:bodyPr/>
            <a:lstStyle/>
            <a:p>
              <a:endParaRPr lang="en-US"/>
            </a:p>
          </p:txBody>
        </p:sp>
        <p:sp>
          <p:nvSpPr>
            <p:cNvPr id="12295" name="Freeform 7"/>
            <p:cNvSpPr>
              <a:spLocks/>
            </p:cNvSpPr>
            <p:nvPr/>
          </p:nvSpPr>
          <p:spPr bwMode="auto">
            <a:xfrm>
              <a:off x="367" y="3241"/>
              <a:ext cx="4547" cy="593"/>
            </a:xfrm>
            <a:custGeom>
              <a:avLst/>
              <a:gdLst/>
              <a:ahLst/>
              <a:cxnLst>
                <a:cxn ang="0">
                  <a:pos x="400" y="0"/>
                </a:cxn>
                <a:cxn ang="0">
                  <a:pos x="4125" y="0"/>
                </a:cxn>
                <a:cxn ang="0">
                  <a:pos x="4546" y="592"/>
                </a:cxn>
                <a:cxn ang="0">
                  <a:pos x="0" y="592"/>
                </a:cxn>
                <a:cxn ang="0">
                  <a:pos x="400" y="0"/>
                </a:cxn>
              </a:cxnLst>
              <a:rect l="0" t="0" r="r" b="b"/>
              <a:pathLst>
                <a:path w="4547" h="593">
                  <a:moveTo>
                    <a:pt x="400" y="0"/>
                  </a:moveTo>
                  <a:lnTo>
                    <a:pt x="4125" y="0"/>
                  </a:lnTo>
                  <a:lnTo>
                    <a:pt x="4546" y="592"/>
                  </a:lnTo>
                  <a:lnTo>
                    <a:pt x="0" y="592"/>
                  </a:lnTo>
                  <a:lnTo>
                    <a:pt x="400" y="0"/>
                  </a:lnTo>
                </a:path>
              </a:pathLst>
            </a:custGeom>
            <a:grpFill/>
            <a:ln w="12700" cap="rnd" cmpd="sng">
              <a:solidFill>
                <a:srgbClr val="000000"/>
              </a:solidFill>
              <a:prstDash val="solid"/>
              <a:round/>
              <a:headEnd type="none" w="med" len="med"/>
              <a:tailEnd type="none" w="med" len="med"/>
            </a:ln>
            <a:effectLst/>
          </p:spPr>
          <p:txBody>
            <a:bodyPr/>
            <a:lstStyle/>
            <a:p>
              <a:endParaRPr lang="en-US"/>
            </a:p>
          </p:txBody>
        </p:sp>
      </p:grpSp>
      <p:sp>
        <p:nvSpPr>
          <p:cNvPr id="12297" name="Rectangle 9"/>
          <p:cNvSpPr>
            <a:spLocks noChangeArrowheads="1"/>
          </p:cNvSpPr>
          <p:nvPr/>
        </p:nvSpPr>
        <p:spPr bwMode="auto">
          <a:xfrm>
            <a:off x="1677988" y="5419725"/>
            <a:ext cx="5586412" cy="423863"/>
          </a:xfrm>
          <a:prstGeom prst="rect">
            <a:avLst/>
          </a:prstGeom>
          <a:noFill/>
          <a:ln w="12700">
            <a:noFill/>
            <a:miter lim="800000"/>
            <a:headEnd/>
            <a:tailEnd/>
          </a:ln>
          <a:effectLst/>
        </p:spPr>
        <p:txBody>
          <a:bodyPr wrap="none" lIns="90488" tIns="44450" rIns="90488" bIns="44450">
            <a:spAutoFit/>
          </a:bodyPr>
          <a:lstStyle/>
          <a:p>
            <a:r>
              <a:rPr lang="en-US" sz="2200" b="1"/>
              <a:t>PHYSIOLOGICAL OR SURVIVAL NEEDS</a:t>
            </a:r>
          </a:p>
        </p:txBody>
      </p:sp>
      <p:sp>
        <p:nvSpPr>
          <p:cNvPr id="12298" name="Rectangle 10"/>
          <p:cNvSpPr>
            <a:spLocks noChangeArrowheads="1"/>
          </p:cNvSpPr>
          <p:nvPr/>
        </p:nvSpPr>
        <p:spPr bwMode="auto">
          <a:xfrm>
            <a:off x="1371600" y="2057400"/>
            <a:ext cx="6324600" cy="920765"/>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square" lIns="90488" tIns="44450" rIns="90488" bIns="44450">
            <a:spAutoFit/>
          </a:bodyPr>
          <a:lstStyle/>
          <a:p>
            <a:pPr algn="ctr"/>
            <a:r>
              <a:rPr lang="en-US" b="1" dirty="0">
                <a:effectLst>
                  <a:outerShdw blurRad="38100" dist="38100" dir="2700000" algn="tl">
                    <a:srgbClr val="000000"/>
                  </a:outerShdw>
                </a:effectLst>
              </a:rPr>
              <a:t>MOST NEEDS HAVE TO DO WITH</a:t>
            </a:r>
          </a:p>
          <a:p>
            <a:pPr algn="ctr"/>
            <a:r>
              <a:rPr lang="en-US" b="1" dirty="0">
                <a:effectLst>
                  <a:outerShdw blurRad="38100" dist="38100" dir="2700000" algn="tl">
                    <a:srgbClr val="000000"/>
                  </a:outerShdw>
                </a:effectLst>
              </a:rPr>
              <a:t>SURVIVAL PHYSICALLY AND</a:t>
            </a:r>
          </a:p>
          <a:p>
            <a:pPr algn="ctr"/>
            <a:r>
              <a:rPr lang="en-US" b="1" dirty="0">
                <a:effectLst>
                  <a:outerShdw blurRad="38100" dist="38100" dir="2700000" algn="tl">
                    <a:srgbClr val="000000"/>
                  </a:outerShdw>
                </a:effectLst>
              </a:rPr>
              <a:t>PSYCHOLOGICALLY</a:t>
            </a:r>
          </a:p>
        </p:txBody>
      </p:sp>
    </p:spTree>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ChangeArrowheads="1"/>
          </p:cNvSpPr>
          <p:nvPr/>
        </p:nvSpPr>
        <p:spPr bwMode="auto">
          <a:xfrm>
            <a:off x="685800" y="6248400"/>
            <a:ext cx="1905000" cy="457200"/>
          </a:xfrm>
          <a:prstGeom prst="rect">
            <a:avLst/>
          </a:prstGeom>
          <a:noFill/>
          <a:ln w="12700">
            <a:noFill/>
            <a:miter lim="800000"/>
            <a:headEnd/>
            <a:tailEnd/>
          </a:ln>
          <a:effectLst/>
        </p:spPr>
        <p:txBody>
          <a:bodyPr wrap="none" anchor="ctr"/>
          <a:lstStyle/>
          <a:p>
            <a:endParaRPr lang="en-US"/>
          </a:p>
        </p:txBody>
      </p:sp>
      <p:sp>
        <p:nvSpPr>
          <p:cNvPr id="14339" name="Rectangle 3"/>
          <p:cNvSpPr>
            <a:spLocks noChangeArrowheads="1"/>
          </p:cNvSpPr>
          <p:nvPr/>
        </p:nvSpPr>
        <p:spPr bwMode="auto">
          <a:xfrm>
            <a:off x="3124200" y="6248400"/>
            <a:ext cx="2895600" cy="457200"/>
          </a:xfrm>
          <a:prstGeom prst="rect">
            <a:avLst/>
          </a:prstGeom>
          <a:noFill/>
          <a:ln w="12700">
            <a:noFill/>
            <a:miter lim="800000"/>
            <a:headEnd/>
            <a:tailEnd/>
          </a:ln>
          <a:effectLst/>
        </p:spPr>
        <p:txBody>
          <a:bodyPr wrap="none" anchor="ctr"/>
          <a:lstStyle/>
          <a:p>
            <a:endParaRPr lang="en-US"/>
          </a:p>
        </p:txBody>
      </p:sp>
      <p:sp>
        <p:nvSpPr>
          <p:cNvPr id="14340" name="Rectangle 4"/>
          <p:cNvSpPr>
            <a:spLocks noChangeArrowheads="1"/>
          </p:cNvSpPr>
          <p:nvPr/>
        </p:nvSpPr>
        <p:spPr bwMode="auto">
          <a:xfrm>
            <a:off x="457200" y="304800"/>
            <a:ext cx="8305800" cy="91440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lIns="90488" tIns="44450" rIns="90488" bIns="44450" anchor="ctr"/>
          <a:lstStyle/>
          <a:p>
            <a:pPr algn="ctr"/>
            <a:r>
              <a:rPr lang="en-US" sz="4400" dirty="0">
                <a:solidFill>
                  <a:schemeClr val="tx2"/>
                </a:solidFill>
                <a:effectLst>
                  <a:outerShdw blurRad="38100" dist="38100" dir="2700000" algn="tl">
                    <a:srgbClr val="000000"/>
                  </a:outerShdw>
                </a:effectLst>
              </a:rPr>
              <a:t>Maslow’s Hierarchy of Needs</a:t>
            </a:r>
          </a:p>
        </p:txBody>
      </p:sp>
      <p:grpSp>
        <p:nvGrpSpPr>
          <p:cNvPr id="2" name="Group 8"/>
          <p:cNvGrpSpPr>
            <a:grpSpLocks/>
          </p:cNvGrpSpPr>
          <p:nvPr/>
        </p:nvGrpSpPr>
        <p:grpSpPr bwMode="auto">
          <a:xfrm>
            <a:off x="533400" y="4648200"/>
            <a:ext cx="7954962" cy="1560512"/>
            <a:chOff x="367" y="2803"/>
            <a:chExt cx="5011" cy="1031"/>
          </a:xfrm>
          <a:solidFill>
            <a:srgbClr val="00B0F0"/>
          </a:solidFill>
        </p:grpSpPr>
        <p:sp>
          <p:nvSpPr>
            <p:cNvPr id="14341" name="Freeform 5"/>
            <p:cNvSpPr>
              <a:spLocks/>
            </p:cNvSpPr>
            <p:nvPr/>
          </p:nvSpPr>
          <p:spPr bwMode="auto">
            <a:xfrm>
              <a:off x="4494" y="2803"/>
              <a:ext cx="884" cy="1030"/>
            </a:xfrm>
            <a:custGeom>
              <a:avLst/>
              <a:gdLst/>
              <a:ahLst/>
              <a:cxnLst>
                <a:cxn ang="0">
                  <a:pos x="417" y="1029"/>
                </a:cxn>
                <a:cxn ang="0">
                  <a:pos x="0" y="438"/>
                </a:cxn>
                <a:cxn ang="0">
                  <a:pos x="391" y="0"/>
                </a:cxn>
                <a:cxn ang="0">
                  <a:pos x="883" y="512"/>
                </a:cxn>
                <a:cxn ang="0">
                  <a:pos x="417" y="1029"/>
                </a:cxn>
              </a:cxnLst>
              <a:rect l="0" t="0" r="r" b="b"/>
              <a:pathLst>
                <a:path w="884" h="1030">
                  <a:moveTo>
                    <a:pt x="417" y="1029"/>
                  </a:moveTo>
                  <a:lnTo>
                    <a:pt x="0" y="438"/>
                  </a:lnTo>
                  <a:lnTo>
                    <a:pt x="391" y="0"/>
                  </a:lnTo>
                  <a:lnTo>
                    <a:pt x="883" y="512"/>
                  </a:lnTo>
                  <a:lnTo>
                    <a:pt x="417" y="1029"/>
                  </a:lnTo>
                </a:path>
              </a:pathLst>
            </a:custGeom>
            <a:grpFill/>
            <a:ln w="12700" cap="rnd" cmpd="sng">
              <a:solidFill>
                <a:srgbClr val="000000"/>
              </a:solidFill>
              <a:prstDash val="solid"/>
              <a:round/>
              <a:headEnd type="none" w="med" len="med"/>
              <a:tailEnd type="none" w="med" len="med"/>
            </a:ln>
            <a:effectLst/>
          </p:spPr>
          <p:txBody>
            <a:bodyPr/>
            <a:lstStyle/>
            <a:p>
              <a:endParaRPr lang="en-US"/>
            </a:p>
          </p:txBody>
        </p:sp>
        <p:sp>
          <p:nvSpPr>
            <p:cNvPr id="14342" name="Freeform 6"/>
            <p:cNvSpPr>
              <a:spLocks/>
            </p:cNvSpPr>
            <p:nvPr/>
          </p:nvSpPr>
          <p:spPr bwMode="auto">
            <a:xfrm>
              <a:off x="769" y="2803"/>
              <a:ext cx="4117" cy="441"/>
            </a:xfrm>
            <a:custGeom>
              <a:avLst/>
              <a:gdLst/>
              <a:ahLst/>
              <a:cxnLst>
                <a:cxn ang="0">
                  <a:pos x="0" y="440"/>
                </a:cxn>
                <a:cxn ang="0">
                  <a:pos x="3725" y="440"/>
                </a:cxn>
                <a:cxn ang="0">
                  <a:pos x="4116" y="0"/>
                </a:cxn>
                <a:cxn ang="0">
                  <a:pos x="525" y="0"/>
                </a:cxn>
                <a:cxn ang="0">
                  <a:pos x="0" y="440"/>
                </a:cxn>
              </a:cxnLst>
              <a:rect l="0" t="0" r="r" b="b"/>
              <a:pathLst>
                <a:path w="4117" h="441">
                  <a:moveTo>
                    <a:pt x="0" y="440"/>
                  </a:moveTo>
                  <a:lnTo>
                    <a:pt x="3725" y="440"/>
                  </a:lnTo>
                  <a:lnTo>
                    <a:pt x="4116" y="0"/>
                  </a:lnTo>
                  <a:lnTo>
                    <a:pt x="525" y="0"/>
                  </a:lnTo>
                  <a:lnTo>
                    <a:pt x="0" y="440"/>
                  </a:lnTo>
                </a:path>
              </a:pathLst>
            </a:custGeom>
            <a:grpFill/>
            <a:ln w="12700" cap="rnd" cmpd="sng">
              <a:solidFill>
                <a:srgbClr val="000000"/>
              </a:solidFill>
              <a:prstDash val="solid"/>
              <a:round/>
              <a:headEnd type="none" w="med" len="med"/>
              <a:tailEnd type="none" w="med" len="med"/>
            </a:ln>
            <a:effectLst/>
          </p:spPr>
          <p:txBody>
            <a:bodyPr/>
            <a:lstStyle/>
            <a:p>
              <a:endParaRPr lang="en-US"/>
            </a:p>
          </p:txBody>
        </p:sp>
        <p:sp>
          <p:nvSpPr>
            <p:cNvPr id="14343" name="Freeform 7"/>
            <p:cNvSpPr>
              <a:spLocks/>
            </p:cNvSpPr>
            <p:nvPr/>
          </p:nvSpPr>
          <p:spPr bwMode="auto">
            <a:xfrm>
              <a:off x="367" y="3241"/>
              <a:ext cx="4547" cy="593"/>
            </a:xfrm>
            <a:custGeom>
              <a:avLst/>
              <a:gdLst/>
              <a:ahLst/>
              <a:cxnLst>
                <a:cxn ang="0">
                  <a:pos x="400" y="0"/>
                </a:cxn>
                <a:cxn ang="0">
                  <a:pos x="4125" y="0"/>
                </a:cxn>
                <a:cxn ang="0">
                  <a:pos x="4546" y="592"/>
                </a:cxn>
                <a:cxn ang="0">
                  <a:pos x="0" y="592"/>
                </a:cxn>
                <a:cxn ang="0">
                  <a:pos x="400" y="0"/>
                </a:cxn>
              </a:cxnLst>
              <a:rect l="0" t="0" r="r" b="b"/>
              <a:pathLst>
                <a:path w="4547" h="593">
                  <a:moveTo>
                    <a:pt x="400" y="0"/>
                  </a:moveTo>
                  <a:lnTo>
                    <a:pt x="4125" y="0"/>
                  </a:lnTo>
                  <a:lnTo>
                    <a:pt x="4546" y="592"/>
                  </a:lnTo>
                  <a:lnTo>
                    <a:pt x="0" y="592"/>
                  </a:lnTo>
                  <a:lnTo>
                    <a:pt x="400" y="0"/>
                  </a:lnTo>
                </a:path>
              </a:pathLst>
            </a:custGeom>
            <a:grpFill/>
            <a:ln w="12700" cap="rnd" cmpd="sng">
              <a:solidFill>
                <a:srgbClr val="000000"/>
              </a:solidFill>
              <a:prstDash val="solid"/>
              <a:round/>
              <a:headEnd type="none" w="med" len="med"/>
              <a:tailEnd type="none" w="med" len="med"/>
            </a:ln>
            <a:effectLst/>
          </p:spPr>
          <p:txBody>
            <a:bodyPr/>
            <a:lstStyle/>
            <a:p>
              <a:endParaRPr lang="en-US"/>
            </a:p>
          </p:txBody>
        </p:sp>
      </p:grpSp>
      <p:grpSp>
        <p:nvGrpSpPr>
          <p:cNvPr id="3" name="Group 12"/>
          <p:cNvGrpSpPr>
            <a:grpSpLocks/>
          </p:cNvGrpSpPr>
          <p:nvPr/>
        </p:nvGrpSpPr>
        <p:grpSpPr bwMode="auto">
          <a:xfrm>
            <a:off x="1336675" y="3521075"/>
            <a:ext cx="6307138" cy="1481138"/>
            <a:chOff x="842" y="2218"/>
            <a:chExt cx="3973" cy="933"/>
          </a:xfrm>
          <a:solidFill>
            <a:schemeClr val="accent5">
              <a:lumMod val="60000"/>
              <a:lumOff val="40000"/>
            </a:schemeClr>
          </a:solidFill>
        </p:grpSpPr>
        <p:sp>
          <p:nvSpPr>
            <p:cNvPr id="14345" name="Freeform 9"/>
            <p:cNvSpPr>
              <a:spLocks/>
            </p:cNvSpPr>
            <p:nvPr/>
          </p:nvSpPr>
          <p:spPr bwMode="auto">
            <a:xfrm>
              <a:off x="4035" y="2218"/>
              <a:ext cx="780" cy="933"/>
            </a:xfrm>
            <a:custGeom>
              <a:avLst/>
              <a:gdLst/>
              <a:ahLst/>
              <a:cxnLst>
                <a:cxn ang="0">
                  <a:pos x="397" y="932"/>
                </a:cxn>
                <a:cxn ang="0">
                  <a:pos x="0" y="326"/>
                </a:cxn>
                <a:cxn ang="0">
                  <a:pos x="291" y="0"/>
                </a:cxn>
                <a:cxn ang="0">
                  <a:pos x="779" y="514"/>
                </a:cxn>
                <a:cxn ang="0">
                  <a:pos x="397" y="932"/>
                </a:cxn>
              </a:cxnLst>
              <a:rect l="0" t="0" r="r" b="b"/>
              <a:pathLst>
                <a:path w="780" h="933">
                  <a:moveTo>
                    <a:pt x="397" y="932"/>
                  </a:moveTo>
                  <a:lnTo>
                    <a:pt x="0" y="326"/>
                  </a:lnTo>
                  <a:lnTo>
                    <a:pt x="291" y="0"/>
                  </a:lnTo>
                  <a:lnTo>
                    <a:pt x="779" y="514"/>
                  </a:lnTo>
                  <a:lnTo>
                    <a:pt x="397" y="932"/>
                  </a:lnTo>
                </a:path>
              </a:pathLst>
            </a:custGeom>
            <a:grpFill/>
            <a:ln w="12700" cap="rnd" cmpd="sng">
              <a:solidFill>
                <a:srgbClr val="000000"/>
              </a:solidFill>
              <a:prstDash val="solid"/>
              <a:round/>
              <a:headEnd type="none" w="med" len="med"/>
              <a:tailEnd type="none" w="med" len="med"/>
            </a:ln>
            <a:effectLst/>
          </p:spPr>
          <p:txBody>
            <a:bodyPr/>
            <a:lstStyle/>
            <a:p>
              <a:endParaRPr lang="en-US"/>
            </a:p>
          </p:txBody>
        </p:sp>
        <p:sp>
          <p:nvSpPr>
            <p:cNvPr id="14346" name="Freeform 10"/>
            <p:cNvSpPr>
              <a:spLocks/>
            </p:cNvSpPr>
            <p:nvPr/>
          </p:nvSpPr>
          <p:spPr bwMode="auto">
            <a:xfrm>
              <a:off x="1235" y="2218"/>
              <a:ext cx="3093" cy="329"/>
            </a:xfrm>
            <a:custGeom>
              <a:avLst/>
              <a:gdLst/>
              <a:ahLst/>
              <a:cxnLst>
                <a:cxn ang="0">
                  <a:pos x="0" y="328"/>
                </a:cxn>
                <a:cxn ang="0">
                  <a:pos x="2801" y="328"/>
                </a:cxn>
                <a:cxn ang="0">
                  <a:pos x="3092" y="0"/>
                </a:cxn>
                <a:cxn ang="0">
                  <a:pos x="553" y="2"/>
                </a:cxn>
                <a:cxn ang="0">
                  <a:pos x="0" y="328"/>
                </a:cxn>
              </a:cxnLst>
              <a:rect l="0" t="0" r="r" b="b"/>
              <a:pathLst>
                <a:path w="3093" h="329">
                  <a:moveTo>
                    <a:pt x="0" y="328"/>
                  </a:moveTo>
                  <a:lnTo>
                    <a:pt x="2801" y="328"/>
                  </a:lnTo>
                  <a:lnTo>
                    <a:pt x="3092" y="0"/>
                  </a:lnTo>
                  <a:lnTo>
                    <a:pt x="553" y="2"/>
                  </a:lnTo>
                  <a:lnTo>
                    <a:pt x="0" y="328"/>
                  </a:lnTo>
                </a:path>
              </a:pathLst>
            </a:custGeom>
            <a:grpFill/>
            <a:ln w="12700" cap="rnd" cmpd="sng">
              <a:solidFill>
                <a:srgbClr val="000000"/>
              </a:solidFill>
              <a:prstDash val="solid"/>
              <a:round/>
              <a:headEnd type="none" w="med" len="med"/>
              <a:tailEnd type="none" w="med" len="med"/>
            </a:ln>
            <a:effectLst/>
          </p:spPr>
          <p:txBody>
            <a:bodyPr/>
            <a:lstStyle/>
            <a:p>
              <a:endParaRPr lang="en-US"/>
            </a:p>
          </p:txBody>
        </p:sp>
        <p:sp>
          <p:nvSpPr>
            <p:cNvPr id="14347" name="Freeform 11"/>
            <p:cNvSpPr>
              <a:spLocks/>
            </p:cNvSpPr>
            <p:nvPr/>
          </p:nvSpPr>
          <p:spPr bwMode="auto">
            <a:xfrm>
              <a:off x="842" y="2544"/>
              <a:ext cx="3591" cy="607"/>
            </a:xfrm>
            <a:custGeom>
              <a:avLst/>
              <a:gdLst/>
              <a:ahLst/>
              <a:cxnLst>
                <a:cxn ang="0">
                  <a:pos x="0" y="606"/>
                </a:cxn>
                <a:cxn ang="0">
                  <a:pos x="3590" y="606"/>
                </a:cxn>
                <a:cxn ang="0">
                  <a:pos x="3193" y="0"/>
                </a:cxn>
                <a:cxn ang="0">
                  <a:pos x="394" y="0"/>
                </a:cxn>
                <a:cxn ang="0">
                  <a:pos x="0" y="606"/>
                </a:cxn>
              </a:cxnLst>
              <a:rect l="0" t="0" r="r" b="b"/>
              <a:pathLst>
                <a:path w="3591" h="607">
                  <a:moveTo>
                    <a:pt x="0" y="606"/>
                  </a:moveTo>
                  <a:lnTo>
                    <a:pt x="3590" y="606"/>
                  </a:lnTo>
                  <a:lnTo>
                    <a:pt x="3193" y="0"/>
                  </a:lnTo>
                  <a:lnTo>
                    <a:pt x="394" y="0"/>
                  </a:lnTo>
                  <a:lnTo>
                    <a:pt x="0" y="606"/>
                  </a:lnTo>
                </a:path>
              </a:pathLst>
            </a:custGeom>
            <a:grpFill/>
            <a:ln w="12700" cap="rnd" cmpd="sng">
              <a:solidFill>
                <a:srgbClr val="000000"/>
              </a:solidFill>
              <a:prstDash val="solid"/>
              <a:round/>
              <a:headEnd type="none" w="med" len="med"/>
              <a:tailEnd type="none" w="med" len="med"/>
            </a:ln>
            <a:effectLst/>
          </p:spPr>
          <p:txBody>
            <a:bodyPr/>
            <a:lstStyle/>
            <a:p>
              <a:endParaRPr lang="en-US"/>
            </a:p>
          </p:txBody>
        </p:sp>
      </p:grpSp>
      <p:sp>
        <p:nvSpPr>
          <p:cNvPr id="14349" name="Rectangle 13"/>
          <p:cNvSpPr>
            <a:spLocks noChangeArrowheads="1"/>
          </p:cNvSpPr>
          <p:nvPr/>
        </p:nvSpPr>
        <p:spPr bwMode="auto">
          <a:xfrm>
            <a:off x="1677988" y="5419725"/>
            <a:ext cx="5586412" cy="423863"/>
          </a:xfrm>
          <a:prstGeom prst="rect">
            <a:avLst/>
          </a:prstGeom>
          <a:noFill/>
          <a:ln w="12700">
            <a:noFill/>
            <a:miter lim="800000"/>
            <a:headEnd/>
            <a:tailEnd/>
          </a:ln>
          <a:effectLst/>
        </p:spPr>
        <p:txBody>
          <a:bodyPr wrap="none" lIns="90488" tIns="44450" rIns="90488" bIns="44450">
            <a:spAutoFit/>
          </a:bodyPr>
          <a:lstStyle/>
          <a:p>
            <a:r>
              <a:rPr lang="en-US" sz="2200" b="1" dirty="0"/>
              <a:t>PHYSIOLOGICAL OR SURVIVAL NEEDS</a:t>
            </a:r>
          </a:p>
        </p:txBody>
      </p:sp>
      <p:sp>
        <p:nvSpPr>
          <p:cNvPr id="14350" name="Rectangle 14"/>
          <p:cNvSpPr>
            <a:spLocks noChangeArrowheads="1"/>
          </p:cNvSpPr>
          <p:nvPr/>
        </p:nvSpPr>
        <p:spPr bwMode="auto">
          <a:xfrm>
            <a:off x="2959100" y="4329113"/>
            <a:ext cx="2478088" cy="454025"/>
          </a:xfrm>
          <a:prstGeom prst="rect">
            <a:avLst/>
          </a:prstGeom>
          <a:noFill/>
          <a:ln w="12700">
            <a:noFill/>
            <a:miter lim="800000"/>
            <a:headEnd/>
            <a:tailEnd/>
          </a:ln>
          <a:effectLst/>
        </p:spPr>
        <p:txBody>
          <a:bodyPr wrap="none" lIns="90488" tIns="44450" rIns="90488" bIns="44450">
            <a:spAutoFit/>
          </a:bodyPr>
          <a:lstStyle/>
          <a:p>
            <a:r>
              <a:rPr lang="en-US" b="1"/>
              <a:t>SAFETY NEEDS</a:t>
            </a:r>
          </a:p>
        </p:txBody>
      </p:sp>
      <p:sp>
        <p:nvSpPr>
          <p:cNvPr id="14351" name="Rectangle 15"/>
          <p:cNvSpPr>
            <a:spLocks noChangeArrowheads="1"/>
          </p:cNvSpPr>
          <p:nvPr/>
        </p:nvSpPr>
        <p:spPr bwMode="auto">
          <a:xfrm>
            <a:off x="1752600" y="1524000"/>
            <a:ext cx="5562600" cy="1197764"/>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square" lIns="90488" tIns="44450" rIns="90488" bIns="44450">
            <a:spAutoFit/>
          </a:bodyPr>
          <a:lstStyle/>
          <a:p>
            <a:pPr algn="ctr"/>
            <a:r>
              <a:rPr lang="en-US" b="1" dirty="0">
                <a:effectLst>
                  <a:outerShdw blurRad="38100" dist="38100" dir="2700000" algn="tl">
                    <a:srgbClr val="000000"/>
                  </a:outerShdw>
                </a:effectLst>
              </a:rPr>
              <a:t>ON THE WHOLE AN INDIVIDUAL</a:t>
            </a:r>
          </a:p>
          <a:p>
            <a:pPr algn="ctr"/>
            <a:r>
              <a:rPr lang="en-US" b="1" dirty="0">
                <a:effectLst>
                  <a:outerShdw blurRad="38100" dist="38100" dir="2700000" algn="tl">
                    <a:srgbClr val="000000"/>
                  </a:outerShdw>
                </a:effectLst>
              </a:rPr>
              <a:t>CANNOT SATISFY ANY LEVEL</a:t>
            </a:r>
          </a:p>
          <a:p>
            <a:pPr algn="ctr"/>
            <a:r>
              <a:rPr lang="en-US" b="1" dirty="0">
                <a:effectLst>
                  <a:outerShdw blurRad="38100" dist="38100" dir="2700000" algn="tl">
                    <a:srgbClr val="000000"/>
                  </a:outerShdw>
                </a:effectLst>
              </a:rPr>
              <a:t>UNLESS NEEDS BELOW ARE</a:t>
            </a:r>
          </a:p>
          <a:p>
            <a:pPr algn="ctr"/>
            <a:r>
              <a:rPr lang="en-US" b="1" dirty="0">
                <a:solidFill>
                  <a:schemeClr val="hlink"/>
                </a:solidFill>
                <a:effectLst>
                  <a:outerShdw blurRad="38100" dist="38100" dir="2700000" algn="tl">
                    <a:srgbClr val="000000"/>
                  </a:outerShdw>
                </a:effectLst>
              </a:rPr>
              <a:t>SATISFIED</a:t>
            </a:r>
          </a:p>
        </p:txBody>
      </p:sp>
    </p:spTree>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ChangeArrowheads="1"/>
          </p:cNvSpPr>
          <p:nvPr/>
        </p:nvSpPr>
        <p:spPr bwMode="auto">
          <a:xfrm>
            <a:off x="685800" y="6248400"/>
            <a:ext cx="1905000" cy="457200"/>
          </a:xfrm>
          <a:prstGeom prst="rect">
            <a:avLst/>
          </a:prstGeom>
          <a:noFill/>
          <a:ln w="12700">
            <a:noFill/>
            <a:miter lim="800000"/>
            <a:headEnd/>
            <a:tailEnd/>
          </a:ln>
          <a:effectLst/>
        </p:spPr>
        <p:txBody>
          <a:bodyPr wrap="none" anchor="ctr"/>
          <a:lstStyle/>
          <a:p>
            <a:endParaRPr lang="en-US"/>
          </a:p>
        </p:txBody>
      </p:sp>
      <p:sp>
        <p:nvSpPr>
          <p:cNvPr id="16387" name="Rectangle 3"/>
          <p:cNvSpPr>
            <a:spLocks noChangeArrowheads="1"/>
          </p:cNvSpPr>
          <p:nvPr/>
        </p:nvSpPr>
        <p:spPr bwMode="auto">
          <a:xfrm>
            <a:off x="3124200" y="6248400"/>
            <a:ext cx="2895600" cy="457200"/>
          </a:xfrm>
          <a:prstGeom prst="rect">
            <a:avLst/>
          </a:prstGeom>
          <a:noFill/>
          <a:ln w="12700">
            <a:noFill/>
            <a:miter lim="800000"/>
            <a:headEnd/>
            <a:tailEnd/>
          </a:ln>
          <a:effectLst/>
        </p:spPr>
        <p:txBody>
          <a:bodyPr wrap="none" anchor="ctr"/>
          <a:lstStyle/>
          <a:p>
            <a:endParaRPr lang="en-US"/>
          </a:p>
        </p:txBody>
      </p:sp>
      <p:sp>
        <p:nvSpPr>
          <p:cNvPr id="16388" name="Rectangle 4"/>
          <p:cNvSpPr>
            <a:spLocks noChangeArrowheads="1"/>
          </p:cNvSpPr>
          <p:nvPr/>
        </p:nvSpPr>
        <p:spPr bwMode="auto">
          <a:xfrm>
            <a:off x="533400" y="304800"/>
            <a:ext cx="8077200" cy="91440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lIns="90488" tIns="44450" rIns="90488" bIns="44450" anchor="ctr"/>
          <a:lstStyle/>
          <a:p>
            <a:pPr algn="ctr"/>
            <a:r>
              <a:rPr lang="en-US" sz="4400" dirty="0">
                <a:solidFill>
                  <a:schemeClr val="tx2"/>
                </a:solidFill>
                <a:effectLst>
                  <a:outerShdw blurRad="38100" dist="38100" dir="2700000" algn="tl">
                    <a:srgbClr val="000000"/>
                  </a:outerShdw>
                </a:effectLst>
              </a:rPr>
              <a:t>Maslow’s Hierarchy of Needs</a:t>
            </a:r>
          </a:p>
        </p:txBody>
      </p:sp>
      <p:grpSp>
        <p:nvGrpSpPr>
          <p:cNvPr id="2" name="Group 8"/>
          <p:cNvGrpSpPr>
            <a:grpSpLocks/>
          </p:cNvGrpSpPr>
          <p:nvPr/>
        </p:nvGrpSpPr>
        <p:grpSpPr bwMode="auto">
          <a:xfrm>
            <a:off x="582613" y="4449763"/>
            <a:ext cx="7954962" cy="1636712"/>
            <a:chOff x="367" y="2803"/>
            <a:chExt cx="5011" cy="1031"/>
          </a:xfrm>
          <a:solidFill>
            <a:srgbClr val="00B0F0"/>
          </a:solidFill>
        </p:grpSpPr>
        <p:sp>
          <p:nvSpPr>
            <p:cNvPr id="16389" name="Freeform 5"/>
            <p:cNvSpPr>
              <a:spLocks/>
            </p:cNvSpPr>
            <p:nvPr/>
          </p:nvSpPr>
          <p:spPr bwMode="auto">
            <a:xfrm>
              <a:off x="4494" y="2803"/>
              <a:ext cx="884" cy="1030"/>
            </a:xfrm>
            <a:custGeom>
              <a:avLst/>
              <a:gdLst/>
              <a:ahLst/>
              <a:cxnLst>
                <a:cxn ang="0">
                  <a:pos x="417" y="1029"/>
                </a:cxn>
                <a:cxn ang="0">
                  <a:pos x="0" y="438"/>
                </a:cxn>
                <a:cxn ang="0">
                  <a:pos x="391" y="0"/>
                </a:cxn>
                <a:cxn ang="0">
                  <a:pos x="883" y="512"/>
                </a:cxn>
                <a:cxn ang="0">
                  <a:pos x="417" y="1029"/>
                </a:cxn>
              </a:cxnLst>
              <a:rect l="0" t="0" r="r" b="b"/>
              <a:pathLst>
                <a:path w="884" h="1030">
                  <a:moveTo>
                    <a:pt x="417" y="1029"/>
                  </a:moveTo>
                  <a:lnTo>
                    <a:pt x="0" y="438"/>
                  </a:lnTo>
                  <a:lnTo>
                    <a:pt x="391" y="0"/>
                  </a:lnTo>
                  <a:lnTo>
                    <a:pt x="883" y="512"/>
                  </a:lnTo>
                  <a:lnTo>
                    <a:pt x="417" y="1029"/>
                  </a:lnTo>
                </a:path>
              </a:pathLst>
            </a:custGeom>
            <a:grpFill/>
            <a:ln w="12700" cap="rnd" cmpd="sng">
              <a:solidFill>
                <a:srgbClr val="000000"/>
              </a:solidFill>
              <a:prstDash val="solid"/>
              <a:round/>
              <a:headEnd type="none" w="med" len="med"/>
              <a:tailEnd type="none" w="med" len="med"/>
            </a:ln>
            <a:effectLst/>
          </p:spPr>
          <p:txBody>
            <a:bodyPr/>
            <a:lstStyle/>
            <a:p>
              <a:endParaRPr lang="en-US"/>
            </a:p>
          </p:txBody>
        </p:sp>
        <p:sp>
          <p:nvSpPr>
            <p:cNvPr id="16390" name="Freeform 6"/>
            <p:cNvSpPr>
              <a:spLocks/>
            </p:cNvSpPr>
            <p:nvPr/>
          </p:nvSpPr>
          <p:spPr bwMode="auto">
            <a:xfrm>
              <a:off x="769" y="2803"/>
              <a:ext cx="4117" cy="441"/>
            </a:xfrm>
            <a:custGeom>
              <a:avLst/>
              <a:gdLst/>
              <a:ahLst/>
              <a:cxnLst>
                <a:cxn ang="0">
                  <a:pos x="0" y="440"/>
                </a:cxn>
                <a:cxn ang="0">
                  <a:pos x="3725" y="440"/>
                </a:cxn>
                <a:cxn ang="0">
                  <a:pos x="4116" y="0"/>
                </a:cxn>
                <a:cxn ang="0">
                  <a:pos x="525" y="0"/>
                </a:cxn>
                <a:cxn ang="0">
                  <a:pos x="0" y="440"/>
                </a:cxn>
              </a:cxnLst>
              <a:rect l="0" t="0" r="r" b="b"/>
              <a:pathLst>
                <a:path w="4117" h="441">
                  <a:moveTo>
                    <a:pt x="0" y="440"/>
                  </a:moveTo>
                  <a:lnTo>
                    <a:pt x="3725" y="440"/>
                  </a:lnTo>
                  <a:lnTo>
                    <a:pt x="4116" y="0"/>
                  </a:lnTo>
                  <a:lnTo>
                    <a:pt x="525" y="0"/>
                  </a:lnTo>
                  <a:lnTo>
                    <a:pt x="0" y="440"/>
                  </a:lnTo>
                </a:path>
              </a:pathLst>
            </a:custGeom>
            <a:grpFill/>
            <a:ln w="12700" cap="rnd" cmpd="sng">
              <a:solidFill>
                <a:srgbClr val="000000"/>
              </a:solidFill>
              <a:prstDash val="solid"/>
              <a:round/>
              <a:headEnd type="none" w="med" len="med"/>
              <a:tailEnd type="none" w="med" len="med"/>
            </a:ln>
            <a:effectLst/>
          </p:spPr>
          <p:txBody>
            <a:bodyPr/>
            <a:lstStyle/>
            <a:p>
              <a:endParaRPr lang="en-US"/>
            </a:p>
          </p:txBody>
        </p:sp>
        <p:sp>
          <p:nvSpPr>
            <p:cNvPr id="16391" name="Freeform 7"/>
            <p:cNvSpPr>
              <a:spLocks/>
            </p:cNvSpPr>
            <p:nvPr/>
          </p:nvSpPr>
          <p:spPr bwMode="auto">
            <a:xfrm>
              <a:off x="367" y="3241"/>
              <a:ext cx="4547" cy="593"/>
            </a:xfrm>
            <a:custGeom>
              <a:avLst/>
              <a:gdLst/>
              <a:ahLst/>
              <a:cxnLst>
                <a:cxn ang="0">
                  <a:pos x="400" y="0"/>
                </a:cxn>
                <a:cxn ang="0">
                  <a:pos x="4125" y="0"/>
                </a:cxn>
                <a:cxn ang="0">
                  <a:pos x="4546" y="592"/>
                </a:cxn>
                <a:cxn ang="0">
                  <a:pos x="0" y="592"/>
                </a:cxn>
                <a:cxn ang="0">
                  <a:pos x="400" y="0"/>
                </a:cxn>
              </a:cxnLst>
              <a:rect l="0" t="0" r="r" b="b"/>
              <a:pathLst>
                <a:path w="4547" h="593">
                  <a:moveTo>
                    <a:pt x="400" y="0"/>
                  </a:moveTo>
                  <a:lnTo>
                    <a:pt x="4125" y="0"/>
                  </a:lnTo>
                  <a:lnTo>
                    <a:pt x="4546" y="592"/>
                  </a:lnTo>
                  <a:lnTo>
                    <a:pt x="0" y="592"/>
                  </a:lnTo>
                  <a:lnTo>
                    <a:pt x="400" y="0"/>
                  </a:lnTo>
                </a:path>
              </a:pathLst>
            </a:custGeom>
            <a:grpFill/>
            <a:ln w="12700" cap="rnd" cmpd="sng">
              <a:solidFill>
                <a:srgbClr val="000000"/>
              </a:solidFill>
              <a:prstDash val="solid"/>
              <a:round/>
              <a:headEnd type="none" w="med" len="med"/>
              <a:tailEnd type="none" w="med" len="med"/>
            </a:ln>
            <a:effectLst/>
          </p:spPr>
          <p:txBody>
            <a:bodyPr/>
            <a:lstStyle/>
            <a:p>
              <a:endParaRPr lang="en-US"/>
            </a:p>
          </p:txBody>
        </p:sp>
      </p:grpSp>
      <p:grpSp>
        <p:nvGrpSpPr>
          <p:cNvPr id="3" name="Group 12"/>
          <p:cNvGrpSpPr>
            <a:grpSpLocks/>
          </p:cNvGrpSpPr>
          <p:nvPr/>
        </p:nvGrpSpPr>
        <p:grpSpPr bwMode="auto">
          <a:xfrm>
            <a:off x="1336675" y="3521075"/>
            <a:ext cx="6307138" cy="1481138"/>
            <a:chOff x="842" y="2218"/>
            <a:chExt cx="3973" cy="933"/>
          </a:xfrm>
          <a:solidFill>
            <a:schemeClr val="accent5">
              <a:lumMod val="60000"/>
              <a:lumOff val="40000"/>
            </a:schemeClr>
          </a:solidFill>
        </p:grpSpPr>
        <p:sp>
          <p:nvSpPr>
            <p:cNvPr id="16393" name="Freeform 9"/>
            <p:cNvSpPr>
              <a:spLocks/>
            </p:cNvSpPr>
            <p:nvPr/>
          </p:nvSpPr>
          <p:spPr bwMode="auto">
            <a:xfrm>
              <a:off x="4035" y="2218"/>
              <a:ext cx="780" cy="933"/>
            </a:xfrm>
            <a:custGeom>
              <a:avLst/>
              <a:gdLst/>
              <a:ahLst/>
              <a:cxnLst>
                <a:cxn ang="0">
                  <a:pos x="397" y="932"/>
                </a:cxn>
                <a:cxn ang="0">
                  <a:pos x="0" y="326"/>
                </a:cxn>
                <a:cxn ang="0">
                  <a:pos x="291" y="0"/>
                </a:cxn>
                <a:cxn ang="0">
                  <a:pos x="779" y="514"/>
                </a:cxn>
                <a:cxn ang="0">
                  <a:pos x="397" y="932"/>
                </a:cxn>
              </a:cxnLst>
              <a:rect l="0" t="0" r="r" b="b"/>
              <a:pathLst>
                <a:path w="780" h="933">
                  <a:moveTo>
                    <a:pt x="397" y="932"/>
                  </a:moveTo>
                  <a:lnTo>
                    <a:pt x="0" y="326"/>
                  </a:lnTo>
                  <a:lnTo>
                    <a:pt x="291" y="0"/>
                  </a:lnTo>
                  <a:lnTo>
                    <a:pt x="779" y="514"/>
                  </a:lnTo>
                  <a:lnTo>
                    <a:pt x="397" y="932"/>
                  </a:lnTo>
                </a:path>
              </a:pathLst>
            </a:custGeom>
            <a:grpFill/>
            <a:ln w="12700" cap="rnd" cmpd="sng">
              <a:solidFill>
                <a:srgbClr val="000000"/>
              </a:solidFill>
              <a:prstDash val="solid"/>
              <a:round/>
              <a:headEnd type="none" w="med" len="med"/>
              <a:tailEnd type="none" w="med" len="med"/>
            </a:ln>
            <a:effectLst/>
          </p:spPr>
          <p:txBody>
            <a:bodyPr/>
            <a:lstStyle/>
            <a:p>
              <a:endParaRPr lang="en-US"/>
            </a:p>
          </p:txBody>
        </p:sp>
        <p:sp>
          <p:nvSpPr>
            <p:cNvPr id="16394" name="Freeform 10"/>
            <p:cNvSpPr>
              <a:spLocks/>
            </p:cNvSpPr>
            <p:nvPr/>
          </p:nvSpPr>
          <p:spPr bwMode="auto">
            <a:xfrm>
              <a:off x="1235" y="2218"/>
              <a:ext cx="3093" cy="329"/>
            </a:xfrm>
            <a:custGeom>
              <a:avLst/>
              <a:gdLst/>
              <a:ahLst/>
              <a:cxnLst>
                <a:cxn ang="0">
                  <a:pos x="0" y="328"/>
                </a:cxn>
                <a:cxn ang="0">
                  <a:pos x="2801" y="328"/>
                </a:cxn>
                <a:cxn ang="0">
                  <a:pos x="3092" y="0"/>
                </a:cxn>
                <a:cxn ang="0">
                  <a:pos x="553" y="2"/>
                </a:cxn>
                <a:cxn ang="0">
                  <a:pos x="0" y="328"/>
                </a:cxn>
              </a:cxnLst>
              <a:rect l="0" t="0" r="r" b="b"/>
              <a:pathLst>
                <a:path w="3093" h="329">
                  <a:moveTo>
                    <a:pt x="0" y="328"/>
                  </a:moveTo>
                  <a:lnTo>
                    <a:pt x="2801" y="328"/>
                  </a:lnTo>
                  <a:lnTo>
                    <a:pt x="3092" y="0"/>
                  </a:lnTo>
                  <a:lnTo>
                    <a:pt x="553" y="2"/>
                  </a:lnTo>
                  <a:lnTo>
                    <a:pt x="0" y="328"/>
                  </a:lnTo>
                </a:path>
              </a:pathLst>
            </a:custGeom>
            <a:grpFill/>
            <a:ln w="12700" cap="rnd" cmpd="sng">
              <a:solidFill>
                <a:srgbClr val="000000"/>
              </a:solidFill>
              <a:prstDash val="solid"/>
              <a:round/>
              <a:headEnd type="none" w="med" len="med"/>
              <a:tailEnd type="none" w="med" len="med"/>
            </a:ln>
            <a:effectLst/>
          </p:spPr>
          <p:txBody>
            <a:bodyPr/>
            <a:lstStyle/>
            <a:p>
              <a:endParaRPr lang="en-US"/>
            </a:p>
          </p:txBody>
        </p:sp>
        <p:sp>
          <p:nvSpPr>
            <p:cNvPr id="16395" name="Freeform 11"/>
            <p:cNvSpPr>
              <a:spLocks/>
            </p:cNvSpPr>
            <p:nvPr/>
          </p:nvSpPr>
          <p:spPr bwMode="auto">
            <a:xfrm>
              <a:off x="842" y="2544"/>
              <a:ext cx="3591" cy="607"/>
            </a:xfrm>
            <a:custGeom>
              <a:avLst/>
              <a:gdLst/>
              <a:ahLst/>
              <a:cxnLst>
                <a:cxn ang="0">
                  <a:pos x="0" y="606"/>
                </a:cxn>
                <a:cxn ang="0">
                  <a:pos x="3590" y="606"/>
                </a:cxn>
                <a:cxn ang="0">
                  <a:pos x="3193" y="0"/>
                </a:cxn>
                <a:cxn ang="0">
                  <a:pos x="394" y="0"/>
                </a:cxn>
                <a:cxn ang="0">
                  <a:pos x="0" y="606"/>
                </a:cxn>
              </a:cxnLst>
              <a:rect l="0" t="0" r="r" b="b"/>
              <a:pathLst>
                <a:path w="3591" h="607">
                  <a:moveTo>
                    <a:pt x="0" y="606"/>
                  </a:moveTo>
                  <a:lnTo>
                    <a:pt x="3590" y="606"/>
                  </a:lnTo>
                  <a:lnTo>
                    <a:pt x="3193" y="0"/>
                  </a:lnTo>
                  <a:lnTo>
                    <a:pt x="394" y="0"/>
                  </a:lnTo>
                  <a:lnTo>
                    <a:pt x="0" y="606"/>
                  </a:lnTo>
                </a:path>
              </a:pathLst>
            </a:custGeom>
            <a:grpFill/>
            <a:ln w="12700" cap="rnd" cmpd="sng">
              <a:solidFill>
                <a:srgbClr val="000000"/>
              </a:solidFill>
              <a:prstDash val="solid"/>
              <a:round/>
              <a:headEnd type="none" w="med" len="med"/>
              <a:tailEnd type="none" w="med" len="med"/>
            </a:ln>
            <a:effectLst/>
          </p:spPr>
          <p:txBody>
            <a:bodyPr/>
            <a:lstStyle/>
            <a:p>
              <a:endParaRPr lang="en-US"/>
            </a:p>
          </p:txBody>
        </p:sp>
      </p:grpSp>
      <p:grpSp>
        <p:nvGrpSpPr>
          <p:cNvPr id="4" name="Group 16"/>
          <p:cNvGrpSpPr>
            <a:grpSpLocks/>
          </p:cNvGrpSpPr>
          <p:nvPr/>
        </p:nvGrpSpPr>
        <p:grpSpPr bwMode="auto">
          <a:xfrm>
            <a:off x="2065338" y="2605088"/>
            <a:ext cx="4686300" cy="1285875"/>
            <a:chOff x="1301" y="1641"/>
            <a:chExt cx="2952" cy="810"/>
          </a:xfrm>
          <a:solidFill>
            <a:schemeClr val="tx2">
              <a:lumMod val="40000"/>
              <a:lumOff val="60000"/>
            </a:schemeClr>
          </a:solidFill>
        </p:grpSpPr>
        <p:sp>
          <p:nvSpPr>
            <p:cNvPr id="16397" name="Freeform 13"/>
            <p:cNvSpPr>
              <a:spLocks/>
            </p:cNvSpPr>
            <p:nvPr/>
          </p:nvSpPr>
          <p:spPr bwMode="auto">
            <a:xfrm>
              <a:off x="3570" y="1641"/>
              <a:ext cx="683" cy="809"/>
            </a:xfrm>
            <a:custGeom>
              <a:avLst/>
              <a:gdLst/>
              <a:ahLst/>
              <a:cxnLst>
                <a:cxn ang="0">
                  <a:pos x="0" y="220"/>
                </a:cxn>
                <a:cxn ang="0">
                  <a:pos x="405" y="808"/>
                </a:cxn>
                <a:cxn ang="0">
                  <a:pos x="682" y="506"/>
                </a:cxn>
                <a:cxn ang="0">
                  <a:pos x="197" y="0"/>
                </a:cxn>
                <a:cxn ang="0">
                  <a:pos x="0" y="220"/>
                </a:cxn>
              </a:cxnLst>
              <a:rect l="0" t="0" r="r" b="b"/>
              <a:pathLst>
                <a:path w="683" h="809">
                  <a:moveTo>
                    <a:pt x="0" y="220"/>
                  </a:moveTo>
                  <a:lnTo>
                    <a:pt x="405" y="808"/>
                  </a:lnTo>
                  <a:lnTo>
                    <a:pt x="682" y="506"/>
                  </a:lnTo>
                  <a:lnTo>
                    <a:pt x="197" y="0"/>
                  </a:lnTo>
                  <a:lnTo>
                    <a:pt x="0" y="220"/>
                  </a:lnTo>
                </a:path>
              </a:pathLst>
            </a:custGeom>
            <a:grpFill/>
            <a:ln w="12700" cap="rnd" cmpd="sng">
              <a:solidFill>
                <a:srgbClr val="000000"/>
              </a:solidFill>
              <a:prstDash val="solid"/>
              <a:round/>
              <a:headEnd type="none" w="med" len="med"/>
              <a:tailEnd type="none" w="med" len="med"/>
            </a:ln>
            <a:effectLst/>
          </p:spPr>
          <p:txBody>
            <a:bodyPr/>
            <a:lstStyle/>
            <a:p>
              <a:endParaRPr lang="en-US"/>
            </a:p>
          </p:txBody>
        </p:sp>
        <p:sp>
          <p:nvSpPr>
            <p:cNvPr id="16398" name="Freeform 14"/>
            <p:cNvSpPr>
              <a:spLocks/>
            </p:cNvSpPr>
            <p:nvPr/>
          </p:nvSpPr>
          <p:spPr bwMode="auto">
            <a:xfrm>
              <a:off x="1699" y="1641"/>
              <a:ext cx="2067" cy="220"/>
            </a:xfrm>
            <a:custGeom>
              <a:avLst/>
              <a:gdLst/>
              <a:ahLst/>
              <a:cxnLst>
                <a:cxn ang="0">
                  <a:pos x="0" y="219"/>
                </a:cxn>
                <a:cxn ang="0">
                  <a:pos x="1870" y="219"/>
                </a:cxn>
                <a:cxn ang="0">
                  <a:pos x="2066" y="0"/>
                </a:cxn>
                <a:cxn ang="0">
                  <a:pos x="522" y="0"/>
                </a:cxn>
                <a:cxn ang="0">
                  <a:pos x="0" y="219"/>
                </a:cxn>
              </a:cxnLst>
              <a:rect l="0" t="0" r="r" b="b"/>
              <a:pathLst>
                <a:path w="2067" h="220">
                  <a:moveTo>
                    <a:pt x="0" y="219"/>
                  </a:moveTo>
                  <a:lnTo>
                    <a:pt x="1870" y="219"/>
                  </a:lnTo>
                  <a:lnTo>
                    <a:pt x="2066" y="0"/>
                  </a:lnTo>
                  <a:lnTo>
                    <a:pt x="522" y="0"/>
                  </a:lnTo>
                  <a:lnTo>
                    <a:pt x="0" y="219"/>
                  </a:lnTo>
                </a:path>
              </a:pathLst>
            </a:custGeom>
            <a:grpFill/>
            <a:ln w="12700" cap="rnd" cmpd="sng">
              <a:solidFill>
                <a:srgbClr val="000000"/>
              </a:solidFill>
              <a:prstDash val="solid"/>
              <a:round/>
              <a:headEnd type="none" w="med" len="med"/>
              <a:tailEnd type="none" w="med" len="med"/>
            </a:ln>
            <a:effectLst/>
          </p:spPr>
          <p:txBody>
            <a:bodyPr/>
            <a:lstStyle/>
            <a:p>
              <a:endParaRPr lang="en-US"/>
            </a:p>
          </p:txBody>
        </p:sp>
        <p:sp>
          <p:nvSpPr>
            <p:cNvPr id="16399" name="Freeform 15"/>
            <p:cNvSpPr>
              <a:spLocks/>
            </p:cNvSpPr>
            <p:nvPr/>
          </p:nvSpPr>
          <p:spPr bwMode="auto">
            <a:xfrm>
              <a:off x="1301" y="1860"/>
              <a:ext cx="2673" cy="591"/>
            </a:xfrm>
            <a:custGeom>
              <a:avLst/>
              <a:gdLst/>
              <a:ahLst/>
              <a:cxnLst>
                <a:cxn ang="0">
                  <a:pos x="0" y="590"/>
                </a:cxn>
                <a:cxn ang="0">
                  <a:pos x="2672" y="590"/>
                </a:cxn>
                <a:cxn ang="0">
                  <a:pos x="2268" y="0"/>
                </a:cxn>
                <a:cxn ang="0">
                  <a:pos x="398" y="0"/>
                </a:cxn>
                <a:cxn ang="0">
                  <a:pos x="0" y="590"/>
                </a:cxn>
              </a:cxnLst>
              <a:rect l="0" t="0" r="r" b="b"/>
              <a:pathLst>
                <a:path w="2673" h="591">
                  <a:moveTo>
                    <a:pt x="0" y="590"/>
                  </a:moveTo>
                  <a:lnTo>
                    <a:pt x="2672" y="590"/>
                  </a:lnTo>
                  <a:lnTo>
                    <a:pt x="2268" y="0"/>
                  </a:lnTo>
                  <a:lnTo>
                    <a:pt x="398" y="0"/>
                  </a:lnTo>
                  <a:lnTo>
                    <a:pt x="0" y="590"/>
                  </a:lnTo>
                </a:path>
              </a:pathLst>
            </a:custGeom>
            <a:grpFill/>
            <a:ln w="12700" cap="rnd" cmpd="sng">
              <a:solidFill>
                <a:srgbClr val="000000"/>
              </a:solidFill>
              <a:prstDash val="solid"/>
              <a:round/>
              <a:headEnd type="none" w="med" len="med"/>
              <a:tailEnd type="none" w="med" len="med"/>
            </a:ln>
            <a:effectLst/>
          </p:spPr>
          <p:txBody>
            <a:bodyPr/>
            <a:lstStyle/>
            <a:p>
              <a:endParaRPr lang="en-US"/>
            </a:p>
          </p:txBody>
        </p:sp>
      </p:grpSp>
      <p:sp>
        <p:nvSpPr>
          <p:cNvPr id="16401" name="Rectangle 17"/>
          <p:cNvSpPr>
            <a:spLocks noChangeArrowheads="1"/>
          </p:cNvSpPr>
          <p:nvPr/>
        </p:nvSpPr>
        <p:spPr bwMode="auto">
          <a:xfrm>
            <a:off x="1677988" y="5419725"/>
            <a:ext cx="5586412" cy="423863"/>
          </a:xfrm>
          <a:prstGeom prst="rect">
            <a:avLst/>
          </a:prstGeom>
          <a:noFill/>
          <a:ln w="12700">
            <a:noFill/>
            <a:miter lim="800000"/>
            <a:headEnd/>
            <a:tailEnd/>
          </a:ln>
          <a:effectLst/>
        </p:spPr>
        <p:txBody>
          <a:bodyPr wrap="none" lIns="90488" tIns="44450" rIns="90488" bIns="44450">
            <a:spAutoFit/>
          </a:bodyPr>
          <a:lstStyle/>
          <a:p>
            <a:r>
              <a:rPr lang="en-US" sz="2200" b="1" dirty="0"/>
              <a:t>PHYSIOLOGICAL OR SURVIVAL NEEDS</a:t>
            </a:r>
          </a:p>
        </p:txBody>
      </p:sp>
      <p:sp>
        <p:nvSpPr>
          <p:cNvPr id="16402" name="Rectangle 18"/>
          <p:cNvSpPr>
            <a:spLocks noChangeArrowheads="1"/>
          </p:cNvSpPr>
          <p:nvPr/>
        </p:nvSpPr>
        <p:spPr bwMode="auto">
          <a:xfrm>
            <a:off x="2959100" y="4329113"/>
            <a:ext cx="2478088" cy="454025"/>
          </a:xfrm>
          <a:prstGeom prst="rect">
            <a:avLst/>
          </a:prstGeom>
          <a:noFill/>
          <a:ln w="12700">
            <a:noFill/>
            <a:miter lim="800000"/>
            <a:headEnd/>
            <a:tailEnd/>
          </a:ln>
          <a:effectLst/>
        </p:spPr>
        <p:txBody>
          <a:bodyPr wrap="none" lIns="90488" tIns="44450" rIns="90488" bIns="44450">
            <a:spAutoFit/>
          </a:bodyPr>
          <a:lstStyle/>
          <a:p>
            <a:r>
              <a:rPr lang="en-US" b="1"/>
              <a:t>SAFETY NEEDS</a:t>
            </a:r>
          </a:p>
        </p:txBody>
      </p:sp>
      <p:sp>
        <p:nvSpPr>
          <p:cNvPr id="16403" name="Rectangle 19"/>
          <p:cNvSpPr>
            <a:spLocks noChangeArrowheads="1"/>
          </p:cNvSpPr>
          <p:nvPr/>
        </p:nvSpPr>
        <p:spPr bwMode="auto">
          <a:xfrm>
            <a:off x="2578100" y="3079750"/>
            <a:ext cx="3360738" cy="698500"/>
          </a:xfrm>
          <a:prstGeom prst="rect">
            <a:avLst/>
          </a:prstGeom>
          <a:noFill/>
          <a:ln w="12700">
            <a:noFill/>
            <a:miter lim="800000"/>
            <a:headEnd/>
            <a:tailEnd/>
          </a:ln>
          <a:effectLst/>
        </p:spPr>
        <p:txBody>
          <a:bodyPr wrap="none" lIns="90488" tIns="44450" rIns="90488" bIns="44450">
            <a:spAutoFit/>
          </a:bodyPr>
          <a:lstStyle/>
          <a:p>
            <a:r>
              <a:rPr lang="en-US" sz="2000" b="1"/>
              <a:t>LOVE, AFFECTION, AND</a:t>
            </a:r>
          </a:p>
          <a:p>
            <a:r>
              <a:rPr lang="en-US" sz="2000" b="1"/>
              <a:t> BELONGINGNESS NEEDS</a:t>
            </a:r>
          </a:p>
        </p:txBody>
      </p:sp>
    </p:spTree>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ChangeArrowheads="1"/>
          </p:cNvSpPr>
          <p:nvPr/>
        </p:nvSpPr>
        <p:spPr bwMode="auto">
          <a:xfrm>
            <a:off x="685800" y="6248400"/>
            <a:ext cx="1905000" cy="457200"/>
          </a:xfrm>
          <a:prstGeom prst="rect">
            <a:avLst/>
          </a:prstGeom>
          <a:noFill/>
          <a:ln w="12700">
            <a:noFill/>
            <a:miter lim="800000"/>
            <a:headEnd/>
            <a:tailEnd/>
          </a:ln>
          <a:effectLst/>
        </p:spPr>
        <p:txBody>
          <a:bodyPr wrap="none" anchor="ctr"/>
          <a:lstStyle/>
          <a:p>
            <a:endParaRPr lang="en-US"/>
          </a:p>
        </p:txBody>
      </p:sp>
      <p:sp>
        <p:nvSpPr>
          <p:cNvPr id="18435" name="Rectangle 3"/>
          <p:cNvSpPr>
            <a:spLocks noChangeArrowheads="1"/>
          </p:cNvSpPr>
          <p:nvPr/>
        </p:nvSpPr>
        <p:spPr bwMode="auto">
          <a:xfrm>
            <a:off x="3124200" y="6248400"/>
            <a:ext cx="2895600" cy="457200"/>
          </a:xfrm>
          <a:prstGeom prst="rect">
            <a:avLst/>
          </a:prstGeom>
          <a:noFill/>
          <a:ln w="12700">
            <a:noFill/>
            <a:miter lim="800000"/>
            <a:headEnd/>
            <a:tailEnd/>
          </a:ln>
          <a:effectLst/>
        </p:spPr>
        <p:txBody>
          <a:bodyPr wrap="none" anchor="ctr"/>
          <a:lstStyle/>
          <a:p>
            <a:endParaRPr lang="en-US"/>
          </a:p>
        </p:txBody>
      </p:sp>
      <p:sp>
        <p:nvSpPr>
          <p:cNvPr id="18436" name="Rectangle 4"/>
          <p:cNvSpPr>
            <a:spLocks noChangeArrowheads="1"/>
          </p:cNvSpPr>
          <p:nvPr/>
        </p:nvSpPr>
        <p:spPr bwMode="auto">
          <a:xfrm>
            <a:off x="685800" y="76200"/>
            <a:ext cx="7772400" cy="914400"/>
          </a:xfrm>
          <a:prstGeom prst="rect">
            <a:avLst/>
          </a:prstGeom>
          <a:noFill/>
          <a:ln w="12700">
            <a:noFill/>
            <a:miter lim="800000"/>
            <a:headEnd/>
            <a:tailEnd/>
          </a:ln>
          <a:effectLst/>
        </p:spPr>
        <p:txBody>
          <a:bodyPr lIns="90488" tIns="44450" rIns="90488" bIns="44450" anchor="ctr"/>
          <a:lstStyle/>
          <a:p>
            <a:pPr algn="ctr"/>
            <a:r>
              <a:rPr lang="en-US" sz="4400">
                <a:solidFill>
                  <a:schemeClr val="tx2"/>
                </a:solidFill>
                <a:effectLst>
                  <a:outerShdw blurRad="38100" dist="38100" dir="2700000" algn="tl">
                    <a:srgbClr val="000000"/>
                  </a:outerShdw>
                </a:effectLst>
              </a:rPr>
              <a:t>Maslow’s Hierarchy of Needs</a:t>
            </a:r>
          </a:p>
        </p:txBody>
      </p:sp>
      <p:grpSp>
        <p:nvGrpSpPr>
          <p:cNvPr id="2" name="Group 8"/>
          <p:cNvGrpSpPr>
            <a:grpSpLocks/>
          </p:cNvGrpSpPr>
          <p:nvPr/>
        </p:nvGrpSpPr>
        <p:grpSpPr bwMode="auto">
          <a:xfrm>
            <a:off x="582613" y="4449763"/>
            <a:ext cx="7954962" cy="1636712"/>
            <a:chOff x="367" y="2803"/>
            <a:chExt cx="5011" cy="1031"/>
          </a:xfrm>
          <a:solidFill>
            <a:srgbClr val="00B0F0"/>
          </a:solidFill>
        </p:grpSpPr>
        <p:sp>
          <p:nvSpPr>
            <p:cNvPr id="18437" name="Freeform 5"/>
            <p:cNvSpPr>
              <a:spLocks/>
            </p:cNvSpPr>
            <p:nvPr/>
          </p:nvSpPr>
          <p:spPr bwMode="auto">
            <a:xfrm>
              <a:off x="4494" y="2803"/>
              <a:ext cx="884" cy="1030"/>
            </a:xfrm>
            <a:custGeom>
              <a:avLst/>
              <a:gdLst/>
              <a:ahLst/>
              <a:cxnLst>
                <a:cxn ang="0">
                  <a:pos x="417" y="1029"/>
                </a:cxn>
                <a:cxn ang="0">
                  <a:pos x="0" y="438"/>
                </a:cxn>
                <a:cxn ang="0">
                  <a:pos x="391" y="0"/>
                </a:cxn>
                <a:cxn ang="0">
                  <a:pos x="883" y="512"/>
                </a:cxn>
                <a:cxn ang="0">
                  <a:pos x="417" y="1029"/>
                </a:cxn>
              </a:cxnLst>
              <a:rect l="0" t="0" r="r" b="b"/>
              <a:pathLst>
                <a:path w="884" h="1030">
                  <a:moveTo>
                    <a:pt x="417" y="1029"/>
                  </a:moveTo>
                  <a:lnTo>
                    <a:pt x="0" y="438"/>
                  </a:lnTo>
                  <a:lnTo>
                    <a:pt x="391" y="0"/>
                  </a:lnTo>
                  <a:lnTo>
                    <a:pt x="883" y="512"/>
                  </a:lnTo>
                  <a:lnTo>
                    <a:pt x="417" y="1029"/>
                  </a:lnTo>
                </a:path>
              </a:pathLst>
            </a:custGeom>
            <a:grpFill/>
            <a:ln w="12700" cap="rnd" cmpd="sng">
              <a:solidFill>
                <a:srgbClr val="000000"/>
              </a:solidFill>
              <a:prstDash val="solid"/>
              <a:round/>
              <a:headEnd type="none" w="med" len="med"/>
              <a:tailEnd type="none" w="med" len="med"/>
            </a:ln>
            <a:effectLst/>
          </p:spPr>
          <p:txBody>
            <a:bodyPr/>
            <a:lstStyle/>
            <a:p>
              <a:endParaRPr lang="en-US"/>
            </a:p>
          </p:txBody>
        </p:sp>
        <p:sp>
          <p:nvSpPr>
            <p:cNvPr id="18438" name="Freeform 6"/>
            <p:cNvSpPr>
              <a:spLocks/>
            </p:cNvSpPr>
            <p:nvPr/>
          </p:nvSpPr>
          <p:spPr bwMode="auto">
            <a:xfrm>
              <a:off x="769" y="2803"/>
              <a:ext cx="4117" cy="441"/>
            </a:xfrm>
            <a:custGeom>
              <a:avLst/>
              <a:gdLst/>
              <a:ahLst/>
              <a:cxnLst>
                <a:cxn ang="0">
                  <a:pos x="0" y="440"/>
                </a:cxn>
                <a:cxn ang="0">
                  <a:pos x="3725" y="440"/>
                </a:cxn>
                <a:cxn ang="0">
                  <a:pos x="4116" y="0"/>
                </a:cxn>
                <a:cxn ang="0">
                  <a:pos x="525" y="0"/>
                </a:cxn>
                <a:cxn ang="0">
                  <a:pos x="0" y="440"/>
                </a:cxn>
              </a:cxnLst>
              <a:rect l="0" t="0" r="r" b="b"/>
              <a:pathLst>
                <a:path w="4117" h="441">
                  <a:moveTo>
                    <a:pt x="0" y="440"/>
                  </a:moveTo>
                  <a:lnTo>
                    <a:pt x="3725" y="440"/>
                  </a:lnTo>
                  <a:lnTo>
                    <a:pt x="4116" y="0"/>
                  </a:lnTo>
                  <a:lnTo>
                    <a:pt x="525" y="0"/>
                  </a:lnTo>
                  <a:lnTo>
                    <a:pt x="0" y="440"/>
                  </a:lnTo>
                </a:path>
              </a:pathLst>
            </a:custGeom>
            <a:grpFill/>
            <a:ln w="12700" cap="rnd" cmpd="sng">
              <a:solidFill>
                <a:srgbClr val="000000"/>
              </a:solidFill>
              <a:prstDash val="solid"/>
              <a:round/>
              <a:headEnd type="none" w="med" len="med"/>
              <a:tailEnd type="none" w="med" len="med"/>
            </a:ln>
            <a:effectLst/>
          </p:spPr>
          <p:txBody>
            <a:bodyPr/>
            <a:lstStyle/>
            <a:p>
              <a:endParaRPr lang="en-US"/>
            </a:p>
          </p:txBody>
        </p:sp>
        <p:sp>
          <p:nvSpPr>
            <p:cNvPr id="18439" name="Freeform 7"/>
            <p:cNvSpPr>
              <a:spLocks/>
            </p:cNvSpPr>
            <p:nvPr/>
          </p:nvSpPr>
          <p:spPr bwMode="auto">
            <a:xfrm>
              <a:off x="367" y="3241"/>
              <a:ext cx="4547" cy="593"/>
            </a:xfrm>
            <a:custGeom>
              <a:avLst/>
              <a:gdLst/>
              <a:ahLst/>
              <a:cxnLst>
                <a:cxn ang="0">
                  <a:pos x="400" y="0"/>
                </a:cxn>
                <a:cxn ang="0">
                  <a:pos x="4125" y="0"/>
                </a:cxn>
                <a:cxn ang="0">
                  <a:pos x="4546" y="592"/>
                </a:cxn>
                <a:cxn ang="0">
                  <a:pos x="0" y="592"/>
                </a:cxn>
                <a:cxn ang="0">
                  <a:pos x="400" y="0"/>
                </a:cxn>
              </a:cxnLst>
              <a:rect l="0" t="0" r="r" b="b"/>
              <a:pathLst>
                <a:path w="4547" h="593">
                  <a:moveTo>
                    <a:pt x="400" y="0"/>
                  </a:moveTo>
                  <a:lnTo>
                    <a:pt x="4125" y="0"/>
                  </a:lnTo>
                  <a:lnTo>
                    <a:pt x="4546" y="592"/>
                  </a:lnTo>
                  <a:lnTo>
                    <a:pt x="0" y="592"/>
                  </a:lnTo>
                  <a:lnTo>
                    <a:pt x="400" y="0"/>
                  </a:lnTo>
                </a:path>
              </a:pathLst>
            </a:custGeom>
            <a:grpFill/>
            <a:ln w="12700" cap="rnd" cmpd="sng">
              <a:solidFill>
                <a:srgbClr val="000000"/>
              </a:solidFill>
              <a:prstDash val="solid"/>
              <a:round/>
              <a:headEnd type="none" w="med" len="med"/>
              <a:tailEnd type="none" w="med" len="med"/>
            </a:ln>
            <a:effectLst/>
          </p:spPr>
          <p:txBody>
            <a:bodyPr/>
            <a:lstStyle/>
            <a:p>
              <a:endParaRPr lang="en-US"/>
            </a:p>
          </p:txBody>
        </p:sp>
      </p:grpSp>
      <p:grpSp>
        <p:nvGrpSpPr>
          <p:cNvPr id="3" name="Group 12"/>
          <p:cNvGrpSpPr>
            <a:grpSpLocks/>
          </p:cNvGrpSpPr>
          <p:nvPr/>
        </p:nvGrpSpPr>
        <p:grpSpPr bwMode="auto">
          <a:xfrm>
            <a:off x="1336675" y="3521075"/>
            <a:ext cx="6307138" cy="1481138"/>
            <a:chOff x="842" y="2218"/>
            <a:chExt cx="3973" cy="933"/>
          </a:xfrm>
          <a:solidFill>
            <a:schemeClr val="accent5">
              <a:lumMod val="60000"/>
              <a:lumOff val="40000"/>
            </a:schemeClr>
          </a:solidFill>
        </p:grpSpPr>
        <p:sp>
          <p:nvSpPr>
            <p:cNvPr id="18441" name="Freeform 9"/>
            <p:cNvSpPr>
              <a:spLocks/>
            </p:cNvSpPr>
            <p:nvPr/>
          </p:nvSpPr>
          <p:spPr bwMode="auto">
            <a:xfrm>
              <a:off x="4035" y="2218"/>
              <a:ext cx="780" cy="933"/>
            </a:xfrm>
            <a:custGeom>
              <a:avLst/>
              <a:gdLst/>
              <a:ahLst/>
              <a:cxnLst>
                <a:cxn ang="0">
                  <a:pos x="397" y="932"/>
                </a:cxn>
                <a:cxn ang="0">
                  <a:pos x="0" y="326"/>
                </a:cxn>
                <a:cxn ang="0">
                  <a:pos x="291" y="0"/>
                </a:cxn>
                <a:cxn ang="0">
                  <a:pos x="779" y="514"/>
                </a:cxn>
                <a:cxn ang="0">
                  <a:pos x="397" y="932"/>
                </a:cxn>
              </a:cxnLst>
              <a:rect l="0" t="0" r="r" b="b"/>
              <a:pathLst>
                <a:path w="780" h="933">
                  <a:moveTo>
                    <a:pt x="397" y="932"/>
                  </a:moveTo>
                  <a:lnTo>
                    <a:pt x="0" y="326"/>
                  </a:lnTo>
                  <a:lnTo>
                    <a:pt x="291" y="0"/>
                  </a:lnTo>
                  <a:lnTo>
                    <a:pt x="779" y="514"/>
                  </a:lnTo>
                  <a:lnTo>
                    <a:pt x="397" y="932"/>
                  </a:lnTo>
                </a:path>
              </a:pathLst>
            </a:custGeom>
            <a:grpFill/>
            <a:ln w="12700" cap="rnd" cmpd="sng">
              <a:solidFill>
                <a:srgbClr val="000000"/>
              </a:solidFill>
              <a:prstDash val="solid"/>
              <a:round/>
              <a:headEnd type="none" w="med" len="med"/>
              <a:tailEnd type="none" w="med" len="med"/>
            </a:ln>
            <a:effectLst/>
          </p:spPr>
          <p:txBody>
            <a:bodyPr/>
            <a:lstStyle/>
            <a:p>
              <a:endParaRPr lang="en-US"/>
            </a:p>
          </p:txBody>
        </p:sp>
        <p:sp>
          <p:nvSpPr>
            <p:cNvPr id="18442" name="Freeform 10"/>
            <p:cNvSpPr>
              <a:spLocks/>
            </p:cNvSpPr>
            <p:nvPr/>
          </p:nvSpPr>
          <p:spPr bwMode="auto">
            <a:xfrm>
              <a:off x="1235" y="2218"/>
              <a:ext cx="3093" cy="329"/>
            </a:xfrm>
            <a:custGeom>
              <a:avLst/>
              <a:gdLst/>
              <a:ahLst/>
              <a:cxnLst>
                <a:cxn ang="0">
                  <a:pos x="0" y="328"/>
                </a:cxn>
                <a:cxn ang="0">
                  <a:pos x="2801" y="328"/>
                </a:cxn>
                <a:cxn ang="0">
                  <a:pos x="3092" y="0"/>
                </a:cxn>
                <a:cxn ang="0">
                  <a:pos x="553" y="2"/>
                </a:cxn>
                <a:cxn ang="0">
                  <a:pos x="0" y="328"/>
                </a:cxn>
              </a:cxnLst>
              <a:rect l="0" t="0" r="r" b="b"/>
              <a:pathLst>
                <a:path w="3093" h="329">
                  <a:moveTo>
                    <a:pt x="0" y="328"/>
                  </a:moveTo>
                  <a:lnTo>
                    <a:pt x="2801" y="328"/>
                  </a:lnTo>
                  <a:lnTo>
                    <a:pt x="3092" y="0"/>
                  </a:lnTo>
                  <a:lnTo>
                    <a:pt x="553" y="2"/>
                  </a:lnTo>
                  <a:lnTo>
                    <a:pt x="0" y="328"/>
                  </a:lnTo>
                </a:path>
              </a:pathLst>
            </a:custGeom>
            <a:grpFill/>
            <a:ln w="12700" cap="rnd" cmpd="sng">
              <a:solidFill>
                <a:srgbClr val="000000"/>
              </a:solidFill>
              <a:prstDash val="solid"/>
              <a:round/>
              <a:headEnd type="none" w="med" len="med"/>
              <a:tailEnd type="none" w="med" len="med"/>
            </a:ln>
            <a:effectLst/>
          </p:spPr>
          <p:txBody>
            <a:bodyPr/>
            <a:lstStyle/>
            <a:p>
              <a:endParaRPr lang="en-US"/>
            </a:p>
          </p:txBody>
        </p:sp>
        <p:sp>
          <p:nvSpPr>
            <p:cNvPr id="18443" name="Freeform 11"/>
            <p:cNvSpPr>
              <a:spLocks/>
            </p:cNvSpPr>
            <p:nvPr/>
          </p:nvSpPr>
          <p:spPr bwMode="auto">
            <a:xfrm>
              <a:off x="842" y="2544"/>
              <a:ext cx="3591" cy="607"/>
            </a:xfrm>
            <a:custGeom>
              <a:avLst/>
              <a:gdLst/>
              <a:ahLst/>
              <a:cxnLst>
                <a:cxn ang="0">
                  <a:pos x="0" y="606"/>
                </a:cxn>
                <a:cxn ang="0">
                  <a:pos x="3590" y="606"/>
                </a:cxn>
                <a:cxn ang="0">
                  <a:pos x="3193" y="0"/>
                </a:cxn>
                <a:cxn ang="0">
                  <a:pos x="394" y="0"/>
                </a:cxn>
                <a:cxn ang="0">
                  <a:pos x="0" y="606"/>
                </a:cxn>
              </a:cxnLst>
              <a:rect l="0" t="0" r="r" b="b"/>
              <a:pathLst>
                <a:path w="3591" h="607">
                  <a:moveTo>
                    <a:pt x="0" y="606"/>
                  </a:moveTo>
                  <a:lnTo>
                    <a:pt x="3590" y="606"/>
                  </a:lnTo>
                  <a:lnTo>
                    <a:pt x="3193" y="0"/>
                  </a:lnTo>
                  <a:lnTo>
                    <a:pt x="394" y="0"/>
                  </a:lnTo>
                  <a:lnTo>
                    <a:pt x="0" y="606"/>
                  </a:lnTo>
                </a:path>
              </a:pathLst>
            </a:custGeom>
            <a:grpFill/>
            <a:ln w="12700" cap="rnd" cmpd="sng">
              <a:solidFill>
                <a:srgbClr val="000000"/>
              </a:solidFill>
              <a:prstDash val="solid"/>
              <a:round/>
              <a:headEnd type="none" w="med" len="med"/>
              <a:tailEnd type="none" w="med" len="med"/>
            </a:ln>
            <a:effectLst/>
          </p:spPr>
          <p:txBody>
            <a:bodyPr/>
            <a:lstStyle/>
            <a:p>
              <a:endParaRPr lang="en-US"/>
            </a:p>
          </p:txBody>
        </p:sp>
      </p:grpSp>
      <p:grpSp>
        <p:nvGrpSpPr>
          <p:cNvPr id="4" name="Group 16"/>
          <p:cNvGrpSpPr>
            <a:grpSpLocks/>
          </p:cNvGrpSpPr>
          <p:nvPr/>
        </p:nvGrpSpPr>
        <p:grpSpPr bwMode="auto">
          <a:xfrm>
            <a:off x="2065338" y="2605088"/>
            <a:ext cx="4686300" cy="1285875"/>
            <a:chOff x="1301" y="1641"/>
            <a:chExt cx="2952" cy="810"/>
          </a:xfrm>
          <a:solidFill>
            <a:schemeClr val="accent1">
              <a:lumMod val="60000"/>
              <a:lumOff val="40000"/>
            </a:schemeClr>
          </a:solidFill>
        </p:grpSpPr>
        <p:sp>
          <p:nvSpPr>
            <p:cNvPr id="18445" name="Freeform 13"/>
            <p:cNvSpPr>
              <a:spLocks/>
            </p:cNvSpPr>
            <p:nvPr/>
          </p:nvSpPr>
          <p:spPr bwMode="auto">
            <a:xfrm>
              <a:off x="3570" y="1641"/>
              <a:ext cx="683" cy="809"/>
            </a:xfrm>
            <a:custGeom>
              <a:avLst/>
              <a:gdLst/>
              <a:ahLst/>
              <a:cxnLst>
                <a:cxn ang="0">
                  <a:pos x="0" y="220"/>
                </a:cxn>
                <a:cxn ang="0">
                  <a:pos x="405" y="808"/>
                </a:cxn>
                <a:cxn ang="0">
                  <a:pos x="682" y="506"/>
                </a:cxn>
                <a:cxn ang="0">
                  <a:pos x="197" y="0"/>
                </a:cxn>
                <a:cxn ang="0">
                  <a:pos x="0" y="220"/>
                </a:cxn>
              </a:cxnLst>
              <a:rect l="0" t="0" r="r" b="b"/>
              <a:pathLst>
                <a:path w="683" h="809">
                  <a:moveTo>
                    <a:pt x="0" y="220"/>
                  </a:moveTo>
                  <a:lnTo>
                    <a:pt x="405" y="808"/>
                  </a:lnTo>
                  <a:lnTo>
                    <a:pt x="682" y="506"/>
                  </a:lnTo>
                  <a:lnTo>
                    <a:pt x="197" y="0"/>
                  </a:lnTo>
                  <a:lnTo>
                    <a:pt x="0" y="220"/>
                  </a:lnTo>
                </a:path>
              </a:pathLst>
            </a:custGeom>
            <a:grpFill/>
            <a:ln w="12700" cap="rnd" cmpd="sng">
              <a:solidFill>
                <a:srgbClr val="000000"/>
              </a:solidFill>
              <a:prstDash val="solid"/>
              <a:round/>
              <a:headEnd type="none" w="med" len="med"/>
              <a:tailEnd type="none" w="med" len="med"/>
            </a:ln>
            <a:effectLst/>
          </p:spPr>
          <p:txBody>
            <a:bodyPr/>
            <a:lstStyle/>
            <a:p>
              <a:endParaRPr lang="en-US"/>
            </a:p>
          </p:txBody>
        </p:sp>
        <p:sp>
          <p:nvSpPr>
            <p:cNvPr id="18446" name="Freeform 14"/>
            <p:cNvSpPr>
              <a:spLocks/>
            </p:cNvSpPr>
            <p:nvPr/>
          </p:nvSpPr>
          <p:spPr bwMode="auto">
            <a:xfrm>
              <a:off x="1699" y="1641"/>
              <a:ext cx="2067" cy="220"/>
            </a:xfrm>
            <a:custGeom>
              <a:avLst/>
              <a:gdLst/>
              <a:ahLst/>
              <a:cxnLst>
                <a:cxn ang="0">
                  <a:pos x="0" y="219"/>
                </a:cxn>
                <a:cxn ang="0">
                  <a:pos x="1870" y="219"/>
                </a:cxn>
                <a:cxn ang="0">
                  <a:pos x="2066" y="0"/>
                </a:cxn>
                <a:cxn ang="0">
                  <a:pos x="522" y="0"/>
                </a:cxn>
                <a:cxn ang="0">
                  <a:pos x="0" y="219"/>
                </a:cxn>
              </a:cxnLst>
              <a:rect l="0" t="0" r="r" b="b"/>
              <a:pathLst>
                <a:path w="2067" h="220">
                  <a:moveTo>
                    <a:pt x="0" y="219"/>
                  </a:moveTo>
                  <a:lnTo>
                    <a:pt x="1870" y="219"/>
                  </a:lnTo>
                  <a:lnTo>
                    <a:pt x="2066" y="0"/>
                  </a:lnTo>
                  <a:lnTo>
                    <a:pt x="522" y="0"/>
                  </a:lnTo>
                  <a:lnTo>
                    <a:pt x="0" y="219"/>
                  </a:lnTo>
                </a:path>
              </a:pathLst>
            </a:custGeom>
            <a:grpFill/>
            <a:ln w="12700" cap="rnd" cmpd="sng">
              <a:solidFill>
                <a:srgbClr val="000000"/>
              </a:solidFill>
              <a:prstDash val="solid"/>
              <a:round/>
              <a:headEnd type="none" w="med" len="med"/>
              <a:tailEnd type="none" w="med" len="med"/>
            </a:ln>
            <a:effectLst/>
          </p:spPr>
          <p:txBody>
            <a:bodyPr/>
            <a:lstStyle/>
            <a:p>
              <a:endParaRPr lang="en-US"/>
            </a:p>
          </p:txBody>
        </p:sp>
        <p:sp>
          <p:nvSpPr>
            <p:cNvPr id="18447" name="Freeform 15"/>
            <p:cNvSpPr>
              <a:spLocks/>
            </p:cNvSpPr>
            <p:nvPr/>
          </p:nvSpPr>
          <p:spPr bwMode="auto">
            <a:xfrm>
              <a:off x="1301" y="1860"/>
              <a:ext cx="2673" cy="591"/>
            </a:xfrm>
            <a:custGeom>
              <a:avLst/>
              <a:gdLst/>
              <a:ahLst/>
              <a:cxnLst>
                <a:cxn ang="0">
                  <a:pos x="0" y="590"/>
                </a:cxn>
                <a:cxn ang="0">
                  <a:pos x="2672" y="590"/>
                </a:cxn>
                <a:cxn ang="0">
                  <a:pos x="2268" y="0"/>
                </a:cxn>
                <a:cxn ang="0">
                  <a:pos x="398" y="0"/>
                </a:cxn>
                <a:cxn ang="0">
                  <a:pos x="0" y="590"/>
                </a:cxn>
              </a:cxnLst>
              <a:rect l="0" t="0" r="r" b="b"/>
              <a:pathLst>
                <a:path w="2673" h="591">
                  <a:moveTo>
                    <a:pt x="0" y="590"/>
                  </a:moveTo>
                  <a:lnTo>
                    <a:pt x="2672" y="590"/>
                  </a:lnTo>
                  <a:lnTo>
                    <a:pt x="2268" y="0"/>
                  </a:lnTo>
                  <a:lnTo>
                    <a:pt x="398" y="0"/>
                  </a:lnTo>
                  <a:lnTo>
                    <a:pt x="0" y="590"/>
                  </a:lnTo>
                </a:path>
              </a:pathLst>
            </a:custGeom>
            <a:grpFill/>
            <a:ln w="12700" cap="rnd" cmpd="sng">
              <a:solidFill>
                <a:srgbClr val="000000"/>
              </a:solidFill>
              <a:prstDash val="solid"/>
              <a:round/>
              <a:headEnd type="none" w="med" len="med"/>
              <a:tailEnd type="none" w="med" len="med"/>
            </a:ln>
            <a:effectLst/>
          </p:spPr>
          <p:txBody>
            <a:bodyPr/>
            <a:lstStyle/>
            <a:p>
              <a:endParaRPr lang="en-US"/>
            </a:p>
          </p:txBody>
        </p:sp>
      </p:grpSp>
      <p:grpSp>
        <p:nvGrpSpPr>
          <p:cNvPr id="5" name="Group 20"/>
          <p:cNvGrpSpPr>
            <a:grpSpLocks/>
          </p:cNvGrpSpPr>
          <p:nvPr/>
        </p:nvGrpSpPr>
        <p:grpSpPr bwMode="auto">
          <a:xfrm>
            <a:off x="2805113" y="1673225"/>
            <a:ext cx="3055937" cy="1123950"/>
            <a:chOff x="1767" y="1054"/>
            <a:chExt cx="1925" cy="708"/>
          </a:xfrm>
          <a:solidFill>
            <a:schemeClr val="tx2">
              <a:lumMod val="20000"/>
              <a:lumOff val="80000"/>
            </a:schemeClr>
          </a:solidFill>
        </p:grpSpPr>
        <p:sp>
          <p:nvSpPr>
            <p:cNvPr id="18449" name="Freeform 17"/>
            <p:cNvSpPr>
              <a:spLocks/>
            </p:cNvSpPr>
            <p:nvPr/>
          </p:nvSpPr>
          <p:spPr bwMode="auto">
            <a:xfrm>
              <a:off x="3104" y="1055"/>
              <a:ext cx="588" cy="707"/>
            </a:xfrm>
            <a:custGeom>
              <a:avLst/>
              <a:gdLst/>
              <a:ahLst/>
              <a:cxnLst>
                <a:cxn ang="0">
                  <a:pos x="402" y="706"/>
                </a:cxn>
                <a:cxn ang="0">
                  <a:pos x="587" y="504"/>
                </a:cxn>
                <a:cxn ang="0">
                  <a:pos x="102" y="0"/>
                </a:cxn>
                <a:cxn ang="0">
                  <a:pos x="0" y="107"/>
                </a:cxn>
                <a:cxn ang="0">
                  <a:pos x="402" y="706"/>
                </a:cxn>
              </a:cxnLst>
              <a:rect l="0" t="0" r="r" b="b"/>
              <a:pathLst>
                <a:path w="588" h="707">
                  <a:moveTo>
                    <a:pt x="402" y="706"/>
                  </a:moveTo>
                  <a:lnTo>
                    <a:pt x="587" y="504"/>
                  </a:lnTo>
                  <a:lnTo>
                    <a:pt x="102" y="0"/>
                  </a:lnTo>
                  <a:lnTo>
                    <a:pt x="0" y="107"/>
                  </a:lnTo>
                  <a:lnTo>
                    <a:pt x="402" y="706"/>
                  </a:lnTo>
                </a:path>
              </a:pathLst>
            </a:custGeom>
            <a:grpFill/>
            <a:ln w="12700" cap="rnd" cmpd="sng">
              <a:solidFill>
                <a:srgbClr val="000000"/>
              </a:solidFill>
              <a:prstDash val="solid"/>
              <a:round/>
              <a:headEnd type="none" w="med" len="med"/>
              <a:tailEnd type="none" w="med" len="med"/>
            </a:ln>
            <a:effectLst/>
          </p:spPr>
          <p:txBody>
            <a:bodyPr/>
            <a:lstStyle/>
            <a:p>
              <a:endParaRPr lang="en-US"/>
            </a:p>
          </p:txBody>
        </p:sp>
        <p:sp>
          <p:nvSpPr>
            <p:cNvPr id="18450" name="Freeform 18"/>
            <p:cNvSpPr>
              <a:spLocks/>
            </p:cNvSpPr>
            <p:nvPr/>
          </p:nvSpPr>
          <p:spPr bwMode="auto">
            <a:xfrm>
              <a:off x="2174" y="1054"/>
              <a:ext cx="1031" cy="107"/>
            </a:xfrm>
            <a:custGeom>
              <a:avLst/>
              <a:gdLst/>
              <a:ahLst/>
              <a:cxnLst>
                <a:cxn ang="0">
                  <a:pos x="0" y="106"/>
                </a:cxn>
                <a:cxn ang="0">
                  <a:pos x="929" y="106"/>
                </a:cxn>
                <a:cxn ang="0">
                  <a:pos x="1030" y="0"/>
                </a:cxn>
                <a:cxn ang="0">
                  <a:pos x="321" y="0"/>
                </a:cxn>
                <a:cxn ang="0">
                  <a:pos x="0" y="106"/>
                </a:cxn>
              </a:cxnLst>
              <a:rect l="0" t="0" r="r" b="b"/>
              <a:pathLst>
                <a:path w="1031" h="107">
                  <a:moveTo>
                    <a:pt x="0" y="106"/>
                  </a:moveTo>
                  <a:lnTo>
                    <a:pt x="929" y="106"/>
                  </a:lnTo>
                  <a:lnTo>
                    <a:pt x="1030" y="0"/>
                  </a:lnTo>
                  <a:lnTo>
                    <a:pt x="321" y="0"/>
                  </a:lnTo>
                  <a:lnTo>
                    <a:pt x="0" y="106"/>
                  </a:lnTo>
                </a:path>
              </a:pathLst>
            </a:custGeom>
            <a:grpFill/>
            <a:ln w="12700" cap="rnd" cmpd="sng">
              <a:solidFill>
                <a:srgbClr val="000000"/>
              </a:solidFill>
              <a:prstDash val="solid"/>
              <a:round/>
              <a:headEnd type="none" w="med" len="med"/>
              <a:tailEnd type="none" w="med" len="med"/>
            </a:ln>
            <a:effectLst/>
          </p:spPr>
          <p:txBody>
            <a:bodyPr/>
            <a:lstStyle/>
            <a:p>
              <a:endParaRPr lang="en-US"/>
            </a:p>
          </p:txBody>
        </p:sp>
        <p:sp>
          <p:nvSpPr>
            <p:cNvPr id="18451" name="Freeform 19"/>
            <p:cNvSpPr>
              <a:spLocks/>
            </p:cNvSpPr>
            <p:nvPr/>
          </p:nvSpPr>
          <p:spPr bwMode="auto">
            <a:xfrm>
              <a:off x="1767" y="1160"/>
              <a:ext cx="1740" cy="602"/>
            </a:xfrm>
            <a:custGeom>
              <a:avLst/>
              <a:gdLst/>
              <a:ahLst/>
              <a:cxnLst>
                <a:cxn ang="0">
                  <a:pos x="0" y="601"/>
                </a:cxn>
                <a:cxn ang="0">
                  <a:pos x="1739" y="601"/>
                </a:cxn>
                <a:cxn ang="0">
                  <a:pos x="1336" y="0"/>
                </a:cxn>
                <a:cxn ang="0">
                  <a:pos x="405" y="0"/>
                </a:cxn>
                <a:cxn ang="0">
                  <a:pos x="0" y="601"/>
                </a:cxn>
              </a:cxnLst>
              <a:rect l="0" t="0" r="r" b="b"/>
              <a:pathLst>
                <a:path w="1740" h="602">
                  <a:moveTo>
                    <a:pt x="0" y="601"/>
                  </a:moveTo>
                  <a:lnTo>
                    <a:pt x="1739" y="601"/>
                  </a:lnTo>
                  <a:lnTo>
                    <a:pt x="1336" y="0"/>
                  </a:lnTo>
                  <a:lnTo>
                    <a:pt x="405" y="0"/>
                  </a:lnTo>
                  <a:lnTo>
                    <a:pt x="0" y="601"/>
                  </a:lnTo>
                </a:path>
              </a:pathLst>
            </a:custGeom>
            <a:grpFill/>
            <a:ln w="12700" cap="rnd" cmpd="sng">
              <a:solidFill>
                <a:srgbClr val="000000"/>
              </a:solidFill>
              <a:prstDash val="solid"/>
              <a:round/>
              <a:headEnd type="none" w="med" len="med"/>
              <a:tailEnd type="none" w="med" len="med"/>
            </a:ln>
            <a:effectLst/>
          </p:spPr>
          <p:txBody>
            <a:bodyPr/>
            <a:lstStyle/>
            <a:p>
              <a:endParaRPr lang="en-US"/>
            </a:p>
          </p:txBody>
        </p:sp>
      </p:grpSp>
      <p:sp>
        <p:nvSpPr>
          <p:cNvPr id="18453" name="Rectangle 21"/>
          <p:cNvSpPr>
            <a:spLocks noChangeArrowheads="1"/>
          </p:cNvSpPr>
          <p:nvPr/>
        </p:nvSpPr>
        <p:spPr bwMode="auto">
          <a:xfrm>
            <a:off x="1677988" y="5419725"/>
            <a:ext cx="5586412" cy="423863"/>
          </a:xfrm>
          <a:prstGeom prst="rect">
            <a:avLst/>
          </a:prstGeom>
          <a:noFill/>
          <a:ln w="12700">
            <a:noFill/>
            <a:miter lim="800000"/>
            <a:headEnd/>
            <a:tailEnd/>
          </a:ln>
          <a:effectLst/>
        </p:spPr>
        <p:txBody>
          <a:bodyPr wrap="none" lIns="90488" tIns="44450" rIns="90488" bIns="44450">
            <a:spAutoFit/>
          </a:bodyPr>
          <a:lstStyle/>
          <a:p>
            <a:r>
              <a:rPr lang="en-US" sz="2200" b="1"/>
              <a:t>PHYSIOLOGICAL OR SURVIVAL NEEDS</a:t>
            </a:r>
          </a:p>
        </p:txBody>
      </p:sp>
      <p:sp>
        <p:nvSpPr>
          <p:cNvPr id="18454" name="Rectangle 22"/>
          <p:cNvSpPr>
            <a:spLocks noChangeArrowheads="1"/>
          </p:cNvSpPr>
          <p:nvPr/>
        </p:nvSpPr>
        <p:spPr bwMode="auto">
          <a:xfrm>
            <a:off x="2959100" y="4329113"/>
            <a:ext cx="2478088" cy="454025"/>
          </a:xfrm>
          <a:prstGeom prst="rect">
            <a:avLst/>
          </a:prstGeom>
          <a:noFill/>
          <a:ln w="12700">
            <a:noFill/>
            <a:miter lim="800000"/>
            <a:headEnd/>
            <a:tailEnd/>
          </a:ln>
          <a:effectLst/>
        </p:spPr>
        <p:txBody>
          <a:bodyPr wrap="none" lIns="90488" tIns="44450" rIns="90488" bIns="44450">
            <a:spAutoFit/>
          </a:bodyPr>
          <a:lstStyle/>
          <a:p>
            <a:r>
              <a:rPr lang="en-US" b="1"/>
              <a:t>SAFETY NEEDS</a:t>
            </a:r>
          </a:p>
        </p:txBody>
      </p:sp>
      <p:sp>
        <p:nvSpPr>
          <p:cNvPr id="18455" name="Rectangle 23"/>
          <p:cNvSpPr>
            <a:spLocks noChangeArrowheads="1"/>
          </p:cNvSpPr>
          <p:nvPr/>
        </p:nvSpPr>
        <p:spPr bwMode="auto">
          <a:xfrm>
            <a:off x="2578100" y="3079750"/>
            <a:ext cx="3360738" cy="698500"/>
          </a:xfrm>
          <a:prstGeom prst="rect">
            <a:avLst/>
          </a:prstGeom>
          <a:noFill/>
          <a:ln w="12700">
            <a:noFill/>
            <a:miter lim="800000"/>
            <a:headEnd/>
            <a:tailEnd/>
          </a:ln>
          <a:effectLst/>
        </p:spPr>
        <p:txBody>
          <a:bodyPr wrap="none" lIns="90488" tIns="44450" rIns="90488" bIns="44450">
            <a:spAutoFit/>
          </a:bodyPr>
          <a:lstStyle/>
          <a:p>
            <a:r>
              <a:rPr lang="en-US" sz="2000" b="1" dirty="0"/>
              <a:t>LOVE, AFFECTION, AND</a:t>
            </a:r>
          </a:p>
          <a:p>
            <a:r>
              <a:rPr lang="en-US" sz="2000" b="1" dirty="0"/>
              <a:t> BELONGINGNESS NEEDS</a:t>
            </a:r>
          </a:p>
        </p:txBody>
      </p:sp>
      <p:sp>
        <p:nvSpPr>
          <p:cNvPr id="18456" name="Rectangle 24"/>
          <p:cNvSpPr>
            <a:spLocks noChangeArrowheads="1"/>
          </p:cNvSpPr>
          <p:nvPr/>
        </p:nvSpPr>
        <p:spPr bwMode="auto">
          <a:xfrm>
            <a:off x="3286125" y="2265363"/>
            <a:ext cx="1952625" cy="363537"/>
          </a:xfrm>
          <a:prstGeom prst="rect">
            <a:avLst/>
          </a:prstGeom>
          <a:noFill/>
          <a:ln w="12700">
            <a:noFill/>
            <a:miter lim="800000"/>
            <a:headEnd/>
            <a:tailEnd/>
          </a:ln>
          <a:effectLst/>
        </p:spPr>
        <p:txBody>
          <a:bodyPr wrap="none" lIns="90488" tIns="44450" rIns="90488" bIns="44450">
            <a:spAutoFit/>
          </a:bodyPr>
          <a:lstStyle/>
          <a:p>
            <a:r>
              <a:rPr lang="en-US" sz="1800" b="1"/>
              <a:t>ESTEEM NEEDS</a:t>
            </a:r>
          </a:p>
        </p:txBody>
      </p:sp>
    </p:spTree>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ChangeArrowheads="1"/>
          </p:cNvSpPr>
          <p:nvPr/>
        </p:nvSpPr>
        <p:spPr bwMode="auto">
          <a:xfrm>
            <a:off x="685800" y="6248400"/>
            <a:ext cx="1905000" cy="457200"/>
          </a:xfrm>
          <a:prstGeom prst="rect">
            <a:avLst/>
          </a:prstGeom>
          <a:noFill/>
          <a:ln w="12700">
            <a:noFill/>
            <a:miter lim="800000"/>
            <a:headEnd/>
            <a:tailEnd/>
          </a:ln>
          <a:effectLst/>
        </p:spPr>
        <p:txBody>
          <a:bodyPr wrap="none" anchor="ctr"/>
          <a:lstStyle/>
          <a:p>
            <a:endParaRPr lang="en-US"/>
          </a:p>
        </p:txBody>
      </p:sp>
      <p:sp>
        <p:nvSpPr>
          <p:cNvPr id="20483" name="Rectangle 3"/>
          <p:cNvSpPr>
            <a:spLocks noChangeArrowheads="1"/>
          </p:cNvSpPr>
          <p:nvPr/>
        </p:nvSpPr>
        <p:spPr bwMode="auto">
          <a:xfrm>
            <a:off x="3124200" y="6248400"/>
            <a:ext cx="2895600" cy="457200"/>
          </a:xfrm>
          <a:prstGeom prst="rect">
            <a:avLst/>
          </a:prstGeom>
          <a:noFill/>
          <a:ln w="12700">
            <a:noFill/>
            <a:miter lim="800000"/>
            <a:headEnd/>
            <a:tailEnd/>
          </a:ln>
          <a:effectLst/>
        </p:spPr>
        <p:txBody>
          <a:bodyPr wrap="none" anchor="ctr"/>
          <a:lstStyle/>
          <a:p>
            <a:endParaRPr lang="en-US"/>
          </a:p>
        </p:txBody>
      </p:sp>
      <p:sp>
        <p:nvSpPr>
          <p:cNvPr id="20484" name="Rectangle 4"/>
          <p:cNvSpPr>
            <a:spLocks noChangeArrowheads="1"/>
          </p:cNvSpPr>
          <p:nvPr/>
        </p:nvSpPr>
        <p:spPr bwMode="auto">
          <a:xfrm>
            <a:off x="685800" y="0"/>
            <a:ext cx="7772400" cy="91440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lIns="90488" tIns="44450" rIns="90488" bIns="44450" anchor="ctr"/>
          <a:lstStyle/>
          <a:p>
            <a:pPr algn="ctr"/>
            <a:r>
              <a:rPr lang="en-US" sz="4400" dirty="0">
                <a:solidFill>
                  <a:schemeClr val="tx2"/>
                </a:solidFill>
                <a:effectLst>
                  <a:outerShdw blurRad="38100" dist="38100" dir="2700000" algn="tl">
                    <a:srgbClr val="000000"/>
                  </a:outerShdw>
                </a:effectLst>
              </a:rPr>
              <a:t>Maslow’s Hierarchy of Needs</a:t>
            </a:r>
          </a:p>
        </p:txBody>
      </p:sp>
      <p:grpSp>
        <p:nvGrpSpPr>
          <p:cNvPr id="2" name="Group 7"/>
          <p:cNvGrpSpPr>
            <a:grpSpLocks/>
          </p:cNvGrpSpPr>
          <p:nvPr/>
        </p:nvGrpSpPr>
        <p:grpSpPr bwMode="auto">
          <a:xfrm>
            <a:off x="2179638" y="838200"/>
            <a:ext cx="4146550" cy="1925638"/>
            <a:chOff x="1373" y="471"/>
            <a:chExt cx="2612" cy="1270"/>
          </a:xfrm>
          <a:solidFill>
            <a:schemeClr val="accent1">
              <a:lumMod val="20000"/>
              <a:lumOff val="80000"/>
            </a:schemeClr>
          </a:solidFill>
        </p:grpSpPr>
        <p:sp>
          <p:nvSpPr>
            <p:cNvPr id="20485" name="Freeform 5"/>
            <p:cNvSpPr>
              <a:spLocks/>
            </p:cNvSpPr>
            <p:nvPr/>
          </p:nvSpPr>
          <p:spPr bwMode="auto">
            <a:xfrm>
              <a:off x="2543" y="471"/>
              <a:ext cx="1442" cy="1270"/>
            </a:xfrm>
            <a:custGeom>
              <a:avLst/>
              <a:gdLst/>
              <a:ahLst/>
              <a:cxnLst>
                <a:cxn ang="0">
                  <a:pos x="1170" y="1269"/>
                </a:cxn>
                <a:cxn ang="0">
                  <a:pos x="1441" y="1071"/>
                </a:cxn>
                <a:cxn ang="0">
                  <a:pos x="0" y="0"/>
                </a:cxn>
                <a:cxn ang="0">
                  <a:pos x="1170" y="1269"/>
                </a:cxn>
              </a:cxnLst>
              <a:rect l="0" t="0" r="r" b="b"/>
              <a:pathLst>
                <a:path w="1442" h="1270">
                  <a:moveTo>
                    <a:pt x="1170" y="1269"/>
                  </a:moveTo>
                  <a:lnTo>
                    <a:pt x="1441" y="1071"/>
                  </a:lnTo>
                  <a:lnTo>
                    <a:pt x="0" y="0"/>
                  </a:lnTo>
                  <a:lnTo>
                    <a:pt x="1170" y="1269"/>
                  </a:lnTo>
                </a:path>
              </a:pathLst>
            </a:custGeom>
            <a:grpFill/>
            <a:ln w="12700" cap="rnd" cmpd="sng">
              <a:solidFill>
                <a:srgbClr val="000000"/>
              </a:solidFill>
              <a:prstDash val="solid"/>
              <a:round/>
              <a:headEnd type="none" w="med" len="med"/>
              <a:tailEnd type="none" w="med" len="med"/>
            </a:ln>
            <a:effectLst/>
          </p:spPr>
          <p:txBody>
            <a:bodyPr/>
            <a:lstStyle/>
            <a:p>
              <a:endParaRPr lang="en-US"/>
            </a:p>
          </p:txBody>
        </p:sp>
        <p:sp>
          <p:nvSpPr>
            <p:cNvPr id="20486" name="Freeform 6"/>
            <p:cNvSpPr>
              <a:spLocks/>
            </p:cNvSpPr>
            <p:nvPr/>
          </p:nvSpPr>
          <p:spPr bwMode="auto">
            <a:xfrm>
              <a:off x="1373" y="471"/>
              <a:ext cx="2342" cy="1270"/>
            </a:xfrm>
            <a:custGeom>
              <a:avLst/>
              <a:gdLst/>
              <a:ahLst/>
              <a:cxnLst>
                <a:cxn ang="0">
                  <a:pos x="0" y="1269"/>
                </a:cxn>
                <a:cxn ang="0">
                  <a:pos x="2341" y="1269"/>
                </a:cxn>
                <a:cxn ang="0">
                  <a:pos x="1170" y="0"/>
                </a:cxn>
                <a:cxn ang="0">
                  <a:pos x="0" y="1269"/>
                </a:cxn>
              </a:cxnLst>
              <a:rect l="0" t="0" r="r" b="b"/>
              <a:pathLst>
                <a:path w="2342" h="1270">
                  <a:moveTo>
                    <a:pt x="0" y="1269"/>
                  </a:moveTo>
                  <a:lnTo>
                    <a:pt x="2341" y="1269"/>
                  </a:lnTo>
                  <a:lnTo>
                    <a:pt x="1170" y="0"/>
                  </a:lnTo>
                  <a:lnTo>
                    <a:pt x="0" y="1269"/>
                  </a:lnTo>
                </a:path>
              </a:pathLst>
            </a:custGeom>
            <a:grpFill/>
            <a:ln w="12700" cap="rnd" cmpd="sng">
              <a:solidFill>
                <a:srgbClr val="000000"/>
              </a:solidFill>
              <a:prstDash val="solid"/>
              <a:round/>
              <a:headEnd type="none" w="med" len="med"/>
              <a:tailEnd type="none" w="med" len="med"/>
            </a:ln>
            <a:effectLst/>
          </p:spPr>
          <p:txBody>
            <a:bodyPr/>
            <a:lstStyle/>
            <a:p>
              <a:endParaRPr lang="en-US"/>
            </a:p>
          </p:txBody>
        </p:sp>
      </p:grpSp>
      <p:sp>
        <p:nvSpPr>
          <p:cNvPr id="20488" name="Rectangle 8"/>
          <p:cNvSpPr>
            <a:spLocks noChangeArrowheads="1"/>
          </p:cNvSpPr>
          <p:nvPr/>
        </p:nvSpPr>
        <p:spPr bwMode="auto">
          <a:xfrm>
            <a:off x="2794000" y="1938338"/>
            <a:ext cx="2359025" cy="758825"/>
          </a:xfrm>
          <a:prstGeom prst="rect">
            <a:avLst/>
          </a:prstGeom>
          <a:noFill/>
          <a:ln w="12700">
            <a:noFill/>
            <a:miter lim="800000"/>
            <a:headEnd/>
            <a:tailEnd/>
          </a:ln>
          <a:effectLst/>
        </p:spPr>
        <p:txBody>
          <a:bodyPr wrap="none" lIns="90488" tIns="44450" rIns="90488" bIns="44450">
            <a:spAutoFit/>
          </a:bodyPr>
          <a:lstStyle/>
          <a:p>
            <a:pPr algn="ctr"/>
            <a:r>
              <a:rPr lang="en-US" b="1" dirty="0">
                <a:effectLst>
                  <a:outerShdw blurRad="38100" dist="38100" dir="2700000" algn="tl">
                    <a:srgbClr val="000000"/>
                  </a:outerShdw>
                </a:effectLst>
              </a:rPr>
              <a:t>SELF-</a:t>
            </a:r>
            <a:endParaRPr lang="en-US" sz="2000" b="1" dirty="0">
              <a:effectLst>
                <a:outerShdw blurRad="38100" dist="38100" dir="2700000" algn="tl">
                  <a:srgbClr val="000000"/>
                </a:outerShdw>
              </a:effectLst>
            </a:endParaRPr>
          </a:p>
          <a:p>
            <a:pPr algn="ctr"/>
            <a:r>
              <a:rPr lang="en-US" sz="2000" b="1" dirty="0">
                <a:effectLst>
                  <a:outerShdw blurRad="38100" dist="38100" dir="2700000" algn="tl">
                    <a:srgbClr val="000000"/>
                  </a:outerShdw>
                </a:effectLst>
              </a:rPr>
              <a:t>ACTUALIZATION</a:t>
            </a:r>
          </a:p>
        </p:txBody>
      </p:sp>
      <p:sp>
        <p:nvSpPr>
          <p:cNvPr id="20489" name="Rectangle 9"/>
          <p:cNvSpPr>
            <a:spLocks noChangeArrowheads="1"/>
          </p:cNvSpPr>
          <p:nvPr/>
        </p:nvSpPr>
        <p:spPr bwMode="auto">
          <a:xfrm>
            <a:off x="3503613" y="1174750"/>
            <a:ext cx="1028700" cy="819150"/>
          </a:xfrm>
          <a:prstGeom prst="rect">
            <a:avLst/>
          </a:prstGeom>
          <a:noFill/>
          <a:ln w="12700">
            <a:noFill/>
            <a:miter lim="800000"/>
            <a:headEnd/>
            <a:tailEnd/>
          </a:ln>
          <a:effectLst/>
        </p:spPr>
        <p:txBody>
          <a:bodyPr wrap="none" lIns="90488" tIns="44450" rIns="90488" bIns="44450">
            <a:spAutoFit/>
          </a:bodyPr>
          <a:lstStyle/>
          <a:p>
            <a:pPr algn="ctr"/>
            <a:r>
              <a:rPr lang="en-US" b="1">
                <a:effectLst>
                  <a:outerShdw blurRad="38100" dist="38100" dir="2700000" algn="tl">
                    <a:srgbClr val="000000"/>
                  </a:outerShdw>
                </a:effectLst>
              </a:rPr>
              <a:t>NEED</a:t>
            </a:r>
          </a:p>
          <a:p>
            <a:pPr algn="ctr"/>
            <a:r>
              <a:rPr lang="en-US" b="1">
                <a:effectLst>
                  <a:outerShdw blurRad="38100" dist="38100" dir="2700000" algn="tl">
                    <a:srgbClr val="000000"/>
                  </a:outerShdw>
                </a:effectLst>
              </a:rPr>
              <a:t>FOR</a:t>
            </a:r>
          </a:p>
        </p:txBody>
      </p:sp>
      <p:sp>
        <p:nvSpPr>
          <p:cNvPr id="20490" name="Rectangle 10"/>
          <p:cNvSpPr>
            <a:spLocks noChangeArrowheads="1"/>
          </p:cNvSpPr>
          <p:nvPr/>
        </p:nvSpPr>
        <p:spPr bwMode="auto">
          <a:xfrm>
            <a:off x="1198563" y="3159125"/>
            <a:ext cx="5964237" cy="2651125"/>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lIns="90488" tIns="44450" rIns="90488" bIns="44450">
            <a:spAutoFit/>
          </a:bodyPr>
          <a:lstStyle/>
          <a:p>
            <a:pPr algn="ctr"/>
            <a:r>
              <a:rPr lang="en-US" sz="2800" b="1" dirty="0">
                <a:effectLst>
                  <a:outerShdw blurRad="38100" dist="38100" dir="2700000" algn="tl">
                    <a:srgbClr val="000000"/>
                  </a:outerShdw>
                </a:effectLst>
              </a:rPr>
              <a:t>MASLOW EMPHASIZES NEED FOR SELF</a:t>
            </a:r>
          </a:p>
          <a:p>
            <a:pPr algn="ctr"/>
            <a:r>
              <a:rPr lang="en-US" sz="2800" b="1" dirty="0">
                <a:effectLst>
                  <a:outerShdw blurRad="38100" dist="38100" dir="2700000" algn="tl">
                    <a:srgbClr val="000000"/>
                  </a:outerShdw>
                </a:effectLst>
              </a:rPr>
              <a:t>   ACTUALIZATION IS</a:t>
            </a:r>
          </a:p>
          <a:p>
            <a:pPr algn="ctr"/>
            <a:r>
              <a:rPr lang="en-US" sz="2800" b="1" dirty="0">
                <a:effectLst>
                  <a:outerShdw blurRad="38100" dist="38100" dir="2700000" algn="tl">
                    <a:srgbClr val="000000"/>
                  </a:outerShdw>
                </a:effectLst>
              </a:rPr>
              <a:t>A HEALTHY  INDIVIDUAL’S  PRIME</a:t>
            </a:r>
          </a:p>
          <a:p>
            <a:pPr algn="ctr"/>
            <a:r>
              <a:rPr lang="en-US" sz="2800" b="1" dirty="0">
                <a:effectLst>
                  <a:outerShdw blurRad="38100" dist="38100" dir="2700000" algn="tl">
                    <a:srgbClr val="000000"/>
                  </a:outerShdw>
                </a:effectLst>
              </a:rPr>
              <a:t>MOTIVATION</a:t>
            </a: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Features of management</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457200" y="1295400"/>
            <a:ext cx="8229600" cy="5181600"/>
          </a:xfrm>
        </p:spPr>
        <p:style>
          <a:lnRef idx="1">
            <a:schemeClr val="accent5"/>
          </a:lnRef>
          <a:fillRef idx="2">
            <a:schemeClr val="accent5"/>
          </a:fillRef>
          <a:effectRef idx="1">
            <a:schemeClr val="accent5"/>
          </a:effectRef>
          <a:fontRef idx="minor">
            <a:schemeClr val="dk1"/>
          </a:fontRef>
        </p:style>
        <p:txBody>
          <a:bodyPr>
            <a:noAutofit/>
          </a:bodyPr>
          <a:lstStyle/>
          <a:p>
            <a:pPr>
              <a:lnSpc>
                <a:spcPct val="150000"/>
              </a:lnSpc>
            </a:pPr>
            <a:r>
              <a:rPr lang="en-US" sz="2800" dirty="0" smtClean="0">
                <a:latin typeface="Times New Roman" pitchFamily="18" charset="0"/>
                <a:cs typeface="Times New Roman" pitchFamily="18" charset="0"/>
              </a:rPr>
              <a:t>Management is </a:t>
            </a:r>
            <a:r>
              <a:rPr lang="en-US" sz="2800" b="1" dirty="0" smtClean="0">
                <a:latin typeface="Times New Roman" pitchFamily="18" charset="0"/>
                <a:cs typeface="Times New Roman" pitchFamily="18" charset="0"/>
              </a:rPr>
              <a:t>Goal-Oriented</a:t>
            </a:r>
          </a:p>
          <a:p>
            <a:pPr>
              <a:lnSpc>
                <a:spcPct val="150000"/>
              </a:lnSpc>
            </a:pPr>
            <a:r>
              <a:rPr lang="en-US" sz="2800" dirty="0" smtClean="0">
                <a:latin typeface="Times New Roman" pitchFamily="18" charset="0"/>
                <a:cs typeface="Times New Roman" pitchFamily="18" charset="0"/>
              </a:rPr>
              <a:t>Management is a </a:t>
            </a:r>
            <a:r>
              <a:rPr lang="en-US" sz="2800" b="1" dirty="0" smtClean="0">
                <a:latin typeface="Times New Roman" pitchFamily="18" charset="0"/>
                <a:cs typeface="Times New Roman" pitchFamily="18" charset="0"/>
              </a:rPr>
              <a:t>continuous process</a:t>
            </a:r>
          </a:p>
          <a:p>
            <a:pPr>
              <a:lnSpc>
                <a:spcPct val="150000"/>
              </a:lnSpc>
            </a:pPr>
            <a:r>
              <a:rPr lang="en-US" sz="2800" dirty="0" smtClean="0">
                <a:latin typeface="Times New Roman" pitchFamily="18" charset="0"/>
                <a:cs typeface="Times New Roman" pitchFamily="18" charset="0"/>
              </a:rPr>
              <a:t>Follows established </a:t>
            </a:r>
            <a:r>
              <a:rPr lang="en-US" sz="2800" b="1" dirty="0" smtClean="0">
                <a:latin typeface="Times New Roman" pitchFamily="18" charset="0"/>
                <a:cs typeface="Times New Roman" pitchFamily="18" charset="0"/>
              </a:rPr>
              <a:t>principles or rules.</a:t>
            </a:r>
          </a:p>
          <a:p>
            <a:pPr>
              <a:lnSpc>
                <a:spcPct val="150000"/>
              </a:lnSpc>
            </a:pPr>
            <a:r>
              <a:rPr lang="en-US" sz="2800" dirty="0" smtClean="0">
                <a:latin typeface="Times New Roman" pitchFamily="18" charset="0"/>
                <a:cs typeface="Times New Roman" pitchFamily="18" charset="0"/>
              </a:rPr>
              <a:t>Management is </a:t>
            </a:r>
            <a:r>
              <a:rPr lang="en-US" sz="2800" b="1" dirty="0" smtClean="0">
                <a:latin typeface="Times New Roman" pitchFamily="18" charset="0"/>
                <a:cs typeface="Times New Roman" pitchFamily="18" charset="0"/>
              </a:rPr>
              <a:t>intangible</a:t>
            </a:r>
            <a:endParaRPr lang="en-US" sz="2800" dirty="0" smtClean="0">
              <a:latin typeface="Times New Roman" pitchFamily="18" charset="0"/>
              <a:cs typeface="Times New Roman" pitchFamily="18" charset="0"/>
            </a:endParaRPr>
          </a:p>
          <a:p>
            <a:pPr>
              <a:lnSpc>
                <a:spcPct val="150000"/>
              </a:lnSpc>
            </a:pPr>
            <a:r>
              <a:rPr lang="en-US" sz="2800" dirty="0" smtClean="0">
                <a:latin typeface="Times New Roman" pitchFamily="18" charset="0"/>
                <a:cs typeface="Times New Roman" pitchFamily="18" charset="0"/>
              </a:rPr>
              <a:t>Management is all </a:t>
            </a:r>
            <a:r>
              <a:rPr lang="en-US" sz="2800" b="1" dirty="0" smtClean="0">
                <a:latin typeface="Times New Roman" pitchFamily="18" charset="0"/>
                <a:cs typeface="Times New Roman" pitchFamily="18" charset="0"/>
              </a:rPr>
              <a:t>Pervasive</a:t>
            </a:r>
          </a:p>
          <a:p>
            <a:pPr>
              <a:lnSpc>
                <a:spcPct val="150000"/>
              </a:lnSpc>
            </a:pPr>
            <a:r>
              <a:rPr lang="en-US" sz="2800" dirty="0" smtClean="0">
                <a:latin typeface="Times New Roman" pitchFamily="18" charset="0"/>
                <a:cs typeface="Times New Roman" pitchFamily="18" charset="0"/>
              </a:rPr>
              <a:t>Management is a </a:t>
            </a:r>
            <a:r>
              <a:rPr lang="en-US" sz="2800" b="1" dirty="0" smtClean="0">
                <a:latin typeface="Times New Roman" pitchFamily="18" charset="0"/>
                <a:cs typeface="Times New Roman" pitchFamily="18" charset="0"/>
              </a:rPr>
              <a:t>Group Activity</a:t>
            </a:r>
          </a:p>
          <a:p>
            <a:pPr>
              <a:lnSpc>
                <a:spcPct val="150000"/>
              </a:lnSpc>
            </a:pPr>
            <a:r>
              <a:rPr lang="en-US" sz="2800" dirty="0" smtClean="0">
                <a:latin typeface="Times New Roman" pitchFamily="18" charset="0"/>
                <a:cs typeface="Times New Roman" pitchFamily="18" charset="0"/>
              </a:rPr>
              <a:t>Management- Both a </a:t>
            </a:r>
            <a:r>
              <a:rPr lang="en-US" sz="2800" b="1" dirty="0" smtClean="0">
                <a:latin typeface="Times New Roman" pitchFamily="18" charset="0"/>
                <a:cs typeface="Times New Roman" pitchFamily="18" charset="0"/>
              </a:rPr>
              <a:t>Science and an Art</a:t>
            </a:r>
            <a:endParaRPr lang="en-US" sz="2800" b="1" dirty="0">
              <a:latin typeface="Times New Roman" pitchFamily="18" charset="0"/>
              <a:cs typeface="Times New Roman" pitchFamily="18" charset="0"/>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0" y="0"/>
            <a:ext cx="9144000" cy="1143000"/>
          </a:xfrm>
        </p:spPr>
        <p:style>
          <a:lnRef idx="1">
            <a:schemeClr val="accent5"/>
          </a:lnRef>
          <a:fillRef idx="2">
            <a:schemeClr val="accent5"/>
          </a:fillRef>
          <a:effectRef idx="1">
            <a:schemeClr val="accent5"/>
          </a:effectRef>
          <a:fontRef idx="minor">
            <a:schemeClr val="dk1"/>
          </a:fontRef>
        </p:style>
        <p:txBody>
          <a:bodyPr>
            <a:normAutofit fontScale="90000"/>
          </a:bodyPr>
          <a:lstStyle/>
          <a:p>
            <a:r>
              <a:rPr lang="en-US" sz="4900" b="1" dirty="0">
                <a:latin typeface="Times New Roman" pitchFamily="18" charset="0"/>
                <a:cs typeface="Times New Roman" pitchFamily="18" charset="0"/>
              </a:rPr>
              <a:t>Physiological Needs</a:t>
            </a:r>
            <a:r>
              <a:rPr lang="en-US" sz="4000" b="1" dirty="0"/>
              <a:t/>
            </a:r>
            <a:br>
              <a:rPr lang="en-US" sz="4000" b="1" dirty="0"/>
            </a:br>
            <a:endParaRPr lang="en-US" sz="4000" b="1" dirty="0"/>
          </a:p>
        </p:txBody>
      </p:sp>
      <p:sp>
        <p:nvSpPr>
          <p:cNvPr id="32771" name="Rectangle 3"/>
          <p:cNvSpPr>
            <a:spLocks noGrp="1" noChangeArrowheads="1"/>
          </p:cNvSpPr>
          <p:nvPr>
            <p:ph type="body" idx="1"/>
          </p:nvPr>
        </p:nvSpPr>
        <p:spPr>
          <a:xfrm>
            <a:off x="0" y="1143000"/>
            <a:ext cx="9144000" cy="5715000"/>
          </a:xfrm>
        </p:spPr>
        <p:style>
          <a:lnRef idx="1">
            <a:schemeClr val="accent5"/>
          </a:lnRef>
          <a:fillRef idx="2">
            <a:schemeClr val="accent5"/>
          </a:fillRef>
          <a:effectRef idx="1">
            <a:schemeClr val="accent5"/>
          </a:effectRef>
          <a:fontRef idx="minor">
            <a:schemeClr val="dk1"/>
          </a:fontRef>
        </p:style>
        <p:txBody>
          <a:bodyPr/>
          <a:lstStyle/>
          <a:p>
            <a:pPr>
              <a:buFont typeface="Wingdings" pitchFamily="2" charset="2"/>
              <a:buNone/>
            </a:pPr>
            <a:endParaRPr lang="en-US" b="1" dirty="0" smtClean="0">
              <a:solidFill>
                <a:schemeClr val="bg1"/>
              </a:solidFill>
            </a:endParaRPr>
          </a:p>
          <a:p>
            <a:pPr>
              <a:lnSpc>
                <a:spcPct val="150000"/>
              </a:lnSpc>
              <a:buFont typeface="Wingdings" pitchFamily="2" charset="2"/>
              <a:buNone/>
            </a:pPr>
            <a:r>
              <a:rPr lang="en-US" dirty="0" smtClean="0">
                <a:solidFill>
                  <a:schemeClr val="tx1"/>
                </a:solidFill>
                <a:latin typeface="Times New Roman" pitchFamily="18" charset="0"/>
                <a:cs typeface="Times New Roman" pitchFamily="18" charset="0"/>
              </a:rPr>
              <a:t>Physiological </a:t>
            </a:r>
            <a:r>
              <a:rPr lang="en-US" dirty="0">
                <a:solidFill>
                  <a:schemeClr val="tx1"/>
                </a:solidFill>
                <a:latin typeface="Times New Roman" pitchFamily="18" charset="0"/>
                <a:cs typeface="Times New Roman" pitchFamily="18" charset="0"/>
              </a:rPr>
              <a:t>needs are those required to sustain </a:t>
            </a:r>
            <a:r>
              <a:rPr lang="en-US" dirty="0" smtClean="0">
                <a:solidFill>
                  <a:schemeClr val="tx1"/>
                </a:solidFill>
                <a:latin typeface="Times New Roman" pitchFamily="18" charset="0"/>
                <a:cs typeface="Times New Roman" pitchFamily="18" charset="0"/>
              </a:rPr>
              <a:t>life,</a:t>
            </a:r>
          </a:p>
          <a:p>
            <a:pPr>
              <a:lnSpc>
                <a:spcPct val="150000"/>
              </a:lnSpc>
              <a:buFont typeface="Wingdings" pitchFamily="2" charset="2"/>
              <a:buNone/>
            </a:pPr>
            <a:r>
              <a:rPr lang="en-US" dirty="0" smtClean="0">
                <a:solidFill>
                  <a:schemeClr val="tx1"/>
                </a:solidFill>
                <a:latin typeface="Times New Roman" pitchFamily="18" charset="0"/>
                <a:cs typeface="Times New Roman" pitchFamily="18" charset="0"/>
              </a:rPr>
              <a:t>such </a:t>
            </a:r>
            <a:r>
              <a:rPr lang="en-US" dirty="0">
                <a:solidFill>
                  <a:schemeClr val="tx1"/>
                </a:solidFill>
                <a:latin typeface="Times New Roman" pitchFamily="18" charset="0"/>
                <a:cs typeface="Times New Roman" pitchFamily="18" charset="0"/>
              </a:rPr>
              <a:t>as:</a:t>
            </a:r>
          </a:p>
          <a:p>
            <a:pPr lvl="1">
              <a:lnSpc>
                <a:spcPct val="150000"/>
              </a:lnSpc>
            </a:pPr>
            <a:r>
              <a:rPr lang="en-US" i="1" dirty="0">
                <a:solidFill>
                  <a:schemeClr val="tx1"/>
                </a:solidFill>
                <a:latin typeface="Times New Roman" pitchFamily="18" charset="0"/>
                <a:cs typeface="Times New Roman" pitchFamily="18" charset="0"/>
              </a:rPr>
              <a:t>Air </a:t>
            </a:r>
          </a:p>
          <a:p>
            <a:pPr lvl="1">
              <a:lnSpc>
                <a:spcPct val="150000"/>
              </a:lnSpc>
            </a:pPr>
            <a:r>
              <a:rPr lang="en-US" i="1" dirty="0">
                <a:solidFill>
                  <a:schemeClr val="tx1"/>
                </a:solidFill>
                <a:latin typeface="Times New Roman" pitchFamily="18" charset="0"/>
                <a:cs typeface="Times New Roman" pitchFamily="18" charset="0"/>
              </a:rPr>
              <a:t>Water </a:t>
            </a:r>
          </a:p>
          <a:p>
            <a:pPr lvl="1">
              <a:lnSpc>
                <a:spcPct val="150000"/>
              </a:lnSpc>
            </a:pPr>
            <a:r>
              <a:rPr lang="en-US" i="1" dirty="0">
                <a:solidFill>
                  <a:schemeClr val="tx1"/>
                </a:solidFill>
                <a:latin typeface="Times New Roman" pitchFamily="18" charset="0"/>
                <a:cs typeface="Times New Roman" pitchFamily="18" charset="0"/>
              </a:rPr>
              <a:t>Food </a:t>
            </a:r>
          </a:p>
          <a:p>
            <a:pPr lvl="1">
              <a:buNone/>
            </a:pPr>
            <a:endParaRPr lang="en-US" b="1" i="1" dirty="0">
              <a:solidFill>
                <a:schemeClr val="tx1"/>
              </a:solidFill>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0" y="0"/>
            <a:ext cx="9144000" cy="1295400"/>
          </a:xfrm>
        </p:spPr>
        <p:style>
          <a:lnRef idx="1">
            <a:schemeClr val="accent5"/>
          </a:lnRef>
          <a:fillRef idx="2">
            <a:schemeClr val="accent5"/>
          </a:fillRef>
          <a:effectRef idx="1">
            <a:schemeClr val="accent5"/>
          </a:effectRef>
          <a:fontRef idx="minor">
            <a:schemeClr val="dk1"/>
          </a:fontRef>
        </p:style>
        <p:txBody>
          <a:bodyPr/>
          <a:lstStyle/>
          <a:p>
            <a:r>
              <a:rPr lang="en-US" b="1" dirty="0">
                <a:latin typeface="Times New Roman" pitchFamily="18" charset="0"/>
                <a:cs typeface="Times New Roman" pitchFamily="18" charset="0"/>
              </a:rPr>
              <a:t>Safety Needs</a:t>
            </a:r>
            <a:r>
              <a:rPr lang="en-US" dirty="0">
                <a:latin typeface="Times New Roman" pitchFamily="18" charset="0"/>
                <a:cs typeface="Times New Roman" pitchFamily="18" charset="0"/>
              </a:rPr>
              <a:t> </a:t>
            </a:r>
          </a:p>
        </p:txBody>
      </p:sp>
      <p:sp>
        <p:nvSpPr>
          <p:cNvPr id="31747" name="Rectangle 3"/>
          <p:cNvSpPr>
            <a:spLocks noGrp="1" noChangeArrowheads="1"/>
          </p:cNvSpPr>
          <p:nvPr>
            <p:ph type="body" idx="1"/>
          </p:nvPr>
        </p:nvSpPr>
        <p:spPr>
          <a:xfrm>
            <a:off x="0" y="1295400"/>
            <a:ext cx="9144000" cy="5562600"/>
          </a:xfrm>
        </p:spPr>
        <p:style>
          <a:lnRef idx="1">
            <a:schemeClr val="accent5"/>
          </a:lnRef>
          <a:fillRef idx="2">
            <a:schemeClr val="accent5"/>
          </a:fillRef>
          <a:effectRef idx="1">
            <a:schemeClr val="accent5"/>
          </a:effectRef>
          <a:fontRef idx="minor">
            <a:schemeClr val="dk1"/>
          </a:fontRef>
        </p:style>
        <p:txBody>
          <a:bodyPr/>
          <a:lstStyle/>
          <a:p>
            <a:pPr algn="just">
              <a:lnSpc>
                <a:spcPct val="150000"/>
              </a:lnSpc>
              <a:buFont typeface="Wingdings" pitchFamily="2" charset="2"/>
              <a:buNone/>
            </a:pPr>
            <a:r>
              <a:rPr lang="en-US" sz="2800" dirty="0">
                <a:solidFill>
                  <a:schemeClr val="tx1"/>
                </a:solidFill>
                <a:latin typeface="Times New Roman" pitchFamily="18" charset="0"/>
                <a:cs typeface="Times New Roman" pitchFamily="18" charset="0"/>
              </a:rPr>
              <a:t>Once physiological needs are met, one's attention turns to safety and security in order to be free from the threat of physical and emotional harm. Such needs might be fulfilled by:</a:t>
            </a:r>
          </a:p>
          <a:p>
            <a:pPr lvl="1" algn="just">
              <a:lnSpc>
                <a:spcPct val="150000"/>
              </a:lnSpc>
            </a:pPr>
            <a:r>
              <a:rPr lang="en-US" i="1" dirty="0">
                <a:solidFill>
                  <a:schemeClr val="tx1"/>
                </a:solidFill>
                <a:latin typeface="Times New Roman" pitchFamily="18" charset="0"/>
                <a:cs typeface="Times New Roman" pitchFamily="18" charset="0"/>
              </a:rPr>
              <a:t>Living in a safe area </a:t>
            </a:r>
          </a:p>
          <a:p>
            <a:pPr lvl="1" algn="just">
              <a:lnSpc>
                <a:spcPct val="150000"/>
              </a:lnSpc>
            </a:pPr>
            <a:r>
              <a:rPr lang="en-US" i="1" dirty="0">
                <a:solidFill>
                  <a:schemeClr val="tx1"/>
                </a:solidFill>
                <a:latin typeface="Times New Roman" pitchFamily="18" charset="0"/>
                <a:cs typeface="Times New Roman" pitchFamily="18" charset="0"/>
              </a:rPr>
              <a:t>Medical insurance </a:t>
            </a:r>
          </a:p>
          <a:p>
            <a:pPr lvl="1" algn="just">
              <a:lnSpc>
                <a:spcPct val="150000"/>
              </a:lnSpc>
            </a:pPr>
            <a:r>
              <a:rPr lang="en-US" i="1" dirty="0">
                <a:solidFill>
                  <a:schemeClr val="tx1"/>
                </a:solidFill>
                <a:latin typeface="Times New Roman" pitchFamily="18" charset="0"/>
                <a:cs typeface="Times New Roman" pitchFamily="18" charset="0"/>
              </a:rPr>
              <a:t>Job security </a:t>
            </a:r>
          </a:p>
          <a:p>
            <a:pPr lvl="1" algn="just">
              <a:lnSpc>
                <a:spcPct val="150000"/>
              </a:lnSpc>
            </a:pPr>
            <a:r>
              <a:rPr lang="en-US" i="1" dirty="0">
                <a:solidFill>
                  <a:schemeClr val="tx1"/>
                </a:solidFill>
                <a:latin typeface="Times New Roman" pitchFamily="18" charset="0"/>
                <a:cs typeface="Times New Roman" pitchFamily="18" charset="0"/>
              </a:rPr>
              <a:t>Financial reserves</a:t>
            </a:r>
            <a:r>
              <a:rPr lang="en-US" dirty="0">
                <a:solidFill>
                  <a:schemeClr val="tx1"/>
                </a:solidFill>
                <a:latin typeface="Times New Roman" pitchFamily="18" charset="0"/>
                <a:cs typeface="Times New Roman" pitchFamily="18" charset="0"/>
              </a:rPr>
              <a:t> </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0" y="0"/>
            <a:ext cx="9144000" cy="1295400"/>
          </a:xfrm>
        </p:spPr>
        <p:style>
          <a:lnRef idx="1">
            <a:schemeClr val="accent5"/>
          </a:lnRef>
          <a:fillRef idx="2">
            <a:schemeClr val="accent5"/>
          </a:fillRef>
          <a:effectRef idx="1">
            <a:schemeClr val="accent5"/>
          </a:effectRef>
          <a:fontRef idx="minor">
            <a:schemeClr val="dk1"/>
          </a:fontRef>
        </p:style>
        <p:txBody>
          <a:bodyPr/>
          <a:lstStyle/>
          <a:p>
            <a:r>
              <a:rPr lang="en-US" b="1" dirty="0"/>
              <a:t>Social Needs</a:t>
            </a:r>
            <a:r>
              <a:rPr lang="en-US" dirty="0"/>
              <a:t> </a:t>
            </a:r>
          </a:p>
        </p:txBody>
      </p:sp>
      <p:sp>
        <p:nvSpPr>
          <p:cNvPr id="29699" name="Rectangle 3"/>
          <p:cNvSpPr>
            <a:spLocks noGrp="1" noChangeArrowheads="1"/>
          </p:cNvSpPr>
          <p:nvPr>
            <p:ph type="body" idx="1"/>
          </p:nvPr>
        </p:nvSpPr>
        <p:spPr>
          <a:xfrm>
            <a:off x="0" y="1295400"/>
            <a:ext cx="9144000" cy="5486400"/>
          </a:xfrm>
        </p:spPr>
        <p:style>
          <a:lnRef idx="1">
            <a:schemeClr val="accent5"/>
          </a:lnRef>
          <a:fillRef idx="2">
            <a:schemeClr val="accent5"/>
          </a:fillRef>
          <a:effectRef idx="1">
            <a:schemeClr val="accent5"/>
          </a:effectRef>
          <a:fontRef idx="minor">
            <a:schemeClr val="dk1"/>
          </a:fontRef>
        </p:style>
        <p:txBody>
          <a:bodyPr lIns="0" tIns="0" rIns="0" bIns="0">
            <a:normAutofit/>
          </a:bodyPr>
          <a:lstStyle/>
          <a:p>
            <a:pPr algn="just">
              <a:buFont typeface="Wingdings" pitchFamily="2" charset="2"/>
              <a:buNone/>
            </a:pPr>
            <a:endParaRPr lang="en-US" b="1" dirty="0" smtClean="0">
              <a:solidFill>
                <a:schemeClr val="bg1"/>
              </a:solidFill>
            </a:endParaRPr>
          </a:p>
          <a:p>
            <a:pPr algn="just">
              <a:lnSpc>
                <a:spcPct val="150000"/>
              </a:lnSpc>
              <a:buFont typeface="Wingdings" pitchFamily="2" charset="2"/>
              <a:buNone/>
            </a:pPr>
            <a:r>
              <a:rPr lang="en-US" dirty="0" smtClean="0">
                <a:solidFill>
                  <a:schemeClr val="tx1"/>
                </a:solidFill>
                <a:latin typeface="Times New Roman" pitchFamily="18" charset="0"/>
                <a:cs typeface="Times New Roman" pitchFamily="18" charset="0"/>
              </a:rPr>
              <a:t>Social needs are those related to interaction with others</a:t>
            </a:r>
          </a:p>
          <a:p>
            <a:pPr algn="just">
              <a:lnSpc>
                <a:spcPct val="150000"/>
              </a:lnSpc>
              <a:buFont typeface="Wingdings" pitchFamily="2" charset="2"/>
              <a:buNone/>
            </a:pPr>
            <a:r>
              <a:rPr lang="en-US" dirty="0" smtClean="0">
                <a:solidFill>
                  <a:schemeClr val="tx1"/>
                </a:solidFill>
                <a:latin typeface="Times New Roman" pitchFamily="18" charset="0"/>
                <a:cs typeface="Times New Roman" pitchFamily="18" charset="0"/>
              </a:rPr>
              <a:t>and may include:</a:t>
            </a:r>
          </a:p>
          <a:p>
            <a:pPr lvl="1" algn="just">
              <a:lnSpc>
                <a:spcPct val="150000"/>
              </a:lnSpc>
            </a:pPr>
            <a:r>
              <a:rPr lang="en-US" i="1" dirty="0" smtClean="0">
                <a:solidFill>
                  <a:schemeClr val="tx1"/>
                </a:solidFill>
                <a:latin typeface="Times New Roman" pitchFamily="18" charset="0"/>
                <a:cs typeface="Times New Roman" pitchFamily="18" charset="0"/>
              </a:rPr>
              <a:t>Friendship </a:t>
            </a:r>
          </a:p>
          <a:p>
            <a:pPr lvl="1" algn="just">
              <a:lnSpc>
                <a:spcPct val="150000"/>
              </a:lnSpc>
            </a:pPr>
            <a:r>
              <a:rPr lang="en-US" i="1" dirty="0" smtClean="0">
                <a:solidFill>
                  <a:schemeClr val="tx1"/>
                </a:solidFill>
                <a:latin typeface="Times New Roman" pitchFamily="18" charset="0"/>
                <a:cs typeface="Times New Roman" pitchFamily="18" charset="0"/>
              </a:rPr>
              <a:t>Belonging to a group </a:t>
            </a:r>
          </a:p>
          <a:p>
            <a:pPr lvl="1" algn="just">
              <a:lnSpc>
                <a:spcPct val="150000"/>
              </a:lnSpc>
            </a:pPr>
            <a:r>
              <a:rPr lang="en-US" i="1" dirty="0" smtClean="0">
                <a:solidFill>
                  <a:schemeClr val="tx1"/>
                </a:solidFill>
                <a:latin typeface="Times New Roman" pitchFamily="18" charset="0"/>
                <a:cs typeface="Times New Roman" pitchFamily="18" charset="0"/>
              </a:rPr>
              <a:t>Giving and receiving love</a:t>
            </a:r>
            <a:r>
              <a:rPr lang="en-US" dirty="0" smtClean="0">
                <a:solidFill>
                  <a:schemeClr val="tx1"/>
                </a:solidFill>
                <a:latin typeface="Times New Roman" pitchFamily="18" charset="0"/>
                <a:cs typeface="Times New Roman" pitchFamily="18" charset="0"/>
              </a:rPr>
              <a:t> </a:t>
            </a:r>
          </a:p>
          <a:p>
            <a:pPr algn="just">
              <a:buFont typeface="Wingdings" pitchFamily="2" charset="2"/>
              <a:buNone/>
            </a:pPr>
            <a:endParaRPr lang="en-US" b="1" dirty="0">
              <a:solidFill>
                <a:schemeClr val="bg1"/>
              </a:solidFill>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1" y="0"/>
            <a:ext cx="9144001" cy="1295400"/>
          </a:xfrm>
        </p:spPr>
        <p:style>
          <a:lnRef idx="1">
            <a:schemeClr val="accent5"/>
          </a:lnRef>
          <a:fillRef idx="2">
            <a:schemeClr val="accent5"/>
          </a:fillRef>
          <a:effectRef idx="1">
            <a:schemeClr val="accent5"/>
          </a:effectRef>
          <a:fontRef idx="minor">
            <a:schemeClr val="dk1"/>
          </a:fontRef>
        </p:style>
        <p:txBody>
          <a:bodyPr>
            <a:normAutofit fontScale="90000"/>
          </a:bodyPr>
          <a:lstStyle/>
          <a:p>
            <a:r>
              <a:rPr lang="en-US" b="1" dirty="0"/>
              <a:t/>
            </a:r>
            <a:br>
              <a:rPr lang="en-US" b="1" dirty="0"/>
            </a:br>
            <a:r>
              <a:rPr lang="en-US" b="1" dirty="0">
                <a:latin typeface="Times New Roman" pitchFamily="18" charset="0"/>
                <a:cs typeface="Times New Roman" pitchFamily="18" charset="0"/>
              </a:rPr>
              <a:t>Esteem Needs</a:t>
            </a:r>
            <a:r>
              <a:rPr lang="en-US" sz="4000" b="1" dirty="0">
                <a:latin typeface="Times New Roman" pitchFamily="18" charset="0"/>
                <a:cs typeface="Times New Roman" pitchFamily="18" charset="0"/>
              </a:rPr>
              <a:t/>
            </a:r>
            <a:br>
              <a:rPr lang="en-US" sz="4000" b="1" dirty="0">
                <a:latin typeface="Times New Roman" pitchFamily="18" charset="0"/>
                <a:cs typeface="Times New Roman" pitchFamily="18" charset="0"/>
              </a:rPr>
            </a:br>
            <a:endParaRPr lang="en-US" sz="4000" b="1" dirty="0">
              <a:latin typeface="Times New Roman" pitchFamily="18" charset="0"/>
              <a:cs typeface="Times New Roman" pitchFamily="18" charset="0"/>
            </a:endParaRPr>
          </a:p>
        </p:txBody>
      </p:sp>
      <p:sp>
        <p:nvSpPr>
          <p:cNvPr id="27651" name="Rectangle 3"/>
          <p:cNvSpPr>
            <a:spLocks noGrp="1" noChangeArrowheads="1"/>
          </p:cNvSpPr>
          <p:nvPr>
            <p:ph type="body" idx="1"/>
          </p:nvPr>
        </p:nvSpPr>
        <p:spPr>
          <a:xfrm>
            <a:off x="0" y="1143000"/>
            <a:ext cx="9144000" cy="5715000"/>
          </a:xfrm>
        </p:spPr>
        <p:style>
          <a:lnRef idx="1">
            <a:schemeClr val="accent5"/>
          </a:lnRef>
          <a:fillRef idx="2">
            <a:schemeClr val="accent5"/>
          </a:fillRef>
          <a:effectRef idx="1">
            <a:schemeClr val="accent5"/>
          </a:effectRef>
          <a:fontRef idx="minor">
            <a:schemeClr val="dk1"/>
          </a:fontRef>
        </p:style>
        <p:txBody>
          <a:bodyPr lIns="0" tIns="0" rIns="0" bIns="0">
            <a:normAutofit lnSpcReduction="10000"/>
          </a:bodyPr>
          <a:lstStyle/>
          <a:p>
            <a:pPr algn="just">
              <a:buFont typeface="Wingdings" pitchFamily="2" charset="2"/>
              <a:buNone/>
            </a:pPr>
            <a:r>
              <a:rPr lang="en-US" sz="2800" dirty="0" smtClean="0">
                <a:solidFill>
                  <a:schemeClr val="tx1"/>
                </a:solidFill>
                <a:latin typeface="Times New Roman" pitchFamily="18" charset="0"/>
                <a:cs typeface="Times New Roman" pitchFamily="18" charset="0"/>
              </a:rPr>
              <a:t>Once </a:t>
            </a:r>
            <a:r>
              <a:rPr lang="en-US" sz="2800" dirty="0">
                <a:solidFill>
                  <a:schemeClr val="tx1"/>
                </a:solidFill>
                <a:latin typeface="Times New Roman" pitchFamily="18" charset="0"/>
                <a:cs typeface="Times New Roman" pitchFamily="18" charset="0"/>
              </a:rPr>
              <a:t>a person feels a sense of "belonging", the need to </a:t>
            </a:r>
            <a:r>
              <a:rPr lang="en-US" sz="2800" dirty="0" smtClean="0">
                <a:solidFill>
                  <a:schemeClr val="tx1"/>
                </a:solidFill>
                <a:latin typeface="Times New Roman" pitchFamily="18" charset="0"/>
                <a:cs typeface="Times New Roman" pitchFamily="18" charset="0"/>
              </a:rPr>
              <a:t>feel</a:t>
            </a:r>
          </a:p>
          <a:p>
            <a:pPr algn="just">
              <a:buFont typeface="Wingdings" pitchFamily="2" charset="2"/>
              <a:buNone/>
            </a:pPr>
            <a:r>
              <a:rPr lang="en-US" sz="2800" dirty="0" smtClean="0">
                <a:solidFill>
                  <a:schemeClr val="tx1"/>
                </a:solidFill>
                <a:latin typeface="Times New Roman" pitchFamily="18" charset="0"/>
                <a:cs typeface="Times New Roman" pitchFamily="18" charset="0"/>
              </a:rPr>
              <a:t>important </a:t>
            </a:r>
            <a:r>
              <a:rPr lang="en-US" sz="2800" dirty="0">
                <a:solidFill>
                  <a:schemeClr val="tx1"/>
                </a:solidFill>
                <a:latin typeface="Times New Roman" pitchFamily="18" charset="0"/>
                <a:cs typeface="Times New Roman" pitchFamily="18" charset="0"/>
              </a:rPr>
              <a:t>arises. Esteem needs may be classified as internal </a:t>
            </a:r>
            <a:r>
              <a:rPr lang="en-US" sz="2800" dirty="0" smtClean="0">
                <a:solidFill>
                  <a:schemeClr val="tx1"/>
                </a:solidFill>
                <a:latin typeface="Times New Roman" pitchFamily="18" charset="0"/>
                <a:cs typeface="Times New Roman" pitchFamily="18" charset="0"/>
              </a:rPr>
              <a:t>or</a:t>
            </a:r>
          </a:p>
          <a:p>
            <a:pPr algn="just">
              <a:buFont typeface="Wingdings" pitchFamily="2" charset="2"/>
              <a:buNone/>
            </a:pPr>
            <a:r>
              <a:rPr lang="en-US" sz="2800" dirty="0" smtClean="0">
                <a:solidFill>
                  <a:schemeClr val="tx1"/>
                </a:solidFill>
                <a:latin typeface="Times New Roman" pitchFamily="18" charset="0"/>
                <a:cs typeface="Times New Roman" pitchFamily="18" charset="0"/>
              </a:rPr>
              <a:t>external</a:t>
            </a:r>
            <a:r>
              <a:rPr lang="en-US" sz="2800" dirty="0">
                <a:solidFill>
                  <a:schemeClr val="tx1"/>
                </a:solidFill>
                <a:latin typeface="Times New Roman" pitchFamily="18" charset="0"/>
                <a:cs typeface="Times New Roman" pitchFamily="18" charset="0"/>
              </a:rPr>
              <a:t>. </a:t>
            </a:r>
          </a:p>
          <a:p>
            <a:pPr algn="just">
              <a:buFont typeface="Wingdings" pitchFamily="2" charset="2"/>
              <a:buNone/>
            </a:pPr>
            <a:r>
              <a:rPr lang="en-US" sz="2800" dirty="0">
                <a:solidFill>
                  <a:schemeClr val="tx1"/>
                </a:solidFill>
                <a:latin typeface="Times New Roman" pitchFamily="18" charset="0"/>
                <a:cs typeface="Times New Roman" pitchFamily="18" charset="0"/>
              </a:rPr>
              <a:t>Internal esteem needs are those related to </a:t>
            </a:r>
            <a:r>
              <a:rPr lang="en-US" sz="2800" dirty="0" smtClean="0">
                <a:solidFill>
                  <a:schemeClr val="tx1"/>
                </a:solidFill>
                <a:latin typeface="Times New Roman" pitchFamily="18" charset="0"/>
                <a:cs typeface="Times New Roman" pitchFamily="18" charset="0"/>
              </a:rPr>
              <a:t>self-esteem such as</a:t>
            </a:r>
          </a:p>
          <a:p>
            <a:pPr algn="just">
              <a:buFont typeface="Wingdings" pitchFamily="2" charset="2"/>
              <a:buNone/>
            </a:pPr>
            <a:r>
              <a:rPr lang="en-US" sz="2800" dirty="0" smtClean="0">
                <a:solidFill>
                  <a:schemeClr val="tx1"/>
                </a:solidFill>
                <a:latin typeface="Times New Roman" pitchFamily="18" charset="0"/>
                <a:cs typeface="Times New Roman" pitchFamily="18" charset="0"/>
              </a:rPr>
              <a:t>self </a:t>
            </a:r>
            <a:r>
              <a:rPr lang="en-US" sz="2800" dirty="0">
                <a:solidFill>
                  <a:schemeClr val="tx1"/>
                </a:solidFill>
                <a:latin typeface="Times New Roman" pitchFamily="18" charset="0"/>
                <a:cs typeface="Times New Roman" pitchFamily="18" charset="0"/>
              </a:rPr>
              <a:t>respect and </a:t>
            </a:r>
            <a:r>
              <a:rPr lang="en-US" sz="2800" dirty="0" smtClean="0">
                <a:solidFill>
                  <a:schemeClr val="tx1"/>
                </a:solidFill>
                <a:latin typeface="Times New Roman" pitchFamily="18" charset="0"/>
                <a:cs typeface="Times New Roman" pitchFamily="18" charset="0"/>
              </a:rPr>
              <a:t>achievement</a:t>
            </a:r>
          </a:p>
          <a:p>
            <a:pPr algn="just">
              <a:buFont typeface="Wingdings" pitchFamily="2" charset="2"/>
              <a:buNone/>
            </a:pPr>
            <a:r>
              <a:rPr lang="en-US" sz="2800" dirty="0" smtClean="0">
                <a:solidFill>
                  <a:schemeClr val="tx1"/>
                </a:solidFill>
                <a:latin typeface="Times New Roman" pitchFamily="18" charset="0"/>
                <a:cs typeface="Times New Roman" pitchFamily="18" charset="0"/>
              </a:rPr>
              <a:t>External esteem needs are those such as social status and</a:t>
            </a:r>
          </a:p>
          <a:p>
            <a:pPr algn="just">
              <a:buFont typeface="Wingdings" pitchFamily="2" charset="2"/>
              <a:buNone/>
            </a:pPr>
            <a:r>
              <a:rPr lang="en-US" sz="2800" dirty="0" smtClean="0">
                <a:solidFill>
                  <a:schemeClr val="tx1"/>
                </a:solidFill>
                <a:latin typeface="Times New Roman" pitchFamily="18" charset="0"/>
                <a:cs typeface="Times New Roman" pitchFamily="18" charset="0"/>
              </a:rPr>
              <a:t>recognition. Some esteem needs are: </a:t>
            </a:r>
          </a:p>
          <a:p>
            <a:pPr lvl="1" algn="just"/>
            <a:r>
              <a:rPr lang="en-US" i="1" dirty="0" smtClean="0">
                <a:solidFill>
                  <a:schemeClr val="tx1"/>
                </a:solidFill>
                <a:latin typeface="Times New Roman" pitchFamily="18" charset="0"/>
                <a:cs typeface="Times New Roman" pitchFamily="18" charset="0"/>
              </a:rPr>
              <a:t>Self-respect </a:t>
            </a:r>
          </a:p>
          <a:p>
            <a:pPr lvl="1" algn="just"/>
            <a:r>
              <a:rPr lang="en-US" i="1" dirty="0" smtClean="0">
                <a:solidFill>
                  <a:schemeClr val="tx1"/>
                </a:solidFill>
                <a:latin typeface="Times New Roman" pitchFamily="18" charset="0"/>
                <a:cs typeface="Times New Roman" pitchFamily="18" charset="0"/>
              </a:rPr>
              <a:t>Achievement </a:t>
            </a:r>
          </a:p>
          <a:p>
            <a:pPr lvl="1" algn="just"/>
            <a:r>
              <a:rPr lang="en-US" i="1" dirty="0" smtClean="0">
                <a:solidFill>
                  <a:schemeClr val="tx1"/>
                </a:solidFill>
                <a:latin typeface="Times New Roman" pitchFamily="18" charset="0"/>
                <a:cs typeface="Times New Roman" pitchFamily="18" charset="0"/>
              </a:rPr>
              <a:t>Attention </a:t>
            </a:r>
          </a:p>
          <a:p>
            <a:pPr lvl="1" algn="just"/>
            <a:r>
              <a:rPr lang="en-US" i="1" dirty="0" smtClean="0">
                <a:solidFill>
                  <a:schemeClr val="tx1"/>
                </a:solidFill>
                <a:latin typeface="Times New Roman" pitchFamily="18" charset="0"/>
                <a:cs typeface="Times New Roman" pitchFamily="18" charset="0"/>
              </a:rPr>
              <a:t>Recognition </a:t>
            </a:r>
          </a:p>
          <a:p>
            <a:pPr lvl="1" algn="just"/>
            <a:r>
              <a:rPr lang="en-US" i="1" dirty="0" smtClean="0">
                <a:solidFill>
                  <a:schemeClr val="tx1"/>
                </a:solidFill>
                <a:latin typeface="Times New Roman" pitchFamily="18" charset="0"/>
                <a:cs typeface="Times New Roman" pitchFamily="18" charset="0"/>
              </a:rPr>
              <a:t>Reputation</a:t>
            </a:r>
            <a:r>
              <a:rPr lang="en-US" dirty="0" smtClean="0">
                <a:solidFill>
                  <a:schemeClr val="tx1"/>
                </a:solidFill>
                <a:latin typeface="Times New Roman" pitchFamily="18" charset="0"/>
                <a:cs typeface="Times New Roman" pitchFamily="18" charset="0"/>
              </a:rPr>
              <a:t> </a:t>
            </a:r>
          </a:p>
          <a:p>
            <a:pPr algn="just">
              <a:buFont typeface="Wingdings" pitchFamily="2" charset="2"/>
              <a:buNone/>
            </a:pPr>
            <a:endParaRPr lang="en-US" sz="2800" b="1" dirty="0">
              <a:solidFill>
                <a:schemeClr val="bg1"/>
              </a:solidFill>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0" y="1"/>
            <a:ext cx="9144000" cy="1354217"/>
          </a:xfrm>
          <a:ln/>
        </p:spPr>
        <p:style>
          <a:lnRef idx="1">
            <a:schemeClr val="accent5"/>
          </a:lnRef>
          <a:fillRef idx="2">
            <a:schemeClr val="accent5"/>
          </a:fillRef>
          <a:effectRef idx="1">
            <a:schemeClr val="accent5"/>
          </a:effectRef>
          <a:fontRef idx="minor">
            <a:schemeClr val="dk1"/>
          </a:fontRef>
        </p:style>
        <p:txBody>
          <a:bodyPr wrap="square" lIns="0" tIns="0" rIns="0" bIns="0" anchorCtr="0">
            <a:spAutoFit/>
          </a:bodyPr>
          <a:lstStyle/>
          <a:p>
            <a:r>
              <a:rPr lang="en-US" b="1" dirty="0" smtClean="0"/>
              <a:t>Self-Actualization</a:t>
            </a:r>
            <a:r>
              <a:rPr lang="en-US" b="1" dirty="0"/>
              <a:t/>
            </a:r>
            <a:br>
              <a:rPr lang="en-US" b="1" dirty="0"/>
            </a:br>
            <a:endParaRPr lang="en-US" b="1" dirty="0"/>
          </a:p>
        </p:txBody>
      </p:sp>
      <p:sp>
        <p:nvSpPr>
          <p:cNvPr id="26627" name="Rectangle 3"/>
          <p:cNvSpPr>
            <a:spLocks noGrp="1" noChangeArrowheads="1"/>
          </p:cNvSpPr>
          <p:nvPr>
            <p:ph type="body" idx="1"/>
          </p:nvPr>
        </p:nvSpPr>
        <p:spPr>
          <a:xfrm>
            <a:off x="0" y="1371600"/>
            <a:ext cx="9144000" cy="5486400"/>
          </a:xfrm>
        </p:spPr>
        <p:style>
          <a:lnRef idx="1">
            <a:schemeClr val="accent5"/>
          </a:lnRef>
          <a:fillRef idx="2">
            <a:schemeClr val="accent5"/>
          </a:fillRef>
          <a:effectRef idx="1">
            <a:schemeClr val="accent5"/>
          </a:effectRef>
          <a:fontRef idx="minor">
            <a:schemeClr val="dk1"/>
          </a:fontRef>
        </p:style>
        <p:txBody>
          <a:bodyPr lIns="0" tIns="0" rIns="0" bIns="0">
            <a:normAutofit/>
          </a:bodyPr>
          <a:lstStyle/>
          <a:p>
            <a:pPr algn="just">
              <a:lnSpc>
                <a:spcPct val="150000"/>
              </a:lnSpc>
              <a:buFont typeface="Wingdings" pitchFamily="2" charset="2"/>
              <a:buNone/>
            </a:pPr>
            <a:r>
              <a:rPr lang="en-US" sz="2800" dirty="0">
                <a:solidFill>
                  <a:schemeClr val="tx1"/>
                </a:solidFill>
                <a:latin typeface="Times New Roman" pitchFamily="18" charset="0"/>
                <a:cs typeface="Times New Roman" pitchFamily="18" charset="0"/>
              </a:rPr>
              <a:t>Self-actualization is the summit of Maslow's hierarchy of </a:t>
            </a:r>
            <a:r>
              <a:rPr lang="en-US" sz="2800" dirty="0" smtClean="0">
                <a:solidFill>
                  <a:schemeClr val="tx1"/>
                </a:solidFill>
                <a:latin typeface="Times New Roman" pitchFamily="18" charset="0"/>
                <a:cs typeface="Times New Roman" pitchFamily="18" charset="0"/>
              </a:rPr>
              <a:t>needs.</a:t>
            </a:r>
          </a:p>
          <a:p>
            <a:pPr algn="just">
              <a:lnSpc>
                <a:spcPct val="150000"/>
              </a:lnSpc>
              <a:buFont typeface="Wingdings" pitchFamily="2" charset="2"/>
              <a:buNone/>
            </a:pPr>
            <a:r>
              <a:rPr lang="en-US" sz="2800" dirty="0" smtClean="0">
                <a:solidFill>
                  <a:schemeClr val="tx1"/>
                </a:solidFill>
                <a:latin typeface="Times New Roman" pitchFamily="18" charset="0"/>
                <a:cs typeface="Times New Roman" pitchFamily="18" charset="0"/>
              </a:rPr>
              <a:t>It </a:t>
            </a:r>
            <a:r>
              <a:rPr lang="en-US" sz="2800" dirty="0">
                <a:solidFill>
                  <a:schemeClr val="tx1"/>
                </a:solidFill>
                <a:latin typeface="Times New Roman" pitchFamily="18" charset="0"/>
                <a:cs typeface="Times New Roman" pitchFamily="18" charset="0"/>
              </a:rPr>
              <a:t>is the quest of reaching one's full potential as a person. </a:t>
            </a:r>
          </a:p>
          <a:p>
            <a:pPr algn="just">
              <a:lnSpc>
                <a:spcPct val="150000"/>
              </a:lnSpc>
              <a:buFont typeface="Wingdings" pitchFamily="2" charset="2"/>
              <a:buNone/>
            </a:pPr>
            <a:r>
              <a:rPr lang="en-US" sz="2800" dirty="0">
                <a:solidFill>
                  <a:schemeClr val="tx1"/>
                </a:solidFill>
                <a:latin typeface="Times New Roman" pitchFamily="18" charset="0"/>
                <a:cs typeface="Times New Roman" pitchFamily="18" charset="0"/>
              </a:rPr>
              <a:t>Self-actualized people tend to have needs such as:</a:t>
            </a:r>
          </a:p>
          <a:p>
            <a:pPr lvl="1" algn="just">
              <a:lnSpc>
                <a:spcPct val="150000"/>
              </a:lnSpc>
            </a:pPr>
            <a:r>
              <a:rPr lang="en-US" dirty="0">
                <a:solidFill>
                  <a:schemeClr val="tx1"/>
                </a:solidFill>
                <a:latin typeface="Times New Roman" pitchFamily="18" charset="0"/>
                <a:cs typeface="Times New Roman" pitchFamily="18" charset="0"/>
              </a:rPr>
              <a:t>Truth </a:t>
            </a:r>
          </a:p>
          <a:p>
            <a:pPr lvl="1" algn="just">
              <a:lnSpc>
                <a:spcPct val="150000"/>
              </a:lnSpc>
            </a:pPr>
            <a:r>
              <a:rPr lang="en-US" dirty="0">
                <a:solidFill>
                  <a:schemeClr val="tx1"/>
                </a:solidFill>
                <a:latin typeface="Times New Roman" pitchFamily="18" charset="0"/>
                <a:cs typeface="Times New Roman" pitchFamily="18" charset="0"/>
              </a:rPr>
              <a:t>Justice </a:t>
            </a:r>
          </a:p>
          <a:p>
            <a:pPr lvl="1" algn="just">
              <a:lnSpc>
                <a:spcPct val="150000"/>
              </a:lnSpc>
            </a:pPr>
            <a:r>
              <a:rPr lang="en-US" dirty="0">
                <a:solidFill>
                  <a:schemeClr val="tx1"/>
                </a:solidFill>
                <a:latin typeface="Times New Roman" pitchFamily="18" charset="0"/>
                <a:cs typeface="Times New Roman" pitchFamily="18" charset="0"/>
              </a:rPr>
              <a:t>Wisdom </a:t>
            </a:r>
          </a:p>
          <a:p>
            <a:pPr lvl="1" algn="just">
              <a:lnSpc>
                <a:spcPct val="150000"/>
              </a:lnSpc>
            </a:pPr>
            <a:r>
              <a:rPr lang="en-US" dirty="0">
                <a:solidFill>
                  <a:schemeClr val="tx1"/>
                </a:solidFill>
                <a:latin typeface="Times New Roman" pitchFamily="18" charset="0"/>
                <a:cs typeface="Times New Roman" pitchFamily="18" charset="0"/>
              </a:rPr>
              <a:t>Meaning </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style>
          <a:lnRef idx="1">
            <a:schemeClr val="accent5"/>
          </a:lnRef>
          <a:fillRef idx="2">
            <a:schemeClr val="accent5"/>
          </a:fillRef>
          <a:effectRef idx="1">
            <a:schemeClr val="accent5"/>
          </a:effectRef>
          <a:fontRef idx="minor">
            <a:schemeClr val="dk1"/>
          </a:fontRef>
        </p:style>
        <p:txBody>
          <a:bodyPr>
            <a:normAutofit fontScale="90000"/>
          </a:bodyPr>
          <a:lstStyle/>
          <a:p>
            <a:r>
              <a:rPr lang="en-US" b="1" dirty="0" smtClean="0">
                <a:latin typeface="Times New Roman" pitchFamily="18" charset="0"/>
                <a:cs typeface="Times New Roman" pitchFamily="18" charset="0"/>
              </a:rPr>
              <a:t>The Criticisms of the theory include the following</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0" y="1219200"/>
            <a:ext cx="9144000" cy="5638800"/>
          </a:xfrm>
        </p:spPr>
        <p:style>
          <a:lnRef idx="1">
            <a:schemeClr val="accent5"/>
          </a:lnRef>
          <a:fillRef idx="2">
            <a:schemeClr val="accent5"/>
          </a:fillRef>
          <a:effectRef idx="1">
            <a:schemeClr val="accent5"/>
          </a:effectRef>
          <a:fontRef idx="minor">
            <a:schemeClr val="dk1"/>
          </a:fontRef>
        </p:style>
        <p:txBody>
          <a:bodyPr/>
          <a:lstStyle/>
          <a:p>
            <a:pPr algn="just"/>
            <a:r>
              <a:rPr lang="en-US" dirty="0" smtClean="0">
                <a:latin typeface="Times New Roman" pitchFamily="18" charset="0"/>
                <a:cs typeface="Times New Roman" pitchFamily="18" charset="0"/>
              </a:rPr>
              <a:t>The needs may not follow a definite hierarchical order. For example, even if safety need is not satisfied, the social need may emerge.</a:t>
            </a:r>
          </a:p>
          <a:p>
            <a:pPr algn="just"/>
            <a:r>
              <a:rPr lang="en-US" dirty="0" smtClean="0">
                <a:latin typeface="Times New Roman" pitchFamily="18" charset="0"/>
                <a:cs typeface="Times New Roman" pitchFamily="18" charset="0"/>
              </a:rPr>
              <a:t>The need priority model may not apply at all times in all places.</a:t>
            </a:r>
          </a:p>
          <a:p>
            <a:pPr algn="just"/>
            <a:r>
              <a:rPr lang="en-US" dirty="0" smtClean="0">
                <a:latin typeface="Times New Roman" pitchFamily="18" charset="0"/>
                <a:cs typeface="Times New Roman" pitchFamily="18" charset="0"/>
              </a:rPr>
              <a:t>The level of motivation may be permanently lower for some people. For example, a person suffering from chronic unemployment may remain satisfied for the rest of his life if only he get enough food.</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style>
          <a:lnRef idx="1">
            <a:schemeClr val="accent5"/>
          </a:lnRef>
          <a:fillRef idx="2">
            <a:schemeClr val="accent5"/>
          </a:fillRef>
          <a:effectRef idx="1">
            <a:schemeClr val="accent5"/>
          </a:effectRef>
          <a:fontRef idx="minor">
            <a:schemeClr val="dk1"/>
          </a:fontRef>
        </p:style>
        <p:txBody>
          <a:bodyPr>
            <a:normAutofit/>
          </a:bodyPr>
          <a:lstStyle/>
          <a:p>
            <a:pPr algn="ctr">
              <a:buNone/>
            </a:pPr>
            <a:endParaRPr lang="en-US" sz="4400" dirty="0" smtClean="0">
              <a:latin typeface="Times New Roman" pitchFamily="18" charset="0"/>
              <a:cs typeface="Times New Roman" pitchFamily="18" charset="0"/>
            </a:endParaRPr>
          </a:p>
          <a:p>
            <a:pPr algn="ctr">
              <a:buNone/>
            </a:pPr>
            <a:r>
              <a:rPr lang="en-US" sz="4400" b="1" dirty="0" smtClean="0">
                <a:latin typeface="Times New Roman" pitchFamily="18" charset="0"/>
                <a:cs typeface="Times New Roman" pitchFamily="18" charset="0"/>
              </a:rPr>
              <a:t>Fredrick Herzberg theory</a:t>
            </a:r>
            <a:endParaRPr lang="en-US" sz="4400" b="1" dirty="0">
              <a:latin typeface="Times New Roman" pitchFamily="18" charset="0"/>
              <a:cs typeface="Times New Roman" pitchFamily="18" charset="0"/>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style>
          <a:lnRef idx="1">
            <a:schemeClr val="accent5"/>
          </a:lnRef>
          <a:fillRef idx="2">
            <a:schemeClr val="accent5"/>
          </a:fillRef>
          <a:effectRef idx="1">
            <a:schemeClr val="accent5"/>
          </a:effectRef>
          <a:fontRef idx="minor">
            <a:schemeClr val="dk1"/>
          </a:fontRef>
        </p:style>
        <p:txBody>
          <a:bodyPr/>
          <a:lstStyle/>
          <a:p>
            <a:pPr algn="just">
              <a:lnSpc>
                <a:spcPct val="150000"/>
              </a:lnSpc>
              <a:buNone/>
            </a:pPr>
            <a:r>
              <a:rPr lang="en-US" dirty="0" smtClean="0">
                <a:latin typeface="Times New Roman" pitchFamily="18" charset="0"/>
                <a:cs typeface="Times New Roman" pitchFamily="18" charset="0"/>
              </a:rPr>
              <a:t>Frederick </a:t>
            </a:r>
            <a:r>
              <a:rPr lang="en-US" b="1" dirty="0" smtClean="0">
                <a:latin typeface="Times New Roman" pitchFamily="18" charset="0"/>
                <a:cs typeface="Times New Roman" pitchFamily="18" charset="0"/>
              </a:rPr>
              <a:t>Herzberg's Two</a:t>
            </a:r>
            <a:r>
              <a:rPr lang="en-US" dirty="0" smtClean="0">
                <a:latin typeface="Times New Roman" pitchFamily="18" charset="0"/>
                <a:cs typeface="Times New Roman" pitchFamily="18" charset="0"/>
              </a:rPr>
              <a:t>-</a:t>
            </a:r>
            <a:r>
              <a:rPr lang="en-US" b="1" dirty="0" smtClean="0">
                <a:latin typeface="Times New Roman" pitchFamily="18" charset="0"/>
                <a:cs typeface="Times New Roman" pitchFamily="18" charset="0"/>
              </a:rPr>
              <a:t>Factor Theory</a:t>
            </a:r>
            <a:r>
              <a:rPr lang="en-US" dirty="0" smtClean="0">
                <a:latin typeface="Times New Roman" pitchFamily="18" charset="0"/>
                <a:cs typeface="Times New Roman" pitchFamily="18" charset="0"/>
              </a:rPr>
              <a:t>, also known as Motivation-Hygiene </a:t>
            </a:r>
            <a:r>
              <a:rPr lang="en-US" b="1" dirty="0" smtClean="0">
                <a:latin typeface="Times New Roman" pitchFamily="18" charset="0"/>
                <a:cs typeface="Times New Roman" pitchFamily="18" charset="0"/>
              </a:rPr>
              <a:t>Theory</a:t>
            </a:r>
            <a:r>
              <a:rPr lang="en-US" dirty="0" smtClean="0">
                <a:latin typeface="Times New Roman" pitchFamily="18" charset="0"/>
                <a:cs typeface="Times New Roman" pitchFamily="18" charset="0"/>
              </a:rPr>
              <a:t> or intrinsic vs. extrinsic motivation, concludes that there are certain </a:t>
            </a:r>
            <a:r>
              <a:rPr lang="en-US" b="1" dirty="0" smtClean="0">
                <a:latin typeface="Times New Roman" pitchFamily="18" charset="0"/>
                <a:cs typeface="Times New Roman" pitchFamily="18" charset="0"/>
              </a:rPr>
              <a:t>factors</a:t>
            </a:r>
            <a:r>
              <a:rPr lang="en-US" dirty="0" smtClean="0">
                <a:latin typeface="Times New Roman" pitchFamily="18" charset="0"/>
                <a:cs typeface="Times New Roman" pitchFamily="18" charset="0"/>
              </a:rPr>
              <a:t> in the workplace that can cause job satisfaction and a separate set of </a:t>
            </a:r>
            <a:r>
              <a:rPr lang="en-US" b="1" dirty="0" smtClean="0">
                <a:latin typeface="Times New Roman" pitchFamily="18" charset="0"/>
                <a:cs typeface="Times New Roman" pitchFamily="18" charset="0"/>
              </a:rPr>
              <a:t>factors</a:t>
            </a:r>
            <a:r>
              <a:rPr lang="en-US" dirty="0" smtClean="0">
                <a:latin typeface="Times New Roman" pitchFamily="18" charset="0"/>
                <a:cs typeface="Times New Roman" pitchFamily="18" charset="0"/>
              </a:rPr>
              <a:t> that can cause dissatisfaction</a:t>
            </a:r>
            <a:r>
              <a:rPr lang="en-US" dirty="0" smtClean="0"/>
              <a:t>.</a:t>
            </a:r>
          </a:p>
          <a:p>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style>
          <a:lnRef idx="1">
            <a:schemeClr val="accent5"/>
          </a:lnRef>
          <a:fillRef idx="2">
            <a:schemeClr val="accent5"/>
          </a:fillRef>
          <a:effectRef idx="1">
            <a:schemeClr val="accent5"/>
          </a:effectRef>
          <a:fontRef idx="minor">
            <a:schemeClr val="dk1"/>
          </a:fontRef>
        </p:style>
        <p:txBody>
          <a:bodyPr>
            <a:normAutofit lnSpcReduction="10000"/>
          </a:bodyPr>
          <a:lstStyle/>
          <a:p>
            <a:pPr algn="just" fontAlgn="base">
              <a:lnSpc>
                <a:spcPct val="150000"/>
              </a:lnSpc>
              <a:buNone/>
            </a:pPr>
            <a:r>
              <a:rPr lang="en-US" dirty="0" smtClean="0">
                <a:latin typeface="Times New Roman" pitchFamily="18" charset="0"/>
                <a:cs typeface="Times New Roman" pitchFamily="18" charset="0"/>
              </a:rPr>
              <a:t>Fredrick Herzberg and his associates developed</a:t>
            </a:r>
          </a:p>
          <a:p>
            <a:pPr algn="just" fontAlgn="base">
              <a:lnSpc>
                <a:spcPct val="150000"/>
              </a:lnSpc>
              <a:buNone/>
            </a:pPr>
            <a:r>
              <a:rPr lang="en-US" dirty="0" smtClean="0">
                <a:latin typeface="Times New Roman" pitchFamily="18" charset="0"/>
                <a:cs typeface="Times New Roman" pitchFamily="18" charset="0"/>
              </a:rPr>
              <a:t>the Motivation Hygiene Theory, commonly known as the two factor theory, in the late 1950s and early 1960s. Herzberg and his associates conducted a research based on the interview of 200 engineers and accountants who looked for 11 different firms in Pittsburgh area, U.S.A.</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style>
          <a:lnRef idx="1">
            <a:schemeClr val="accent5"/>
          </a:lnRef>
          <a:fillRef idx="2">
            <a:schemeClr val="accent5"/>
          </a:fillRef>
          <a:effectRef idx="1">
            <a:schemeClr val="accent5"/>
          </a:effectRef>
          <a:fontRef idx="minor">
            <a:schemeClr val="dk1"/>
          </a:fontRef>
        </p:style>
        <p:txBody>
          <a:bodyPr>
            <a:normAutofit fontScale="92500" lnSpcReduction="10000"/>
          </a:bodyPr>
          <a:lstStyle/>
          <a:p>
            <a:pPr algn="just">
              <a:lnSpc>
                <a:spcPct val="120000"/>
              </a:lnSpc>
              <a:buNone/>
            </a:pPr>
            <a:r>
              <a:rPr lang="en-US" sz="3300" dirty="0" smtClean="0">
                <a:latin typeface="Times New Roman" pitchFamily="18" charset="0"/>
                <a:cs typeface="Times New Roman" pitchFamily="18" charset="0"/>
              </a:rPr>
              <a:t>The purpose of the research was to find out as to what variables are perceived to be desirable goals to achieve and conversely, undesirable conditions to avoid. During the course of the interviews, these men were asked to describe a few previous job experiences in which they felt “exceptionally good” or “exceptionally bad” about jobs. They were also asked to rate the degree of which their feelings were influenced-for better or worse- by each experience which they described.</a:t>
            </a:r>
          </a:p>
          <a:p>
            <a:pPr>
              <a:buNone/>
            </a:pP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5"/>
          </a:lnRef>
          <a:fillRef idx="2">
            <a:schemeClr val="accent5"/>
          </a:fillRef>
          <a:effectRef idx="1">
            <a:schemeClr val="accent5"/>
          </a:effectRef>
          <a:fontRef idx="minor">
            <a:schemeClr val="dk1"/>
          </a:fontRef>
        </p:style>
        <p:txBody>
          <a:bodyPr/>
          <a:lstStyle/>
          <a:p>
            <a:r>
              <a:rPr lang="en-US" dirty="0" smtClean="0">
                <a:latin typeface="Times New Roman" pitchFamily="18" charset="0"/>
                <a:cs typeface="Times New Roman" pitchFamily="18" charset="0"/>
              </a:rPr>
              <a:t>Functions of management</a:t>
            </a:r>
            <a:endParaRPr lang="en-US" dirty="0">
              <a:latin typeface="Times New Roman" pitchFamily="18" charset="0"/>
              <a:cs typeface="Times New Roman" pitchFamily="18" charset="0"/>
            </a:endParaRPr>
          </a:p>
        </p:txBody>
      </p:sp>
      <p:pic>
        <p:nvPicPr>
          <p:cNvPr id="1026" name="Picture 2" descr="C:\Users\Admin\Desktop\management foto.jpg"/>
          <p:cNvPicPr>
            <a:picLocks noGrp="1" noChangeAspect="1" noChangeArrowheads="1"/>
          </p:cNvPicPr>
          <p:nvPr>
            <p:ph idx="1"/>
          </p:nvPr>
        </p:nvPicPr>
        <p:blipFill>
          <a:blip r:embed="rId2"/>
          <a:srcRect/>
          <a:stretch>
            <a:fillRect/>
          </a:stretch>
        </p:blipFill>
        <p:spPr bwMode="auto">
          <a:xfrm>
            <a:off x="990600" y="1447800"/>
            <a:ext cx="7391400" cy="5257800"/>
          </a:xfrm>
          <a:prstGeom prst="rect">
            <a:avLst/>
          </a:prstGeom>
        </p:spPr>
        <p:style>
          <a:lnRef idx="1">
            <a:schemeClr val="accent5"/>
          </a:lnRef>
          <a:fillRef idx="2">
            <a:schemeClr val="accent5"/>
          </a:fillRef>
          <a:effectRef idx="1">
            <a:schemeClr val="accent5"/>
          </a:effectRef>
          <a:fontRef idx="minor">
            <a:schemeClr val="dk1"/>
          </a:fontRef>
        </p:style>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5"/>
          </a:lnRef>
          <a:fillRef idx="2">
            <a:schemeClr val="accent5"/>
          </a:fillRef>
          <a:effectRef idx="1">
            <a:schemeClr val="accent5"/>
          </a:effectRef>
          <a:fontRef idx="minor">
            <a:schemeClr val="dk1"/>
          </a:fontRef>
        </p:style>
        <p:txBody>
          <a:bodyPr>
            <a:normAutofit fontScale="90000"/>
          </a:bodyPr>
          <a:lstStyle/>
          <a:p>
            <a:r>
              <a:rPr lang="en-US" dirty="0" smtClean="0">
                <a:latin typeface="Times New Roman" pitchFamily="18" charset="0"/>
                <a:cs typeface="Times New Roman" pitchFamily="18" charset="0"/>
              </a:rPr>
              <a:t>Variables affecting Motivation in </a:t>
            </a:r>
            <a:r>
              <a:rPr lang="en-US" dirty="0" err="1" smtClean="0">
                <a:latin typeface="Times New Roman" pitchFamily="18" charset="0"/>
                <a:cs typeface="Times New Roman" pitchFamily="18" charset="0"/>
              </a:rPr>
              <a:t>Organisational</a:t>
            </a:r>
            <a:r>
              <a:rPr lang="en-US" dirty="0" smtClean="0">
                <a:latin typeface="Times New Roman" pitchFamily="18" charset="0"/>
                <a:cs typeface="Times New Roman" pitchFamily="18" charset="0"/>
              </a:rPr>
              <a:t> Setting</a:t>
            </a:r>
            <a:endParaRPr lang="en-US" dirty="0">
              <a:latin typeface="Times New Roman" pitchFamily="18" charset="0"/>
              <a:cs typeface="Times New Roman" pitchFamily="18" charset="0"/>
            </a:endParaRPr>
          </a:p>
        </p:txBody>
      </p:sp>
      <p:graphicFrame>
        <p:nvGraphicFramePr>
          <p:cNvPr id="4" name="Content Placeholder 3"/>
          <p:cNvGraphicFramePr>
            <a:graphicFrameLocks noGrp="1"/>
          </p:cNvGraphicFramePr>
          <p:nvPr>
            <p:ph idx="1"/>
          </p:nvPr>
        </p:nvGraphicFramePr>
        <p:xfrm>
          <a:off x="457200" y="1524000"/>
          <a:ext cx="8229600" cy="5006340"/>
        </p:xfrm>
        <a:graphic>
          <a:graphicData uri="http://schemas.openxmlformats.org/drawingml/2006/table">
            <a:tbl>
              <a:tblPr firstRow="1" bandRow="1">
                <a:tableStyleId>{5C22544A-7EE6-4342-B048-85BDC9FD1C3A}</a:tableStyleId>
              </a:tblPr>
              <a:tblGrid>
                <a:gridCol w="4114800"/>
                <a:gridCol w="4114800"/>
              </a:tblGrid>
              <a:tr h="1257300">
                <a:tc>
                  <a:txBody>
                    <a:bodyPr/>
                    <a:lstStyle/>
                    <a:p>
                      <a:r>
                        <a:rPr lang="en-US" sz="2800" b="1" dirty="0" err="1" smtClean="0">
                          <a:latin typeface="Times New Roman" pitchFamily="18" charset="0"/>
                          <a:cs typeface="Times New Roman" pitchFamily="18" charset="0"/>
                        </a:rPr>
                        <a:t>Hygienes</a:t>
                      </a:r>
                      <a:r>
                        <a:rPr lang="en-US" sz="2800" b="1" dirty="0" smtClean="0">
                          <a:latin typeface="Times New Roman" pitchFamily="18" charset="0"/>
                          <a:cs typeface="Times New Roman" pitchFamily="18" charset="0"/>
                        </a:rPr>
                        <a:t> </a:t>
                      </a:r>
                      <a:endParaRPr lang="en-US" sz="2800" b="1" dirty="0">
                        <a:latin typeface="Times New Roman" pitchFamily="18" charset="0"/>
                        <a:cs typeface="Times New Roman" pitchFamily="18" charset="0"/>
                      </a:endParaRPr>
                    </a:p>
                  </a:txBody>
                  <a:tcPr/>
                </a:tc>
                <a:tc>
                  <a:txBody>
                    <a:bodyPr/>
                    <a:lstStyle/>
                    <a:p>
                      <a:r>
                        <a:rPr lang="en-US" sz="2800" b="1" dirty="0" smtClean="0">
                          <a:latin typeface="Times New Roman" pitchFamily="18" charset="0"/>
                          <a:cs typeface="Times New Roman" pitchFamily="18" charset="0"/>
                        </a:rPr>
                        <a:t>Motivators </a:t>
                      </a:r>
                      <a:endParaRPr lang="en-US" sz="2800" b="1" dirty="0">
                        <a:latin typeface="Times New Roman" pitchFamily="18" charset="0"/>
                        <a:cs typeface="Times New Roman" pitchFamily="18" charset="0"/>
                      </a:endParaRPr>
                    </a:p>
                  </a:txBody>
                  <a:tcPr/>
                </a:tc>
              </a:tr>
              <a:tr h="3314700">
                <a:tc>
                  <a:txBody>
                    <a:bodyPr/>
                    <a:lstStyle/>
                    <a:p>
                      <a:pPr>
                        <a:lnSpc>
                          <a:spcPct val="100000"/>
                        </a:lnSpc>
                        <a:buFont typeface="Wingdings" pitchFamily="2" charset="2"/>
                        <a:buChar char="Ø"/>
                      </a:pPr>
                      <a:r>
                        <a:rPr lang="en-US" sz="2400" dirty="0" smtClean="0">
                          <a:latin typeface="Times New Roman" pitchFamily="18" charset="0"/>
                          <a:cs typeface="Times New Roman" pitchFamily="18" charset="0"/>
                        </a:rPr>
                        <a:t>Company policy and administration</a:t>
                      </a:r>
                    </a:p>
                    <a:p>
                      <a:pPr>
                        <a:lnSpc>
                          <a:spcPct val="100000"/>
                        </a:lnSpc>
                        <a:buFont typeface="Wingdings" pitchFamily="2" charset="2"/>
                        <a:buChar char="Ø"/>
                      </a:pPr>
                      <a:r>
                        <a:rPr lang="en-US" sz="2400" dirty="0" smtClean="0">
                          <a:latin typeface="Times New Roman" pitchFamily="18" charset="0"/>
                          <a:cs typeface="Times New Roman" pitchFamily="18" charset="0"/>
                        </a:rPr>
                        <a:t>Relationship with supervisor</a:t>
                      </a:r>
                    </a:p>
                    <a:p>
                      <a:pPr>
                        <a:lnSpc>
                          <a:spcPct val="100000"/>
                        </a:lnSpc>
                        <a:buFont typeface="Wingdings" pitchFamily="2" charset="2"/>
                        <a:buChar char="Ø"/>
                      </a:pPr>
                      <a:r>
                        <a:rPr lang="en-US" sz="2400" dirty="0" smtClean="0">
                          <a:latin typeface="Times New Roman" pitchFamily="18" charset="0"/>
                          <a:cs typeface="Times New Roman" pitchFamily="18" charset="0"/>
                        </a:rPr>
                        <a:t>Work</a:t>
                      </a:r>
                      <a:r>
                        <a:rPr lang="en-US" sz="2400" baseline="0" dirty="0" smtClean="0">
                          <a:latin typeface="Times New Roman" pitchFamily="18" charset="0"/>
                          <a:cs typeface="Times New Roman" pitchFamily="18" charset="0"/>
                        </a:rPr>
                        <a:t> conditions</a:t>
                      </a:r>
                    </a:p>
                    <a:p>
                      <a:pPr>
                        <a:lnSpc>
                          <a:spcPct val="100000"/>
                        </a:lnSpc>
                        <a:buFont typeface="Wingdings" pitchFamily="2" charset="2"/>
                        <a:buChar char="Ø"/>
                      </a:pPr>
                      <a:r>
                        <a:rPr lang="en-US" sz="2400" baseline="0" dirty="0" smtClean="0">
                          <a:latin typeface="Times New Roman" pitchFamily="18" charset="0"/>
                          <a:cs typeface="Times New Roman" pitchFamily="18" charset="0"/>
                        </a:rPr>
                        <a:t>Salary</a:t>
                      </a:r>
                    </a:p>
                    <a:p>
                      <a:pPr>
                        <a:lnSpc>
                          <a:spcPct val="100000"/>
                        </a:lnSpc>
                        <a:buFont typeface="Wingdings" pitchFamily="2" charset="2"/>
                        <a:buChar char="Ø"/>
                      </a:pPr>
                      <a:r>
                        <a:rPr lang="en-US" sz="2400" baseline="0" dirty="0" smtClean="0">
                          <a:latin typeface="Times New Roman" pitchFamily="18" charset="0"/>
                          <a:cs typeface="Times New Roman" pitchFamily="18" charset="0"/>
                        </a:rPr>
                        <a:t>Personal life</a:t>
                      </a:r>
                    </a:p>
                    <a:p>
                      <a:pPr>
                        <a:lnSpc>
                          <a:spcPct val="100000"/>
                        </a:lnSpc>
                        <a:buFont typeface="Wingdings" pitchFamily="2" charset="2"/>
                        <a:buChar char="Ø"/>
                      </a:pPr>
                      <a:r>
                        <a:rPr lang="en-US" sz="2400" baseline="0" dirty="0" smtClean="0">
                          <a:latin typeface="Times New Roman" pitchFamily="18" charset="0"/>
                          <a:cs typeface="Times New Roman" pitchFamily="18" charset="0"/>
                        </a:rPr>
                        <a:t>Relationship with subordinates</a:t>
                      </a:r>
                    </a:p>
                    <a:p>
                      <a:pPr>
                        <a:lnSpc>
                          <a:spcPct val="100000"/>
                        </a:lnSpc>
                        <a:buFont typeface="Wingdings" pitchFamily="2" charset="2"/>
                        <a:buChar char="Ø"/>
                      </a:pPr>
                      <a:r>
                        <a:rPr lang="en-US" sz="2400" baseline="0" dirty="0" smtClean="0">
                          <a:latin typeface="Times New Roman" pitchFamily="18" charset="0"/>
                          <a:cs typeface="Times New Roman" pitchFamily="18" charset="0"/>
                        </a:rPr>
                        <a:t>Status </a:t>
                      </a:r>
                    </a:p>
                    <a:p>
                      <a:pPr>
                        <a:lnSpc>
                          <a:spcPct val="100000"/>
                        </a:lnSpc>
                        <a:buFont typeface="Wingdings" pitchFamily="2" charset="2"/>
                        <a:buChar char="Ø"/>
                      </a:pPr>
                      <a:r>
                        <a:rPr lang="en-US" sz="2400" baseline="0" dirty="0" smtClean="0">
                          <a:latin typeface="Times New Roman" pitchFamily="18" charset="0"/>
                          <a:cs typeface="Times New Roman" pitchFamily="18" charset="0"/>
                        </a:rPr>
                        <a:t>Security</a:t>
                      </a:r>
                      <a:endParaRPr lang="en-US" sz="2400" dirty="0" smtClean="0">
                        <a:latin typeface="Times New Roman" pitchFamily="18" charset="0"/>
                        <a:cs typeface="Times New Roman" pitchFamily="18" charset="0"/>
                      </a:endParaRPr>
                    </a:p>
                  </a:txBody>
                  <a:tcPr/>
                </a:tc>
                <a:tc>
                  <a:txBody>
                    <a:bodyPr/>
                    <a:lstStyle/>
                    <a:p>
                      <a:pPr>
                        <a:lnSpc>
                          <a:spcPct val="100000"/>
                        </a:lnSpc>
                        <a:buFont typeface="Wingdings" pitchFamily="2" charset="2"/>
                        <a:buChar char="Ø"/>
                      </a:pPr>
                      <a:r>
                        <a:rPr lang="en-US" sz="2400" dirty="0" smtClean="0">
                          <a:latin typeface="Times New Roman" pitchFamily="18" charset="0"/>
                          <a:cs typeface="Times New Roman" pitchFamily="18" charset="0"/>
                        </a:rPr>
                        <a:t>Achievement</a:t>
                      </a:r>
                    </a:p>
                    <a:p>
                      <a:pPr>
                        <a:lnSpc>
                          <a:spcPct val="100000"/>
                        </a:lnSpc>
                        <a:buFont typeface="Wingdings" pitchFamily="2" charset="2"/>
                        <a:buChar char="Ø"/>
                      </a:pPr>
                      <a:r>
                        <a:rPr lang="en-US" sz="2400" dirty="0" smtClean="0">
                          <a:latin typeface="Times New Roman" pitchFamily="18" charset="0"/>
                          <a:cs typeface="Times New Roman" pitchFamily="18" charset="0"/>
                        </a:rPr>
                        <a:t>Recognition</a:t>
                      </a:r>
                    </a:p>
                    <a:p>
                      <a:pPr>
                        <a:lnSpc>
                          <a:spcPct val="100000"/>
                        </a:lnSpc>
                        <a:buFont typeface="Wingdings" pitchFamily="2" charset="2"/>
                        <a:buChar char="Ø"/>
                      </a:pPr>
                      <a:r>
                        <a:rPr lang="en-US" sz="2400" dirty="0" smtClean="0">
                          <a:latin typeface="Times New Roman" pitchFamily="18" charset="0"/>
                          <a:cs typeface="Times New Roman" pitchFamily="18" charset="0"/>
                        </a:rPr>
                        <a:t>Responsibility</a:t>
                      </a:r>
                    </a:p>
                    <a:p>
                      <a:pPr>
                        <a:lnSpc>
                          <a:spcPct val="100000"/>
                        </a:lnSpc>
                        <a:buFont typeface="Wingdings" pitchFamily="2" charset="2"/>
                        <a:buChar char="Ø"/>
                      </a:pPr>
                      <a:r>
                        <a:rPr lang="en-US" sz="2400" dirty="0" smtClean="0">
                          <a:latin typeface="Times New Roman" pitchFamily="18" charset="0"/>
                          <a:cs typeface="Times New Roman" pitchFamily="18" charset="0"/>
                        </a:rPr>
                        <a:t>Advancement</a:t>
                      </a:r>
                    </a:p>
                    <a:p>
                      <a:pPr>
                        <a:lnSpc>
                          <a:spcPct val="100000"/>
                        </a:lnSpc>
                        <a:buFont typeface="Wingdings" pitchFamily="2" charset="2"/>
                        <a:buChar char="Ø"/>
                      </a:pPr>
                      <a:r>
                        <a:rPr lang="en-US" sz="2400" dirty="0" smtClean="0">
                          <a:latin typeface="Times New Roman" pitchFamily="18" charset="0"/>
                          <a:cs typeface="Times New Roman" pitchFamily="18" charset="0"/>
                        </a:rPr>
                        <a:t>Growth</a:t>
                      </a:r>
                    </a:p>
                    <a:p>
                      <a:pPr>
                        <a:lnSpc>
                          <a:spcPct val="100000"/>
                        </a:lnSpc>
                        <a:buFont typeface="Wingdings" pitchFamily="2" charset="2"/>
                        <a:buChar char="Ø"/>
                      </a:pPr>
                      <a:r>
                        <a:rPr lang="en-US" sz="2400" dirty="0" smtClean="0">
                          <a:latin typeface="Times New Roman" pitchFamily="18" charset="0"/>
                          <a:cs typeface="Times New Roman" pitchFamily="18" charset="0"/>
                        </a:rPr>
                        <a:t>Work itself</a:t>
                      </a:r>
                    </a:p>
                  </a:txBody>
                  <a:tcPr/>
                </a:tc>
              </a:tr>
            </a:tbl>
          </a:graphicData>
        </a:graphic>
      </p:graphicFrame>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5"/>
          </a:lnRef>
          <a:fillRef idx="2">
            <a:schemeClr val="accent5"/>
          </a:fillRef>
          <a:effectRef idx="1">
            <a:schemeClr val="accent5"/>
          </a:effectRef>
          <a:fontRef idx="minor">
            <a:schemeClr val="dk1"/>
          </a:fontRef>
        </p:style>
        <p:txBody>
          <a:bodyPr>
            <a:noAutofit/>
          </a:bodyPr>
          <a:lstStyle/>
          <a:p>
            <a:r>
              <a:rPr lang="en-US" dirty="0" smtClean="0">
                <a:latin typeface="Times New Roman" pitchFamily="18" charset="0"/>
                <a:cs typeface="Times New Roman" pitchFamily="18" charset="0"/>
              </a:rPr>
              <a:t>Hygiene factors (maintenance factors)</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style>
          <a:lnRef idx="1">
            <a:schemeClr val="accent5"/>
          </a:lnRef>
          <a:fillRef idx="2">
            <a:schemeClr val="accent5"/>
          </a:fillRef>
          <a:effectRef idx="1">
            <a:schemeClr val="accent5"/>
          </a:effectRef>
          <a:fontRef idx="minor">
            <a:schemeClr val="dk1"/>
          </a:fontRef>
        </p:style>
        <p:txBody>
          <a:bodyPr/>
          <a:lstStyle/>
          <a:p>
            <a:pPr algn="just">
              <a:lnSpc>
                <a:spcPct val="150000"/>
              </a:lnSpc>
            </a:pPr>
            <a:r>
              <a:rPr lang="en-US" dirty="0" smtClean="0">
                <a:latin typeface="Times New Roman" pitchFamily="18" charset="0"/>
                <a:cs typeface="Times New Roman" pitchFamily="18" charset="0"/>
              </a:rPr>
              <a:t>Hygiene factors represent the need to avoid pain in the environment. They are not an intrinsic part of a job, but they are related to the conditions under which a job is performed. They are associated with negative feelings.</a:t>
            </a:r>
          </a:p>
          <a:p>
            <a:pPr algn="just"/>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5"/>
          </a:lnRef>
          <a:fillRef idx="2">
            <a:schemeClr val="accent5"/>
          </a:fillRef>
          <a:effectRef idx="1">
            <a:schemeClr val="accent5"/>
          </a:effectRef>
          <a:fontRef idx="minor">
            <a:schemeClr val="dk1"/>
          </a:fontRef>
        </p:style>
        <p:txBody>
          <a:bodyPr/>
          <a:lstStyle/>
          <a:p>
            <a:r>
              <a:rPr lang="en-US" dirty="0" smtClean="0">
                <a:latin typeface="Times New Roman" pitchFamily="18" charset="0"/>
                <a:cs typeface="Times New Roman" pitchFamily="18" charset="0"/>
              </a:rPr>
              <a:t>Motivators </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style>
          <a:lnRef idx="1">
            <a:schemeClr val="accent5"/>
          </a:lnRef>
          <a:fillRef idx="2">
            <a:schemeClr val="accent5"/>
          </a:fillRef>
          <a:effectRef idx="1">
            <a:schemeClr val="accent5"/>
          </a:effectRef>
          <a:fontRef idx="minor">
            <a:schemeClr val="dk1"/>
          </a:fontRef>
        </p:style>
        <p:txBody>
          <a:bodyPr/>
          <a:lstStyle/>
          <a:p>
            <a:pPr algn="just">
              <a:lnSpc>
                <a:spcPct val="150000"/>
              </a:lnSpc>
            </a:pPr>
            <a:r>
              <a:rPr lang="en-US" dirty="0" smtClean="0">
                <a:latin typeface="Times New Roman" pitchFamily="18" charset="0"/>
                <a:cs typeface="Times New Roman" pitchFamily="18" charset="0"/>
              </a:rPr>
              <a:t>Motivators are associated with positive feelings of employees about the job. They make people satisfied with their job. Motivators are necessary to keep job satisfaction and job performance high.</a:t>
            </a:r>
          </a:p>
          <a:p>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30762"/>
          </a:xfrm>
        </p:spPr>
        <p:style>
          <a:lnRef idx="1">
            <a:schemeClr val="accent5"/>
          </a:lnRef>
          <a:fillRef idx="2">
            <a:schemeClr val="accent5"/>
          </a:fillRef>
          <a:effectRef idx="1">
            <a:schemeClr val="accent5"/>
          </a:effectRef>
          <a:fontRef idx="minor">
            <a:schemeClr val="dk1"/>
          </a:fontRef>
        </p:style>
        <p:txBody>
          <a:bodyPr>
            <a:normAutofit/>
          </a:bodyPr>
          <a:lstStyle/>
          <a:p>
            <a:r>
              <a:rPr lang="en-US" sz="4000" b="1" dirty="0" smtClean="0">
                <a:latin typeface="Times New Roman" pitchFamily="18" charset="0"/>
                <a:cs typeface="Times New Roman" pitchFamily="18" charset="0"/>
              </a:rPr>
              <a:t>However, this theory has also not gone unchallenged. It has been criticized on the following grounds:</a:t>
            </a:r>
            <a:endParaRPr lang="en-US" sz="4000" dirty="0">
              <a:latin typeface="Times New Roman" pitchFamily="18" charset="0"/>
              <a:cs typeface="Times New Roman" pitchFamily="18" charset="0"/>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096000"/>
          </a:xfrm>
        </p:spPr>
        <p:style>
          <a:lnRef idx="1">
            <a:schemeClr val="accent5"/>
          </a:lnRef>
          <a:fillRef idx="2">
            <a:schemeClr val="accent5"/>
          </a:fillRef>
          <a:effectRef idx="1">
            <a:schemeClr val="accent5"/>
          </a:effectRef>
          <a:fontRef idx="minor">
            <a:schemeClr val="dk1"/>
          </a:fontRef>
        </p:style>
        <p:txBody>
          <a:bodyPr>
            <a:normAutofit fontScale="92500"/>
          </a:bodyPr>
          <a:lstStyle/>
          <a:p>
            <a:pPr algn="just">
              <a:lnSpc>
                <a:spcPct val="150000"/>
              </a:lnSpc>
            </a:pPr>
            <a:r>
              <a:rPr lang="en-US" dirty="0" smtClean="0">
                <a:latin typeface="Times New Roman" pitchFamily="18" charset="0"/>
                <a:cs typeface="Times New Roman" pitchFamily="18" charset="0"/>
              </a:rPr>
              <a:t>Herzberg study was limited to the engineers and accountants. The critics say that this theory is not conclusive because the professionals or the white collar workers may like responsibility and challenging jobs. But the general workers are motivated by pay and other benefits. The effect of hygiene and motivational factors may totally be reverse on some other categories of people.</a:t>
            </a:r>
          </a:p>
          <a:p>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style>
          <a:lnRef idx="1">
            <a:schemeClr val="accent5"/>
          </a:lnRef>
          <a:fillRef idx="2">
            <a:schemeClr val="accent5"/>
          </a:fillRef>
          <a:effectRef idx="1">
            <a:schemeClr val="accent5"/>
          </a:effectRef>
          <a:fontRef idx="minor">
            <a:schemeClr val="dk1"/>
          </a:fontRef>
        </p:style>
        <p:txBody>
          <a:bodyPr/>
          <a:lstStyle/>
          <a:p>
            <a:pPr algn="just">
              <a:lnSpc>
                <a:spcPct val="150000"/>
              </a:lnSpc>
              <a:buNone/>
            </a:pPr>
            <a:r>
              <a:rPr lang="en-US" dirty="0" smtClean="0">
                <a:latin typeface="Times New Roman" pitchFamily="18" charset="0"/>
                <a:cs typeface="Times New Roman" pitchFamily="18" charset="0"/>
              </a:rPr>
              <a:t>Another criticism of this theory is directed at the method of research and data collection. The interviewers were asked to report exceptionally good or exceptionally bad job experience. This methodology is defective because such information will always be subjective and biased.</a:t>
            </a:r>
          </a:p>
          <a:p>
            <a:pPr>
              <a:buNone/>
            </a:pP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style>
          <a:lnRef idx="1">
            <a:schemeClr val="accent5"/>
          </a:lnRef>
          <a:fillRef idx="2">
            <a:schemeClr val="accent5"/>
          </a:fillRef>
          <a:effectRef idx="1">
            <a:schemeClr val="accent5"/>
          </a:effectRef>
          <a:fontRef idx="minor">
            <a:schemeClr val="dk1"/>
          </a:fontRef>
        </p:style>
        <p:txBody>
          <a:bodyPr>
            <a:normAutofit lnSpcReduction="10000"/>
          </a:bodyPr>
          <a:lstStyle/>
          <a:p>
            <a:pPr algn="just">
              <a:lnSpc>
                <a:spcPct val="150000"/>
              </a:lnSpc>
              <a:buNone/>
            </a:pPr>
            <a:r>
              <a:rPr lang="en-US" dirty="0" smtClean="0">
                <a:latin typeface="Times New Roman" pitchFamily="18" charset="0"/>
                <a:cs typeface="Times New Roman" pitchFamily="18" charset="0"/>
              </a:rPr>
              <a:t>Keeping in view all these points we can conclude that Herzberg’s theory has been widely read and there will be few people who are not familiar with these recommendations. This theory provides valuable guidelines to the managers for structuring their jobs in order to include such factors in the jobs which bring satisfaction</a:t>
            </a:r>
            <a:endParaRPr lang="en-US" dirty="0">
              <a:latin typeface="Times New Roman" pitchFamily="18" charset="0"/>
              <a:cs typeface="Times New Roman" pitchFamily="18" charset="0"/>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697162"/>
          </a:xfrm>
        </p:spPr>
        <p:style>
          <a:lnRef idx="1">
            <a:schemeClr val="accent5"/>
          </a:lnRef>
          <a:fillRef idx="2">
            <a:schemeClr val="accent5"/>
          </a:fillRef>
          <a:effectRef idx="1">
            <a:schemeClr val="accent5"/>
          </a:effectRef>
          <a:fontRef idx="minor">
            <a:schemeClr val="dk1"/>
          </a:fontRef>
        </p:style>
        <p:txBody>
          <a:bodyPr>
            <a:noAutofit/>
          </a:bodyPr>
          <a:lstStyle/>
          <a:p>
            <a:pPr>
              <a:lnSpc>
                <a:spcPct val="150000"/>
              </a:lnSpc>
            </a:pPr>
            <a:r>
              <a:rPr lang="en-US" b="1" dirty="0" smtClean="0">
                <a:latin typeface="Times New Roman" pitchFamily="18" charset="0"/>
                <a:cs typeface="Times New Roman" pitchFamily="18" charset="0"/>
              </a:rPr>
              <a:t>Theory X and Theory Y </a:t>
            </a:r>
            <a:br>
              <a:rPr lang="en-US" b="1" dirty="0" smtClean="0">
                <a:latin typeface="Times New Roman" pitchFamily="18" charset="0"/>
                <a:cs typeface="Times New Roman" pitchFamily="18" charset="0"/>
              </a:rPr>
            </a:br>
            <a:r>
              <a:rPr lang="en-US" b="1" dirty="0" smtClean="0">
                <a:latin typeface="Times New Roman" pitchFamily="18" charset="0"/>
                <a:cs typeface="Times New Roman" pitchFamily="18" charset="0"/>
              </a:rPr>
              <a:t>(Douglas McGregor) </a:t>
            </a:r>
            <a:endParaRPr lang="en-US" b="1" dirty="0">
              <a:latin typeface="Times New Roman" pitchFamily="18" charset="0"/>
              <a:cs typeface="Times New Roman" pitchFamily="18" charset="0"/>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style>
          <a:lnRef idx="1">
            <a:schemeClr val="accent5"/>
          </a:lnRef>
          <a:fillRef idx="2">
            <a:schemeClr val="accent5"/>
          </a:fillRef>
          <a:effectRef idx="1">
            <a:schemeClr val="accent5"/>
          </a:effectRef>
          <a:fontRef idx="minor">
            <a:schemeClr val="dk1"/>
          </a:fontRef>
        </p:style>
        <p:txBody>
          <a:bodyPr/>
          <a:lstStyle/>
          <a:p>
            <a:pPr algn="just">
              <a:lnSpc>
                <a:spcPct val="150000"/>
              </a:lnSpc>
              <a:buNone/>
            </a:pPr>
            <a:r>
              <a:rPr lang="en-US" dirty="0" smtClean="0">
                <a:latin typeface="Times New Roman" pitchFamily="18" charset="0"/>
                <a:cs typeface="Times New Roman" pitchFamily="18" charset="0"/>
              </a:rPr>
              <a:t>Douglas McGregor in his book, “The Human Side of Enterprise” published in 1960 has examined theories on behavior of individuals at work, and he has formulated two models which he calls Theory X and Theory Y. </a:t>
            </a:r>
            <a:endParaRPr lang="en-US" dirty="0">
              <a:latin typeface="Times New Roman" pitchFamily="18" charset="0"/>
              <a:cs typeface="Times New Roman" pitchFamily="18" charset="0"/>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458200" cy="6477000"/>
          </a:xfrm>
        </p:spPr>
        <p:style>
          <a:lnRef idx="1">
            <a:schemeClr val="accent5"/>
          </a:lnRef>
          <a:fillRef idx="2">
            <a:schemeClr val="accent5"/>
          </a:fillRef>
          <a:effectRef idx="1">
            <a:schemeClr val="accent5"/>
          </a:effectRef>
          <a:fontRef idx="minor">
            <a:schemeClr val="dk1"/>
          </a:fontRef>
        </p:style>
        <p:txBody>
          <a:bodyPr>
            <a:normAutofit/>
          </a:bodyPr>
          <a:lstStyle/>
          <a:p>
            <a:pPr>
              <a:buNone/>
            </a:pPr>
            <a:r>
              <a:rPr lang="en-US" b="1" dirty="0" smtClean="0">
                <a:latin typeface="Times New Roman" pitchFamily="18" charset="0"/>
                <a:cs typeface="Times New Roman" pitchFamily="18" charset="0"/>
              </a:rPr>
              <a:t>Theory X Assumptions</a:t>
            </a:r>
          </a:p>
          <a:p>
            <a:pPr>
              <a:buNone/>
            </a:pPr>
            <a:r>
              <a:rPr lang="en-US" b="1" dirty="0" smtClean="0">
                <a:latin typeface="Times New Roman" pitchFamily="18" charset="0"/>
                <a:cs typeface="Times New Roman" pitchFamily="18" charset="0"/>
              </a:rPr>
              <a:t> </a:t>
            </a:r>
          </a:p>
          <a:p>
            <a:pPr algn="just">
              <a:lnSpc>
                <a:spcPct val="150000"/>
              </a:lnSpc>
            </a:pPr>
            <a:r>
              <a:rPr lang="en-US" sz="3000" dirty="0" smtClean="0">
                <a:latin typeface="Times New Roman" pitchFamily="18" charset="0"/>
                <a:cs typeface="Times New Roman" pitchFamily="18" charset="0"/>
              </a:rPr>
              <a:t>The average human being has an inherent </a:t>
            </a:r>
            <a:r>
              <a:rPr lang="en-US" sz="3000" b="1" dirty="0" smtClean="0">
                <a:latin typeface="Times New Roman" pitchFamily="18" charset="0"/>
                <a:cs typeface="Times New Roman" pitchFamily="18" charset="0"/>
              </a:rPr>
              <a:t>dislike </a:t>
            </a:r>
            <a:r>
              <a:rPr lang="en-US" sz="3000" dirty="0" smtClean="0">
                <a:latin typeface="Times New Roman" pitchFamily="18" charset="0"/>
                <a:cs typeface="Times New Roman" pitchFamily="18" charset="0"/>
              </a:rPr>
              <a:t>of work and </a:t>
            </a:r>
            <a:r>
              <a:rPr lang="en-US" sz="3000" b="1" dirty="0" smtClean="0">
                <a:latin typeface="Times New Roman" pitchFamily="18" charset="0"/>
                <a:cs typeface="Times New Roman" pitchFamily="18" charset="0"/>
              </a:rPr>
              <a:t>will avoid </a:t>
            </a:r>
            <a:r>
              <a:rPr lang="en-US" sz="3000" dirty="0" smtClean="0">
                <a:latin typeface="Times New Roman" pitchFamily="18" charset="0"/>
                <a:cs typeface="Times New Roman" pitchFamily="18" charset="0"/>
              </a:rPr>
              <a:t>it if he can. </a:t>
            </a:r>
          </a:p>
          <a:p>
            <a:pPr algn="just">
              <a:lnSpc>
                <a:spcPct val="150000"/>
              </a:lnSpc>
            </a:pPr>
            <a:r>
              <a:rPr lang="en-US" sz="3000" dirty="0" smtClean="0">
                <a:latin typeface="Times New Roman" pitchFamily="18" charset="0"/>
                <a:cs typeface="Times New Roman" pitchFamily="18" charset="0"/>
              </a:rPr>
              <a:t> Because of their dislike for work, most people must be </a:t>
            </a:r>
            <a:r>
              <a:rPr lang="en-US" sz="3000" b="1" dirty="0" smtClean="0">
                <a:latin typeface="Times New Roman" pitchFamily="18" charset="0"/>
                <a:cs typeface="Times New Roman" pitchFamily="18" charset="0"/>
              </a:rPr>
              <a:t>controlled</a:t>
            </a:r>
            <a:r>
              <a:rPr lang="en-US" sz="3000" dirty="0" smtClean="0">
                <a:latin typeface="Times New Roman" pitchFamily="18" charset="0"/>
                <a:cs typeface="Times New Roman" pitchFamily="18" charset="0"/>
              </a:rPr>
              <a:t> and </a:t>
            </a:r>
            <a:r>
              <a:rPr lang="en-US" sz="3000" b="1" dirty="0" smtClean="0">
                <a:latin typeface="Times New Roman" pitchFamily="18" charset="0"/>
                <a:cs typeface="Times New Roman" pitchFamily="18" charset="0"/>
              </a:rPr>
              <a:t>threatened </a:t>
            </a:r>
            <a:r>
              <a:rPr lang="en-US" sz="3000" dirty="0" smtClean="0">
                <a:latin typeface="Times New Roman" pitchFamily="18" charset="0"/>
                <a:cs typeface="Times New Roman" pitchFamily="18" charset="0"/>
              </a:rPr>
              <a:t>before they will work hard enough.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5"/>
          </a:lnRef>
          <a:fillRef idx="2">
            <a:schemeClr val="accent5"/>
          </a:fillRef>
          <a:effectRef idx="1">
            <a:schemeClr val="accent5"/>
          </a:effectRef>
          <a:fontRef idx="minor">
            <a:schemeClr val="dk1"/>
          </a:fontRef>
        </p:style>
        <p:txBody>
          <a:bodyPr/>
          <a:lstStyle/>
          <a:p>
            <a:r>
              <a:rPr lang="en-US" dirty="0" smtClean="0">
                <a:latin typeface="Times New Roman" pitchFamily="18" charset="0"/>
                <a:cs typeface="Times New Roman" pitchFamily="18" charset="0"/>
              </a:rPr>
              <a:t>Evolution of management</a:t>
            </a:r>
            <a:endParaRPr lang="en-US" dirty="0">
              <a:latin typeface="Times New Roman" pitchFamily="18" charset="0"/>
              <a:cs typeface="Times New Roman" pitchFamily="18" charset="0"/>
            </a:endParaRPr>
          </a:p>
        </p:txBody>
      </p:sp>
      <p:pic>
        <p:nvPicPr>
          <p:cNvPr id="1026" name="Picture 2" descr="C:\Users\Admin\Desktop\Evolution photo.jpg"/>
          <p:cNvPicPr>
            <a:picLocks noGrp="1" noChangeAspect="1" noChangeArrowheads="1"/>
          </p:cNvPicPr>
          <p:nvPr>
            <p:ph idx="1"/>
          </p:nvPr>
        </p:nvPicPr>
        <p:blipFill>
          <a:blip r:embed="rId2"/>
          <a:srcRect/>
          <a:stretch>
            <a:fillRect/>
          </a:stretch>
        </p:blipFill>
        <p:spPr bwMode="auto">
          <a:xfrm>
            <a:off x="609600" y="1850230"/>
            <a:ext cx="7924800" cy="4626770"/>
          </a:xfrm>
          <a:prstGeom prst="rect">
            <a:avLst/>
          </a:prstGeom>
          <a:effectLst>
            <a:glow rad="63500">
              <a:schemeClr val="accent5">
                <a:satMod val="175000"/>
                <a:alpha val="40000"/>
              </a:schemeClr>
            </a:glow>
            <a:outerShdw blurRad="40000" dist="20000" dir="5400000" rotWithShape="0">
              <a:srgbClr val="000000">
                <a:alpha val="38000"/>
              </a:srgbClr>
            </a:outerShdw>
          </a:effectLst>
        </p:spPr>
        <p:style>
          <a:lnRef idx="1">
            <a:schemeClr val="accent5"/>
          </a:lnRef>
          <a:fillRef idx="2">
            <a:schemeClr val="accent5"/>
          </a:fillRef>
          <a:effectRef idx="1">
            <a:schemeClr val="accent5"/>
          </a:effectRef>
          <a:fontRef idx="minor">
            <a:schemeClr val="dk1"/>
          </a:fontRef>
        </p:style>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style>
          <a:lnRef idx="1">
            <a:schemeClr val="accent5"/>
          </a:lnRef>
          <a:fillRef idx="2">
            <a:schemeClr val="accent5"/>
          </a:fillRef>
          <a:effectRef idx="1">
            <a:schemeClr val="accent5"/>
          </a:effectRef>
          <a:fontRef idx="minor">
            <a:schemeClr val="dk1"/>
          </a:fontRef>
        </p:style>
        <p:txBody>
          <a:bodyPr>
            <a:normAutofit/>
          </a:bodyPr>
          <a:lstStyle/>
          <a:p>
            <a:pPr algn="just">
              <a:lnSpc>
                <a:spcPct val="150000"/>
              </a:lnSpc>
            </a:pPr>
            <a:r>
              <a:rPr lang="en-US" sz="2800" dirty="0" smtClean="0">
                <a:latin typeface="Times New Roman" pitchFamily="18" charset="0"/>
                <a:cs typeface="Times New Roman" pitchFamily="18" charset="0"/>
              </a:rPr>
              <a:t>The average human prefers to be </a:t>
            </a:r>
            <a:r>
              <a:rPr lang="en-US" sz="2800" b="1" dirty="0" smtClean="0">
                <a:latin typeface="Times New Roman" pitchFamily="18" charset="0"/>
                <a:cs typeface="Times New Roman" pitchFamily="18" charset="0"/>
              </a:rPr>
              <a:t>directed, dislikes responsibility, is unambiguous, and desires security </a:t>
            </a:r>
            <a:r>
              <a:rPr lang="en-US" sz="2800" dirty="0" smtClean="0">
                <a:latin typeface="Times New Roman" pitchFamily="18" charset="0"/>
                <a:cs typeface="Times New Roman" pitchFamily="18" charset="0"/>
              </a:rPr>
              <a:t>above everything.  </a:t>
            </a:r>
          </a:p>
          <a:p>
            <a:pPr algn="just">
              <a:lnSpc>
                <a:spcPct val="150000"/>
              </a:lnSpc>
            </a:pPr>
            <a:r>
              <a:rPr lang="en-US" sz="2800" dirty="0" smtClean="0">
                <a:latin typeface="Times New Roman" pitchFamily="18" charset="0"/>
                <a:cs typeface="Times New Roman" pitchFamily="18" charset="0"/>
              </a:rPr>
              <a:t>These assumptions lie behind most organizational principles today, and give rise both to </a:t>
            </a:r>
            <a:r>
              <a:rPr lang="en-US" sz="2800" b="1" dirty="0" smtClean="0">
                <a:latin typeface="Times New Roman" pitchFamily="18" charset="0"/>
                <a:cs typeface="Times New Roman" pitchFamily="18" charset="0"/>
              </a:rPr>
              <a:t>“tough</a:t>
            </a:r>
            <a:r>
              <a:rPr lang="en-US" sz="2800" dirty="0" smtClean="0">
                <a:latin typeface="Times New Roman" pitchFamily="18" charset="0"/>
                <a:cs typeface="Times New Roman" pitchFamily="18" charset="0"/>
              </a:rPr>
              <a:t>” </a:t>
            </a:r>
            <a:r>
              <a:rPr lang="en-US" sz="2800" b="1" dirty="0" smtClean="0">
                <a:latin typeface="Times New Roman" pitchFamily="18" charset="0"/>
                <a:cs typeface="Times New Roman" pitchFamily="18" charset="0"/>
              </a:rPr>
              <a:t>management with punishments </a:t>
            </a:r>
            <a:r>
              <a:rPr lang="en-US" sz="2800" dirty="0" smtClean="0">
                <a:latin typeface="Times New Roman" pitchFamily="18" charset="0"/>
                <a:cs typeface="Times New Roman" pitchFamily="18" charset="0"/>
              </a:rPr>
              <a:t>and tight controls, and “soft” management which aims at harmony at work.</a:t>
            </a:r>
          </a:p>
          <a:p>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287963"/>
          </a:xfrm>
        </p:spPr>
        <p:style>
          <a:lnRef idx="1">
            <a:schemeClr val="accent5"/>
          </a:lnRef>
          <a:fillRef idx="2">
            <a:schemeClr val="accent5"/>
          </a:fillRef>
          <a:effectRef idx="1">
            <a:schemeClr val="accent5"/>
          </a:effectRef>
          <a:fontRef idx="minor">
            <a:schemeClr val="dk1"/>
          </a:fontRef>
        </p:style>
        <p:txBody>
          <a:bodyPr>
            <a:normAutofit/>
          </a:bodyPr>
          <a:lstStyle/>
          <a:p>
            <a:pPr algn="just">
              <a:lnSpc>
                <a:spcPct val="150000"/>
              </a:lnSpc>
            </a:pPr>
            <a:r>
              <a:rPr lang="en-US" sz="2800" dirty="0" smtClean="0">
                <a:latin typeface="Times New Roman" pitchFamily="18" charset="0"/>
                <a:cs typeface="Times New Roman" pitchFamily="18" charset="0"/>
              </a:rPr>
              <a:t>Both these are “wrong” because man needs more than financial rewards at work, he also needs some deeper higher order motivation - the opportunity to fulfill himself. </a:t>
            </a:r>
          </a:p>
          <a:p>
            <a:pPr algn="just">
              <a:lnSpc>
                <a:spcPct val="150000"/>
              </a:lnSpc>
              <a:buNone/>
            </a:pPr>
            <a:r>
              <a:rPr lang="en-US" sz="2800" dirty="0" smtClean="0">
                <a:latin typeface="Times New Roman" pitchFamily="18" charset="0"/>
                <a:cs typeface="Times New Roman" pitchFamily="18" charset="0"/>
              </a:rPr>
              <a:t>• Theory X managers do not give their staff this opportunity so that the employees behave in the expected fashion.</a:t>
            </a:r>
            <a:endParaRPr lang="en-US" sz="2800" dirty="0">
              <a:latin typeface="Times New Roman" pitchFamily="18" charset="0"/>
              <a:cs typeface="Times New Roman" pitchFamily="18" charset="0"/>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6096000"/>
          </a:xfrm>
        </p:spPr>
        <p:style>
          <a:lnRef idx="1">
            <a:schemeClr val="accent5"/>
          </a:lnRef>
          <a:fillRef idx="2">
            <a:schemeClr val="accent5"/>
          </a:fillRef>
          <a:effectRef idx="1">
            <a:schemeClr val="accent5"/>
          </a:effectRef>
          <a:fontRef idx="minor">
            <a:schemeClr val="dk1"/>
          </a:fontRef>
        </p:style>
        <p:txBody>
          <a:bodyPr>
            <a:normAutofit/>
          </a:bodyPr>
          <a:lstStyle/>
          <a:p>
            <a:pPr>
              <a:buNone/>
            </a:pPr>
            <a:r>
              <a:rPr lang="en-US" b="1" dirty="0" smtClean="0">
                <a:latin typeface="Times New Roman" pitchFamily="18" charset="0"/>
                <a:cs typeface="Times New Roman" pitchFamily="18" charset="0"/>
              </a:rPr>
              <a:t>Theory Y Assumptions </a:t>
            </a:r>
          </a:p>
          <a:p>
            <a:pPr algn="just">
              <a:lnSpc>
                <a:spcPct val="150000"/>
              </a:lnSpc>
            </a:pPr>
            <a:r>
              <a:rPr lang="en-US" sz="2800" dirty="0" smtClean="0">
                <a:latin typeface="Times New Roman" pitchFamily="18" charset="0"/>
                <a:cs typeface="Times New Roman" pitchFamily="18" charset="0"/>
              </a:rPr>
              <a:t>The expenditure of physical and mental effort in work is as natural as play or rest. </a:t>
            </a:r>
          </a:p>
          <a:p>
            <a:pPr algn="just">
              <a:lnSpc>
                <a:spcPct val="150000"/>
              </a:lnSpc>
            </a:pPr>
            <a:r>
              <a:rPr lang="en-US" sz="2800" dirty="0" smtClean="0">
                <a:latin typeface="Times New Roman" pitchFamily="18" charset="0"/>
                <a:cs typeface="Times New Roman" pitchFamily="18" charset="0"/>
              </a:rPr>
              <a:t> Control and punishment are not the only ways to make people work, man will direct himself if he is committed to the aims of the organization. </a:t>
            </a:r>
          </a:p>
          <a:p>
            <a:pPr algn="just">
              <a:lnSpc>
                <a:spcPct val="150000"/>
              </a:lnSpc>
            </a:pPr>
            <a:r>
              <a:rPr lang="en-US" sz="2800" dirty="0" smtClean="0">
                <a:latin typeface="Times New Roman" pitchFamily="18" charset="0"/>
                <a:cs typeface="Times New Roman" pitchFamily="18" charset="0"/>
              </a:rPr>
              <a:t> If a job is satisfying, then the result will be commitment to the organization. </a:t>
            </a:r>
            <a:endParaRPr lang="en-US" sz="2800" dirty="0">
              <a:latin typeface="Times New Roman" pitchFamily="18" charset="0"/>
              <a:cs typeface="Times New Roman" pitchFamily="18" charset="0"/>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style>
          <a:lnRef idx="1">
            <a:schemeClr val="accent5"/>
          </a:lnRef>
          <a:fillRef idx="2">
            <a:schemeClr val="accent5"/>
          </a:fillRef>
          <a:effectRef idx="1">
            <a:schemeClr val="accent5"/>
          </a:effectRef>
          <a:fontRef idx="minor">
            <a:schemeClr val="dk1"/>
          </a:fontRef>
        </p:style>
        <p:txBody>
          <a:bodyPr>
            <a:normAutofit/>
          </a:bodyPr>
          <a:lstStyle/>
          <a:p>
            <a:pPr>
              <a:lnSpc>
                <a:spcPct val="150000"/>
              </a:lnSpc>
            </a:pPr>
            <a:r>
              <a:rPr lang="en-US" sz="2800" dirty="0" smtClean="0">
                <a:latin typeface="Times New Roman" pitchFamily="18" charset="0"/>
                <a:cs typeface="Times New Roman" pitchFamily="18" charset="0"/>
              </a:rPr>
              <a:t>The average man learns, under proper conditions, not only to accept but to seek responsibility. </a:t>
            </a:r>
          </a:p>
          <a:p>
            <a:pPr>
              <a:lnSpc>
                <a:spcPct val="150000"/>
              </a:lnSpc>
            </a:pPr>
            <a:r>
              <a:rPr lang="en-US" sz="2800" dirty="0" smtClean="0">
                <a:latin typeface="Times New Roman" pitchFamily="18" charset="0"/>
                <a:cs typeface="Times New Roman" pitchFamily="18" charset="0"/>
              </a:rPr>
              <a:t> Imagination, creativity, and ingenuity can be used to solve work problems by a large number of employees. </a:t>
            </a:r>
          </a:p>
          <a:p>
            <a:pPr>
              <a:lnSpc>
                <a:spcPct val="150000"/>
              </a:lnSpc>
            </a:pPr>
            <a:r>
              <a:rPr lang="en-US" sz="2800" dirty="0" smtClean="0">
                <a:latin typeface="Times New Roman" pitchFamily="18" charset="0"/>
                <a:cs typeface="Times New Roman" pitchFamily="18" charset="0"/>
              </a:rPr>
              <a:t> Under the conditions of modern industrial life, the intellectual potentialities of the average man are only partially utilized. </a:t>
            </a:r>
            <a:endParaRPr lang="en-US" sz="2800" dirty="0">
              <a:latin typeface="Times New Roman" pitchFamily="18" charset="0"/>
              <a:cs typeface="Times New Roman" pitchFamily="18" charset="0"/>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style>
          <a:lnRef idx="1">
            <a:schemeClr val="accent5"/>
          </a:lnRef>
          <a:fillRef idx="2">
            <a:schemeClr val="accent5"/>
          </a:fillRef>
          <a:effectRef idx="1">
            <a:schemeClr val="accent5"/>
          </a:effectRef>
          <a:fontRef idx="minor">
            <a:schemeClr val="dk1"/>
          </a:fontRef>
        </p:style>
        <p:txBody>
          <a:bodyPr>
            <a:normAutofit/>
          </a:bodyPr>
          <a:lstStyle/>
          <a:p>
            <a:pPr algn="just">
              <a:lnSpc>
                <a:spcPct val="150000"/>
              </a:lnSpc>
            </a:pPr>
            <a:r>
              <a:rPr lang="en-US" sz="2800" dirty="0" smtClean="0">
                <a:latin typeface="Times New Roman" pitchFamily="18" charset="0"/>
                <a:cs typeface="Times New Roman" pitchFamily="18" charset="0"/>
              </a:rPr>
              <a:t>McGregor sees these two theories as two quite separate attitudes. Theory Y is difficult to put into practice on the shop floor in large mass production operations, but it can be used initially in the managing of managers and professionals. </a:t>
            </a:r>
            <a:endParaRPr lang="en-US" sz="2800" dirty="0">
              <a:latin typeface="Times New Roman" pitchFamily="18" charset="0"/>
              <a:cs typeface="Times New Roman" pitchFamily="18" charset="0"/>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287963"/>
          </a:xfrm>
        </p:spPr>
        <p:style>
          <a:lnRef idx="1">
            <a:schemeClr val="accent5"/>
          </a:lnRef>
          <a:fillRef idx="2">
            <a:schemeClr val="accent5"/>
          </a:fillRef>
          <a:effectRef idx="1">
            <a:schemeClr val="accent5"/>
          </a:effectRef>
          <a:fontRef idx="minor">
            <a:schemeClr val="dk1"/>
          </a:fontRef>
        </p:style>
        <p:txBody>
          <a:bodyPr>
            <a:normAutofit/>
          </a:bodyPr>
          <a:lstStyle/>
          <a:p>
            <a:pPr algn="just">
              <a:lnSpc>
                <a:spcPct val="150000"/>
              </a:lnSpc>
              <a:buNone/>
            </a:pPr>
            <a:r>
              <a:rPr lang="en-US" sz="2800" dirty="0" smtClean="0">
                <a:latin typeface="Times New Roman" pitchFamily="18" charset="0"/>
                <a:cs typeface="Times New Roman" pitchFamily="18" charset="0"/>
              </a:rPr>
              <a:t>In “The Human Side of Enterprise” McGregor shows how Theory Y affects the management of promotions and salaries and the development of effective managers. McGregor also sees Theory Y as conducive to participative problem solving.</a:t>
            </a:r>
            <a:endParaRPr lang="en-US" sz="2800" dirty="0">
              <a:latin typeface="Times New Roman" pitchFamily="18" charset="0"/>
              <a:cs typeface="Times New Roman" pitchFamily="18" charset="0"/>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03238"/>
            <a:ext cx="8229600" cy="4297362"/>
          </a:xfrm>
        </p:spPr>
        <p:style>
          <a:lnRef idx="1">
            <a:schemeClr val="accent5"/>
          </a:lnRef>
          <a:fillRef idx="2">
            <a:schemeClr val="accent5"/>
          </a:fillRef>
          <a:effectRef idx="1">
            <a:schemeClr val="accent5"/>
          </a:effectRef>
          <a:fontRef idx="minor">
            <a:schemeClr val="dk1"/>
          </a:fontRef>
        </p:style>
        <p:txBody>
          <a:bodyPr>
            <a:normAutofit/>
          </a:bodyPr>
          <a:lstStyle/>
          <a:p>
            <a:pPr>
              <a:lnSpc>
                <a:spcPct val="150000"/>
              </a:lnSpc>
            </a:pPr>
            <a:r>
              <a:rPr lang="en-US" b="1" dirty="0" smtClean="0">
                <a:latin typeface="Times New Roman" pitchFamily="18" charset="0"/>
                <a:cs typeface="Times New Roman" pitchFamily="18" charset="0"/>
              </a:rPr>
              <a:t>The Management Science School (also known as Operation Research) </a:t>
            </a:r>
            <a:endParaRPr lang="en-US" b="1" dirty="0">
              <a:latin typeface="Times New Roman" pitchFamily="18" charset="0"/>
              <a:cs typeface="Times New Roman" pitchFamily="18" charset="0"/>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style>
          <a:lnRef idx="1">
            <a:schemeClr val="accent5"/>
          </a:lnRef>
          <a:fillRef idx="2">
            <a:schemeClr val="accent5"/>
          </a:fillRef>
          <a:effectRef idx="1">
            <a:schemeClr val="accent5"/>
          </a:effectRef>
          <a:fontRef idx="minor">
            <a:schemeClr val="dk1"/>
          </a:fontRef>
        </p:style>
        <p:txBody>
          <a:bodyPr/>
          <a:lstStyle/>
          <a:p>
            <a:pPr algn="just"/>
            <a:r>
              <a:rPr lang="en-US" sz="4400" b="1" dirty="0" smtClean="0">
                <a:latin typeface="Times New Roman" pitchFamily="18" charset="0"/>
                <a:cs typeface="Times New Roman" pitchFamily="18" charset="0"/>
              </a:rPr>
              <a:t>Operation research</a:t>
            </a:r>
          </a:p>
          <a:p>
            <a:pPr algn="just">
              <a:buNone/>
            </a:pPr>
            <a:endParaRPr lang="en-US" sz="4400" b="1" dirty="0" smtClean="0">
              <a:latin typeface="Times New Roman" pitchFamily="18" charset="0"/>
              <a:cs typeface="Times New Roman" pitchFamily="18" charset="0"/>
            </a:endParaRPr>
          </a:p>
          <a:p>
            <a:pPr algn="just">
              <a:buNone/>
            </a:pPr>
            <a:r>
              <a:rPr lang="en-US" dirty="0" smtClean="0">
                <a:latin typeface="Times New Roman" pitchFamily="18" charset="0"/>
                <a:cs typeface="Times New Roman" pitchFamily="18" charset="0"/>
              </a:rPr>
              <a:t>Mathematical techniques for the modeling, analysis and solution of management problems</a:t>
            </a:r>
          </a:p>
          <a:p>
            <a:pPr algn="just">
              <a:buNone/>
            </a:pPr>
            <a:r>
              <a:rPr lang="en-US" dirty="0" smtClean="0">
                <a:latin typeface="Times New Roman" pitchFamily="18" charset="0"/>
                <a:cs typeface="Times New Roman" pitchFamily="18" charset="0"/>
              </a:rPr>
              <a:t>Over the years , OR procedures were formalized into what is now more generally called the management science school. </a:t>
            </a:r>
            <a:endParaRPr lang="en-US" dirty="0">
              <a:latin typeface="Times New Roman" pitchFamily="18" charset="0"/>
              <a:cs typeface="Times New Roman" pitchFamily="18" charset="0"/>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5"/>
          </a:lnRef>
          <a:fillRef idx="2">
            <a:schemeClr val="accent5"/>
          </a:fillRef>
          <a:effectRef idx="1">
            <a:schemeClr val="accent5"/>
          </a:effectRef>
          <a:fontRef idx="minor">
            <a:schemeClr val="dk1"/>
          </a:fontRef>
        </p:style>
        <p:txBody>
          <a:bodyPr>
            <a:normAutofit fontScale="90000"/>
          </a:bodyPr>
          <a:lstStyle/>
          <a:p>
            <a:r>
              <a:rPr lang="en-US" b="1" dirty="0" smtClean="0">
                <a:latin typeface="Times New Roman" pitchFamily="18" charset="0"/>
                <a:cs typeface="Times New Roman" pitchFamily="18" charset="0"/>
              </a:rPr>
              <a:t>Management Science School</a:t>
            </a:r>
            <a:r>
              <a:rPr lang="en-US" b="1" dirty="0" smtClean="0"/>
              <a:t/>
            </a:r>
            <a:br>
              <a:rPr lang="en-US" b="1" dirty="0" smtClean="0"/>
            </a:br>
            <a:endParaRPr lang="en-US" b="1" dirty="0"/>
          </a:p>
        </p:txBody>
      </p:sp>
      <p:sp>
        <p:nvSpPr>
          <p:cNvPr id="3" name="Content Placeholder 2"/>
          <p:cNvSpPr>
            <a:spLocks noGrp="1"/>
          </p:cNvSpPr>
          <p:nvPr>
            <p:ph idx="1"/>
          </p:nvPr>
        </p:nvSpPr>
        <p:spPr/>
        <p:style>
          <a:lnRef idx="1">
            <a:schemeClr val="accent5"/>
          </a:lnRef>
          <a:fillRef idx="2">
            <a:schemeClr val="accent5"/>
          </a:fillRef>
          <a:effectRef idx="1">
            <a:schemeClr val="accent5"/>
          </a:effectRef>
          <a:fontRef idx="minor">
            <a:schemeClr val="dk1"/>
          </a:fontRef>
        </p:style>
        <p:txBody>
          <a:bodyPr/>
          <a:lstStyle/>
          <a:p>
            <a:pPr algn="just">
              <a:lnSpc>
                <a:spcPct val="150000"/>
              </a:lnSpc>
              <a:buNone/>
            </a:pPr>
            <a:r>
              <a:rPr lang="en-US" dirty="0" smtClean="0">
                <a:latin typeface="Times New Roman" pitchFamily="18" charset="0"/>
                <a:cs typeface="Times New Roman" pitchFamily="18" charset="0"/>
              </a:rPr>
              <a:t>Approaching management problems through the use of mathematical techniques for their modeling ,analysis and solution.</a:t>
            </a:r>
            <a:endParaRPr lang="en-US" dirty="0">
              <a:latin typeface="Times New Roman" pitchFamily="18" charset="0"/>
              <a:cs typeface="Times New Roman" pitchFamily="18" charset="0"/>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b="1" dirty="0" smtClean="0">
                <a:latin typeface="Times New Roman" pitchFamily="18" charset="0"/>
                <a:cs typeface="Times New Roman" pitchFamily="18" charset="0"/>
              </a:rPr>
              <a:t>Criticism </a:t>
            </a:r>
            <a:br>
              <a:rPr lang="en-US" b="1" dirty="0" smtClean="0">
                <a:latin typeface="Times New Roman" pitchFamily="18" charset="0"/>
                <a:cs typeface="Times New Roman" pitchFamily="18" charset="0"/>
              </a:rPr>
            </a:b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p:style>
          <a:lnRef idx="1">
            <a:schemeClr val="accent5"/>
          </a:lnRef>
          <a:fillRef idx="2">
            <a:schemeClr val="accent5"/>
          </a:fillRef>
          <a:effectRef idx="1">
            <a:schemeClr val="accent5"/>
          </a:effectRef>
          <a:fontRef idx="minor">
            <a:schemeClr val="dk1"/>
          </a:fontRef>
        </p:style>
        <p:txBody>
          <a:bodyPr/>
          <a:lstStyle/>
          <a:p>
            <a:pPr algn="just">
              <a:lnSpc>
                <a:spcPct val="150000"/>
              </a:lnSpc>
            </a:pPr>
            <a:r>
              <a:rPr lang="en-US" dirty="0" smtClean="0">
                <a:latin typeface="Times New Roman" pitchFamily="18" charset="0"/>
                <a:cs typeface="Times New Roman" pitchFamily="18" charset="0"/>
              </a:rPr>
              <a:t>The management science promotes an emphasis on only the aspects of the </a:t>
            </a:r>
            <a:r>
              <a:rPr lang="en-US" dirty="0" err="1" smtClean="0">
                <a:latin typeface="Times New Roman" pitchFamily="18" charset="0"/>
                <a:cs typeface="Times New Roman" pitchFamily="18" charset="0"/>
              </a:rPr>
              <a:t>organisation</a:t>
            </a:r>
            <a:r>
              <a:rPr lang="en-US" dirty="0" smtClean="0">
                <a:latin typeface="Times New Roman" pitchFamily="18" charset="0"/>
                <a:cs typeface="Times New Roman" pitchFamily="18" charset="0"/>
              </a:rPr>
              <a:t> that can be captured in numbers ,missing the importance of people and relationships.</a:t>
            </a:r>
            <a:endParaRPr lang="en-US" dirty="0">
              <a:latin typeface="Times New Roman" pitchFamily="18"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5"/>
          </a:lnRef>
          <a:fillRef idx="2">
            <a:schemeClr val="accent5"/>
          </a:fillRef>
          <a:effectRef idx="1">
            <a:schemeClr val="accent5"/>
          </a:effectRef>
          <a:fontRef idx="minor">
            <a:schemeClr val="dk1"/>
          </a:fontRef>
        </p:style>
        <p:txBody>
          <a:bodyPr/>
          <a:lstStyle/>
          <a:p>
            <a:r>
              <a:rPr lang="en-US" dirty="0" smtClean="0">
                <a:latin typeface="Times New Roman" pitchFamily="18" charset="0"/>
                <a:cs typeface="Times New Roman" pitchFamily="18" charset="0"/>
              </a:rPr>
              <a:t>Evolution of management thought</a:t>
            </a:r>
            <a:endParaRPr lang="en-US" dirty="0">
              <a:latin typeface="Times New Roman" pitchFamily="18" charset="0"/>
              <a:cs typeface="Times New Roman" pitchFamily="18" charset="0"/>
            </a:endParaRPr>
          </a:p>
        </p:txBody>
      </p:sp>
      <p:graphicFrame>
        <p:nvGraphicFramePr>
          <p:cNvPr id="4" name="Content Placeholder 3"/>
          <p:cNvGraphicFramePr>
            <a:graphicFrameLocks noGrp="1"/>
          </p:cNvGraphicFramePr>
          <p:nvPr>
            <p:ph idx="1"/>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60438"/>
            <a:ext cx="8229600" cy="4068762"/>
          </a:xfrm>
        </p:spPr>
        <p:style>
          <a:lnRef idx="1">
            <a:schemeClr val="accent5"/>
          </a:lnRef>
          <a:fillRef idx="2">
            <a:schemeClr val="accent5"/>
          </a:fillRef>
          <a:effectRef idx="1">
            <a:schemeClr val="accent5"/>
          </a:effectRef>
          <a:fontRef idx="minor">
            <a:schemeClr val="dk1"/>
          </a:fontRef>
        </p:style>
        <p:txBody>
          <a:bodyPr>
            <a:normAutofit/>
          </a:bodyPr>
          <a:lstStyle/>
          <a:p>
            <a:r>
              <a:rPr lang="en-US" b="1" dirty="0" smtClean="0">
                <a:latin typeface="Times New Roman" pitchFamily="18" charset="0"/>
                <a:cs typeface="Times New Roman" pitchFamily="18" charset="0"/>
              </a:rPr>
              <a:t>THE SYSTEM APPROACH</a:t>
            </a:r>
            <a:endParaRPr lang="en-US" b="1" dirty="0">
              <a:latin typeface="Times New Roman" pitchFamily="18" charset="0"/>
              <a:cs typeface="Times New Roman" pitchFamily="18" charset="0"/>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style>
          <a:lnRef idx="1">
            <a:schemeClr val="accent5"/>
          </a:lnRef>
          <a:fillRef idx="2">
            <a:schemeClr val="accent5"/>
          </a:fillRef>
          <a:effectRef idx="1">
            <a:schemeClr val="accent5"/>
          </a:effectRef>
          <a:fontRef idx="minor">
            <a:schemeClr val="dk1"/>
          </a:fontRef>
        </p:style>
        <p:txBody>
          <a:bodyPr/>
          <a:lstStyle/>
          <a:p>
            <a:pPr algn="just">
              <a:lnSpc>
                <a:spcPct val="150000"/>
              </a:lnSpc>
            </a:pPr>
            <a:r>
              <a:rPr lang="en-US" dirty="0" smtClean="0">
                <a:latin typeface="Times New Roman" pitchFamily="18" charset="0"/>
                <a:cs typeface="Times New Roman" pitchFamily="18" charset="0"/>
              </a:rPr>
              <a:t>The system approach to management views the </a:t>
            </a:r>
            <a:r>
              <a:rPr lang="en-US" dirty="0" err="1" smtClean="0">
                <a:latin typeface="Times New Roman" pitchFamily="18" charset="0"/>
                <a:cs typeface="Times New Roman" pitchFamily="18" charset="0"/>
              </a:rPr>
              <a:t>organisation</a:t>
            </a:r>
            <a:r>
              <a:rPr lang="en-US" dirty="0" smtClean="0">
                <a:latin typeface="Times New Roman" pitchFamily="18" charset="0"/>
                <a:cs typeface="Times New Roman" pitchFamily="18" charset="0"/>
              </a:rPr>
              <a:t> as a unified , purposeful system composed of interrelated parts. System theory tells that the activity of any segment of an </a:t>
            </a:r>
            <a:r>
              <a:rPr lang="en-US" dirty="0" err="1" smtClean="0">
                <a:latin typeface="Times New Roman" pitchFamily="18" charset="0"/>
                <a:cs typeface="Times New Roman" pitchFamily="18" charset="0"/>
              </a:rPr>
              <a:t>organisation</a:t>
            </a:r>
            <a:r>
              <a:rPr lang="en-US" dirty="0" smtClean="0">
                <a:latin typeface="Times New Roman" pitchFamily="18" charset="0"/>
                <a:cs typeface="Times New Roman" pitchFamily="18" charset="0"/>
              </a:rPr>
              <a:t> affects , in varying degrees, the activity of every segment</a:t>
            </a:r>
            <a:r>
              <a:rPr lang="en-US" dirty="0" smtClean="0"/>
              <a:t>.</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457200" y="579437"/>
          <a:ext cx="8229600" cy="55927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937</TotalTime>
  <Words>2644</Words>
  <Application>Microsoft Office PowerPoint</Application>
  <PresentationFormat>On-screen Show (4:3)</PresentationFormat>
  <Paragraphs>288</Paragraphs>
  <Slides>83</Slides>
  <Notes>26</Notes>
  <HiddenSlides>0</HiddenSlides>
  <MMClips>0</MMClips>
  <ScaleCrop>false</ScaleCrop>
  <HeadingPairs>
    <vt:vector size="4" baseType="variant">
      <vt:variant>
        <vt:lpstr>Theme</vt:lpstr>
      </vt:variant>
      <vt:variant>
        <vt:i4>1</vt:i4>
      </vt:variant>
      <vt:variant>
        <vt:lpstr>Slide Titles</vt:lpstr>
      </vt:variant>
      <vt:variant>
        <vt:i4>83</vt:i4>
      </vt:variant>
    </vt:vector>
  </HeadingPairs>
  <TitlesOfParts>
    <vt:vector size="84" baseType="lpstr">
      <vt:lpstr>Office Theme</vt:lpstr>
      <vt:lpstr>Management </vt:lpstr>
      <vt:lpstr>Management </vt:lpstr>
      <vt:lpstr>Definition of management</vt:lpstr>
      <vt:lpstr>Slide 4</vt:lpstr>
      <vt:lpstr>Features of management</vt:lpstr>
      <vt:lpstr>Functions of management</vt:lpstr>
      <vt:lpstr>Evolution of management</vt:lpstr>
      <vt:lpstr>Evolution of management thought</vt:lpstr>
      <vt:lpstr>Slide 9</vt:lpstr>
      <vt:lpstr>Frederick W. Taylor: Master of Scientific Management </vt:lpstr>
      <vt:lpstr>Slide 11</vt:lpstr>
      <vt:lpstr>Slide 12</vt:lpstr>
      <vt:lpstr>Slide 13</vt:lpstr>
      <vt:lpstr>Frank and Lillian Gilbreth </vt:lpstr>
      <vt:lpstr>Slide 15</vt:lpstr>
      <vt:lpstr>Slide 16</vt:lpstr>
      <vt:lpstr>Slide 17</vt:lpstr>
      <vt:lpstr>Slide 18</vt:lpstr>
      <vt:lpstr>Slide 19</vt:lpstr>
      <vt:lpstr>Slide 20</vt:lpstr>
      <vt:lpstr>Slide 21</vt:lpstr>
      <vt:lpstr>Slide 22</vt:lpstr>
      <vt:lpstr>Bureaucratic Management Theory by Max Weber </vt:lpstr>
      <vt:lpstr>Slide 24</vt:lpstr>
      <vt:lpstr>Slide 25</vt:lpstr>
      <vt:lpstr>Slide 26</vt:lpstr>
      <vt:lpstr>Key elements or  Principles of Bureaucratic Management Approach </vt:lpstr>
      <vt:lpstr>Slide 28</vt:lpstr>
      <vt:lpstr>Slide 29</vt:lpstr>
      <vt:lpstr>Slide 30</vt:lpstr>
      <vt:lpstr>Criticism of Bureaucratic Organization </vt:lpstr>
      <vt:lpstr>Slide 32</vt:lpstr>
      <vt:lpstr>Slide 33</vt:lpstr>
      <vt:lpstr>Slide 34</vt:lpstr>
      <vt:lpstr>Elton Mayo</vt:lpstr>
      <vt:lpstr>Slide 36</vt:lpstr>
      <vt:lpstr>Hawthorne effect </vt:lpstr>
      <vt:lpstr> Features of Elton Mayo’s Human Relations Approach: </vt:lpstr>
      <vt:lpstr>Slide 39</vt:lpstr>
      <vt:lpstr>Slide 40</vt:lpstr>
      <vt:lpstr>Abraham Maslow (1908-1970)</vt:lpstr>
      <vt:lpstr> What is Motivation?  </vt:lpstr>
      <vt:lpstr>Slide 43</vt:lpstr>
      <vt:lpstr>Maslow’s Need Hierarchy </vt:lpstr>
      <vt:lpstr>Slide 45</vt:lpstr>
      <vt:lpstr>Slide 46</vt:lpstr>
      <vt:lpstr>Slide 47</vt:lpstr>
      <vt:lpstr>Slide 48</vt:lpstr>
      <vt:lpstr>Slide 49</vt:lpstr>
      <vt:lpstr>Physiological Needs </vt:lpstr>
      <vt:lpstr>Safety Needs </vt:lpstr>
      <vt:lpstr>Social Needs </vt:lpstr>
      <vt:lpstr> Esteem Needs </vt:lpstr>
      <vt:lpstr>Self-Actualization </vt:lpstr>
      <vt:lpstr>The Criticisms of the theory include the following</vt:lpstr>
      <vt:lpstr>Slide 56</vt:lpstr>
      <vt:lpstr>Slide 57</vt:lpstr>
      <vt:lpstr>Slide 58</vt:lpstr>
      <vt:lpstr>Slide 59</vt:lpstr>
      <vt:lpstr>Variables affecting Motivation in Organisational Setting</vt:lpstr>
      <vt:lpstr>Hygiene factors (maintenance factors)</vt:lpstr>
      <vt:lpstr>Motivators </vt:lpstr>
      <vt:lpstr>However, this theory has also not gone unchallenged. It has been criticized on the following grounds:</vt:lpstr>
      <vt:lpstr>Slide 64</vt:lpstr>
      <vt:lpstr>Slide 65</vt:lpstr>
      <vt:lpstr>Slide 66</vt:lpstr>
      <vt:lpstr>Theory X and Theory Y  (Douglas McGregor) </vt:lpstr>
      <vt:lpstr>Slide 68</vt:lpstr>
      <vt:lpstr>Slide 69</vt:lpstr>
      <vt:lpstr>Slide 70</vt:lpstr>
      <vt:lpstr>Slide 71</vt:lpstr>
      <vt:lpstr>Slide 72</vt:lpstr>
      <vt:lpstr>Slide 73</vt:lpstr>
      <vt:lpstr>Slide 74</vt:lpstr>
      <vt:lpstr>Slide 75</vt:lpstr>
      <vt:lpstr>The Management Science School (also known as Operation Research) </vt:lpstr>
      <vt:lpstr>Slide 77</vt:lpstr>
      <vt:lpstr>Management Science School </vt:lpstr>
      <vt:lpstr>Criticism  </vt:lpstr>
      <vt:lpstr>THE SYSTEM APPROACH</vt:lpstr>
      <vt:lpstr>Slide 81</vt:lpstr>
      <vt:lpstr>Slide 82</vt:lpstr>
      <vt:lpstr>Slide 83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Admin</cp:lastModifiedBy>
  <cp:revision>118</cp:revision>
  <dcterms:created xsi:type="dcterms:W3CDTF">2017-08-12T17:40:29Z</dcterms:created>
  <dcterms:modified xsi:type="dcterms:W3CDTF">2017-08-18T07:54:25Z</dcterms:modified>
</cp:coreProperties>
</file>