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0.gif" ContentType="image/gif"/>
  <Override PartName="/ppt/media/image9.png" ContentType="image/png"/>
  <Override PartName="/ppt/media/image8.png" ContentType="image/png"/>
  <Override PartName="/ppt/media/image5.jpeg" ContentType="image/jpeg"/>
  <Override PartName="/ppt/media/image6.png" ContentType="image/png"/>
  <Override PartName="/ppt/media/image1.jpeg" ContentType="image/jpeg"/>
  <Override PartName="/ppt/media/image2.jpeg" ContentType="image/jpeg"/>
  <Override PartName="/ppt/media/image3.jpeg" ContentType="image/jpeg"/>
  <Override PartName="/ppt/media/image7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D770114-7A31-4663-870C-7C690005D5F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B76EB4-512E-4106-A9CD-B66002A31DC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5EEA21-2271-4F80-A7EC-9F7175DA96CA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BFE464D-4615-4FDA-AE9D-354D60D47FF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1374B8-BDCB-4C18-B8CA-69519B2EFE7F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A01B15C-110F-4D69-9606-E76EFEDBD7F0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0BB2EFE-E70B-464A-A400-83C6229A857A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74991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70440" y="14479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970440" y="39553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1434960" y="39553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434960" y="274680"/>
            <a:ext cx="74991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74991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970440" y="14479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970440" y="39553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1434960" y="39553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1434960" y="274680"/>
            <a:ext cx="74991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74991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970440" y="14479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3970440" y="39553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1434960" y="39553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1434960" y="274680"/>
            <a:ext cx="74991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74991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970440" y="14479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970440" y="39553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1434960" y="3955320"/>
            <a:ext cx="241452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434960" y="274680"/>
            <a:ext cx="74991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6120" y="-816120"/>
            <a:ext cx="1638000" cy="16380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68120" y="20520"/>
            <a:ext cx="1703160" cy="170316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12680" y="0"/>
            <a:ext cx="813096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1448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k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 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 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y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</a:t>
            </a: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165FF499-AEF3-492E-91DD-702EFD1507A6}" type="slidenum">
              <a:rPr b="0" lang="en-IN" sz="1200" spc="-1" strike="noStrike">
                <a:solidFill>
                  <a:srgbClr val="b5a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 hidden="1"/>
          <p:cNvSpPr/>
          <p:nvPr/>
        </p:nvSpPr>
        <p:spPr>
          <a:xfrm>
            <a:off x="-816120" y="-816120"/>
            <a:ext cx="1638000" cy="16380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2" hidden="1"/>
          <p:cNvSpPr/>
          <p:nvPr/>
        </p:nvSpPr>
        <p:spPr>
          <a:xfrm>
            <a:off x="168120" y="20520"/>
            <a:ext cx="1703160" cy="170316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3" hidden="1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4" hidden="1"/>
          <p:cNvSpPr/>
          <p:nvPr/>
        </p:nvSpPr>
        <p:spPr>
          <a:xfrm>
            <a:off x="1012680" y="0"/>
            <a:ext cx="813096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5" hidden="1"/>
          <p:cNvSpPr/>
          <p:nvPr/>
        </p:nvSpPr>
        <p:spPr>
          <a:xfrm>
            <a:off x="101448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6"/>
          <p:cNvSpPr/>
          <p:nvPr/>
        </p:nvSpPr>
        <p:spPr>
          <a:xfrm>
            <a:off x="1014480" y="0"/>
            <a:ext cx="812916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101448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PlaceHolder 8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41D4D683-6982-429D-B067-22EAC376C5A4}" type="slidenum">
              <a:rPr b="0" lang="en-IN" sz="1200" spc="-1" strike="noStrike">
                <a:solidFill>
                  <a:srgbClr val="b5a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-816120" y="-816120"/>
            <a:ext cx="1638000" cy="16380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168120" y="20520"/>
            <a:ext cx="1703160" cy="170316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1012680" y="0"/>
            <a:ext cx="813096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101448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PlaceHolder 6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body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</p:spPr>
        <p:txBody>
          <a:bodyPr/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639720" indent="-23616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88596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096920" indent="-17280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1297080" indent="-18216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9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PlaceHolder 10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02D598DB-265A-49A0-B233-8F82C8BB39F1}" type="slidenum">
              <a:rPr b="0" lang="en-IN" sz="1200" spc="-1" strike="noStrike">
                <a:solidFill>
                  <a:srgbClr val="b5a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-816120" y="-816120"/>
            <a:ext cx="1638000" cy="16380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168120" y="20520"/>
            <a:ext cx="1703160" cy="170316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2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1012680" y="0"/>
            <a:ext cx="813096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101448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PlaceHolder 6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3024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7" name="PlaceHolder 8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PlaceHolder 9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PlaceHolder 10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1F148367-896D-4562-A9A5-7153CBB21179}" type="slidenum">
              <a:rPr b="0" lang="en-IN" sz="1200" spc="-1" strike="noStrike">
                <a:solidFill>
                  <a:srgbClr val="b5a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Evolution of management thought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210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Scientific management</a:t>
            </a: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274320" indent="-273960">
              <a:lnSpc>
                <a:spcPct val="100000"/>
              </a:lnSpc>
              <a:buClr>
                <a:srgbClr val="c32d2e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F.W. Taylor was known as the ‘father of scientific management.’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c32d2e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Midvale Steel Co.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c32d2e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Soldiering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c32d2e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To counter the soldiering problem Taylor developed the science of Management.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715000" y="630540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b5a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BnR-Peng.Manajemen-Chap-05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1BC9200B-371C-48B3-8124-83C2433B98A4}" type="slidenum">
              <a:rPr b="0" lang="en-IN" sz="1200" spc="-1" strike="noStrike">
                <a:solidFill>
                  <a:srgbClr val="b5a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 Principles of Scientific Management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TextShape 4"/>
          <p:cNvSpPr txBox="1"/>
          <p:nvPr/>
        </p:nvSpPr>
        <p:spPr>
          <a:xfrm>
            <a:off x="228600" y="1447920"/>
            <a:ext cx="8915040" cy="5409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1)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Study the ways jobs are performed now and determine new ways to do them.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027080" indent="-223560">
              <a:lnSpc>
                <a:spcPct val="100000"/>
              </a:lnSpc>
              <a:spcBef>
                <a:spcPts val="561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Gather detailed time and motion information.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027080" indent="-223560">
              <a:lnSpc>
                <a:spcPct val="100000"/>
              </a:lnSpc>
              <a:spcBef>
                <a:spcPts val="561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Try different methods to see which is best.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ransition>
    <p:random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5715000" y="630540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b5a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BnR-Peng.Manajemen-Chap-05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06883B64-CCA4-44B2-9520-A47268E29C7F}" type="slidenum">
              <a:rPr b="0" lang="en-IN" sz="1200" spc="-1" strike="noStrike">
                <a:solidFill>
                  <a:srgbClr val="b5a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 Principles of Scientific Management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4"/>
          <p:cNvSpPr txBox="1"/>
          <p:nvPr/>
        </p:nvSpPr>
        <p:spPr>
          <a:xfrm>
            <a:off x="228600" y="1447920"/>
            <a:ext cx="7644960" cy="2566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2) Codify the new methods into rules.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027080" indent="-223560">
              <a:lnSpc>
                <a:spcPct val="100000"/>
              </a:lnSpc>
              <a:spcBef>
                <a:spcPts val="561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Teach to all workers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new method.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221" name="Picture 4" descr=""/>
          <p:cNvPicPr/>
          <p:nvPr/>
        </p:nvPicPr>
        <p:blipFill>
          <a:blip r:embed="rId1"/>
          <a:stretch/>
        </p:blipFill>
        <p:spPr>
          <a:xfrm>
            <a:off x="5757840" y="2286000"/>
            <a:ext cx="2666520" cy="3924000"/>
          </a:xfrm>
          <a:prstGeom prst="rect">
            <a:avLst/>
          </a:prstGeom>
          <a:ln>
            <a:noFill/>
          </a:ln>
        </p:spPr>
      </p:pic>
    </p:spTree>
  </p:cSld>
  <p:transition>
    <p:random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5715000" y="630540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b5a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BnR-Peng.Manajemen-Chap-05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4C801939-A4E1-4716-BA3E-244EB3CE322C}" type="slidenum">
              <a:rPr b="0" lang="en-IN" sz="1200" spc="-1" strike="noStrike">
                <a:solidFill>
                  <a:srgbClr val="b5a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 Principles of Scientific Management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TextShape 4"/>
          <p:cNvSpPr txBox="1"/>
          <p:nvPr/>
        </p:nvSpPr>
        <p:spPr>
          <a:xfrm>
            <a:off x="457200" y="1600200"/>
            <a:ext cx="8229240" cy="4524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lvl="1" marL="955800" indent="-609120">
              <a:lnSpc>
                <a:spcPct val="100000"/>
              </a:lnSpc>
              <a:spcBef>
                <a:spcPts val="550"/>
              </a:spcBef>
              <a:buClr>
                <a:srgbClr val="000066"/>
              </a:buClr>
              <a:buFont typeface="Wingdings" charset="2"/>
              <a:buAutoNum type="arabicParenR" startAt="3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Select workers whose skills match the rules.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955800" indent="-609120">
              <a:lnSpc>
                <a:spcPct val="100000"/>
              </a:lnSpc>
              <a:spcBef>
                <a:spcPts val="550"/>
              </a:spcBef>
              <a:buClr>
                <a:srgbClr val="000066"/>
              </a:buClr>
              <a:buFont typeface="Wingdings" charset="2"/>
              <a:buAutoNum type="arabicParenR" startAt="3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Establish fair levels of performance and pay a premium for higher performance.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413000" indent="-609120">
              <a:lnSpc>
                <a:spcPct val="100000"/>
              </a:lnSpc>
              <a:spcBef>
                <a:spcPts val="561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Workers should benefit from higher output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ransition>
    <p:random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502560"/>
            <a:ext cx="9143640" cy="585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IN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F.W.Tayler’s Contribution(1856-1915)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Father of Scientific Management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Principles of F.W.Tayler’s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Scientific task setting based on time, motion and fatigue study.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Fitting the “right person for the right job” by proper selection, training and placement of personnel.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Improvement in work by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Standardisation of tools and equipment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Improvement in work environment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755640" y="764640"/>
            <a:ext cx="7704360" cy="53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Employers and employees should not feel that they are exploiting each other(Mental revolution)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Differential piece rate wage system to distinguish between efficient and inefficient workers( Tayler’s Differential Piece Rate Plan)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Intelligent investigation and analysis of the different unit of the business.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Scientific study of each unit of the business.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Separation of the planning and execution based on specialisation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5715000" y="630540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b5a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BnR-Peng.Manajemen-Chap-05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6657D752-17B3-4C98-A62B-5D1FE067C463}" type="slidenum">
              <a:rPr b="0" lang="en-IN" sz="1200" spc="-1" strike="noStrike">
                <a:solidFill>
                  <a:srgbClr val="b5a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Frank and Lillian Gilbreth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4"/>
          <p:cNvSpPr txBox="1"/>
          <p:nvPr/>
        </p:nvSpPr>
        <p:spPr>
          <a:xfrm>
            <a:off x="457200" y="1600200"/>
            <a:ext cx="8229240" cy="4524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50000"/>
              </a:lnSpc>
              <a:buClr>
                <a:srgbClr val="3891a7"/>
              </a:buClr>
              <a:buFont typeface="Wingdings 2" charset="2"/>
              <a:buChar char="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He concentrated on Motion Study and suggested the first definition-“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motion study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as the science of eliminating wastefulness resulting from unnecessary, ill directed and inefficient motions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50000"/>
              </a:lnSpc>
              <a:buClr>
                <a:srgbClr val="3891a7"/>
              </a:buClr>
              <a:buFont typeface="Wingdings 2" charset="2"/>
              <a:buChar char="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He developed Process Chart-Over all picture of all activities in a chart form.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ransition>
    <p:random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233280" indent="-23292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Studied fatigue caused by lighting, heating, and the design of tools and machines.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33280" indent="-23292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Time and motion studies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906480" indent="-22356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Breaking up each job action into its components.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906480" indent="-22356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Finding better ways to perform the action.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906480" indent="-22356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Reorganizing each job action to be more efficient.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Contributions of Henry L.Gantt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
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 algn="just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Worked with F.W.Tayler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 algn="just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He Improved Taylor’s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differential piece rate system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 algn="just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Task and Bonus Plan 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(Provide extra wages for extra work)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He developed the daily balance chart (Gantt chart) output in one axis and time on the other axis.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Humanistic approach and industrial responsibility.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-4030560"/>
            <a:ext cx="8434080" cy="1041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45760" rIns="914040" tIns="55224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Evolution of Management Theories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1.The Classical theory of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Scientific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Bureaucratic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Administrative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2.Neo-Classical Theory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Human Relations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Behavioral Science Approach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3.The Modern Management Theories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Quantitative Approach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System Approach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Contingency Approach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Operational Approach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
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0" y="450000"/>
            <a:ext cx="9143640" cy="6643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45760" rIns="558720" tIns="487080" anchor="ctr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SCIENTIFIC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F.W.Tayler- Father of Scientific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Main contributors- F.W.Tayler, Frank Gilbreths, Gantt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Principles of Scientific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Replacement of old rule of thumb method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Scientific selection and training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Labor-Management co-operation(mental revolution)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Maximum 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Equal division of responsibility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
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-84240"/>
            <a:ext cx="9143640" cy="702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47560" rIns="711000" tIns="520560" anchor="ctr"/>
          <a:p>
            <a:pPr>
              <a:lnSpc>
                <a:spcPct val="150000"/>
              </a:lnSpc>
            </a:pPr>
            <a:r>
              <a:rPr b="0" lang="en-IN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Techniques of Scientific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Scientific task setting-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fair day’s 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Work study-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method, time, fatigue and motion study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Planning the task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Standardisation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Scientific selection and training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Differential piece-wage plan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Specialisation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
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
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Scientific management</a:t>
            </a: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two major managerial practices that emerged from Taylor’s approach :-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Piece-rate incentive system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Time-and-motion study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-77040"/>
            <a:ext cx="9143640" cy="6919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Criticism of Scientific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Functional organization structure (An operator is controlled by eight foremen)– In practice and violates unity of command.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It concentrated on production management and ignores the area of Finance, Marketing, Accounting and Personnel.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Workers  objected  Tayler’s  Differential  piece  wage  plan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because wages of workers are not increased in direct proportion to the increase in productivity.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It undermined the human factor in industry. It resulted in monotony of job, loss of initiative, wage reductions, job insecurity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Limitations of scientific management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Scientific management focus on problems at operational level.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People are motivated only by material gains.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It ignored human desire for job satisfaction.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244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3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Administrative Theory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It focused on principles that could be used by managers to coordinate internal activities of organization.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Henry Fayol – French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According to Fayol, the business operations of an organization could be divided into 6 activities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3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Administrative Theory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>
              <a:lnSpc>
                <a:spcPct val="100000"/>
              </a:lnSpc>
              <a:spcBef>
                <a:spcPts val="60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6 activities are :-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Technical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Commercial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Financial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Security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Accounting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Managerial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Fayol’s 14 principles of Management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Division of work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Authority and responsibility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Discipline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Unity of command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Unity of direction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Subordination of the individual interest to the general interest.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Fayol’s 14 principles of Management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Remuneration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Centralization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Scalar chain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Order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Equity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Stability of tenure of personnel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Initiative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Espirit de corps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Early approaches to Management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Industrial Revolution, which began in Europe in the mid-1700s, was the starting point for the development of management concepts and theories.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3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Bureaucratic Management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Max Weber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Major characteristics of Bureaucracy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Work specialisation and division of labour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Rules and regulations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Impersonality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Hierarchy of organization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Limitations of bureaucratic and administrative management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Not universally accepted principles.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Bureaucracy destroyed individual creativity and flexibility.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Important aspects of O.B. was ignored.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External and internal environment ignored.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3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Behavioral Approach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behavioural school of management emphasized what the classical theorists ignores –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human element.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Elton Mayo : Focusing on Human Relations 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Father of the Human Relations Approach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Western Electric’s Hawthorne Plant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Elton Mayo : Focusing on Human Relations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experiments were conducted in four phases: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Illumination experiment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Relay assembly test room experiment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Interview phase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Bank wiring observation room experiment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Contributions of Hawthorne studies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group is the key factor in job performance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Perceived meaning and importance of the work determine output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Workplace culture sets its own production standards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3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Criticism of Hawthorne studies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Critics felt that the conclusions were supported by little evidence.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relationship made between satisfaction of workers and productivity was too simple.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studies failed to focus on the atitudes if employees.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Abraham Maslow : Hierarchy of needs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People are motivated by a hierarchy of needs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His theory had three assumptions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All of us have needs which are never fulfilled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Through our actions we try to fulfill our unsatisfied needs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Needs can be classified into 5 types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Content Placeholder 7" descr=""/>
          <p:cNvPicPr/>
          <p:nvPr/>
        </p:nvPicPr>
        <p:blipFill>
          <a:blip r:embed="rId1"/>
          <a:stretch/>
        </p:blipFill>
        <p:spPr>
          <a:xfrm>
            <a:off x="380880" y="228600"/>
            <a:ext cx="8457840" cy="6248160"/>
          </a:xfrm>
          <a:prstGeom prst="rect">
            <a:avLst/>
          </a:prstGeom>
          <a:ln w="190440">
            <a:solidFill>
              <a:srgbClr val="c8c6bd"/>
            </a:solidFill>
            <a:miter/>
          </a:ln>
          <a:effectLst>
            <a:outerShdw algn="bl" blurRad="254000" rotWithShape="0">
              <a:srgbClr val="000000">
                <a:alpha val="43000"/>
              </a:srgbClr>
            </a:outerShdw>
          </a:effectLst>
          <a:scene3d>
            <a:camera fov="5400000" prst="perspectiveFront"/>
            <a:lightRig dir="t" rig="threePt">
              <a:rot lat="0" lon="0" rev="2100000"/>
            </a:lightRig>
          </a:scene3d>
          <a:sp3d extrusionH="25400">
            <a:bevelT prst="hardEdge" w="304800" h="152400"/>
            <a:extrusionClr>
              <a:srgbClr val="000000"/>
            </a:extrusionClr>
          </a:sp3d>
        </p:spPr>
      </p:pic>
    </p:spTree>
  </p:cSld>
  <p:transition>
    <p:dissolv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Abraham Maslow : Hierarchy of needs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According to Maslow, once needs at a specific level have been satisfied, they no longer act as motivators of behaviour.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Then individual strives to fulfill needs at the next level.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3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Classical Approach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Classical management can be divided into three separate schools:-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Scientific management – F.W. Taylor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Administrative theory – Henry Fayol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Bureaucratic management – Max Weber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Douglas McGregor : Theory X and Theory Y  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These theories reflect two extreme sets of belief that different managers have about their workers.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Theory X represents an essentially negative view.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Theory Y reflects a more positive view.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Chris Argris : Matching human and organizational development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Maturity –immaturity theory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Model I and Model II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Model I – Employees are manipulative and not willing to take risks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3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Quantitative approach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1. Management science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Another name for it is operations research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2. Operations management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3. Management information systems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Modern approaches to management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1. Systems approach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Organizations cannot exist in isolation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 major components – Inputs, transformation process, output and feedback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Open and closed systems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Modern approaches to management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2. Contingency theory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Situational theory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457200"/>
            <a:ext cx="8229240" cy="93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0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Emerging Approaches in Management Thoughts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274320" indent="-273960">
              <a:lnSpc>
                <a:spcPct val="100000"/>
              </a:lnSpc>
              <a:buClr>
                <a:srgbClr val="c32d2e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William Ouchi – theory Z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c32d2e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Conducted research on both American and Japanese management approaches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c32d2e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Theory Z involves providing job security to employees to ensure their loyalty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c32d2e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Quality management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-34560"/>
            <a:ext cx="9143640" cy="48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Picture 1" descr=""/>
          <p:cNvPicPr/>
          <p:nvPr/>
        </p:nvPicPr>
        <p:blipFill>
          <a:blip r:embed="rId1"/>
          <a:stretch/>
        </p:blipFill>
        <p:spPr>
          <a:xfrm>
            <a:off x="63360" y="999000"/>
            <a:ext cx="8900640" cy="509688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0" y="4572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3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Overview of classical theories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1" name="Table 2"/>
          <p:cNvGraphicFramePr/>
          <p:nvPr/>
        </p:nvGraphicFramePr>
        <p:xfrm>
          <a:off x="457200" y="1600200"/>
          <a:ext cx="8229240" cy="4530240"/>
        </p:xfrm>
        <a:graphic>
          <a:graphicData uri="http://schemas.openxmlformats.org/drawingml/2006/table">
            <a:tbl>
              <a:tblPr/>
              <a:tblGrid>
                <a:gridCol w="2743200"/>
                <a:gridCol w="3581280"/>
                <a:gridCol w="1904760"/>
              </a:tblGrid>
              <a:tr h="48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Approach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Rationale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Focus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8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Scientific management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One best way to do each job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Job level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75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Administrative principles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One best way to put an organization together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Organizational level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70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Bureaucratic organization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Rational and impersonal organizational arrangements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Organizational level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3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Classical Approach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These views are labeled as classical because they form the foundation for the field of management thought.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54720">
              <a:lnSpc>
                <a:spcPct val="100000"/>
              </a:lnSpc>
            </a:pPr>
            <a:r>
              <a:rPr b="0" lang="en-US" sz="4300" spc="-1" strike="noStrike">
                <a:solidFill>
                  <a:srgbClr val="6517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Scientific management</a:t>
            </a:r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It is an approach that emphasizes the scientific study of work methods to improve the efficiency of workers.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65040" indent="-28224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It became popular in 1900s.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4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312</TotalTime>
  <Application>LibreOffice/5.3.1.2$Linux_X86_64 LibreOffice_project/30m0$Build-2</Application>
  <Words>1316</Words>
  <Paragraphs>286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Rakesh kumar</dc:creator>
  <dc:description/>
  <dc:language>en-IN</dc:language>
  <cp:lastModifiedBy/>
  <cp:lastPrinted>1601-01-01T00:00:00Z</cp:lastPrinted>
  <dcterms:modified xsi:type="dcterms:W3CDTF">2017-09-11T04:20:17Z</dcterms:modified>
  <cp:revision>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45</vt:i4>
  </property>
  <property fmtid="{D5CDD505-2E9C-101B-9397-08002B2CF9AE}" pid="12" name="Version">
    <vt:i4>1</vt:i4>
  </property>
</Properties>
</file>