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7"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7232D14-3491-4F3F-B7E8-19B5BD560D0F}" type="datetimeFigureOut">
              <a:rPr lang="en-IN" smtClean="0"/>
              <a:pPr/>
              <a:t>05-09-2017</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017C13F-EC39-430A-8439-6C11F315032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232D14-3491-4F3F-B7E8-19B5BD560D0F}"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7C13F-EC39-430A-8439-6C11F31503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7232D14-3491-4F3F-B7E8-19B5BD560D0F}" type="datetimeFigureOut">
              <a:rPr lang="en-IN" smtClean="0"/>
              <a:pPr/>
              <a:t>05-09-2017</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017C13F-EC39-430A-8439-6C11F315032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232D14-3491-4F3F-B7E8-19B5BD560D0F}"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017C13F-EC39-430A-8439-6C11F3150325}"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7232D14-3491-4F3F-B7E8-19B5BD560D0F}" type="datetimeFigureOut">
              <a:rPr lang="en-IN" smtClean="0"/>
              <a:pPr/>
              <a:t>05-09-2017</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017C13F-EC39-430A-8439-6C11F3150325}"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7232D14-3491-4F3F-B7E8-19B5BD560D0F}" type="datetimeFigureOut">
              <a:rPr lang="en-IN" smtClean="0"/>
              <a:pPr/>
              <a:t>05-09-2017</a:t>
            </a:fld>
            <a:endParaRPr lang="en-IN"/>
          </a:p>
        </p:txBody>
      </p:sp>
      <p:sp>
        <p:nvSpPr>
          <p:cNvPr id="10" name="Slide Number Placeholder 9"/>
          <p:cNvSpPr>
            <a:spLocks noGrp="1"/>
          </p:cNvSpPr>
          <p:nvPr>
            <p:ph type="sldNum" sz="quarter" idx="16"/>
          </p:nvPr>
        </p:nvSpPr>
        <p:spPr/>
        <p:txBody>
          <a:bodyPr rtlCol="0"/>
          <a:lstStyle/>
          <a:p>
            <a:fld id="{8017C13F-EC39-430A-8439-6C11F3150325}"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7232D14-3491-4F3F-B7E8-19B5BD560D0F}" type="datetimeFigureOut">
              <a:rPr lang="en-IN" smtClean="0"/>
              <a:pPr/>
              <a:t>05-09-2017</a:t>
            </a:fld>
            <a:endParaRPr lang="en-IN"/>
          </a:p>
        </p:txBody>
      </p:sp>
      <p:sp>
        <p:nvSpPr>
          <p:cNvPr id="12" name="Slide Number Placeholder 11"/>
          <p:cNvSpPr>
            <a:spLocks noGrp="1"/>
          </p:cNvSpPr>
          <p:nvPr>
            <p:ph type="sldNum" sz="quarter" idx="16"/>
          </p:nvPr>
        </p:nvSpPr>
        <p:spPr/>
        <p:txBody>
          <a:bodyPr rtlCol="0"/>
          <a:lstStyle/>
          <a:p>
            <a:fld id="{8017C13F-EC39-430A-8439-6C11F3150325}"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232D14-3491-4F3F-B7E8-19B5BD560D0F}" type="datetimeFigureOut">
              <a:rPr lang="en-IN" smtClean="0"/>
              <a:pPr/>
              <a:t>05-09-2017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017C13F-EC39-430A-8439-6C11F31503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32D14-3491-4F3F-B7E8-19B5BD560D0F}" type="datetimeFigureOut">
              <a:rPr lang="en-IN" smtClean="0"/>
              <a:pPr/>
              <a:t>05-09-2017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017C13F-EC39-430A-8439-6C11F31503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232D14-3491-4F3F-B7E8-19B5BD560D0F}" type="datetimeFigureOut">
              <a:rPr lang="en-IN" smtClean="0"/>
              <a:pPr/>
              <a:t>05-09-2017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017C13F-EC39-430A-8439-6C11F3150325}"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7232D14-3491-4F3F-B7E8-19B5BD560D0F}" type="datetimeFigureOut">
              <a:rPr lang="en-IN" smtClean="0"/>
              <a:pPr/>
              <a:t>05-09-2017</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017C13F-EC39-430A-8439-6C11F3150325}"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7232D14-3491-4F3F-B7E8-19B5BD560D0F}" type="datetimeFigureOut">
              <a:rPr lang="en-IN" smtClean="0"/>
              <a:pPr/>
              <a:t>05-09-2017</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017C13F-EC39-430A-8439-6C11F31503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kalyan-city.blogspot.com/2012/02/what-is-production-system-definition.html" TargetMode="External"/><Relationship Id="rId2" Type="http://schemas.openxmlformats.org/officeDocument/2006/relationships/hyperlink" Target="http://kalyan-city.blogspot.com/2010/11/what-is-market-types-and-classificat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kalyan-city.blogspot.com/2012/01/what-is-production-planning-meaning.html" TargetMode="External"/><Relationship Id="rId2" Type="http://schemas.openxmlformats.org/officeDocument/2006/relationships/hyperlink" Target="http://kalyan-city.blogspot.com/2010/11/what-is-labour-and-labourer-meaning-and.html" TargetMode="External"/><Relationship Id="rId1" Type="http://schemas.openxmlformats.org/officeDocument/2006/relationships/slideLayout" Target="../slideLayouts/slideLayout2.xml"/><Relationship Id="rId4" Type="http://schemas.openxmlformats.org/officeDocument/2006/relationships/hyperlink" Target="http://kalyan-city.blogspot.com/2012/02/what-is-production-system-definition.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kalyan-city.blogspot.com/2010/11/what-is-labour-and-labourer-meaning-and.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kalyan-city.blogspot.com/2012/01/what-is-production-planning-meaning.html" TargetMode="External"/><Relationship Id="rId2" Type="http://schemas.openxmlformats.org/officeDocument/2006/relationships/hyperlink" Target="http://kalyan-city.blogspot.com/2010/11/what-is-market-types-and-classifica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kalyan-city.blogspot.com/2012/02/what-is-production-system-defini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Types of production</a:t>
            </a:r>
            <a:endParaRPr lang="en-IN" dirty="0"/>
          </a:p>
        </p:txBody>
      </p:sp>
      <p:sp>
        <p:nvSpPr>
          <p:cNvPr id="3" name="Subtitle 2"/>
          <p:cNvSpPr>
            <a:spLocks noGrp="1"/>
          </p:cNvSpPr>
          <p:nvPr>
            <p:ph type="subTitle" idx="1"/>
          </p:nvPr>
        </p:nvSpPr>
        <p:spPr/>
        <p:txBody>
          <a:bodyPr/>
          <a:lstStyle/>
          <a:p>
            <a:r>
              <a:rPr lang="en-IN" dirty="0" smtClean="0"/>
              <a:t>Yarramsetty Mohan S </a:t>
            </a:r>
            <a:r>
              <a:rPr lang="en-IN" dirty="0" err="1" smtClean="0"/>
              <a:t>S</a:t>
            </a:r>
            <a:r>
              <a:rPr lang="en-IN" dirty="0" smtClean="0"/>
              <a:t> Ram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Continuous production system</a:t>
            </a:r>
            <a:endParaRPr lang="en-IN" dirty="0"/>
          </a:p>
        </p:txBody>
      </p:sp>
      <p:sp>
        <p:nvSpPr>
          <p:cNvPr id="3" name="Content Placeholder 2"/>
          <p:cNvSpPr>
            <a:spLocks noGrp="1"/>
          </p:cNvSpPr>
          <p:nvPr>
            <p:ph sz="quarter" idx="1"/>
          </p:nvPr>
        </p:nvSpPr>
        <p:spPr/>
        <p:txBody>
          <a:bodyPr/>
          <a:lstStyle/>
          <a:p>
            <a:r>
              <a:rPr lang="en-IN" dirty="0" smtClean="0"/>
              <a:t>In the continuous production system, goods are produced constantly as per demand forecast. Goods are produced on a large scale for stocking and selling. They are not produced on customer's orders. Here, the inputs and outputs are standardized along with the production process and sequence.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Examples of Continuous production system</a:t>
            </a:r>
            <a:endParaRPr lang="en-IN" sz="3200" b="1"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611560" y="1700808"/>
            <a:ext cx="7851399" cy="23762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467544" y="1556792"/>
            <a:ext cx="7701556" cy="446449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256184"/>
          </a:xfrm>
        </p:spPr>
        <p:txBody>
          <a:bodyPr>
            <a:noAutofit/>
          </a:bodyPr>
          <a:lstStyle/>
          <a:p>
            <a:r>
              <a:rPr lang="en-IN" sz="3200" b="1" dirty="0" smtClean="0"/>
              <a:t>characteristics of a continuous production system are listed as follows:</a:t>
            </a:r>
            <a:br>
              <a:rPr lang="en-IN" sz="3200" b="1" dirty="0" smtClean="0"/>
            </a:br>
            <a:endParaRPr lang="en-IN" sz="3200" b="1" dirty="0"/>
          </a:p>
        </p:txBody>
      </p:sp>
      <p:sp>
        <p:nvSpPr>
          <p:cNvPr id="3" name="Content Placeholder 2"/>
          <p:cNvSpPr>
            <a:spLocks noGrp="1"/>
          </p:cNvSpPr>
          <p:nvPr>
            <p:ph sz="quarter" idx="1"/>
          </p:nvPr>
        </p:nvSpPr>
        <p:spPr/>
        <p:txBody>
          <a:bodyPr>
            <a:normAutofit/>
          </a:bodyPr>
          <a:lstStyle/>
          <a:p>
            <a:r>
              <a:rPr lang="en-IN" dirty="0" smtClean="0"/>
              <a:t>The flow of production is continuous. It is not intermittent.</a:t>
            </a:r>
          </a:p>
          <a:p>
            <a:r>
              <a:rPr lang="en-IN" dirty="0" smtClean="0"/>
              <a:t>The products are standardized.</a:t>
            </a:r>
          </a:p>
          <a:p>
            <a:r>
              <a:rPr lang="en-IN" dirty="0" smtClean="0"/>
              <a:t>The products are produced on predetermined quality standards.</a:t>
            </a:r>
          </a:p>
          <a:p>
            <a:r>
              <a:rPr lang="en-IN" dirty="0" smtClean="0"/>
              <a:t>The products are produced in anticipation(An expectation) of demand.</a:t>
            </a:r>
          </a:p>
          <a:p>
            <a:r>
              <a:rPr lang="en-IN" dirty="0" smtClean="0"/>
              <a:t>Standardized routing sheets and schedules are prepared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continuous production</a:t>
            </a:r>
            <a:endParaRPr lang="en-IN"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611560" y="2132856"/>
            <a:ext cx="7902060" cy="208823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1. Mass production flows</a:t>
            </a:r>
            <a:endParaRPr lang="en-IN" dirty="0"/>
          </a:p>
        </p:txBody>
      </p:sp>
      <p:sp>
        <p:nvSpPr>
          <p:cNvPr id="3" name="Content Placeholder 2"/>
          <p:cNvSpPr>
            <a:spLocks noGrp="1"/>
          </p:cNvSpPr>
          <p:nvPr>
            <p:ph sz="quarter" idx="1"/>
          </p:nvPr>
        </p:nvSpPr>
        <p:spPr/>
        <p:txBody>
          <a:bodyPr/>
          <a:lstStyle/>
          <a:p>
            <a:r>
              <a:rPr lang="en-IN" dirty="0" smtClean="0"/>
              <a:t>Here, company produces different types of products on a large-scale and stock them in warehouses until they are demanded in the </a:t>
            </a:r>
            <a:r>
              <a:rPr lang="en-IN" dirty="0" smtClean="0">
                <a:hlinkClick r:id="rId2"/>
              </a:rPr>
              <a:t>market</a:t>
            </a:r>
            <a:r>
              <a:rPr lang="en-IN" dirty="0" smtClean="0"/>
              <a:t>.</a:t>
            </a:r>
          </a:p>
          <a:p>
            <a:r>
              <a:rPr lang="en-IN" dirty="0" smtClean="0"/>
              <a:t>The goods are produced either with the help of a single operation or uses a series of operations.</a:t>
            </a:r>
          </a:p>
          <a:p>
            <a:r>
              <a:rPr lang="en-IN" dirty="0" smtClean="0"/>
              <a:t>E.g. of mass </a:t>
            </a:r>
            <a:r>
              <a:rPr lang="en-IN" dirty="0" smtClean="0">
                <a:hlinkClick r:id="rId3"/>
              </a:rPr>
              <a:t>production</a:t>
            </a:r>
            <a:r>
              <a:rPr lang="en-IN" dirty="0" smtClean="0"/>
              <a:t> is the production of toothpastes, soaps, pens, etc.</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179512" y="1700808"/>
            <a:ext cx="8696048" cy="244827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characteristics mass production flows</a:t>
            </a:r>
            <a:endParaRPr lang="en-IN" b="1" dirty="0"/>
          </a:p>
        </p:txBody>
      </p:sp>
      <p:sp>
        <p:nvSpPr>
          <p:cNvPr id="3" name="Content Placeholder 2"/>
          <p:cNvSpPr>
            <a:spLocks noGrp="1"/>
          </p:cNvSpPr>
          <p:nvPr>
            <p:ph sz="quarter" idx="1"/>
          </p:nvPr>
        </p:nvSpPr>
        <p:spPr/>
        <p:txBody>
          <a:bodyPr/>
          <a:lstStyle/>
          <a:p>
            <a:r>
              <a:rPr lang="en-IN" dirty="0" smtClean="0"/>
              <a:t>There is a continuous flow of production. However, this depends on the demand in the market.</a:t>
            </a:r>
          </a:p>
          <a:p>
            <a:r>
              <a:rPr lang="en-IN" dirty="0" smtClean="0"/>
              <a:t>Here, there is limited work-in-progress.</a:t>
            </a:r>
          </a:p>
          <a:p>
            <a:r>
              <a:rPr lang="en-IN" dirty="0" smtClean="0"/>
              <a:t>Supervision is easy because only few instructions are necessary.</a:t>
            </a:r>
          </a:p>
          <a:p>
            <a:r>
              <a:rPr lang="en-IN" dirty="0" smtClean="0"/>
              <a:t>The material handling is done mostly by machines, i.e. conveyors and automatic transfer machines.</a:t>
            </a:r>
          </a:p>
          <a:p>
            <a:r>
              <a:rPr lang="en-IN" dirty="0" smtClean="0"/>
              <a:t>The flow of materials is continuous. There is little or no queuing at any stage of production.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Process production flows</a:t>
            </a:r>
            <a:endParaRPr lang="en-IN" dirty="0"/>
          </a:p>
        </p:txBody>
      </p:sp>
      <p:sp>
        <p:nvSpPr>
          <p:cNvPr id="3" name="Content Placeholder 2"/>
          <p:cNvSpPr>
            <a:spLocks noGrp="1"/>
          </p:cNvSpPr>
          <p:nvPr>
            <p:ph sz="quarter" idx="1"/>
          </p:nvPr>
        </p:nvSpPr>
        <p:spPr/>
        <p:txBody>
          <a:bodyPr/>
          <a:lstStyle/>
          <a:p>
            <a:pPr>
              <a:buFont typeface="Wingdings" pitchFamily="2" charset="2"/>
              <a:buChar char="q"/>
            </a:pPr>
            <a:r>
              <a:rPr lang="en-IN" dirty="0" smtClean="0"/>
              <a:t>Here, a single product is produced and stocked in warehouses until it is demanded in the market. The flexibility of these plants is almost zero because only one product can be produced.</a:t>
            </a:r>
          </a:p>
          <a:p>
            <a:r>
              <a:rPr lang="en-IN" dirty="0" smtClean="0"/>
              <a:t>Examples of these plants include, steel, cement, paper, sugar, etc.</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323528" y="1844824"/>
            <a:ext cx="8343037" cy="237626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production</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539551" y="1916831"/>
            <a:ext cx="7272809" cy="44019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characteristics process production flows</a:t>
            </a:r>
            <a:endParaRPr lang="en-IN" sz="3600" b="1" dirty="0"/>
          </a:p>
        </p:txBody>
      </p:sp>
      <p:sp>
        <p:nvSpPr>
          <p:cNvPr id="3" name="Content Placeholder 2"/>
          <p:cNvSpPr>
            <a:spLocks noGrp="1"/>
          </p:cNvSpPr>
          <p:nvPr>
            <p:ph sz="quarter" idx="1"/>
          </p:nvPr>
        </p:nvSpPr>
        <p:spPr/>
        <p:txBody>
          <a:bodyPr>
            <a:normAutofit fontScale="92500" lnSpcReduction="20000"/>
          </a:bodyPr>
          <a:lstStyle/>
          <a:p>
            <a:r>
              <a:rPr lang="en-IN" dirty="0" smtClean="0"/>
              <a:t>There is a highly mechanized system for handling materials. Conveyors and automatic transfer machines are used to move the materials from one stage to another.</a:t>
            </a:r>
          </a:p>
          <a:p>
            <a:r>
              <a:rPr lang="en-IN" dirty="0" smtClean="0"/>
              <a:t>Low-skilled </a:t>
            </a:r>
            <a:r>
              <a:rPr lang="en-IN" dirty="0" smtClean="0">
                <a:hlinkClick r:id="rId2"/>
              </a:rPr>
              <a:t>labour</a:t>
            </a:r>
            <a:r>
              <a:rPr lang="en-IN" dirty="0" smtClean="0"/>
              <a:t> and skilled technicians are required.</a:t>
            </a:r>
          </a:p>
          <a:p>
            <a:r>
              <a:rPr lang="en-IN" dirty="0" smtClean="0"/>
              <a:t>There is very less work-in-progress because material flow is continuous.</a:t>
            </a:r>
          </a:p>
          <a:p>
            <a:r>
              <a:rPr lang="en-IN" dirty="0" smtClean="0"/>
              <a:t>The </a:t>
            </a:r>
            <a:r>
              <a:rPr lang="en-IN" dirty="0" smtClean="0">
                <a:hlinkClick r:id="rId3"/>
              </a:rPr>
              <a:t>production planning</a:t>
            </a:r>
            <a:r>
              <a:rPr lang="en-IN" dirty="0" smtClean="0"/>
              <a:t> and scheduling can be decided well in advance.</a:t>
            </a:r>
          </a:p>
          <a:p>
            <a:r>
              <a:rPr lang="en-IN" dirty="0" smtClean="0"/>
              <a:t>The full </a:t>
            </a:r>
            <a:r>
              <a:rPr lang="en-IN" dirty="0" smtClean="0">
                <a:hlinkClick r:id="rId4"/>
              </a:rPr>
              <a:t>production system</a:t>
            </a:r>
            <a:r>
              <a:rPr lang="en-IN" dirty="0" smtClean="0"/>
              <a:t> is designed to produce only one specific type of item.</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251520" y="2060848"/>
            <a:ext cx="8542297" cy="23042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472208"/>
          </a:xfrm>
        </p:spPr>
        <p:txBody>
          <a:bodyPr>
            <a:normAutofit/>
          </a:bodyPr>
          <a:lstStyle/>
          <a:p>
            <a:r>
              <a:rPr lang="en-IN" sz="2800" dirty="0" smtClean="0"/>
              <a:t>The types of an intermittent production system include:</a:t>
            </a:r>
            <a:br>
              <a:rPr lang="en-IN" sz="2800" dirty="0" smtClean="0"/>
            </a:br>
            <a:endParaRPr lang="en-IN" sz="2800" dirty="0"/>
          </a:p>
        </p:txBody>
      </p:sp>
      <p:sp>
        <p:nvSpPr>
          <p:cNvPr id="3" name="Content Placeholder 2"/>
          <p:cNvSpPr>
            <a:spLocks noGrp="1"/>
          </p:cNvSpPr>
          <p:nvPr>
            <p:ph sz="quarter" idx="1"/>
          </p:nvPr>
        </p:nvSpPr>
        <p:spPr/>
        <p:txBody>
          <a:bodyPr/>
          <a:lstStyle/>
          <a:p>
            <a:r>
              <a:rPr lang="en-IN" dirty="0" smtClean="0"/>
              <a:t>Project production flows,</a:t>
            </a:r>
          </a:p>
          <a:p>
            <a:r>
              <a:rPr lang="en-IN" dirty="0" smtClean="0"/>
              <a:t>Jobbing production flows, and</a:t>
            </a:r>
          </a:p>
          <a:p>
            <a:r>
              <a:rPr lang="en-IN" dirty="0" smtClean="0"/>
              <a:t>Batch production flows.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Project production flows</a:t>
            </a:r>
            <a:endParaRPr lang="en-IN" dirty="0"/>
          </a:p>
        </p:txBody>
      </p:sp>
      <p:sp>
        <p:nvSpPr>
          <p:cNvPr id="3" name="Content Placeholder 2"/>
          <p:cNvSpPr>
            <a:spLocks noGrp="1"/>
          </p:cNvSpPr>
          <p:nvPr>
            <p:ph sz="quarter" idx="1"/>
          </p:nvPr>
        </p:nvSpPr>
        <p:spPr/>
        <p:txBody>
          <a:bodyPr/>
          <a:lstStyle/>
          <a:p>
            <a:r>
              <a:rPr lang="en-IN" dirty="0" smtClean="0"/>
              <a:t>Here, in project production flows, company accepts a single, complex order or contract. The order must be completed within a given period of time and at an estimated cost.</a:t>
            </a:r>
          </a:p>
          <a:p>
            <a:r>
              <a:rPr lang="en-IN" dirty="0" smtClean="0"/>
              <a:t>Examples of project production flows mainly include, construction of airports, dams, roads, buildings, shipbuilding, etc.</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Examples of project production</a:t>
            </a:r>
            <a:endParaRPr lang="en-IN" sz="3600" b="1"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539552" y="1844824"/>
            <a:ext cx="8352928" cy="208823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characteristics project production </a:t>
            </a:r>
            <a:endParaRPr lang="en-IN" dirty="0"/>
          </a:p>
        </p:txBody>
      </p:sp>
      <p:sp>
        <p:nvSpPr>
          <p:cNvPr id="3" name="Content Placeholder 2"/>
          <p:cNvSpPr>
            <a:spLocks noGrp="1"/>
          </p:cNvSpPr>
          <p:nvPr>
            <p:ph sz="quarter" idx="1"/>
          </p:nvPr>
        </p:nvSpPr>
        <p:spPr/>
        <p:txBody>
          <a:bodyPr>
            <a:normAutofit fontScale="85000" lnSpcReduction="10000"/>
          </a:bodyPr>
          <a:lstStyle/>
          <a:p>
            <a:r>
              <a:rPr lang="en-IN" dirty="0" smtClean="0"/>
              <a:t>The requirement of resources is not same (it varies). Generally, the resource requirement at the beginning is low. Then in mid of production, the requirement increases. Finally, it slows down when the project is near its completion phase.</a:t>
            </a:r>
          </a:p>
          <a:p>
            <a:r>
              <a:rPr lang="en-IN" dirty="0" smtClean="0"/>
              <a:t>Many agencies are involved in the project. Each agency performs specialized jobs. Here, coordination between agencies is important because all jobs are interrelated.</a:t>
            </a:r>
          </a:p>
          <a:p>
            <a:r>
              <a:rPr lang="en-IN" dirty="0" smtClean="0"/>
              <a:t>Delays take place in completion of projects due to its complexity and massiveness.</a:t>
            </a:r>
          </a:p>
          <a:p>
            <a:r>
              <a:rPr lang="en-IN" dirty="0" smtClean="0"/>
              <a:t>As routing and scheduling changes with fresh orders, proper inspection is required at each stage of production.</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Job production</a:t>
            </a:r>
            <a:endParaRPr lang="en-IN" dirty="0"/>
          </a:p>
        </p:txBody>
      </p:sp>
      <p:sp>
        <p:nvSpPr>
          <p:cNvPr id="3" name="Content Placeholder 2"/>
          <p:cNvSpPr>
            <a:spLocks noGrp="1"/>
          </p:cNvSpPr>
          <p:nvPr>
            <p:ph sz="quarter" idx="1"/>
          </p:nvPr>
        </p:nvSpPr>
        <p:spPr/>
        <p:txBody>
          <a:bodyPr/>
          <a:lstStyle/>
          <a:p>
            <a:r>
              <a:rPr lang="en-IN" dirty="0" smtClean="0"/>
              <a:t>Here, in jobbing production flows, company accepts a contract to produce either one or few units of a product strictly as per specifications given by the customer. The product is produced within a given period and at a fixed cost. This cost is fixed at the time of signing the contract.</a:t>
            </a:r>
          </a:p>
          <a:p>
            <a:r>
              <a:rPr lang="en-IN" dirty="0" smtClean="0"/>
              <a:t>Examples of such jobbing production flows include, services given by repair shops, tailoring shops, manufacturer of special machine tools, etc.</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Job production</a:t>
            </a:r>
            <a:endParaRPr lang="en-IN"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467544" y="2060848"/>
            <a:ext cx="7822428" cy="273630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characteristics job production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The production of items takes place in small lots. Sometimes only one product is produced at one time.</a:t>
            </a:r>
          </a:p>
          <a:p>
            <a:r>
              <a:rPr lang="en-IN" dirty="0" smtClean="0"/>
              <a:t>The items are manufactured strictly as per customer's specifications.</a:t>
            </a:r>
          </a:p>
          <a:p>
            <a:r>
              <a:rPr lang="en-IN" dirty="0" smtClean="0"/>
              <a:t>Highly skilled </a:t>
            </a:r>
            <a:r>
              <a:rPr lang="en-IN" dirty="0" smtClean="0">
                <a:hlinkClick r:id="rId2"/>
              </a:rPr>
              <a:t>labour</a:t>
            </a:r>
            <a:r>
              <a:rPr lang="en-IN" dirty="0" smtClean="0"/>
              <a:t> is required to perform specialized jobs.</a:t>
            </a:r>
          </a:p>
          <a:p>
            <a:r>
              <a:rPr lang="en-IN" dirty="0" smtClean="0"/>
              <a:t>There is disproportionate manufacturing cycle time. For e.g. the time needed to design the product may be more than the manufacturing time.</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Batch production</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In batch production flows, the production schedule is decided according to specific orders or are based on the demand forecasts. Here, the production of items takes place in lots or batches. A product is divided into different jobs. All jobs of one batch of production must be completed before starting the next batch of production.</a:t>
            </a:r>
          </a:p>
          <a:p>
            <a:r>
              <a:rPr lang="en-IN" dirty="0" smtClean="0"/>
              <a:t>Examples of batch production flows include, manufacturing of drugs and pharmaceuticals, medium and heavy machineries, etc.</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production</a:t>
            </a:r>
            <a:endParaRPr lang="en-IN" dirty="0"/>
          </a:p>
        </p:txBody>
      </p:sp>
      <p:sp>
        <p:nvSpPr>
          <p:cNvPr id="3" name="Content Placeholder 2"/>
          <p:cNvSpPr>
            <a:spLocks noGrp="1"/>
          </p:cNvSpPr>
          <p:nvPr>
            <p:ph sz="quarter" idx="1"/>
          </p:nvPr>
        </p:nvSpPr>
        <p:spPr/>
        <p:txBody>
          <a:bodyPr/>
          <a:lstStyle/>
          <a:p>
            <a:pPr>
              <a:buNone/>
            </a:pPr>
            <a:r>
              <a:rPr lang="en-IN" dirty="0" smtClean="0"/>
              <a:t>The types of production system are grouped under two categories viz.,</a:t>
            </a:r>
          </a:p>
          <a:p>
            <a:r>
              <a:rPr lang="en-IN" dirty="0" smtClean="0"/>
              <a:t>Intermittent production system, and</a:t>
            </a:r>
          </a:p>
          <a:p>
            <a:r>
              <a:rPr lang="en-IN" dirty="0" smtClean="0"/>
              <a:t>Continuous production system.</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descr="C:\Users\Lenovo\Documents\bat1a.gif"/>
          <p:cNvPicPr>
            <a:picLocks noGrp="1" noChangeAspect="1" noChangeArrowheads="1" noCrop="1"/>
          </p:cNvPicPr>
          <p:nvPr>
            <p:ph sz="quarter" idx="1"/>
          </p:nvPr>
        </p:nvPicPr>
        <p:blipFill>
          <a:blip r:embed="rId2" cstate="print"/>
          <a:srcRect/>
          <a:stretch>
            <a:fillRect/>
          </a:stretch>
        </p:blipFill>
        <p:spPr bwMode="auto">
          <a:xfrm>
            <a:off x="827584" y="1484784"/>
            <a:ext cx="5619750" cy="2190750"/>
          </a:xfrm>
          <a:prstGeom prst="rect">
            <a:avLst/>
          </a:prstGeom>
          <a:noFill/>
        </p:spPr>
      </p:pic>
      <p:pic>
        <p:nvPicPr>
          <p:cNvPr id="14339" name="Picture 3" descr="C:\Users\Lenovo\Documents\bat2a.gif"/>
          <p:cNvPicPr>
            <a:picLocks noChangeAspect="1" noChangeArrowheads="1" noCrop="1"/>
          </p:cNvPicPr>
          <p:nvPr/>
        </p:nvPicPr>
        <p:blipFill>
          <a:blip r:embed="rId3" cstate="print"/>
          <a:srcRect/>
          <a:stretch>
            <a:fillRect/>
          </a:stretch>
        </p:blipFill>
        <p:spPr bwMode="auto">
          <a:xfrm>
            <a:off x="1763688" y="3933056"/>
            <a:ext cx="5619750" cy="21907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sz="quarter" idx="1"/>
          </p:nvPr>
        </p:nvPicPr>
        <p:blipFill>
          <a:blip r:embed="rId2" cstate="print"/>
          <a:srcRect/>
          <a:stretch>
            <a:fillRect/>
          </a:stretch>
        </p:blipFill>
        <p:spPr bwMode="auto">
          <a:xfrm>
            <a:off x="179513" y="1700808"/>
            <a:ext cx="8496944" cy="271792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characteristics batch production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The products are made and kept in stock until their demand arises in the </a:t>
            </a:r>
            <a:r>
              <a:rPr lang="en-IN" dirty="0" smtClean="0">
                <a:hlinkClick r:id="rId2"/>
              </a:rPr>
              <a:t>market</a:t>
            </a:r>
            <a:r>
              <a:rPr lang="en-IN" dirty="0" smtClean="0"/>
              <a:t>.</a:t>
            </a:r>
          </a:p>
          <a:p>
            <a:r>
              <a:rPr lang="en-IN" dirty="0" smtClean="0"/>
              <a:t>General purpose machines and handling equipments, which can do many different jobs quickly are installed. This is because large varieties of items are to be produced.</a:t>
            </a:r>
          </a:p>
          <a:p>
            <a:r>
              <a:rPr lang="en-IN" dirty="0" smtClean="0"/>
              <a:t>There is a possibility of large work-in-progress due to many reasons.</a:t>
            </a:r>
          </a:p>
          <a:p>
            <a:r>
              <a:rPr lang="en-IN" dirty="0" smtClean="0"/>
              <a:t>There is a need for detailed </a:t>
            </a:r>
            <a:r>
              <a:rPr lang="en-IN" dirty="0" smtClean="0">
                <a:hlinkClick r:id="rId3"/>
              </a:rPr>
              <a:t>production planning</a:t>
            </a:r>
            <a:r>
              <a:rPr lang="en-IN" dirty="0" smtClean="0"/>
              <a:t> and control.</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Intermittent production system</a:t>
            </a:r>
            <a:endParaRPr lang="en-IN" dirty="0"/>
          </a:p>
        </p:txBody>
      </p:sp>
      <p:sp>
        <p:nvSpPr>
          <p:cNvPr id="3" name="Content Placeholder 2"/>
          <p:cNvSpPr>
            <a:spLocks noGrp="1"/>
          </p:cNvSpPr>
          <p:nvPr>
            <p:ph sz="quarter" idx="1"/>
          </p:nvPr>
        </p:nvSpPr>
        <p:spPr/>
        <p:txBody>
          <a:bodyPr/>
          <a:lstStyle/>
          <a:p>
            <a:r>
              <a:rPr lang="en-IN" dirty="0" smtClean="0"/>
              <a:t>Intermittent means something that starts (initiates) and stops (halts) at irregular (unfixed) intervals (time gaps).</a:t>
            </a:r>
            <a:endParaRPr lang="en-IN" dirty="0"/>
          </a:p>
        </p:txBody>
      </p:sp>
      <p:pic>
        <p:nvPicPr>
          <p:cNvPr id="4" name="Content Placeholder 4" descr="pe01540_"/>
          <p:cNvPicPr>
            <a:picLocks noChangeAspect="1" noChangeArrowheads="1"/>
          </p:cNvPicPr>
          <p:nvPr/>
        </p:nvPicPr>
        <p:blipFill>
          <a:blip r:embed="rId2" cstate="print"/>
          <a:srcRect/>
          <a:stretch>
            <a:fillRect/>
          </a:stretch>
        </p:blipFill>
        <p:spPr>
          <a:xfrm>
            <a:off x="4716016" y="3140968"/>
            <a:ext cx="3240087" cy="26654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Intermittent production system</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In the intermittent production system, goods are produced based on customer's orders. These goods are produced on a small scale. The flow of </a:t>
            </a:r>
            <a:r>
              <a:rPr lang="en-IN" dirty="0" smtClean="0">
                <a:hlinkClick r:id="rId2"/>
              </a:rPr>
              <a:t>production</a:t>
            </a:r>
            <a:r>
              <a:rPr lang="en-IN" dirty="0" smtClean="0"/>
              <a:t> is intermittent (irregular). In other words, the flow of production is not continuous. In this system, large varieties of products are produced. These products are of different sizes. The design of these products goes on changing. It keeps changing according to the design and size of the product. Therefore, this system is very flexible.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Examples of Intermittent production system</a:t>
            </a:r>
            <a:endParaRPr lang="en-IN" sz="3200" b="1"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95535" y="2060848"/>
            <a:ext cx="8109427" cy="194421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 Features of an intermittent production system</a:t>
            </a:r>
            <a:endParaRPr lang="en-IN" sz="3200" b="1"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683568" y="1628800"/>
            <a:ext cx="6984776" cy="453951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1328192"/>
          </a:xfrm>
        </p:spPr>
        <p:txBody>
          <a:bodyPr>
            <a:noAutofit/>
          </a:bodyPr>
          <a:lstStyle/>
          <a:p>
            <a:r>
              <a:rPr lang="en-IN" sz="3200" b="1" dirty="0" smtClean="0"/>
              <a:t>The characteristics of an intermittent production system are listed as follows:</a:t>
            </a:r>
            <a:br>
              <a:rPr lang="en-IN" sz="3200" b="1" dirty="0" smtClean="0"/>
            </a:br>
            <a:endParaRPr lang="en-IN" sz="3200" b="1" dirty="0"/>
          </a:p>
        </p:txBody>
      </p:sp>
      <p:sp>
        <p:nvSpPr>
          <p:cNvPr id="3" name="Content Placeholder 2"/>
          <p:cNvSpPr>
            <a:spLocks noGrp="1"/>
          </p:cNvSpPr>
          <p:nvPr>
            <p:ph sz="quarter" idx="1"/>
          </p:nvPr>
        </p:nvSpPr>
        <p:spPr/>
        <p:txBody>
          <a:bodyPr>
            <a:normAutofit fontScale="92500"/>
          </a:bodyPr>
          <a:lstStyle/>
          <a:p>
            <a:r>
              <a:rPr lang="en-IN" dirty="0" smtClean="0"/>
              <a:t>The flow of production is not continuous. It is intermittent.</a:t>
            </a:r>
          </a:p>
          <a:p>
            <a:r>
              <a:rPr lang="en-IN" dirty="0" smtClean="0"/>
              <a:t>Wide varieties of products are produced.</a:t>
            </a:r>
          </a:p>
          <a:p>
            <a:r>
              <a:rPr lang="en-IN" dirty="0" smtClean="0"/>
              <a:t>The volume of production is small.</a:t>
            </a:r>
          </a:p>
          <a:p>
            <a:r>
              <a:rPr lang="en-IN" dirty="0" smtClean="0"/>
              <a:t>General purpose machines are used. These machines can be used to produce different types of products.</a:t>
            </a:r>
          </a:p>
          <a:p>
            <a:r>
              <a:rPr lang="en-IN" dirty="0" smtClean="0"/>
              <a:t>The sequence of operation goes on changing as per the design of the product.</a:t>
            </a:r>
          </a:p>
          <a:p>
            <a:r>
              <a:rPr lang="en-IN" dirty="0" smtClean="0"/>
              <a:t>The quantity, size, shape, design, etc. of the product depends on the customer's orders.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Continuous production system</a:t>
            </a:r>
            <a:endParaRPr lang="en-IN" dirty="0"/>
          </a:p>
        </p:txBody>
      </p:sp>
      <p:sp>
        <p:nvSpPr>
          <p:cNvPr id="3" name="Content Placeholder 2"/>
          <p:cNvSpPr>
            <a:spLocks noGrp="1"/>
          </p:cNvSpPr>
          <p:nvPr>
            <p:ph sz="quarter" idx="1"/>
          </p:nvPr>
        </p:nvSpPr>
        <p:spPr/>
        <p:txBody>
          <a:bodyPr/>
          <a:lstStyle/>
          <a:p>
            <a:pPr>
              <a:buNone/>
            </a:pPr>
            <a:r>
              <a:rPr lang="en-IN" dirty="0" smtClean="0"/>
              <a:t>Continuous means something that operates constantly without any irregularities or frequent halts.</a:t>
            </a:r>
            <a:endParaRPr lang="en-IN" dirty="0"/>
          </a:p>
        </p:txBody>
      </p:sp>
      <p:graphicFrame>
        <p:nvGraphicFramePr>
          <p:cNvPr id="2050" name="Object 6"/>
          <p:cNvGraphicFramePr>
            <a:graphicFrameLocks noChangeAspect="1"/>
          </p:cNvGraphicFramePr>
          <p:nvPr/>
        </p:nvGraphicFramePr>
        <p:xfrm>
          <a:off x="5076056" y="3068960"/>
          <a:ext cx="2466975" cy="2928938"/>
        </p:xfrm>
        <a:graphic>
          <a:graphicData uri="http://schemas.openxmlformats.org/presentationml/2006/ole">
            <p:oleObj spid="_x0000_s13314" name="Bitmap Image" r:id="rId3" imgW="2467319" imgH="3315163"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67</TotalTime>
  <Words>922</Words>
  <Application>Microsoft Office PowerPoint</Application>
  <PresentationFormat>On-screen Show (4:3)</PresentationFormat>
  <Paragraphs>81</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Median</vt:lpstr>
      <vt:lpstr>Bitmap Image</vt:lpstr>
      <vt:lpstr>Types of production</vt:lpstr>
      <vt:lpstr>Types of production</vt:lpstr>
      <vt:lpstr>Types of production</vt:lpstr>
      <vt:lpstr>Intermittent production system</vt:lpstr>
      <vt:lpstr>Intermittent production system</vt:lpstr>
      <vt:lpstr>Examples of Intermittent production system</vt:lpstr>
      <vt:lpstr> Features of an intermittent production system</vt:lpstr>
      <vt:lpstr>The characteristics of an intermittent production system are listed as follows: </vt:lpstr>
      <vt:lpstr>Continuous production system</vt:lpstr>
      <vt:lpstr>Continuous production system</vt:lpstr>
      <vt:lpstr>Examples of Continuous production system</vt:lpstr>
      <vt:lpstr>Slide 12</vt:lpstr>
      <vt:lpstr>characteristics of a continuous production system are listed as follows: </vt:lpstr>
      <vt:lpstr>continuous production</vt:lpstr>
      <vt:lpstr>1. Mass production flows</vt:lpstr>
      <vt:lpstr>Slide 16</vt:lpstr>
      <vt:lpstr>characteristics mass production flows</vt:lpstr>
      <vt:lpstr>Process production flows</vt:lpstr>
      <vt:lpstr>Slide 19</vt:lpstr>
      <vt:lpstr>characteristics process production flows</vt:lpstr>
      <vt:lpstr>Slide 21</vt:lpstr>
      <vt:lpstr>The types of an intermittent production system include: </vt:lpstr>
      <vt:lpstr>Project production flows</vt:lpstr>
      <vt:lpstr>Examples of project production</vt:lpstr>
      <vt:lpstr>characteristics project production </vt:lpstr>
      <vt:lpstr>Job production</vt:lpstr>
      <vt:lpstr>Job production</vt:lpstr>
      <vt:lpstr>characteristics job production </vt:lpstr>
      <vt:lpstr>Batch production</vt:lpstr>
      <vt:lpstr>Slide 30</vt:lpstr>
      <vt:lpstr>Slide 31</vt:lpstr>
      <vt:lpstr>characteristics batch production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Admin</cp:lastModifiedBy>
  <cp:revision>9</cp:revision>
  <dcterms:created xsi:type="dcterms:W3CDTF">2014-08-18T05:04:37Z</dcterms:created>
  <dcterms:modified xsi:type="dcterms:W3CDTF">2017-09-05T02:54:14Z</dcterms:modified>
</cp:coreProperties>
</file>