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78" r:id="rId10"/>
    <p:sldId id="263" r:id="rId11"/>
    <p:sldId id="264" r:id="rId12"/>
    <p:sldId id="269" r:id="rId13"/>
    <p:sldId id="277" r:id="rId14"/>
    <p:sldId id="270" r:id="rId15"/>
    <p:sldId id="266" r:id="rId16"/>
    <p:sldId id="271" r:id="rId17"/>
    <p:sldId id="267" r:id="rId18"/>
    <p:sldId id="268"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hyperlink" Target="https://www.cnblogs.com/tencent-cloud-native/p/14134164.html" TargetMode="External"/><Relationship Id="rId1" Type="http://schemas.openxmlformats.org/officeDocument/2006/relationships/hyperlink" Target="https://kubernetes.io/zh/blog/2020/12/02/dockershim-faq/"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4.png"/><Relationship Id="rId6" Type="http://schemas.openxmlformats.org/officeDocument/2006/relationships/hyperlink" Target="https://cloud.tencent.com/product/tke" TargetMode="External"/><Relationship Id="rId5" Type="http://schemas.openxmlformats.org/officeDocument/2006/relationships/hyperlink" Target="https://aws.amazon.com/cn/eks/" TargetMode="External"/><Relationship Id="rId4" Type="http://schemas.openxmlformats.org/officeDocument/2006/relationships/hyperlink" Target="https://www.rancher.cn/" TargetMode="External"/><Relationship Id="rId3" Type="http://schemas.openxmlformats.org/officeDocument/2006/relationships/hyperlink" Target="https://kubesphere.com.cn/" TargetMode="External"/><Relationship Id="rId2" Type="http://schemas.openxmlformats.org/officeDocument/2006/relationships/image" Target="../media/image3.jpeg"/><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Kubernetes</a:t>
            </a:r>
            <a:r>
              <a:rPr lang="zh-CN" altLang="en-US">
                <a:latin typeface="宋体" panose="02010600030101010101" pitchFamily="2" charset="-122"/>
                <a:ea typeface="宋体" panose="02010600030101010101" pitchFamily="2" charset="-122"/>
              </a:rPr>
              <a:t>技术交流</a:t>
            </a:r>
            <a:endParaRPr lang="zh-CN" altLang="en-US">
              <a:latin typeface="宋体" panose="02010600030101010101" pitchFamily="2" charset="-122"/>
              <a:ea typeface="宋体" panose="02010600030101010101" pitchFamily="2" charset="-122"/>
            </a:endParaRPr>
          </a:p>
        </p:txBody>
      </p:sp>
      <p:sp>
        <p:nvSpPr>
          <p:cNvPr id="3" name="副标题 2"/>
          <p:cNvSpPr>
            <a:spLocks noGrp="1"/>
          </p:cNvSpPr>
          <p:nvPr>
            <p:ph type="subTitle" idx="1"/>
          </p:nvPr>
        </p:nvSpPr>
        <p:spPr/>
        <p:txBody>
          <a:bodyPr>
            <a:normAutofit lnSpcReduction="20000"/>
          </a:bodyPr>
          <a:p>
            <a:endParaRPr lang="zh-CN" altLang="en-US"/>
          </a:p>
          <a:p>
            <a:endParaRPr lang="zh-CN" altLang="en-US"/>
          </a:p>
          <a:p>
            <a:endParaRPr lang="zh-CN" altLang="en-US"/>
          </a:p>
          <a:p>
            <a:r>
              <a:rPr lang="zh-CN" altLang="en-US">
                <a:latin typeface="宋体" panose="02010600030101010101" pitchFamily="2" charset="-122"/>
                <a:ea typeface="宋体" panose="02010600030101010101" pitchFamily="2" charset="-122"/>
              </a:rPr>
              <a:t>制作人</a:t>
            </a:r>
            <a:r>
              <a:rPr lang="zh-CN" altLang="en-US"/>
              <a:t>：</a:t>
            </a:r>
            <a:r>
              <a:rPr lang="en-US" altLang="zh-CN"/>
              <a:t>Simple</a:t>
            </a:r>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256030" y="336550"/>
            <a:ext cx="9267825" cy="557530"/>
          </a:xfrm>
        </p:spPr>
        <p:txBody>
          <a:bodyPr>
            <a:normAutofit/>
          </a:bodyPr>
          <a:p>
            <a:r>
              <a:rPr lang="en-US" altLang="zh-CN" sz="2800">
                <a:latin typeface="宋体" panose="02010600030101010101" pitchFamily="2" charset="-122"/>
                <a:ea typeface="宋体" panose="02010600030101010101" pitchFamily="2" charset="-122"/>
                <a:cs typeface="宋体" panose="02010600030101010101" pitchFamily="2" charset="-122"/>
              </a:rPr>
              <a:t>Node</a:t>
            </a:r>
            <a:r>
              <a:rPr lang="zh-CN" altLang="en-US" sz="2800">
                <a:latin typeface="宋体" panose="02010600030101010101" pitchFamily="2" charset="-122"/>
                <a:ea typeface="宋体" panose="02010600030101010101" pitchFamily="2" charset="-122"/>
                <a:cs typeface="宋体" panose="02010600030101010101" pitchFamily="2" charset="-122"/>
              </a:rPr>
              <a:t>组件</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190500" y="1122680"/>
            <a:ext cx="11885295" cy="4523105"/>
          </a:xfrm>
          <a:prstGeom prst="rect">
            <a:avLst/>
          </a:prstGeom>
          <a:noFill/>
        </p:spPr>
        <p:txBody>
          <a:bodyPr wrap="square" rtlCol="0">
            <a:spAutoFit/>
          </a:bodyPr>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1</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kubelet</a:t>
            </a:r>
            <a:r>
              <a:rPr lang="zh-CN" altLang="en-US">
                <a:latin typeface="宋体" panose="02010600030101010101" pitchFamily="2" charset="-122"/>
                <a:ea typeface="宋体" panose="02010600030101010101" pitchFamily="2" charset="-122"/>
                <a:cs typeface="宋体" panose="02010600030101010101" pitchFamily="2" charset="-122"/>
              </a:rPr>
              <a:t>：</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最重要的组件之一，运作在每个</a:t>
            </a:r>
            <a:r>
              <a:rPr lang="en-US" altLang="zh-CN">
                <a:latin typeface="宋体" panose="02010600030101010101" pitchFamily="2" charset="-122"/>
                <a:ea typeface="宋体" panose="02010600030101010101" pitchFamily="2" charset="-122"/>
                <a:cs typeface="宋体" panose="02010600030101010101" pitchFamily="2" charset="-122"/>
              </a:rPr>
              <a:t>Node</a:t>
            </a:r>
            <a:r>
              <a:rPr lang="zh-CN" altLang="en-US">
                <a:latin typeface="宋体" panose="02010600030101010101" pitchFamily="2" charset="-122"/>
                <a:ea typeface="宋体" panose="02010600030101010101" pitchFamily="2" charset="-122"/>
                <a:cs typeface="宋体" panose="02010600030101010101" pitchFamily="2" charset="-122"/>
              </a:rPr>
              <a:t>之上的</a:t>
            </a:r>
            <a:r>
              <a:rPr lang="en-US" altLang="zh-CN">
                <a:latin typeface="宋体" panose="02010600030101010101" pitchFamily="2" charset="-122"/>
                <a:ea typeface="宋体" panose="02010600030101010101" pitchFamily="2" charset="-122"/>
                <a:cs typeface="宋体" panose="02010600030101010101" pitchFamily="2" charset="-122"/>
              </a:rPr>
              <a:t>“</a:t>
            </a:r>
            <a:r>
              <a:rPr lang="zh-CN" altLang="en-US">
                <a:latin typeface="宋体" panose="02010600030101010101" pitchFamily="2" charset="-122"/>
                <a:ea typeface="宋体" panose="02010600030101010101" pitchFamily="2" charset="-122"/>
                <a:cs typeface="宋体" panose="02010600030101010101" pitchFamily="2" charset="-122"/>
              </a:rPr>
              <a:t>节点代理</a:t>
            </a:r>
            <a:r>
              <a:rPr lang="en-US" altLang="zh-CN">
                <a:latin typeface="宋体" panose="02010600030101010101" pitchFamily="2" charset="-122"/>
                <a:ea typeface="宋体" panose="02010600030101010101" pitchFamily="2" charset="-122"/>
                <a:cs typeface="宋体" panose="02010600030101010101" pitchFamily="2" charset="-122"/>
              </a:rPr>
              <a:t>”</a:t>
            </a:r>
            <a:r>
              <a:rPr lang="zh-CN" altLang="en-US">
                <a:latin typeface="宋体" panose="02010600030101010101" pitchFamily="2" charset="-122"/>
                <a:ea typeface="宋体" panose="02010600030101010101" pitchFamily="2" charset="-122"/>
                <a:cs typeface="宋体" panose="02010600030101010101" pitchFamily="2" charset="-122"/>
              </a:rPr>
              <a:t>服务，负责</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接收并执行</a:t>
            </a:r>
            <a:r>
              <a:rPr lang="en-US" altLang="zh-CN">
                <a:latin typeface="宋体" panose="02010600030101010101" pitchFamily="2" charset="-122"/>
                <a:ea typeface="宋体" panose="02010600030101010101" pitchFamily="2" charset="-122"/>
                <a:cs typeface="宋体" panose="02010600030101010101" pitchFamily="2" charset="-122"/>
              </a:rPr>
              <a:t>Master</a:t>
            </a:r>
            <a:r>
              <a:rPr lang="zh-CN" altLang="en-US">
                <a:latin typeface="宋体" panose="02010600030101010101" pitchFamily="2" charset="-122"/>
                <a:ea typeface="宋体" panose="02010600030101010101" pitchFamily="2" charset="-122"/>
                <a:cs typeface="宋体" panose="02010600030101010101" pitchFamily="2" charset="-122"/>
              </a:rPr>
              <a:t>发来的指令；</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管理</a:t>
            </a:r>
            <a:r>
              <a:rPr lang="zh-CN" altLang="en-US">
                <a:latin typeface="宋体" panose="02010600030101010101" pitchFamily="2" charset="-122"/>
                <a:ea typeface="宋体" panose="02010600030101010101" pitchFamily="2" charset="-122"/>
                <a:cs typeface="宋体" panose="02010600030101010101" pitchFamily="2" charset="-122"/>
              </a:rPr>
              <a:t>当前</a:t>
            </a:r>
            <a:r>
              <a:rPr lang="en-US" altLang="zh-CN">
                <a:latin typeface="宋体" panose="02010600030101010101" pitchFamily="2" charset="-122"/>
                <a:ea typeface="宋体" panose="02010600030101010101" pitchFamily="2" charset="-122"/>
                <a:cs typeface="宋体" panose="02010600030101010101" pitchFamily="2" charset="-122"/>
              </a:rPr>
              <a:t>Node</a:t>
            </a:r>
            <a:r>
              <a:rPr lang="zh-CN" altLang="en-US">
                <a:latin typeface="宋体" panose="02010600030101010101" pitchFamily="2" charset="-122"/>
                <a:ea typeface="宋体" panose="02010600030101010101" pitchFamily="2" charset="-122"/>
                <a:cs typeface="宋体" panose="02010600030101010101" pitchFamily="2" charset="-122"/>
              </a:rPr>
              <a:t>上</a:t>
            </a:r>
            <a:r>
              <a:rPr lang="en-US" altLang="zh-CN">
                <a:latin typeface="宋体" panose="02010600030101010101" pitchFamily="2" charset="-122"/>
                <a:ea typeface="宋体" panose="02010600030101010101" pitchFamily="2" charset="-122"/>
                <a:cs typeface="宋体" panose="02010600030101010101" pitchFamily="2" charset="-122"/>
              </a:rPr>
              <a:t>Pod</a:t>
            </a:r>
            <a:r>
              <a:rPr lang="zh-CN" altLang="en-US">
                <a:latin typeface="宋体" panose="02010600030101010101" pitchFamily="2" charset="-122"/>
                <a:ea typeface="宋体" panose="02010600030101010101" pitchFamily="2" charset="-122"/>
                <a:cs typeface="宋体" panose="02010600030101010101" pitchFamily="2" charset="-122"/>
              </a:rPr>
              <a:t>对象的</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容器</a:t>
            </a:r>
            <a:r>
              <a:rPr lang="zh-CN" altLang="en-US">
                <a:latin typeface="宋体" panose="02010600030101010101" pitchFamily="2" charset="-122"/>
                <a:ea typeface="宋体" panose="02010600030101010101" pitchFamily="2" charset="-122"/>
                <a:cs typeface="宋体" panose="02010600030101010101" pitchFamily="2" charset="-122"/>
              </a:rPr>
              <a:t>等任务，</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监视</a:t>
            </a:r>
            <a:r>
              <a:rPr lang="en-US" altLang="zh-CN">
                <a:latin typeface="宋体" panose="02010600030101010101" pitchFamily="2" charset="-122"/>
                <a:ea typeface="宋体" panose="02010600030101010101" pitchFamily="2" charset="-122"/>
                <a:cs typeface="宋体" panose="02010600030101010101" pitchFamily="2" charset="-122"/>
              </a:rPr>
              <a:t>Pod</a:t>
            </a:r>
            <a:r>
              <a:rPr lang="zh-CN" altLang="en-US">
                <a:latin typeface="宋体" panose="02010600030101010101" pitchFamily="2" charset="-122"/>
                <a:ea typeface="宋体" panose="02010600030101010101" pitchFamily="2" charset="-122"/>
                <a:cs typeface="宋体" panose="02010600030101010101" pitchFamily="2" charset="-122"/>
              </a:rPr>
              <a:t>的监控状态，探针</a:t>
            </a:r>
            <a:r>
              <a:rPr lang="zh-CN" altLang="en-US">
                <a:latin typeface="宋体" panose="02010600030101010101" pitchFamily="2" charset="-122"/>
                <a:ea typeface="宋体" panose="02010600030101010101" pitchFamily="2" charset="-122"/>
                <a:cs typeface="宋体" panose="02010600030101010101" pitchFamily="2" charset="-122"/>
              </a:rPr>
              <a:t>等；</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2</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）容器运行时环境</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负责运行容器</a:t>
            </a:r>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rPr>
              <a:t>的依然是底层的容器运行时，</a:t>
            </a:r>
            <a:r>
              <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rPr>
              <a:t>kubelet</a:t>
            </a:r>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rPr>
              <a:t>通过</a:t>
            </a:r>
            <a:r>
              <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rPr>
              <a:t>CRI</a:t>
            </a:r>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rPr>
              <a:t>可支持多种类型的</a:t>
            </a:r>
            <a:r>
              <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rPr>
              <a:t>OCI</a:t>
            </a:r>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rPr>
              <a:t>容器运行时，例如：</a:t>
            </a:r>
            <a:r>
              <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rPr>
              <a:t>docker</a:t>
            </a:r>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rPr>
              <a:t>、</a:t>
            </a:r>
            <a:r>
              <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rPr>
              <a:t>containerd</a:t>
            </a:r>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rPr>
              <a:t>、</a:t>
            </a:r>
            <a:r>
              <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rPr>
              <a:t>CRI-O</a:t>
            </a:r>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rPr>
              <a:t>等。</a:t>
            </a:r>
            <a:endPar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rPr>
              <a:t>近日 K8s 官方称最早将在 1.23版本弃用 docker 作为容器运行时，并在博客中强调可以使用如 containerd 等 CRI 运行时来代替 docker。</a:t>
            </a:r>
            <a:endPar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hlinkClick r:id="rId1" action="ppaction://hlinkfile"/>
              </a:rPr>
              <a:t>https://kubernetes.io/zh/blog/2020/12/02/dockershim-faq/</a:t>
            </a:r>
            <a:endPar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hlinkClick r:id="rId2" action="ppaction://hlinkfile"/>
              </a:rPr>
              <a:t>https://www.cnblogs.com/tencent-cloud-native/p/14134164.html</a:t>
            </a:r>
            <a:endPar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3</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kube-proxy</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rPr>
              <a:t>把</a:t>
            </a:r>
            <a:r>
              <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rPr>
              <a:t>API Server</a:t>
            </a:r>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rPr>
              <a:t>上的</a:t>
            </a:r>
            <a:r>
              <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rPr>
              <a:t>Service</a:t>
            </a:r>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rPr>
              <a:t>资源对象转换为当前节点上的</a:t>
            </a:r>
            <a:r>
              <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rPr>
              <a:t>iptables</a:t>
            </a:r>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rPr>
              <a:t>或</a:t>
            </a:r>
            <a:r>
              <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rPr>
              <a:t>ipvs</a:t>
            </a:r>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rPr>
              <a:t>规则，</a:t>
            </a:r>
            <a:r>
              <a:rPr>
                <a:solidFill>
                  <a:schemeClr val="tx1"/>
                </a:solidFill>
                <a:latin typeface="宋体" panose="02010600030101010101" pitchFamily="2" charset="-122"/>
                <a:ea typeface="宋体" panose="02010600030101010101" pitchFamily="2" charset="-122"/>
                <a:cs typeface="宋体" panose="02010600030101010101" pitchFamily="2" charset="-122"/>
              </a:rPr>
              <a:t>它的作用是使发往 Service 的流量（通过ClusterIP和端口）负载均衡到正确的后端Pod。</a:t>
            </a:r>
            <a:endParaRPr>
              <a:solidFill>
                <a:schemeClr val="tx1"/>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rPr>
              <a:t>是</a:t>
            </a:r>
            <a:r>
              <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rPr>
              <a:t>Kubernetes</a:t>
            </a:r>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rPr>
              <a:t>的核心网络组件；</a:t>
            </a:r>
            <a:endPar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负责集群中</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Node</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Service</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和</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Pod</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对象之间的通信；</a:t>
            </a:r>
            <a:endPar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endParaRPr>
          </a:p>
          <a:p>
            <a:endPar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900430" y="461645"/>
            <a:ext cx="10025380" cy="368300"/>
          </a:xfrm>
          <a:prstGeom prst="rect">
            <a:avLst/>
          </a:prstGeom>
          <a:noFill/>
        </p:spPr>
        <p:txBody>
          <a:bodyPr wrap="square" rtlCol="0">
            <a:spAutoFit/>
          </a:bodyPr>
          <a:p>
            <a:pPr algn="ctr"/>
            <a:r>
              <a:rPr lang="zh-CN" altLang="en-US">
                <a:latin typeface="宋体" panose="02010600030101010101" pitchFamily="2" charset="-122"/>
                <a:ea typeface="宋体" panose="02010600030101010101" pitchFamily="2" charset="-122"/>
              </a:rPr>
              <a:t>其他的核心附件</a:t>
            </a:r>
            <a:endParaRPr lang="zh-CN" altLang="en-US">
              <a:latin typeface="宋体" panose="02010600030101010101" pitchFamily="2" charset="-122"/>
              <a:ea typeface="宋体" panose="02010600030101010101" pitchFamily="2" charset="-122"/>
            </a:endParaRPr>
          </a:p>
        </p:txBody>
      </p:sp>
      <p:sp>
        <p:nvSpPr>
          <p:cNvPr id="5" name="文本框 4"/>
          <p:cNvSpPr txBox="1"/>
          <p:nvPr/>
        </p:nvSpPr>
        <p:spPr>
          <a:xfrm>
            <a:off x="449580" y="1056005"/>
            <a:ext cx="11530330" cy="3692525"/>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cs typeface="宋体" panose="02010600030101010101" pitchFamily="2" charset="-122"/>
              </a:rPr>
              <a:t>附件是用于扩展</a:t>
            </a:r>
            <a:r>
              <a:rPr lang="en-US" altLang="zh-CN">
                <a:latin typeface="宋体" panose="02010600030101010101" pitchFamily="2" charset="-122"/>
                <a:ea typeface="宋体" panose="02010600030101010101" pitchFamily="2" charset="-122"/>
                <a:cs typeface="宋体" panose="02010600030101010101" pitchFamily="2" charset="-122"/>
              </a:rPr>
              <a:t>K8s,</a:t>
            </a:r>
            <a:r>
              <a:rPr lang="zh-CN" altLang="en-US">
                <a:latin typeface="宋体" panose="02010600030101010101" pitchFamily="2" charset="-122"/>
                <a:ea typeface="宋体" panose="02010600030101010101" pitchFamily="2" charset="-122"/>
                <a:cs typeface="宋体" panose="02010600030101010101" pitchFamily="2" charset="-122"/>
              </a:rPr>
              <a:t>通常运行在</a:t>
            </a:r>
            <a:r>
              <a:rPr lang="en-US" altLang="zh-CN">
                <a:latin typeface="宋体" panose="02010600030101010101" pitchFamily="2" charset="-122"/>
                <a:ea typeface="宋体" panose="02010600030101010101" pitchFamily="2" charset="-122"/>
                <a:cs typeface="宋体" panose="02010600030101010101" pitchFamily="2" charset="-122"/>
              </a:rPr>
              <a:t>K8s</a:t>
            </a:r>
            <a:r>
              <a:rPr lang="zh-CN" altLang="en-US">
                <a:latin typeface="宋体" panose="02010600030101010101" pitchFamily="2" charset="-122"/>
                <a:ea typeface="宋体" panose="02010600030101010101" pitchFamily="2" charset="-122"/>
                <a:cs typeface="宋体" panose="02010600030101010101" pitchFamily="2" charset="-122"/>
              </a:rPr>
              <a:t>集群之上</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rPr>
              <a:t>■CoreDNS</a:t>
            </a:r>
            <a:r>
              <a:rPr lang="zh-CN" altLang="en-US">
                <a:latin typeface="宋体" panose="02010600030101010101" pitchFamily="2" charset="-122"/>
                <a:ea typeface="宋体" panose="02010600030101010101" pitchFamily="2" charset="-122"/>
                <a:cs typeface="宋体" panose="02010600030101010101" pitchFamily="2" charset="-122"/>
              </a:rPr>
              <a:t>：</a:t>
            </a:r>
            <a:r>
              <a:rPr lang="en-US" altLang="zh-CN">
                <a:latin typeface="宋体" panose="02010600030101010101" pitchFamily="2" charset="-122"/>
                <a:ea typeface="宋体" panose="02010600030101010101" pitchFamily="2" charset="-122"/>
                <a:cs typeface="宋体" panose="02010600030101010101" pitchFamily="2" charset="-122"/>
              </a:rPr>
              <a:t>Kubernetes</a:t>
            </a:r>
            <a:r>
              <a:rPr lang="zh-CN" altLang="en-US">
                <a:latin typeface="宋体" panose="02010600030101010101" pitchFamily="2" charset="-122"/>
                <a:ea typeface="宋体" panose="02010600030101010101" pitchFamily="2" charset="-122"/>
                <a:cs typeface="宋体" panose="02010600030101010101" pitchFamily="2" charset="-122"/>
              </a:rPr>
              <a:t>使用定制的</a:t>
            </a:r>
            <a:r>
              <a:rPr lang="en-US" altLang="zh-CN">
                <a:latin typeface="宋体" panose="02010600030101010101" pitchFamily="2" charset="-122"/>
                <a:ea typeface="宋体" panose="02010600030101010101" pitchFamily="2" charset="-122"/>
                <a:cs typeface="宋体" panose="02010600030101010101" pitchFamily="2" charset="-122"/>
              </a:rPr>
              <a:t>DNS</a:t>
            </a:r>
            <a:r>
              <a:rPr lang="zh-CN" altLang="en-US">
                <a:latin typeface="宋体" panose="02010600030101010101" pitchFamily="2" charset="-122"/>
                <a:ea typeface="宋体" panose="02010600030101010101" pitchFamily="2" charset="-122"/>
                <a:cs typeface="宋体" panose="02010600030101010101" pitchFamily="2" charset="-122"/>
              </a:rPr>
              <a:t>应用程序实现名称解析和服务发现功能。</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sym typeface="+mn-ea"/>
              </a:rPr>
              <a:t>■Dashboard</a:t>
            </a:r>
            <a:r>
              <a:rPr lang="zh-CN" altLang="en-US">
                <a:latin typeface="宋体" panose="02010600030101010101" pitchFamily="2" charset="-122"/>
                <a:ea typeface="宋体" panose="02010600030101010101" pitchFamily="2" charset="-122"/>
                <a:cs typeface="宋体" panose="02010600030101010101" pitchFamily="2" charset="-122"/>
                <a:sym typeface="+mn-ea"/>
              </a:rPr>
              <a:t>：可视化</a:t>
            </a:r>
            <a:r>
              <a:rPr lang="en-US" altLang="zh-CN">
                <a:latin typeface="宋体" panose="02010600030101010101" pitchFamily="2" charset="-122"/>
                <a:ea typeface="宋体" panose="02010600030101010101" pitchFamily="2" charset="-122"/>
                <a:cs typeface="宋体" panose="02010600030101010101" pitchFamily="2" charset="-122"/>
                <a:sym typeface="+mn-ea"/>
              </a:rPr>
              <a:t>UI K8s</a:t>
            </a:r>
            <a:r>
              <a:rPr lang="zh-CN" altLang="en-US">
                <a:latin typeface="宋体" panose="02010600030101010101" pitchFamily="2" charset="-122"/>
                <a:ea typeface="宋体" panose="02010600030101010101" pitchFamily="2" charset="-122"/>
                <a:cs typeface="宋体" panose="02010600030101010101" pitchFamily="2" charset="-122"/>
                <a:sym typeface="+mn-ea"/>
              </a:rPr>
              <a:t>集群面板</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r>
              <a:rPr lang="en-US" altLang="zh-CN">
                <a:latin typeface="宋体" panose="02010600030101010101" pitchFamily="2" charset="-122"/>
                <a:ea typeface="宋体" panose="02010600030101010101" pitchFamily="2" charset="-122"/>
                <a:cs typeface="宋体" panose="02010600030101010101" pitchFamily="2" charset="-122"/>
                <a:sym typeface="+mn-ea"/>
              </a:rPr>
              <a:t>■</a:t>
            </a:r>
            <a:r>
              <a:rPr lang="zh-CN" altLang="en-US">
                <a:latin typeface="宋体" panose="02010600030101010101" pitchFamily="2" charset="-122"/>
                <a:ea typeface="宋体" panose="02010600030101010101" pitchFamily="2" charset="-122"/>
                <a:cs typeface="宋体" panose="02010600030101010101" pitchFamily="2" charset="-122"/>
                <a:sym typeface="+mn-ea"/>
              </a:rPr>
              <a:t>容器资源监控系统：</a:t>
            </a:r>
            <a:r>
              <a:rPr lang="en-US" altLang="zh-CN">
                <a:latin typeface="宋体" panose="02010600030101010101" pitchFamily="2" charset="-122"/>
                <a:ea typeface="宋体" panose="02010600030101010101" pitchFamily="2" charset="-122"/>
                <a:cs typeface="宋体" panose="02010600030101010101" pitchFamily="2" charset="-122"/>
                <a:sym typeface="+mn-ea"/>
              </a:rPr>
              <a:t> Metrics-Server</a:t>
            </a:r>
            <a:r>
              <a:rPr lang="zh-CN" altLang="en-US">
                <a:latin typeface="宋体" panose="02010600030101010101" pitchFamily="2" charset="-122"/>
                <a:ea typeface="宋体" panose="02010600030101010101" pitchFamily="2" charset="-122"/>
                <a:cs typeface="宋体" panose="02010600030101010101" pitchFamily="2" charset="-122"/>
                <a:sym typeface="+mn-ea"/>
              </a:rPr>
              <a:t>、</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Prometheus</a:t>
            </a:r>
            <a:r>
              <a:rPr lang="zh-CN" altLang="en-US">
                <a:latin typeface="宋体" panose="02010600030101010101" pitchFamily="2" charset="-122"/>
                <a:ea typeface="宋体" panose="02010600030101010101" pitchFamily="2" charset="-122"/>
                <a:cs typeface="宋体" panose="02010600030101010101" pitchFamily="2" charset="-122"/>
                <a:sym typeface="+mn-ea"/>
              </a:rPr>
              <a:t>等</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r>
              <a:rPr lang="en-US" altLang="zh-CN">
                <a:latin typeface="宋体" panose="02010600030101010101" pitchFamily="2" charset="-122"/>
                <a:ea typeface="宋体" panose="02010600030101010101" pitchFamily="2" charset="-122"/>
                <a:cs typeface="宋体" panose="02010600030101010101" pitchFamily="2" charset="-122"/>
                <a:sym typeface="+mn-ea"/>
              </a:rPr>
              <a:t>■</a:t>
            </a:r>
            <a:r>
              <a:rPr lang="zh-CN" altLang="en-US">
                <a:latin typeface="宋体" panose="02010600030101010101" pitchFamily="2" charset="-122"/>
                <a:ea typeface="宋体" panose="02010600030101010101" pitchFamily="2" charset="-122"/>
                <a:cs typeface="宋体" panose="02010600030101010101" pitchFamily="2" charset="-122"/>
                <a:sym typeface="+mn-ea"/>
              </a:rPr>
              <a:t>集群日志系统：</a:t>
            </a:r>
            <a:r>
              <a:rPr lang="en-US" altLang="zh-CN">
                <a:latin typeface="宋体" panose="02010600030101010101" pitchFamily="2" charset="-122"/>
                <a:ea typeface="宋体" panose="02010600030101010101" pitchFamily="2" charset="-122"/>
                <a:cs typeface="宋体" panose="02010600030101010101" pitchFamily="2" charset="-122"/>
                <a:sym typeface="+mn-ea"/>
              </a:rPr>
              <a:t>ElasticSearch</a:t>
            </a:r>
            <a:r>
              <a:rPr lang="zh-CN" altLang="en-US">
                <a:latin typeface="宋体" panose="02010600030101010101" pitchFamily="2" charset="-122"/>
                <a:ea typeface="宋体" panose="02010600030101010101" pitchFamily="2" charset="-122"/>
                <a:cs typeface="宋体" panose="02010600030101010101" pitchFamily="2" charset="-122"/>
                <a:sym typeface="+mn-ea"/>
              </a:rPr>
              <a:t>、</a:t>
            </a:r>
            <a:r>
              <a:rPr lang="en-US" altLang="zh-CN">
                <a:latin typeface="宋体" panose="02010600030101010101" pitchFamily="2" charset="-122"/>
                <a:ea typeface="宋体" panose="02010600030101010101" pitchFamily="2" charset="-122"/>
                <a:cs typeface="宋体" panose="02010600030101010101" pitchFamily="2" charset="-122"/>
                <a:sym typeface="+mn-ea"/>
              </a:rPr>
              <a:t>Fluend/</a:t>
            </a:r>
            <a:r>
              <a:rPr lang="en-US" altLang="zh-CN">
                <a:latin typeface="宋体" panose="02010600030101010101" pitchFamily="2" charset="-122"/>
                <a:ea typeface="宋体" panose="02010600030101010101" pitchFamily="2" charset="-122"/>
                <a:cs typeface="宋体" panose="02010600030101010101" pitchFamily="2" charset="-122"/>
                <a:sym typeface="+mn-ea"/>
              </a:rPr>
              <a:t>Logstash </a:t>
            </a:r>
            <a:r>
              <a:rPr lang="zh-CN" altLang="en-US">
                <a:latin typeface="宋体" panose="02010600030101010101" pitchFamily="2" charset="-122"/>
                <a:ea typeface="宋体" panose="02010600030101010101" pitchFamily="2" charset="-122"/>
                <a:cs typeface="宋体" panose="02010600030101010101" pitchFamily="2" charset="-122"/>
                <a:sym typeface="+mn-ea"/>
              </a:rPr>
              <a:t>和</a:t>
            </a:r>
            <a:r>
              <a:rPr lang="en-US" altLang="zh-CN">
                <a:latin typeface="宋体" panose="02010600030101010101" pitchFamily="2" charset="-122"/>
                <a:ea typeface="宋体" panose="02010600030101010101" pitchFamily="2" charset="-122"/>
                <a:cs typeface="宋体" panose="02010600030101010101" pitchFamily="2" charset="-122"/>
                <a:sym typeface="+mn-ea"/>
              </a:rPr>
              <a:t>Kibana</a:t>
            </a:r>
            <a:r>
              <a:rPr lang="zh-CN" altLang="en-US">
                <a:latin typeface="宋体" panose="02010600030101010101" pitchFamily="2" charset="-122"/>
                <a:ea typeface="宋体" panose="02010600030101010101" pitchFamily="2" charset="-122"/>
                <a:cs typeface="宋体" panose="02010600030101010101" pitchFamily="2" charset="-122"/>
                <a:sym typeface="+mn-ea"/>
              </a:rPr>
              <a:t>（</a:t>
            </a:r>
            <a:r>
              <a:rPr lang="en-US" altLang="zh-CN">
                <a:latin typeface="宋体" panose="02010600030101010101" pitchFamily="2" charset="-122"/>
                <a:ea typeface="宋体" panose="02010600030101010101" pitchFamily="2" charset="-122"/>
                <a:cs typeface="宋体" panose="02010600030101010101" pitchFamily="2" charset="-122"/>
                <a:sym typeface="+mn-ea"/>
              </a:rPr>
              <a:t>EFK/</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ELK</a:t>
            </a:r>
            <a:r>
              <a:rPr lang="zh-CN" altLang="en-US">
                <a:latin typeface="宋体" panose="02010600030101010101" pitchFamily="2" charset="-122"/>
                <a:ea typeface="宋体" panose="02010600030101010101" pitchFamily="2" charset="-122"/>
                <a:cs typeface="宋体" panose="02010600030101010101" pitchFamily="2" charset="-122"/>
                <a:sym typeface="+mn-ea"/>
              </a:rPr>
              <a:t>）</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r>
              <a:rPr lang="en-US" altLang="zh-CN">
                <a:latin typeface="宋体" panose="02010600030101010101" pitchFamily="2" charset="-122"/>
                <a:ea typeface="宋体" panose="02010600030101010101" pitchFamily="2" charset="-122"/>
                <a:cs typeface="宋体" panose="02010600030101010101" pitchFamily="2" charset="-122"/>
                <a:sym typeface="+mn-ea"/>
              </a:rPr>
              <a:t>■Ingress Controller</a:t>
            </a:r>
            <a:r>
              <a:rPr lang="zh-CN" altLang="en-US">
                <a:latin typeface="宋体" panose="02010600030101010101" pitchFamily="2" charset="-122"/>
                <a:ea typeface="宋体" panose="02010600030101010101" pitchFamily="2" charset="-122"/>
                <a:cs typeface="宋体" panose="02010600030101010101" pitchFamily="2" charset="-122"/>
                <a:sym typeface="+mn-ea"/>
              </a:rPr>
              <a:t>：</a:t>
            </a:r>
            <a:r>
              <a:rPr lang="en-US" altLang="zh-CN">
                <a:latin typeface="宋体" panose="02010600030101010101" pitchFamily="2" charset="-122"/>
                <a:ea typeface="宋体" panose="02010600030101010101" pitchFamily="2" charset="-122"/>
                <a:cs typeface="宋体" panose="02010600030101010101" pitchFamily="2" charset="-122"/>
                <a:sym typeface="+mn-ea"/>
              </a:rPr>
              <a:t>Ingress</a:t>
            </a:r>
            <a:r>
              <a:rPr lang="zh-CN" altLang="en-US">
                <a:latin typeface="宋体" panose="02010600030101010101" pitchFamily="2" charset="-122"/>
                <a:ea typeface="宋体" panose="02010600030101010101" pitchFamily="2" charset="-122"/>
                <a:cs typeface="宋体" panose="02010600030101010101" pitchFamily="2" charset="-122"/>
                <a:sym typeface="+mn-ea"/>
              </a:rPr>
              <a:t>资源是</a:t>
            </a:r>
            <a:r>
              <a:rPr lang="en-US" altLang="zh-CN">
                <a:latin typeface="宋体" panose="02010600030101010101" pitchFamily="2" charset="-122"/>
                <a:ea typeface="宋体" panose="02010600030101010101" pitchFamily="2" charset="-122"/>
                <a:cs typeface="宋体" panose="02010600030101010101" pitchFamily="2" charset="-122"/>
                <a:sym typeface="+mn-ea"/>
              </a:rPr>
              <a:t>k8s</a:t>
            </a:r>
            <a:r>
              <a:rPr lang="zh-CN" altLang="en-US">
                <a:latin typeface="宋体" panose="02010600030101010101" pitchFamily="2" charset="-122"/>
                <a:ea typeface="宋体" panose="02010600030101010101" pitchFamily="2" charset="-122"/>
                <a:cs typeface="宋体" panose="02010600030101010101" pitchFamily="2" charset="-122"/>
                <a:sym typeface="+mn-ea"/>
              </a:rPr>
              <a:t>将集群外部</a:t>
            </a:r>
            <a:r>
              <a:rPr lang="en-US" altLang="zh-CN">
                <a:latin typeface="宋体" panose="02010600030101010101" pitchFamily="2" charset="-122"/>
                <a:ea typeface="宋体" panose="02010600030101010101" pitchFamily="2" charset="-122"/>
                <a:cs typeface="宋体" panose="02010600030101010101" pitchFamily="2" charset="-122"/>
                <a:sym typeface="+mn-ea"/>
              </a:rPr>
              <a:t>HTTP/HTTPS</a:t>
            </a:r>
            <a:r>
              <a:rPr lang="zh-CN" altLang="en-US">
                <a:latin typeface="宋体" panose="02010600030101010101" pitchFamily="2" charset="-122"/>
                <a:ea typeface="宋体" panose="02010600030101010101" pitchFamily="2" charset="-122"/>
                <a:cs typeface="宋体" panose="02010600030101010101" pitchFamily="2" charset="-122"/>
                <a:sym typeface="+mn-ea"/>
              </a:rPr>
              <a:t>流量引入到集群内部专用的资源类型，它仅用于控制流量的规则和配置的集合，其自身并不能进行</a:t>
            </a:r>
            <a:r>
              <a:rPr lang="en-US" altLang="zh-CN">
                <a:latin typeface="宋体" panose="02010600030101010101" pitchFamily="2" charset="-122"/>
                <a:ea typeface="宋体" panose="02010600030101010101" pitchFamily="2" charset="-122"/>
                <a:cs typeface="宋体" panose="02010600030101010101" pitchFamily="2" charset="-122"/>
                <a:sym typeface="+mn-ea"/>
              </a:rPr>
              <a:t>“</a:t>
            </a:r>
            <a:r>
              <a:rPr lang="zh-CN" altLang="en-US">
                <a:latin typeface="宋体" panose="02010600030101010101" pitchFamily="2" charset="-122"/>
                <a:ea typeface="宋体" panose="02010600030101010101" pitchFamily="2" charset="-122"/>
                <a:cs typeface="宋体" panose="02010600030101010101" pitchFamily="2" charset="-122"/>
                <a:sym typeface="+mn-ea"/>
              </a:rPr>
              <a:t>流量穿透</a:t>
            </a:r>
            <a:r>
              <a:rPr lang="en-US" altLang="zh-CN">
                <a:latin typeface="宋体" panose="02010600030101010101" pitchFamily="2" charset="-122"/>
                <a:ea typeface="宋体" panose="02010600030101010101" pitchFamily="2" charset="-122"/>
                <a:cs typeface="宋体" panose="02010600030101010101" pitchFamily="2" charset="-122"/>
                <a:sym typeface="+mn-ea"/>
              </a:rPr>
              <a:t>”</a:t>
            </a:r>
            <a:r>
              <a:rPr lang="zh-CN" altLang="en-US">
                <a:latin typeface="宋体" panose="02010600030101010101" pitchFamily="2" charset="-122"/>
                <a:ea typeface="宋体" panose="02010600030101010101" pitchFamily="2" charset="-122"/>
                <a:cs typeface="宋体" panose="02010600030101010101" pitchFamily="2" charset="-122"/>
                <a:sym typeface="+mn-ea"/>
              </a:rPr>
              <a:t>，要通过</a:t>
            </a:r>
            <a:r>
              <a:rPr lang="en-US" altLang="zh-CN">
                <a:latin typeface="宋体" panose="02010600030101010101" pitchFamily="2" charset="-122"/>
                <a:ea typeface="宋体" panose="02010600030101010101" pitchFamily="2" charset="-122"/>
                <a:cs typeface="宋体" panose="02010600030101010101" pitchFamily="2" charset="-122"/>
                <a:sym typeface="+mn-ea"/>
              </a:rPr>
              <a:t>Ingress</a:t>
            </a:r>
            <a:r>
              <a:rPr lang="zh-CN" altLang="en-US">
                <a:latin typeface="宋体" panose="02010600030101010101" pitchFamily="2" charset="-122"/>
                <a:ea typeface="宋体" panose="02010600030101010101" pitchFamily="2" charset="-122"/>
                <a:cs typeface="宋体" panose="02010600030101010101" pitchFamily="2" charset="-122"/>
                <a:sym typeface="+mn-ea"/>
              </a:rPr>
              <a:t>控制器发挥作用。</a:t>
            </a:r>
            <a:r>
              <a:rPr lang="en-US" altLang="zh-CN">
                <a:latin typeface="宋体" panose="02010600030101010101" pitchFamily="2" charset="-122"/>
                <a:ea typeface="宋体" panose="02010600030101010101" pitchFamily="2" charset="-122"/>
                <a:cs typeface="宋体" panose="02010600030101010101" pitchFamily="2" charset="-122"/>
                <a:sym typeface="+mn-ea"/>
              </a:rPr>
              <a:t>Nginx</a:t>
            </a:r>
            <a:r>
              <a:rPr lang="zh-CN" altLang="en-US">
                <a:latin typeface="宋体" panose="02010600030101010101" pitchFamily="2" charset="-122"/>
                <a:ea typeface="宋体" panose="02010600030101010101" pitchFamily="2" charset="-122"/>
                <a:cs typeface="宋体" panose="02010600030101010101" pitchFamily="2" charset="-122"/>
                <a:sym typeface="+mn-ea"/>
              </a:rPr>
              <a:t>、</a:t>
            </a:r>
            <a:r>
              <a:rPr lang="en-US" altLang="zh-CN">
                <a:latin typeface="宋体" panose="02010600030101010101" pitchFamily="2" charset="-122"/>
                <a:ea typeface="宋体" panose="02010600030101010101" pitchFamily="2" charset="-122"/>
                <a:cs typeface="宋体" panose="02010600030101010101" pitchFamily="2" charset="-122"/>
                <a:sym typeface="+mn-ea"/>
              </a:rPr>
              <a:t>Traefik</a:t>
            </a:r>
            <a:r>
              <a:rPr lang="zh-CN" altLang="en-US">
                <a:latin typeface="宋体" panose="02010600030101010101" pitchFamily="2" charset="-122"/>
                <a:ea typeface="宋体" panose="02010600030101010101" pitchFamily="2" charset="-122"/>
                <a:cs typeface="宋体" panose="02010600030101010101" pitchFamily="2" charset="-122"/>
                <a:sym typeface="+mn-ea"/>
              </a:rPr>
              <a:t>、</a:t>
            </a:r>
            <a:r>
              <a:rPr lang="en-US" altLang="zh-CN">
                <a:latin typeface="宋体" panose="02010600030101010101" pitchFamily="2" charset="-122"/>
                <a:ea typeface="宋体" panose="02010600030101010101" pitchFamily="2" charset="-122"/>
                <a:cs typeface="宋体" panose="02010600030101010101" pitchFamily="2" charset="-122"/>
                <a:sym typeface="+mn-ea"/>
              </a:rPr>
              <a:t>Envoy</a:t>
            </a:r>
            <a:r>
              <a:rPr lang="zh-CN" altLang="en-US">
                <a:latin typeface="宋体" panose="02010600030101010101" pitchFamily="2" charset="-122"/>
                <a:ea typeface="宋体" panose="02010600030101010101" pitchFamily="2" charset="-122"/>
                <a:cs typeface="宋体" panose="02010600030101010101" pitchFamily="2" charset="-122"/>
                <a:sym typeface="+mn-ea"/>
              </a:rPr>
              <a:t>、</a:t>
            </a:r>
            <a:r>
              <a:rPr lang="en-US" altLang="zh-CN">
                <a:latin typeface="宋体" panose="02010600030101010101" pitchFamily="2" charset="-122"/>
                <a:ea typeface="宋体" panose="02010600030101010101" pitchFamily="2" charset="-122"/>
                <a:cs typeface="宋体" panose="02010600030101010101" pitchFamily="2" charset="-122"/>
                <a:sym typeface="+mn-ea"/>
              </a:rPr>
              <a:t>Gloo</a:t>
            </a:r>
            <a:r>
              <a:rPr lang="zh-CN" altLang="en-US">
                <a:latin typeface="宋体" panose="02010600030101010101" pitchFamily="2" charset="-122"/>
                <a:ea typeface="宋体" panose="02010600030101010101" pitchFamily="2" charset="-122"/>
                <a:cs typeface="宋体" panose="02010600030101010101" pitchFamily="2" charset="-122"/>
                <a:sym typeface="+mn-ea"/>
              </a:rPr>
              <a:t>等等</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924175" y="718820"/>
            <a:ext cx="5953125" cy="368300"/>
          </a:xfrm>
          <a:prstGeom prst="rect">
            <a:avLst/>
          </a:prstGeom>
          <a:noFill/>
        </p:spPr>
        <p:txBody>
          <a:bodyPr wrap="square" rtlCol="0">
            <a:spAutoFit/>
          </a:bodyPr>
          <a:p>
            <a:pPr algn="ctr"/>
            <a:r>
              <a:rPr lang="zh-CN" altLang="en-US">
                <a:latin typeface="宋体" panose="02010600030101010101" pitchFamily="2" charset="-122"/>
                <a:ea typeface="宋体" panose="02010600030101010101" pitchFamily="2" charset="-122"/>
              </a:rPr>
              <a:t>完整的容器编排系统</a:t>
            </a:r>
            <a:endParaRPr lang="zh-CN" altLang="en-US">
              <a:latin typeface="宋体" panose="02010600030101010101" pitchFamily="2" charset="-122"/>
              <a:ea typeface="宋体" panose="02010600030101010101" pitchFamily="2" charset="-122"/>
            </a:endParaRPr>
          </a:p>
        </p:txBody>
      </p:sp>
      <p:sp>
        <p:nvSpPr>
          <p:cNvPr id="5" name="矩形 4"/>
          <p:cNvSpPr/>
          <p:nvPr/>
        </p:nvSpPr>
        <p:spPr>
          <a:xfrm>
            <a:off x="1813560" y="2004695"/>
            <a:ext cx="1513840" cy="485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负载均衡</a:t>
            </a:r>
            <a:r>
              <a:rPr lang="zh-CN" altLang="en-US"/>
              <a:t>器</a:t>
            </a:r>
            <a:endParaRPr lang="zh-CN" altLang="en-US"/>
          </a:p>
        </p:txBody>
      </p:sp>
      <p:sp>
        <p:nvSpPr>
          <p:cNvPr id="6" name="矩形 5"/>
          <p:cNvSpPr/>
          <p:nvPr/>
        </p:nvSpPr>
        <p:spPr>
          <a:xfrm>
            <a:off x="1813560" y="2693035"/>
            <a:ext cx="704215" cy="3239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监控</a:t>
            </a:r>
            <a:endParaRPr lang="zh-CN" altLang="en-US"/>
          </a:p>
        </p:txBody>
      </p:sp>
      <p:sp>
        <p:nvSpPr>
          <p:cNvPr id="7" name="矩形 6"/>
          <p:cNvSpPr/>
          <p:nvPr/>
        </p:nvSpPr>
        <p:spPr>
          <a:xfrm>
            <a:off x="3910330" y="2004695"/>
            <a:ext cx="1513840" cy="485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工作</a:t>
            </a:r>
            <a:r>
              <a:rPr lang="zh-CN" altLang="en-US"/>
              <a:t>仓库</a:t>
            </a:r>
            <a:endParaRPr lang="zh-CN" altLang="en-US"/>
          </a:p>
        </p:txBody>
      </p:sp>
      <p:sp>
        <p:nvSpPr>
          <p:cNvPr id="8" name="矩形 7"/>
          <p:cNvSpPr/>
          <p:nvPr/>
        </p:nvSpPr>
        <p:spPr>
          <a:xfrm>
            <a:off x="6134735" y="2004695"/>
            <a:ext cx="1513840" cy="485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自动</a:t>
            </a:r>
            <a:r>
              <a:rPr lang="zh-CN" altLang="en-US"/>
              <a:t>构建</a:t>
            </a:r>
            <a:endParaRPr lang="zh-CN" altLang="en-US"/>
          </a:p>
        </p:txBody>
      </p:sp>
      <p:sp>
        <p:nvSpPr>
          <p:cNvPr id="9" name="矩形 8"/>
          <p:cNvSpPr/>
          <p:nvPr/>
        </p:nvSpPr>
        <p:spPr>
          <a:xfrm>
            <a:off x="8359140" y="2004695"/>
            <a:ext cx="1513840" cy="485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自动</a:t>
            </a:r>
            <a:r>
              <a:rPr lang="zh-CN" altLang="en-US"/>
              <a:t>发布</a:t>
            </a:r>
            <a:endParaRPr lang="zh-CN" altLang="en-US"/>
          </a:p>
        </p:txBody>
      </p:sp>
      <p:sp>
        <p:nvSpPr>
          <p:cNvPr id="10" name="矩形 9"/>
          <p:cNvSpPr/>
          <p:nvPr/>
        </p:nvSpPr>
        <p:spPr>
          <a:xfrm>
            <a:off x="2759075" y="2693035"/>
            <a:ext cx="695325" cy="3239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日志</a:t>
            </a:r>
            <a:endParaRPr lang="zh-CN" altLang="en-US"/>
          </a:p>
        </p:txBody>
      </p:sp>
      <p:sp>
        <p:nvSpPr>
          <p:cNvPr id="11" name="矩形 10"/>
          <p:cNvSpPr/>
          <p:nvPr/>
        </p:nvSpPr>
        <p:spPr>
          <a:xfrm>
            <a:off x="3695700" y="5274310"/>
            <a:ext cx="5238115" cy="657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核心基础设施</a:t>
            </a:r>
            <a:br>
              <a:rPr lang="zh-CN" altLang="en-US"/>
            </a:br>
            <a:r>
              <a:rPr lang="zh-CN" altLang="en-US"/>
              <a:t>物理机</a:t>
            </a:r>
            <a:r>
              <a:rPr lang="en-US" altLang="zh-CN"/>
              <a:t>/</a:t>
            </a:r>
            <a:r>
              <a:rPr lang="zh-CN" altLang="en-US"/>
              <a:t>虚拟机</a:t>
            </a:r>
            <a:r>
              <a:rPr lang="en-US" altLang="zh-CN"/>
              <a:t>/</a:t>
            </a:r>
            <a:r>
              <a:rPr lang="zh-CN" altLang="en-US"/>
              <a:t>公有云</a:t>
            </a:r>
            <a:r>
              <a:rPr lang="en-US" altLang="zh-CN"/>
              <a:t>/</a:t>
            </a:r>
            <a:r>
              <a:rPr lang="zh-CN" altLang="en-US"/>
              <a:t>私有云</a:t>
            </a:r>
            <a:endParaRPr lang="zh-CN" altLang="en-US"/>
          </a:p>
        </p:txBody>
      </p:sp>
      <p:sp>
        <p:nvSpPr>
          <p:cNvPr id="12" name="矩形 11"/>
          <p:cNvSpPr/>
          <p:nvPr/>
        </p:nvSpPr>
        <p:spPr>
          <a:xfrm>
            <a:off x="3695700" y="4455160"/>
            <a:ext cx="2301875" cy="628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网络</a:t>
            </a:r>
            <a:endParaRPr lang="zh-CN" altLang="en-US"/>
          </a:p>
        </p:txBody>
      </p:sp>
      <p:sp>
        <p:nvSpPr>
          <p:cNvPr id="14" name="矩形 13"/>
          <p:cNvSpPr/>
          <p:nvPr/>
        </p:nvSpPr>
        <p:spPr>
          <a:xfrm>
            <a:off x="6631940" y="4455160"/>
            <a:ext cx="2301875" cy="628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存储</a:t>
            </a:r>
            <a:endParaRPr lang="zh-CN" altLang="en-US"/>
          </a:p>
        </p:txBody>
      </p:sp>
      <p:sp>
        <p:nvSpPr>
          <p:cNvPr id="15" name="矩形 14"/>
          <p:cNvSpPr/>
          <p:nvPr/>
        </p:nvSpPr>
        <p:spPr>
          <a:xfrm>
            <a:off x="3695700" y="3553460"/>
            <a:ext cx="5238115" cy="657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Kubernetes</a:t>
            </a:r>
            <a:r>
              <a:rPr lang="zh-CN" altLang="en-US"/>
              <a:t>集群</a:t>
            </a:r>
            <a:endParaRPr lang="zh-CN" altLang="en-US"/>
          </a:p>
        </p:txBody>
      </p:sp>
      <p:sp>
        <p:nvSpPr>
          <p:cNvPr id="16" name="矩形 15"/>
          <p:cNvSpPr/>
          <p:nvPr/>
        </p:nvSpPr>
        <p:spPr>
          <a:xfrm>
            <a:off x="3695700" y="2693035"/>
            <a:ext cx="5238115" cy="657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容器化工作</a:t>
            </a:r>
            <a:r>
              <a:rPr lang="zh-CN" altLang="en-US"/>
              <a:t>负载</a:t>
            </a:r>
            <a:endParaRPr lang="zh-CN" altLang="en-US"/>
          </a:p>
        </p:txBody>
      </p:sp>
      <p:sp>
        <p:nvSpPr>
          <p:cNvPr id="17" name="矩形 16"/>
          <p:cNvSpPr/>
          <p:nvPr/>
        </p:nvSpPr>
        <p:spPr>
          <a:xfrm>
            <a:off x="9258300" y="2693035"/>
            <a:ext cx="676910" cy="1518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镜像</a:t>
            </a:r>
            <a:r>
              <a:rPr lang="zh-CN" altLang="en-US"/>
              <a:t>仓库</a:t>
            </a:r>
            <a:endParaRPr lang="zh-CN" altLang="en-US"/>
          </a:p>
        </p:txBody>
      </p:sp>
      <p:sp>
        <p:nvSpPr>
          <p:cNvPr id="18" name="矩形 17"/>
          <p:cNvSpPr/>
          <p:nvPr/>
        </p:nvSpPr>
        <p:spPr>
          <a:xfrm>
            <a:off x="9258300" y="4413885"/>
            <a:ext cx="676910" cy="1518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配置</a:t>
            </a:r>
            <a:r>
              <a:rPr lang="en-US" altLang="zh-CN"/>
              <a:t>/</a:t>
            </a:r>
            <a:r>
              <a:rPr lang="zh-CN" altLang="en-US"/>
              <a:t>预配</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167005" y="73025"/>
            <a:ext cx="11454130" cy="2738120"/>
          </a:xfrm>
          <a:prstGeom prst="rect">
            <a:avLst/>
          </a:prstGeom>
          <a:noFill/>
        </p:spPr>
        <p:txBody>
          <a:bodyPr wrap="square" rtlCol="0">
            <a:spAutoFit/>
          </a:bodyPr>
          <a:p>
            <a:r>
              <a:rPr lang="en-US" altLang="zh-CN" sz="2800">
                <a:latin typeface="宋体" panose="02010600030101010101" pitchFamily="2" charset="-122"/>
                <a:ea typeface="宋体" panose="02010600030101010101" pitchFamily="2" charset="-122"/>
                <a:cs typeface="宋体" panose="02010600030101010101" pitchFamily="2" charset="-122"/>
                <a:sym typeface="+mn-ea"/>
              </a:rPr>
              <a:t>K8s</a:t>
            </a:r>
            <a:r>
              <a:rPr lang="zh-CN" altLang="en-US" sz="2800">
                <a:latin typeface="宋体" panose="02010600030101010101" pitchFamily="2" charset="-122"/>
                <a:ea typeface="宋体" panose="02010600030101010101" pitchFamily="2" charset="-122"/>
                <a:cs typeface="宋体" panose="02010600030101010101" pitchFamily="2" charset="-122"/>
                <a:sym typeface="+mn-ea"/>
              </a:rPr>
              <a:t>网络基础</a:t>
            </a:r>
            <a:r>
              <a:rPr lang="en-US" altLang="zh-CN" sz="2800">
                <a:latin typeface="宋体" panose="02010600030101010101" pitchFamily="2" charset="-122"/>
                <a:ea typeface="宋体" panose="02010600030101010101" pitchFamily="2" charset="-122"/>
                <a:cs typeface="宋体" panose="02010600030101010101" pitchFamily="2" charset="-122"/>
                <a:sym typeface="+mn-ea"/>
              </a:rPr>
              <a:t>——3</a:t>
            </a:r>
            <a:r>
              <a:rPr lang="zh-CN" altLang="en-US" sz="2800">
                <a:latin typeface="宋体" panose="02010600030101010101" pitchFamily="2" charset="-122"/>
                <a:ea typeface="宋体" panose="02010600030101010101" pitchFamily="2" charset="-122"/>
                <a:cs typeface="宋体" panose="02010600030101010101" pitchFamily="2" charset="-122"/>
                <a:sym typeface="+mn-ea"/>
              </a:rPr>
              <a:t>种网络</a:t>
            </a:r>
            <a:endParaRPr lang="en-US" altLang="zh-CN" sz="2800">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rPr>
              <a:t>Kubernetes</a:t>
            </a:r>
            <a:r>
              <a:rPr lang="zh-CN" altLang="en-US">
                <a:latin typeface="宋体" panose="02010600030101010101" pitchFamily="2" charset="-122"/>
                <a:ea typeface="宋体" panose="02010600030101010101" pitchFamily="2" charset="-122"/>
                <a:cs typeface="宋体" panose="02010600030101010101" pitchFamily="2" charset="-122"/>
              </a:rPr>
              <a:t>对</a:t>
            </a:r>
            <a:r>
              <a:rPr lang="en-US" altLang="zh-CN">
                <a:latin typeface="宋体" panose="02010600030101010101" pitchFamily="2" charset="-122"/>
                <a:ea typeface="宋体" panose="02010600030101010101" pitchFamily="2" charset="-122"/>
                <a:cs typeface="宋体" panose="02010600030101010101" pitchFamily="2" charset="-122"/>
              </a:rPr>
              <a:t>Pod</a:t>
            </a:r>
            <a:r>
              <a:rPr lang="zh-CN" altLang="en-US">
                <a:latin typeface="宋体" panose="02010600030101010101" pitchFamily="2" charset="-122"/>
                <a:ea typeface="宋体" panose="02010600030101010101" pitchFamily="2" charset="-122"/>
                <a:cs typeface="宋体" panose="02010600030101010101" pitchFamily="2" charset="-122"/>
              </a:rPr>
              <a:t>和</a:t>
            </a:r>
            <a:r>
              <a:rPr lang="en-US" altLang="zh-CN">
                <a:latin typeface="宋体" panose="02010600030101010101" pitchFamily="2" charset="-122"/>
                <a:ea typeface="宋体" panose="02010600030101010101" pitchFamily="2" charset="-122"/>
                <a:cs typeface="宋体" panose="02010600030101010101" pitchFamily="2" charset="-122"/>
              </a:rPr>
              <a:t>Service</a:t>
            </a:r>
            <a:r>
              <a:rPr lang="zh-CN" altLang="en-US">
                <a:latin typeface="宋体" panose="02010600030101010101" pitchFamily="2" charset="-122"/>
                <a:ea typeface="宋体" panose="02010600030101010101" pitchFamily="2" charset="-122"/>
                <a:cs typeface="宋体" panose="02010600030101010101" pitchFamily="2" charset="-122"/>
              </a:rPr>
              <a:t>资源对象分别使用了专用网络，</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Service</a:t>
            </a:r>
            <a:r>
              <a:rPr lang="zh-CN" altLang="en-US">
                <a:latin typeface="宋体" panose="02010600030101010101" pitchFamily="2" charset="-122"/>
                <a:ea typeface="宋体" panose="02010600030101010101" pitchFamily="2" charset="-122"/>
                <a:cs typeface="宋体" panose="02010600030101010101" pitchFamily="2" charset="-122"/>
              </a:rPr>
              <a:t>的网络是</a:t>
            </a:r>
            <a:r>
              <a:rPr lang="en-US" altLang="zh-CN">
                <a:latin typeface="宋体" panose="02010600030101010101" pitchFamily="2" charset="-122"/>
                <a:ea typeface="宋体" panose="02010600030101010101" pitchFamily="2" charset="-122"/>
                <a:cs typeface="宋体" panose="02010600030101010101" pitchFamily="2" charset="-122"/>
              </a:rPr>
              <a:t>k8s</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自行管理</a:t>
            </a:r>
            <a:r>
              <a:rPr lang="zh-CN" altLang="en-US">
                <a:latin typeface="宋体" panose="02010600030101010101" pitchFamily="2" charset="-122"/>
                <a:ea typeface="宋体" panose="02010600030101010101" pitchFamily="2" charset="-122"/>
                <a:cs typeface="宋体" panose="02010600030101010101" pitchFamily="2" charset="-122"/>
              </a:rPr>
              <a:t>，但集群自身</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并未实现</a:t>
            </a:r>
            <a:r>
              <a:rPr lang="zh-CN" altLang="en-US">
                <a:latin typeface="宋体" panose="02010600030101010101" pitchFamily="2" charset="-122"/>
                <a:ea typeface="宋体" panose="02010600030101010101" pitchFamily="2" charset="-122"/>
                <a:cs typeface="宋体" panose="02010600030101010101" pitchFamily="2" charset="-122"/>
              </a:rPr>
              <a:t>任何形式的</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Pod</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网络</a:t>
            </a:r>
            <a:r>
              <a:rPr lang="zh-CN" altLang="en-US">
                <a:latin typeface="宋体" panose="02010600030101010101" pitchFamily="2" charset="-122"/>
                <a:ea typeface="宋体" panose="02010600030101010101" pitchFamily="2" charset="-122"/>
                <a:cs typeface="宋体" panose="02010600030101010101" pitchFamily="2" charset="-122"/>
              </a:rPr>
              <a:t>。</a:t>
            </a:r>
            <a:endPar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节点网络</a:t>
            </a:r>
            <a:r>
              <a:rPr lang="zh-CN" altLang="en-US">
                <a:latin typeface="宋体" panose="02010600030101010101" pitchFamily="2" charset="-122"/>
                <a:ea typeface="宋体" panose="02010600030101010101" pitchFamily="2" charset="-122"/>
                <a:cs typeface="宋体" panose="02010600030101010101" pitchFamily="2" charset="-122"/>
              </a:rPr>
              <a:t>：各主机自身所属网络，用于主机间的通信，例如：</a:t>
            </a:r>
            <a:r>
              <a:rPr lang="en-US" altLang="zh-CN">
                <a:latin typeface="宋体" panose="02010600030101010101" pitchFamily="2" charset="-122"/>
                <a:ea typeface="宋体" panose="02010600030101010101" pitchFamily="2" charset="-122"/>
                <a:cs typeface="宋体" panose="02010600030101010101" pitchFamily="2" charset="-122"/>
              </a:rPr>
              <a:t>Master</a:t>
            </a:r>
            <a:r>
              <a:rPr lang="zh-CN" altLang="en-US">
                <a:latin typeface="宋体" panose="02010600030101010101" pitchFamily="2" charset="-122"/>
                <a:ea typeface="宋体" panose="02010600030101010101" pitchFamily="2" charset="-122"/>
                <a:cs typeface="宋体" panose="02010600030101010101" pitchFamily="2" charset="-122"/>
              </a:rPr>
              <a:t>与</a:t>
            </a:r>
            <a:r>
              <a:rPr lang="en-US" altLang="zh-CN">
                <a:latin typeface="宋体" panose="02010600030101010101" pitchFamily="2" charset="-122"/>
                <a:ea typeface="宋体" panose="02010600030101010101" pitchFamily="2" charset="-122"/>
                <a:cs typeface="宋体" panose="02010600030101010101" pitchFamily="2" charset="-122"/>
              </a:rPr>
              <a:t>Node</a:t>
            </a:r>
            <a:r>
              <a:rPr lang="zh-CN" altLang="en-US">
                <a:latin typeface="宋体" panose="02010600030101010101" pitchFamily="2" charset="-122"/>
                <a:ea typeface="宋体" panose="02010600030101010101" pitchFamily="2" charset="-122"/>
                <a:cs typeface="宋体" panose="02010600030101010101" pitchFamily="2" charset="-122"/>
              </a:rPr>
              <a:t>间的通信</a:t>
            </a:r>
            <a:endParaRPr lang="en-US" altLang="zh-CN">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sym typeface="+mn-ea"/>
              </a:rPr>
              <a:t>■</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Pod</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网络：</a:t>
            </a:r>
            <a:r>
              <a:rPr lang="en-US" altLang="zh-CN">
                <a:latin typeface="宋体" panose="02010600030101010101" pitchFamily="2" charset="-122"/>
                <a:ea typeface="宋体" panose="02010600030101010101" pitchFamily="2" charset="-122"/>
                <a:cs typeface="宋体" panose="02010600030101010101" pitchFamily="2" charset="-122"/>
              </a:rPr>
              <a:t>Pod</a:t>
            </a:r>
            <a:r>
              <a:rPr lang="zh-CN" altLang="en-US">
                <a:latin typeface="宋体" panose="02010600030101010101" pitchFamily="2" charset="-122"/>
                <a:ea typeface="宋体" panose="02010600030101010101" pitchFamily="2" charset="-122"/>
                <a:cs typeface="宋体" panose="02010600030101010101" pitchFamily="2" charset="-122"/>
              </a:rPr>
              <a:t>网络及其</a:t>
            </a:r>
            <a:r>
              <a:rPr lang="en-US" altLang="zh-CN">
                <a:latin typeface="宋体" panose="02010600030101010101" pitchFamily="2" charset="-122"/>
                <a:ea typeface="宋体" panose="02010600030101010101" pitchFamily="2" charset="-122"/>
                <a:cs typeface="宋体" panose="02010600030101010101" pitchFamily="2" charset="-122"/>
              </a:rPr>
              <a:t>IP</a:t>
            </a:r>
            <a:r>
              <a:rPr lang="zh-CN" altLang="en-US">
                <a:latin typeface="宋体" panose="02010600030101010101" pitchFamily="2" charset="-122"/>
                <a:ea typeface="宋体" panose="02010600030101010101" pitchFamily="2" charset="-122"/>
                <a:cs typeface="宋体" panose="02010600030101010101" pitchFamily="2" charset="-122"/>
              </a:rPr>
              <a:t>由</a:t>
            </a:r>
            <a:r>
              <a:rPr lang="en-US" altLang="zh-CN">
                <a:latin typeface="宋体" panose="02010600030101010101" pitchFamily="2" charset="-122"/>
                <a:ea typeface="宋体" panose="02010600030101010101" pitchFamily="2" charset="-122"/>
                <a:cs typeface="宋体" panose="02010600030101010101" pitchFamily="2" charset="-122"/>
              </a:rPr>
              <a:t>k8s</a:t>
            </a:r>
            <a:r>
              <a:rPr lang="zh-CN" altLang="en-US">
                <a:latin typeface="宋体" panose="02010600030101010101" pitchFamily="2" charset="-122"/>
                <a:ea typeface="宋体" panose="02010600030101010101" pitchFamily="2" charset="-122"/>
                <a:cs typeface="宋体" panose="02010600030101010101" pitchFamily="2" charset="-122"/>
              </a:rPr>
              <a:t>的</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网络插件</a:t>
            </a:r>
            <a:r>
              <a:rPr lang="zh-CN" altLang="en-US">
                <a:latin typeface="宋体" panose="02010600030101010101" pitchFamily="2" charset="-122"/>
                <a:ea typeface="宋体" panose="02010600030101010101" pitchFamily="2" charset="-122"/>
                <a:cs typeface="宋体" panose="02010600030101010101" pitchFamily="2" charset="-122"/>
              </a:rPr>
              <a:t>负责配置和管理。例如：</a:t>
            </a:r>
            <a:r>
              <a:rPr lang="en-US" altLang="zh-CN">
                <a:latin typeface="宋体" panose="02010600030101010101" pitchFamily="2" charset="-122"/>
                <a:ea typeface="宋体" panose="02010600030101010101" pitchFamily="2" charset="-122"/>
                <a:cs typeface="宋体" panose="02010600030101010101" pitchFamily="2" charset="-122"/>
              </a:rPr>
              <a:t>Flannel</a:t>
            </a:r>
            <a:r>
              <a:rPr lang="zh-CN" altLang="en-US">
                <a:latin typeface="宋体" panose="02010600030101010101" pitchFamily="2" charset="-122"/>
                <a:ea typeface="宋体" panose="02010600030101010101" pitchFamily="2" charset="-122"/>
                <a:cs typeface="宋体" panose="02010600030101010101" pitchFamily="2" charset="-122"/>
              </a:rPr>
              <a:t>、</a:t>
            </a:r>
            <a:r>
              <a:rPr lang="en-US" altLang="zh-CN">
                <a:latin typeface="宋体" panose="02010600030101010101" pitchFamily="2" charset="-122"/>
                <a:ea typeface="宋体" panose="02010600030101010101" pitchFamily="2" charset="-122"/>
                <a:cs typeface="宋体" panose="02010600030101010101" pitchFamily="2" charset="-122"/>
              </a:rPr>
              <a:t>Calico</a:t>
            </a:r>
            <a:endParaRPr lang="en-US" altLang="zh-CN">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sym typeface="+mn-ea"/>
              </a:rPr>
              <a:t>■</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Service</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网络</a:t>
            </a:r>
            <a:r>
              <a:rPr lang="zh-CN" altLang="en-US">
                <a:latin typeface="宋体" panose="02010600030101010101" pitchFamily="2" charset="-122"/>
                <a:ea typeface="宋体" panose="02010600030101010101" pitchFamily="2" charset="-122"/>
                <a:cs typeface="宋体" panose="02010600030101010101" pitchFamily="2" charset="-122"/>
              </a:rPr>
              <a:t>：专用于集群内通信。</a:t>
            </a:r>
            <a:r>
              <a:rPr lang="en-US" altLang="zh-CN">
                <a:latin typeface="宋体" panose="02010600030101010101" pitchFamily="2" charset="-122"/>
                <a:ea typeface="宋体" panose="02010600030101010101" pitchFamily="2" charset="-122"/>
                <a:cs typeface="宋体" panose="02010600030101010101" pitchFamily="2" charset="-122"/>
                <a:sym typeface="+mn-ea"/>
              </a:rPr>
              <a:t>Service IP</a:t>
            </a:r>
            <a:r>
              <a:rPr lang="zh-CN" altLang="en-US">
                <a:latin typeface="宋体" panose="02010600030101010101" pitchFamily="2" charset="-122"/>
                <a:ea typeface="宋体" panose="02010600030101010101" pitchFamily="2" charset="-122"/>
                <a:cs typeface="宋体" panose="02010600030101010101" pitchFamily="2" charset="-122"/>
                <a:sym typeface="+mn-ea"/>
              </a:rPr>
              <a:t>也称</a:t>
            </a:r>
            <a:r>
              <a:rPr lang="en-US" altLang="zh-CN">
                <a:latin typeface="宋体" panose="02010600030101010101" pitchFamily="2" charset="-122"/>
                <a:ea typeface="宋体" panose="02010600030101010101" pitchFamily="2" charset="-122"/>
                <a:cs typeface="宋体" panose="02010600030101010101" pitchFamily="2" charset="-122"/>
                <a:sym typeface="+mn-ea"/>
              </a:rPr>
              <a:t>Cluster IP</a:t>
            </a:r>
            <a:r>
              <a:rPr lang="zh-CN" altLang="en-US">
                <a:latin typeface="宋体" panose="02010600030101010101" pitchFamily="2" charset="-122"/>
                <a:ea typeface="宋体" panose="02010600030101010101" pitchFamily="2" charset="-122"/>
                <a:cs typeface="宋体" panose="02010600030101010101" pitchFamily="2" charset="-122"/>
                <a:sym typeface="+mn-ea"/>
              </a:rPr>
              <a:t>（虚拟网络）。</a:t>
            </a:r>
            <a:r>
              <a:rPr lang="zh-CN" altLang="en-US">
                <a:latin typeface="宋体" panose="02010600030101010101" pitchFamily="2" charset="-122"/>
                <a:ea typeface="宋体" panose="02010600030101010101" pitchFamily="2" charset="-122"/>
                <a:cs typeface="宋体" panose="02010600030101010101" pitchFamily="2" charset="-122"/>
              </a:rPr>
              <a:t>相关地址不会配置在任何主机或</a:t>
            </a:r>
            <a:r>
              <a:rPr lang="en-US" altLang="zh-CN">
                <a:latin typeface="宋体" panose="02010600030101010101" pitchFamily="2" charset="-122"/>
                <a:ea typeface="宋体" panose="02010600030101010101" pitchFamily="2" charset="-122"/>
                <a:cs typeface="宋体" panose="02010600030101010101" pitchFamily="2" charset="-122"/>
              </a:rPr>
              <a:t>Pod</a:t>
            </a:r>
            <a:r>
              <a:rPr lang="zh-CN" altLang="en-US">
                <a:latin typeface="宋体" panose="02010600030101010101" pitchFamily="2" charset="-122"/>
                <a:ea typeface="宋体" panose="02010600030101010101" pitchFamily="2" charset="-122"/>
                <a:cs typeface="宋体" panose="02010600030101010101" pitchFamily="2" charset="-122"/>
              </a:rPr>
              <a:t>的网络接口之上，而是通过</a:t>
            </a:r>
            <a:r>
              <a:rPr lang="en-US" altLang="zh-CN">
                <a:latin typeface="宋体" panose="02010600030101010101" pitchFamily="2" charset="-122"/>
                <a:ea typeface="宋体" panose="02010600030101010101" pitchFamily="2" charset="-122"/>
                <a:cs typeface="宋体" panose="02010600030101010101" pitchFamily="2" charset="-122"/>
              </a:rPr>
              <a:t>Node</a:t>
            </a:r>
            <a:r>
              <a:rPr lang="zh-CN" altLang="en-US">
                <a:latin typeface="宋体" panose="02010600030101010101" pitchFamily="2" charset="-122"/>
                <a:ea typeface="宋体" panose="02010600030101010101" pitchFamily="2" charset="-122"/>
                <a:cs typeface="宋体" panose="02010600030101010101" pitchFamily="2" charset="-122"/>
              </a:rPr>
              <a:t>上的</a:t>
            </a:r>
            <a:r>
              <a:rPr lang="en-US" altLang="zh-CN">
                <a:latin typeface="宋体" panose="02010600030101010101" pitchFamily="2" charset="-122"/>
                <a:ea typeface="宋体" panose="02010600030101010101" pitchFamily="2" charset="-122"/>
                <a:cs typeface="宋体" panose="02010600030101010101" pitchFamily="2" charset="-122"/>
              </a:rPr>
              <a:t>kube-proxy</a:t>
            </a:r>
            <a:r>
              <a:rPr lang="zh-CN" altLang="en-US">
                <a:latin typeface="宋体" panose="02010600030101010101" pitchFamily="2" charset="-122"/>
                <a:ea typeface="宋体" panose="02010600030101010101" pitchFamily="2" charset="-122"/>
                <a:cs typeface="宋体" panose="02010600030101010101" pitchFamily="2" charset="-122"/>
              </a:rPr>
              <a:t>配置为节点的</a:t>
            </a:r>
            <a:r>
              <a:rPr lang="en-US" altLang="zh-CN">
                <a:latin typeface="宋体" panose="02010600030101010101" pitchFamily="2" charset="-122"/>
                <a:ea typeface="宋体" panose="02010600030101010101" pitchFamily="2" charset="-122"/>
                <a:cs typeface="宋体" panose="02010600030101010101" pitchFamily="2" charset="-122"/>
              </a:rPr>
              <a:t>iptables</a:t>
            </a:r>
            <a:r>
              <a:rPr lang="zh-CN" altLang="en-US">
                <a:latin typeface="宋体" panose="02010600030101010101" pitchFamily="2" charset="-122"/>
                <a:ea typeface="宋体" panose="02010600030101010101" pitchFamily="2" charset="-122"/>
                <a:cs typeface="宋体" panose="02010600030101010101" pitchFamily="2" charset="-122"/>
              </a:rPr>
              <a:t>或</a:t>
            </a:r>
            <a:r>
              <a:rPr lang="en-US" altLang="zh-CN">
                <a:latin typeface="宋体" panose="02010600030101010101" pitchFamily="2" charset="-122"/>
                <a:ea typeface="宋体" panose="02010600030101010101" pitchFamily="2" charset="-122"/>
                <a:cs typeface="宋体" panose="02010600030101010101" pitchFamily="2" charset="-122"/>
              </a:rPr>
              <a:t>ipvs</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规则</a:t>
            </a:r>
            <a:r>
              <a:rPr lang="zh-CN" altLang="en-US">
                <a:latin typeface="宋体" panose="02010600030101010101" pitchFamily="2" charset="-122"/>
                <a:ea typeface="宋体" panose="02010600030101010101" pitchFamily="2" charset="-122"/>
                <a:cs typeface="宋体" panose="02010600030101010101" pitchFamily="2" charset="-122"/>
              </a:rPr>
              <a:t>。进而将发往此地址的所有流量调度至</a:t>
            </a:r>
            <a:r>
              <a:rPr lang="en-US" altLang="zh-CN">
                <a:latin typeface="宋体" panose="02010600030101010101" pitchFamily="2" charset="-122"/>
                <a:ea typeface="宋体" panose="02010600030101010101" pitchFamily="2" charset="-122"/>
                <a:cs typeface="宋体" panose="02010600030101010101" pitchFamily="2" charset="-122"/>
              </a:rPr>
              <a:t>Service</a:t>
            </a:r>
            <a:r>
              <a:rPr lang="zh-CN" altLang="en-US">
                <a:latin typeface="宋体" panose="02010600030101010101" pitchFamily="2" charset="-122"/>
                <a:ea typeface="宋体" panose="02010600030101010101" pitchFamily="2" charset="-122"/>
                <a:cs typeface="宋体" panose="02010600030101010101" pitchFamily="2" charset="-122"/>
              </a:rPr>
              <a:t>后端的各</a:t>
            </a:r>
            <a:r>
              <a:rPr lang="en-US" altLang="zh-CN">
                <a:latin typeface="宋体" panose="02010600030101010101" pitchFamily="2" charset="-122"/>
                <a:ea typeface="宋体" panose="02010600030101010101" pitchFamily="2" charset="-122"/>
                <a:cs typeface="宋体" panose="02010600030101010101" pitchFamily="2" charset="-122"/>
              </a:rPr>
              <a:t>Pod</a:t>
            </a:r>
            <a:r>
              <a:rPr lang="zh-CN" altLang="en-US">
                <a:latin typeface="宋体" panose="02010600030101010101" pitchFamily="2" charset="-122"/>
                <a:ea typeface="宋体" panose="02010600030101010101" pitchFamily="2" charset="-122"/>
                <a:cs typeface="宋体" panose="02010600030101010101" pitchFamily="2" charset="-122"/>
              </a:rPr>
              <a:t>对象之上。</a:t>
            </a:r>
            <a:endParaRPr lang="en-US" altLang="zh-CN">
              <a:latin typeface="宋体" panose="02010600030101010101" pitchFamily="2" charset="-122"/>
              <a:ea typeface="宋体" panose="02010600030101010101" pitchFamily="2" charset="-122"/>
              <a:cs typeface="宋体" panose="02010600030101010101" pitchFamily="2" charset="-122"/>
            </a:endParaRPr>
          </a:p>
          <a:p>
            <a:endParaRPr lang="en-US" altLang="zh-CN">
              <a:latin typeface="宋体" panose="02010600030101010101" pitchFamily="2" charset="-122"/>
              <a:ea typeface="宋体" panose="02010600030101010101" pitchFamily="2" charset="-122"/>
              <a:cs typeface="宋体" panose="02010600030101010101" pitchFamily="2" charset="-122"/>
            </a:endParaRPr>
          </a:p>
        </p:txBody>
      </p:sp>
      <p:sp>
        <p:nvSpPr>
          <p:cNvPr id="6" name="矩形 5"/>
          <p:cNvSpPr/>
          <p:nvPr/>
        </p:nvSpPr>
        <p:spPr>
          <a:xfrm>
            <a:off x="682625" y="3964940"/>
            <a:ext cx="1925955" cy="1657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Master01</a:t>
            </a:r>
            <a:endParaRPr lang="en-US" altLang="zh-CN"/>
          </a:p>
        </p:txBody>
      </p:sp>
      <p:sp>
        <p:nvSpPr>
          <p:cNvPr id="7" name="矩形 6"/>
          <p:cNvSpPr/>
          <p:nvPr/>
        </p:nvSpPr>
        <p:spPr>
          <a:xfrm>
            <a:off x="3149600" y="3883660"/>
            <a:ext cx="3209925" cy="1819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p>
        </p:txBody>
      </p:sp>
      <p:sp>
        <p:nvSpPr>
          <p:cNvPr id="8" name="矩形 7"/>
          <p:cNvSpPr/>
          <p:nvPr/>
        </p:nvSpPr>
        <p:spPr>
          <a:xfrm>
            <a:off x="3498215" y="4114165"/>
            <a:ext cx="448310" cy="8515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t>Pod</a:t>
            </a:r>
            <a:endParaRPr lang="en-US" altLang="zh-CN" sz="1200"/>
          </a:p>
        </p:txBody>
      </p:sp>
      <p:sp>
        <p:nvSpPr>
          <p:cNvPr id="9" name="矩形 8"/>
          <p:cNvSpPr/>
          <p:nvPr/>
        </p:nvSpPr>
        <p:spPr>
          <a:xfrm>
            <a:off x="4309745" y="4114165"/>
            <a:ext cx="450215" cy="8528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t>Pod</a:t>
            </a:r>
            <a:endParaRPr lang="en-US" altLang="zh-CN" sz="1200"/>
          </a:p>
        </p:txBody>
      </p:sp>
      <p:sp>
        <p:nvSpPr>
          <p:cNvPr id="10" name="矩形 9"/>
          <p:cNvSpPr/>
          <p:nvPr/>
        </p:nvSpPr>
        <p:spPr>
          <a:xfrm>
            <a:off x="5123180" y="4277360"/>
            <a:ext cx="976630" cy="525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t>kube-proxy</a:t>
            </a:r>
            <a:endParaRPr lang="en-US" altLang="zh-CN" sz="1200"/>
          </a:p>
        </p:txBody>
      </p:sp>
      <p:sp>
        <p:nvSpPr>
          <p:cNvPr id="11" name="文本框 10"/>
          <p:cNvSpPr txBox="1"/>
          <p:nvPr/>
        </p:nvSpPr>
        <p:spPr>
          <a:xfrm>
            <a:off x="3223895" y="5335270"/>
            <a:ext cx="996950" cy="368300"/>
          </a:xfrm>
          <a:prstGeom prst="rect">
            <a:avLst/>
          </a:prstGeom>
          <a:noFill/>
        </p:spPr>
        <p:txBody>
          <a:bodyPr wrap="square" rtlCol="0">
            <a:spAutoFit/>
          </a:bodyPr>
          <a:p>
            <a:r>
              <a:rPr lang="en-US" altLang="zh-CN">
                <a:solidFill>
                  <a:schemeClr val="bg1"/>
                </a:solidFill>
              </a:rPr>
              <a:t>Node01</a:t>
            </a:r>
            <a:endParaRPr lang="en-US" altLang="zh-CN">
              <a:solidFill>
                <a:schemeClr val="bg1"/>
              </a:solidFill>
            </a:endParaRPr>
          </a:p>
        </p:txBody>
      </p:sp>
      <p:cxnSp>
        <p:nvCxnSpPr>
          <p:cNvPr id="12" name="直接连接符 11"/>
          <p:cNvCxnSpPr/>
          <p:nvPr/>
        </p:nvCxnSpPr>
        <p:spPr>
          <a:xfrm>
            <a:off x="3344545" y="5234940"/>
            <a:ext cx="2769870" cy="0"/>
          </a:xfrm>
          <a:prstGeom prst="line">
            <a:avLst/>
          </a:prstGeom>
        </p:spPr>
        <p:style>
          <a:lnRef idx="1">
            <a:schemeClr val="dk1"/>
          </a:lnRef>
          <a:fillRef idx="0">
            <a:schemeClr val="dk1"/>
          </a:fillRef>
          <a:effectRef idx="0">
            <a:schemeClr val="dk1"/>
          </a:effectRef>
          <a:fontRef idx="minor">
            <a:schemeClr val="tx1"/>
          </a:fontRef>
        </p:style>
      </p:cxnSp>
      <p:cxnSp>
        <p:nvCxnSpPr>
          <p:cNvPr id="13" name="直接连接符 12"/>
          <p:cNvCxnSpPr/>
          <p:nvPr/>
        </p:nvCxnSpPr>
        <p:spPr>
          <a:xfrm flipV="1">
            <a:off x="661670" y="6269990"/>
            <a:ext cx="10465435" cy="2540"/>
          </a:xfrm>
          <a:prstGeom prst="line">
            <a:avLst/>
          </a:prstGeom>
        </p:spPr>
        <p:style>
          <a:lnRef idx="1">
            <a:schemeClr val="dk1"/>
          </a:lnRef>
          <a:fillRef idx="0">
            <a:schemeClr val="dk1"/>
          </a:fillRef>
          <a:effectRef idx="0">
            <a:schemeClr val="dk1"/>
          </a:effectRef>
          <a:fontRef idx="minor">
            <a:schemeClr val="tx1"/>
          </a:fontRef>
        </p:style>
      </p:cxnSp>
      <p:cxnSp>
        <p:nvCxnSpPr>
          <p:cNvPr id="14" name="直接连接符 13"/>
          <p:cNvCxnSpPr>
            <a:stCxn id="6" idx="2"/>
          </p:cNvCxnSpPr>
          <p:nvPr/>
        </p:nvCxnSpPr>
        <p:spPr>
          <a:xfrm flipH="1">
            <a:off x="1638300" y="5622290"/>
            <a:ext cx="7620" cy="638175"/>
          </a:xfrm>
          <a:prstGeom prst="line">
            <a:avLst/>
          </a:prstGeom>
        </p:spPr>
        <p:style>
          <a:lnRef idx="1">
            <a:schemeClr val="dk1"/>
          </a:lnRef>
          <a:fillRef idx="0">
            <a:schemeClr val="dk1"/>
          </a:fillRef>
          <a:effectRef idx="0">
            <a:schemeClr val="dk1"/>
          </a:effectRef>
          <a:fontRef idx="minor">
            <a:schemeClr val="tx1"/>
          </a:fontRef>
        </p:style>
      </p:cxnSp>
      <p:cxnSp>
        <p:nvCxnSpPr>
          <p:cNvPr id="15" name="直接连接符 14"/>
          <p:cNvCxnSpPr/>
          <p:nvPr/>
        </p:nvCxnSpPr>
        <p:spPr>
          <a:xfrm flipH="1">
            <a:off x="4724400" y="5711190"/>
            <a:ext cx="8890" cy="539750"/>
          </a:xfrm>
          <a:prstGeom prst="line">
            <a:avLst/>
          </a:prstGeom>
        </p:spPr>
        <p:style>
          <a:lnRef idx="1">
            <a:schemeClr val="dk1"/>
          </a:lnRef>
          <a:fillRef idx="0">
            <a:schemeClr val="dk1"/>
          </a:fillRef>
          <a:effectRef idx="0">
            <a:schemeClr val="dk1"/>
          </a:effectRef>
          <a:fontRef idx="minor">
            <a:schemeClr val="tx1"/>
          </a:fontRef>
        </p:style>
      </p:cxnSp>
      <p:cxnSp>
        <p:nvCxnSpPr>
          <p:cNvPr id="16" name="直接连接符 15"/>
          <p:cNvCxnSpPr/>
          <p:nvPr/>
        </p:nvCxnSpPr>
        <p:spPr>
          <a:xfrm flipV="1">
            <a:off x="682625" y="2599690"/>
            <a:ext cx="10495280" cy="9525"/>
          </a:xfrm>
          <a:prstGeom prst="line">
            <a:avLst/>
          </a:prstGeom>
        </p:spPr>
        <p:style>
          <a:lnRef idx="1">
            <a:schemeClr val="dk1"/>
          </a:lnRef>
          <a:fillRef idx="0">
            <a:schemeClr val="dk1"/>
          </a:fillRef>
          <a:effectRef idx="0">
            <a:schemeClr val="dk1"/>
          </a:effectRef>
          <a:fontRef idx="minor">
            <a:schemeClr val="tx1"/>
          </a:fontRef>
        </p:style>
      </p:cxnSp>
      <p:cxnSp>
        <p:nvCxnSpPr>
          <p:cNvPr id="17" name="直接连接符 16"/>
          <p:cNvCxnSpPr/>
          <p:nvPr/>
        </p:nvCxnSpPr>
        <p:spPr>
          <a:xfrm flipV="1">
            <a:off x="682625" y="3046095"/>
            <a:ext cx="10495280" cy="9525"/>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flipH="1">
            <a:off x="1111250" y="2608580"/>
            <a:ext cx="9525" cy="1342390"/>
          </a:xfrm>
          <a:prstGeom prst="line">
            <a:avLst/>
          </a:prstGeom>
          <a:ln w="12700" cmpd="sng">
            <a:solidFill>
              <a:schemeClr val="tx1"/>
            </a:solidFill>
            <a:prstDash val="sysDot"/>
          </a:ln>
        </p:spPr>
        <p:style>
          <a:lnRef idx="1">
            <a:schemeClr val="dk1"/>
          </a:lnRef>
          <a:fillRef idx="0">
            <a:schemeClr val="dk1"/>
          </a:fillRef>
          <a:effectRef idx="0">
            <a:schemeClr val="dk1"/>
          </a:effectRef>
          <a:fontRef idx="minor">
            <a:schemeClr val="tx1"/>
          </a:fontRef>
        </p:style>
      </p:cxnSp>
      <p:cxnSp>
        <p:nvCxnSpPr>
          <p:cNvPr id="19" name="直接连接符 18"/>
          <p:cNvCxnSpPr/>
          <p:nvPr/>
        </p:nvCxnSpPr>
        <p:spPr>
          <a:xfrm>
            <a:off x="1704975" y="3081020"/>
            <a:ext cx="0" cy="857885"/>
          </a:xfrm>
          <a:prstGeom prst="line">
            <a:avLst/>
          </a:prstGeom>
          <a:ln w="12700" cmpd="sng">
            <a:solidFill>
              <a:schemeClr val="tx1"/>
            </a:solidFill>
            <a:prstDash val="sysDot"/>
          </a:ln>
        </p:spPr>
        <p:style>
          <a:lnRef idx="1">
            <a:schemeClr val="dk1"/>
          </a:lnRef>
          <a:fillRef idx="0">
            <a:schemeClr val="dk1"/>
          </a:fillRef>
          <a:effectRef idx="0">
            <a:schemeClr val="dk1"/>
          </a:effectRef>
          <a:fontRef idx="minor">
            <a:schemeClr val="tx1"/>
          </a:fontRef>
        </p:style>
      </p:cxnSp>
      <p:cxnSp>
        <p:nvCxnSpPr>
          <p:cNvPr id="20" name="直接连接符 19"/>
          <p:cNvCxnSpPr>
            <a:endCxn id="8" idx="0"/>
          </p:cNvCxnSpPr>
          <p:nvPr/>
        </p:nvCxnSpPr>
        <p:spPr>
          <a:xfrm>
            <a:off x="3722370" y="3055620"/>
            <a:ext cx="0" cy="1058545"/>
          </a:xfrm>
          <a:prstGeom prst="line">
            <a:avLst/>
          </a:prstGeom>
          <a:ln w="12700" cmpd="sng">
            <a:solidFill>
              <a:schemeClr val="tx1"/>
            </a:solidFill>
            <a:prstDash val="sysDot"/>
          </a:ln>
        </p:spPr>
        <p:style>
          <a:lnRef idx="1">
            <a:schemeClr val="dk1"/>
          </a:lnRef>
          <a:fillRef idx="0">
            <a:schemeClr val="dk1"/>
          </a:fillRef>
          <a:effectRef idx="0">
            <a:schemeClr val="dk1"/>
          </a:effectRef>
          <a:fontRef idx="minor">
            <a:schemeClr val="tx1"/>
          </a:fontRef>
        </p:style>
      </p:cxnSp>
      <p:cxnSp>
        <p:nvCxnSpPr>
          <p:cNvPr id="21" name="直接连接符 20"/>
          <p:cNvCxnSpPr/>
          <p:nvPr/>
        </p:nvCxnSpPr>
        <p:spPr>
          <a:xfrm>
            <a:off x="4534535" y="3055620"/>
            <a:ext cx="0" cy="1058545"/>
          </a:xfrm>
          <a:prstGeom prst="line">
            <a:avLst/>
          </a:prstGeom>
          <a:ln w="12700" cmpd="sng">
            <a:solidFill>
              <a:schemeClr val="tx1"/>
            </a:solidFill>
            <a:prstDash val="sysDot"/>
          </a:ln>
        </p:spPr>
        <p:style>
          <a:lnRef idx="1">
            <a:schemeClr val="dk1"/>
          </a:lnRef>
          <a:fillRef idx="0">
            <a:schemeClr val="dk1"/>
          </a:fillRef>
          <a:effectRef idx="0">
            <a:schemeClr val="dk1"/>
          </a:effectRef>
          <a:fontRef idx="minor">
            <a:schemeClr val="tx1"/>
          </a:fontRef>
        </p:style>
      </p:cxnSp>
      <p:cxnSp>
        <p:nvCxnSpPr>
          <p:cNvPr id="22" name="直接连接符 21"/>
          <p:cNvCxnSpPr>
            <a:endCxn id="10" idx="0"/>
          </p:cNvCxnSpPr>
          <p:nvPr/>
        </p:nvCxnSpPr>
        <p:spPr>
          <a:xfrm flipH="1">
            <a:off x="5611495" y="2622550"/>
            <a:ext cx="4445" cy="1654810"/>
          </a:xfrm>
          <a:prstGeom prst="line">
            <a:avLst/>
          </a:prstGeom>
          <a:ln w="12700" cmpd="sng">
            <a:solidFill>
              <a:schemeClr val="tx1"/>
            </a:solidFill>
            <a:prstDash val="sysDot"/>
          </a:ln>
        </p:spPr>
        <p:style>
          <a:lnRef idx="1">
            <a:schemeClr val="dk1"/>
          </a:lnRef>
          <a:fillRef idx="0">
            <a:schemeClr val="dk1"/>
          </a:fillRef>
          <a:effectRef idx="0">
            <a:schemeClr val="dk1"/>
          </a:effectRef>
          <a:fontRef idx="minor">
            <a:schemeClr val="tx1"/>
          </a:fontRef>
        </p:style>
      </p:cxnSp>
      <p:cxnSp>
        <p:nvCxnSpPr>
          <p:cNvPr id="23" name="直接连接符 22"/>
          <p:cNvCxnSpPr/>
          <p:nvPr/>
        </p:nvCxnSpPr>
        <p:spPr>
          <a:xfrm>
            <a:off x="3715385" y="4951095"/>
            <a:ext cx="6985" cy="283845"/>
          </a:xfrm>
          <a:prstGeom prst="line">
            <a:avLst/>
          </a:prstGeom>
          <a:ln w="12700" cmpd="sng">
            <a:solidFill>
              <a:schemeClr val="tx1"/>
            </a:solidFill>
            <a:prstDash val="sysDot"/>
          </a:ln>
        </p:spPr>
        <p:style>
          <a:lnRef idx="1">
            <a:schemeClr val="dk1"/>
          </a:lnRef>
          <a:fillRef idx="0">
            <a:schemeClr val="dk1"/>
          </a:fillRef>
          <a:effectRef idx="0">
            <a:schemeClr val="dk1"/>
          </a:effectRef>
          <a:fontRef idx="minor">
            <a:schemeClr val="tx1"/>
          </a:fontRef>
        </p:style>
      </p:cxnSp>
      <p:cxnSp>
        <p:nvCxnSpPr>
          <p:cNvPr id="24" name="直接连接符 23"/>
          <p:cNvCxnSpPr/>
          <p:nvPr/>
        </p:nvCxnSpPr>
        <p:spPr>
          <a:xfrm>
            <a:off x="4531360" y="4951095"/>
            <a:ext cx="6985" cy="283845"/>
          </a:xfrm>
          <a:prstGeom prst="line">
            <a:avLst/>
          </a:prstGeom>
          <a:ln w="12700" cmpd="sng">
            <a:solidFill>
              <a:schemeClr val="tx1"/>
            </a:solidFill>
            <a:prstDash val="sysDot"/>
          </a:ln>
        </p:spPr>
        <p:style>
          <a:lnRef idx="1">
            <a:schemeClr val="dk1"/>
          </a:lnRef>
          <a:fillRef idx="0">
            <a:schemeClr val="dk1"/>
          </a:fillRef>
          <a:effectRef idx="0">
            <a:schemeClr val="dk1"/>
          </a:effectRef>
          <a:fontRef idx="minor">
            <a:schemeClr val="tx1"/>
          </a:fontRef>
        </p:style>
      </p:cxnSp>
      <p:cxnSp>
        <p:nvCxnSpPr>
          <p:cNvPr id="25" name="直接连接符 24"/>
          <p:cNvCxnSpPr/>
          <p:nvPr/>
        </p:nvCxnSpPr>
        <p:spPr>
          <a:xfrm>
            <a:off x="5615940" y="4841240"/>
            <a:ext cx="0" cy="393700"/>
          </a:xfrm>
          <a:prstGeom prst="line">
            <a:avLst/>
          </a:prstGeom>
          <a:ln w="12700" cmpd="sng">
            <a:solidFill>
              <a:schemeClr val="tx1"/>
            </a:solidFill>
            <a:prstDash val="sysDot"/>
          </a:ln>
        </p:spPr>
        <p:style>
          <a:lnRef idx="1">
            <a:schemeClr val="dk1"/>
          </a:lnRef>
          <a:fillRef idx="0">
            <a:schemeClr val="dk1"/>
          </a:fillRef>
          <a:effectRef idx="0">
            <a:schemeClr val="dk1"/>
          </a:effectRef>
          <a:fontRef idx="minor">
            <a:schemeClr val="tx1"/>
          </a:fontRef>
        </p:style>
      </p:cxnSp>
      <p:sp>
        <p:nvSpPr>
          <p:cNvPr id="26" name="矩形 25"/>
          <p:cNvSpPr/>
          <p:nvPr/>
        </p:nvSpPr>
        <p:spPr>
          <a:xfrm>
            <a:off x="7509510" y="3883660"/>
            <a:ext cx="3209925" cy="1819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p>
        </p:txBody>
      </p:sp>
      <p:sp>
        <p:nvSpPr>
          <p:cNvPr id="27" name="矩形 26"/>
          <p:cNvSpPr/>
          <p:nvPr/>
        </p:nvSpPr>
        <p:spPr>
          <a:xfrm>
            <a:off x="7858125" y="4114165"/>
            <a:ext cx="448310" cy="8515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t>Pod</a:t>
            </a:r>
            <a:endParaRPr lang="en-US" altLang="zh-CN" sz="1200"/>
          </a:p>
        </p:txBody>
      </p:sp>
      <p:sp>
        <p:nvSpPr>
          <p:cNvPr id="28" name="矩形 27"/>
          <p:cNvSpPr/>
          <p:nvPr/>
        </p:nvSpPr>
        <p:spPr>
          <a:xfrm>
            <a:off x="8669655" y="4114165"/>
            <a:ext cx="450215" cy="8528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t>Pod</a:t>
            </a:r>
            <a:endParaRPr lang="en-US" altLang="zh-CN" sz="1200"/>
          </a:p>
        </p:txBody>
      </p:sp>
      <p:sp>
        <p:nvSpPr>
          <p:cNvPr id="29" name="矩形 28"/>
          <p:cNvSpPr/>
          <p:nvPr/>
        </p:nvSpPr>
        <p:spPr>
          <a:xfrm>
            <a:off x="9483090" y="4277360"/>
            <a:ext cx="976630" cy="525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t>kube-proxy</a:t>
            </a:r>
            <a:endParaRPr lang="en-US" altLang="zh-CN" sz="1200"/>
          </a:p>
        </p:txBody>
      </p:sp>
      <p:sp>
        <p:nvSpPr>
          <p:cNvPr id="30" name="文本框 29"/>
          <p:cNvSpPr txBox="1"/>
          <p:nvPr/>
        </p:nvSpPr>
        <p:spPr>
          <a:xfrm>
            <a:off x="7583805" y="5335270"/>
            <a:ext cx="996950" cy="368300"/>
          </a:xfrm>
          <a:prstGeom prst="rect">
            <a:avLst/>
          </a:prstGeom>
          <a:noFill/>
        </p:spPr>
        <p:txBody>
          <a:bodyPr wrap="square" rtlCol="0">
            <a:spAutoFit/>
          </a:bodyPr>
          <a:p>
            <a:r>
              <a:rPr lang="en-US" altLang="zh-CN">
                <a:solidFill>
                  <a:schemeClr val="bg1"/>
                </a:solidFill>
              </a:rPr>
              <a:t>Node02</a:t>
            </a:r>
            <a:endParaRPr lang="en-US" altLang="zh-CN">
              <a:solidFill>
                <a:schemeClr val="bg1"/>
              </a:solidFill>
            </a:endParaRPr>
          </a:p>
        </p:txBody>
      </p:sp>
      <p:cxnSp>
        <p:nvCxnSpPr>
          <p:cNvPr id="31" name="直接连接符 30"/>
          <p:cNvCxnSpPr/>
          <p:nvPr/>
        </p:nvCxnSpPr>
        <p:spPr>
          <a:xfrm>
            <a:off x="7704455" y="5234940"/>
            <a:ext cx="2769870" cy="0"/>
          </a:xfrm>
          <a:prstGeom prst="line">
            <a:avLst/>
          </a:prstGeom>
        </p:spPr>
        <p:style>
          <a:lnRef idx="1">
            <a:schemeClr val="dk1"/>
          </a:lnRef>
          <a:fillRef idx="0">
            <a:schemeClr val="dk1"/>
          </a:fillRef>
          <a:effectRef idx="0">
            <a:schemeClr val="dk1"/>
          </a:effectRef>
          <a:fontRef idx="minor">
            <a:schemeClr val="tx1"/>
          </a:fontRef>
        </p:style>
      </p:cxnSp>
      <p:cxnSp>
        <p:nvCxnSpPr>
          <p:cNvPr id="32" name="直接连接符 31"/>
          <p:cNvCxnSpPr>
            <a:endCxn id="27" idx="0"/>
          </p:cNvCxnSpPr>
          <p:nvPr/>
        </p:nvCxnSpPr>
        <p:spPr>
          <a:xfrm>
            <a:off x="8082280" y="3055620"/>
            <a:ext cx="0" cy="1058545"/>
          </a:xfrm>
          <a:prstGeom prst="line">
            <a:avLst/>
          </a:prstGeom>
          <a:ln w="12700" cmpd="sng">
            <a:solidFill>
              <a:schemeClr val="tx1"/>
            </a:solidFill>
            <a:prstDash val="sysDot"/>
          </a:ln>
        </p:spPr>
        <p:style>
          <a:lnRef idx="1">
            <a:schemeClr val="dk1"/>
          </a:lnRef>
          <a:fillRef idx="0">
            <a:schemeClr val="dk1"/>
          </a:fillRef>
          <a:effectRef idx="0">
            <a:schemeClr val="dk1"/>
          </a:effectRef>
          <a:fontRef idx="minor">
            <a:schemeClr val="tx1"/>
          </a:fontRef>
        </p:style>
      </p:cxnSp>
      <p:cxnSp>
        <p:nvCxnSpPr>
          <p:cNvPr id="33" name="直接连接符 32"/>
          <p:cNvCxnSpPr/>
          <p:nvPr/>
        </p:nvCxnSpPr>
        <p:spPr>
          <a:xfrm>
            <a:off x="8894445" y="3055620"/>
            <a:ext cx="0" cy="1058545"/>
          </a:xfrm>
          <a:prstGeom prst="line">
            <a:avLst/>
          </a:prstGeom>
          <a:ln w="12700" cmpd="sng">
            <a:solidFill>
              <a:schemeClr val="tx1"/>
            </a:solidFill>
            <a:prstDash val="sysDot"/>
          </a:ln>
        </p:spPr>
        <p:style>
          <a:lnRef idx="1">
            <a:schemeClr val="dk1"/>
          </a:lnRef>
          <a:fillRef idx="0">
            <a:schemeClr val="dk1"/>
          </a:fillRef>
          <a:effectRef idx="0">
            <a:schemeClr val="dk1"/>
          </a:effectRef>
          <a:fontRef idx="minor">
            <a:schemeClr val="tx1"/>
          </a:fontRef>
        </p:style>
      </p:cxnSp>
      <p:cxnSp>
        <p:nvCxnSpPr>
          <p:cNvPr id="34" name="直接连接符 33"/>
          <p:cNvCxnSpPr>
            <a:endCxn id="29" idx="0"/>
          </p:cNvCxnSpPr>
          <p:nvPr/>
        </p:nvCxnSpPr>
        <p:spPr>
          <a:xfrm flipH="1">
            <a:off x="9971405" y="2622550"/>
            <a:ext cx="4445" cy="1654810"/>
          </a:xfrm>
          <a:prstGeom prst="line">
            <a:avLst/>
          </a:prstGeom>
          <a:ln w="12700" cmpd="sng">
            <a:solidFill>
              <a:schemeClr val="tx1"/>
            </a:solidFill>
            <a:prstDash val="sysDot"/>
          </a:ln>
        </p:spPr>
        <p:style>
          <a:lnRef idx="1">
            <a:schemeClr val="dk1"/>
          </a:lnRef>
          <a:fillRef idx="0">
            <a:schemeClr val="dk1"/>
          </a:fillRef>
          <a:effectRef idx="0">
            <a:schemeClr val="dk1"/>
          </a:effectRef>
          <a:fontRef idx="minor">
            <a:schemeClr val="tx1"/>
          </a:fontRef>
        </p:style>
      </p:cxnSp>
      <p:cxnSp>
        <p:nvCxnSpPr>
          <p:cNvPr id="35" name="直接连接符 34"/>
          <p:cNvCxnSpPr/>
          <p:nvPr/>
        </p:nvCxnSpPr>
        <p:spPr>
          <a:xfrm>
            <a:off x="8075295" y="4951095"/>
            <a:ext cx="6985" cy="283845"/>
          </a:xfrm>
          <a:prstGeom prst="line">
            <a:avLst/>
          </a:prstGeom>
          <a:ln w="12700" cmpd="sng">
            <a:solidFill>
              <a:schemeClr val="tx1"/>
            </a:solidFill>
            <a:prstDash val="sysDot"/>
          </a:ln>
        </p:spPr>
        <p:style>
          <a:lnRef idx="1">
            <a:schemeClr val="dk1"/>
          </a:lnRef>
          <a:fillRef idx="0">
            <a:schemeClr val="dk1"/>
          </a:fillRef>
          <a:effectRef idx="0">
            <a:schemeClr val="dk1"/>
          </a:effectRef>
          <a:fontRef idx="minor">
            <a:schemeClr val="tx1"/>
          </a:fontRef>
        </p:style>
      </p:cxnSp>
      <p:cxnSp>
        <p:nvCxnSpPr>
          <p:cNvPr id="36" name="直接连接符 35"/>
          <p:cNvCxnSpPr/>
          <p:nvPr/>
        </p:nvCxnSpPr>
        <p:spPr>
          <a:xfrm>
            <a:off x="8891270" y="4951095"/>
            <a:ext cx="6985" cy="283845"/>
          </a:xfrm>
          <a:prstGeom prst="line">
            <a:avLst/>
          </a:prstGeom>
          <a:ln w="12700" cmpd="sng">
            <a:solidFill>
              <a:schemeClr val="tx1"/>
            </a:solidFill>
            <a:prstDash val="sysDot"/>
          </a:ln>
        </p:spPr>
        <p:style>
          <a:lnRef idx="1">
            <a:schemeClr val="dk1"/>
          </a:lnRef>
          <a:fillRef idx="0">
            <a:schemeClr val="dk1"/>
          </a:fillRef>
          <a:effectRef idx="0">
            <a:schemeClr val="dk1"/>
          </a:effectRef>
          <a:fontRef idx="minor">
            <a:schemeClr val="tx1"/>
          </a:fontRef>
        </p:style>
      </p:cxnSp>
      <p:cxnSp>
        <p:nvCxnSpPr>
          <p:cNvPr id="37" name="直接连接符 36"/>
          <p:cNvCxnSpPr/>
          <p:nvPr/>
        </p:nvCxnSpPr>
        <p:spPr>
          <a:xfrm>
            <a:off x="9975850" y="4841240"/>
            <a:ext cx="0" cy="393700"/>
          </a:xfrm>
          <a:prstGeom prst="line">
            <a:avLst/>
          </a:prstGeom>
          <a:ln w="12700" cmpd="sng">
            <a:solidFill>
              <a:schemeClr val="tx1"/>
            </a:solidFill>
            <a:prstDash val="sysDot"/>
          </a:ln>
        </p:spPr>
        <p:style>
          <a:lnRef idx="1">
            <a:schemeClr val="dk1"/>
          </a:lnRef>
          <a:fillRef idx="0">
            <a:schemeClr val="dk1"/>
          </a:fillRef>
          <a:effectRef idx="0">
            <a:schemeClr val="dk1"/>
          </a:effectRef>
          <a:fontRef idx="minor">
            <a:schemeClr val="tx1"/>
          </a:fontRef>
        </p:style>
      </p:cxnSp>
      <p:cxnSp>
        <p:nvCxnSpPr>
          <p:cNvPr id="38" name="直接连接符 37"/>
          <p:cNvCxnSpPr/>
          <p:nvPr/>
        </p:nvCxnSpPr>
        <p:spPr>
          <a:xfrm flipH="1">
            <a:off x="9317990" y="5704205"/>
            <a:ext cx="8890" cy="539750"/>
          </a:xfrm>
          <a:prstGeom prst="line">
            <a:avLst/>
          </a:prstGeom>
        </p:spPr>
        <p:style>
          <a:lnRef idx="1">
            <a:schemeClr val="dk1"/>
          </a:lnRef>
          <a:fillRef idx="0">
            <a:schemeClr val="dk1"/>
          </a:fillRef>
          <a:effectRef idx="0">
            <a:schemeClr val="dk1"/>
          </a:effectRef>
          <a:fontRef idx="minor">
            <a:schemeClr val="tx1"/>
          </a:fontRef>
        </p:style>
      </p:cxnSp>
      <p:sp>
        <p:nvSpPr>
          <p:cNvPr id="39" name="文本框 38"/>
          <p:cNvSpPr txBox="1"/>
          <p:nvPr/>
        </p:nvSpPr>
        <p:spPr>
          <a:xfrm>
            <a:off x="1935480" y="5904230"/>
            <a:ext cx="1121410"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节点网络</a:t>
            </a:r>
            <a:endParaRPr lang="zh-CN" altLang="en-US">
              <a:latin typeface="宋体" panose="02010600030101010101" pitchFamily="2" charset="-122"/>
              <a:ea typeface="宋体" panose="02010600030101010101" pitchFamily="2" charset="-122"/>
            </a:endParaRPr>
          </a:p>
        </p:txBody>
      </p:sp>
      <p:sp>
        <p:nvSpPr>
          <p:cNvPr id="40" name="文本框 39"/>
          <p:cNvSpPr txBox="1"/>
          <p:nvPr/>
        </p:nvSpPr>
        <p:spPr>
          <a:xfrm>
            <a:off x="1935480" y="3159125"/>
            <a:ext cx="1121410" cy="368300"/>
          </a:xfrm>
          <a:prstGeom prst="rect">
            <a:avLst/>
          </a:prstGeom>
          <a:noFill/>
        </p:spPr>
        <p:txBody>
          <a:bodyPr wrap="square" rtlCol="0">
            <a:spAutoFit/>
          </a:bodyPr>
          <a:p>
            <a:r>
              <a:rPr lang="en-US" altLang="zh-CN">
                <a:latin typeface="宋体" panose="02010600030101010101" pitchFamily="2" charset="-122"/>
                <a:ea typeface="宋体" panose="02010600030101010101" pitchFamily="2" charset="-122"/>
              </a:rPr>
              <a:t>Pod</a:t>
            </a:r>
            <a:r>
              <a:rPr lang="zh-CN" altLang="en-US">
                <a:latin typeface="宋体" panose="02010600030101010101" pitchFamily="2" charset="-122"/>
                <a:ea typeface="宋体" panose="02010600030101010101" pitchFamily="2" charset="-122"/>
              </a:rPr>
              <a:t>网络</a:t>
            </a:r>
            <a:endParaRPr lang="zh-CN" altLang="en-US">
              <a:latin typeface="宋体" panose="02010600030101010101" pitchFamily="2" charset="-122"/>
              <a:ea typeface="宋体" panose="02010600030101010101" pitchFamily="2" charset="-122"/>
            </a:endParaRPr>
          </a:p>
        </p:txBody>
      </p:sp>
      <p:sp>
        <p:nvSpPr>
          <p:cNvPr id="41" name="文本框 40"/>
          <p:cNvSpPr txBox="1"/>
          <p:nvPr/>
        </p:nvSpPr>
        <p:spPr>
          <a:xfrm>
            <a:off x="1436370" y="2628900"/>
            <a:ext cx="1555115" cy="368300"/>
          </a:xfrm>
          <a:prstGeom prst="rect">
            <a:avLst/>
          </a:prstGeom>
          <a:noFill/>
        </p:spPr>
        <p:txBody>
          <a:bodyPr wrap="square" rtlCol="0">
            <a:spAutoFit/>
          </a:bodyPr>
          <a:p>
            <a:r>
              <a:rPr lang="en-US" altLang="zh-CN">
                <a:latin typeface="宋体" panose="02010600030101010101" pitchFamily="2" charset="-122"/>
                <a:ea typeface="宋体" panose="02010600030101010101" pitchFamily="2" charset="-122"/>
              </a:rPr>
              <a:t>Service</a:t>
            </a:r>
            <a:r>
              <a:rPr lang="zh-CN" altLang="en-US">
                <a:latin typeface="宋体" panose="02010600030101010101" pitchFamily="2" charset="-122"/>
                <a:ea typeface="宋体" panose="02010600030101010101" pitchFamily="2" charset="-122"/>
              </a:rPr>
              <a:t>网络</a:t>
            </a:r>
            <a:endParaRPr lang="zh-CN" altLang="en-US">
              <a:latin typeface="宋体" panose="02010600030101010101" pitchFamily="2" charset="-122"/>
              <a:ea typeface="宋体" panose="02010600030101010101" pitchFamily="2" charset="-122"/>
            </a:endParaRPr>
          </a:p>
        </p:txBody>
      </p:sp>
      <p:sp>
        <p:nvSpPr>
          <p:cNvPr id="42" name="文本框 41"/>
          <p:cNvSpPr txBox="1"/>
          <p:nvPr/>
        </p:nvSpPr>
        <p:spPr>
          <a:xfrm>
            <a:off x="4069080" y="6403340"/>
            <a:ext cx="3440430" cy="368300"/>
          </a:xfrm>
          <a:prstGeom prst="rect">
            <a:avLst/>
          </a:prstGeom>
          <a:noFill/>
        </p:spPr>
        <p:txBody>
          <a:bodyPr wrap="square" rtlCol="0">
            <a:spAutoFit/>
          </a:bodyPr>
          <a:p>
            <a:pPr algn="ctr"/>
            <a:r>
              <a:rPr lang="en-US" altLang="zh-CN">
                <a:latin typeface="宋体" panose="02010600030101010101" pitchFamily="2" charset="-122"/>
                <a:ea typeface="宋体" panose="02010600030101010101" pitchFamily="2" charset="-122"/>
                <a:cs typeface="宋体" panose="02010600030101010101" pitchFamily="2" charset="-122"/>
              </a:rPr>
              <a:t>Kubernetes</a:t>
            </a:r>
            <a:r>
              <a:rPr lang="zh-CN" altLang="en-US">
                <a:latin typeface="宋体" panose="02010600030101010101" pitchFamily="2" charset="-122"/>
                <a:ea typeface="宋体" panose="02010600030101010101" pitchFamily="2" charset="-122"/>
                <a:cs typeface="宋体" panose="02010600030101010101" pitchFamily="2" charset="-122"/>
              </a:rPr>
              <a:t>网络环境</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82880" y="85725"/>
            <a:ext cx="9144000" cy="605790"/>
          </a:xfrm>
        </p:spPr>
        <p:txBody>
          <a:bodyPr>
            <a:normAutofit/>
          </a:bodyPr>
          <a:p>
            <a:pPr algn="l"/>
            <a:r>
              <a:rPr lang="en-US" altLang="zh-CN" sz="2800">
                <a:latin typeface="宋体" panose="02010600030101010101" pitchFamily="2" charset="-122"/>
                <a:ea typeface="宋体" panose="02010600030101010101" pitchFamily="2" charset="-122"/>
                <a:cs typeface="宋体" panose="02010600030101010101" pitchFamily="2" charset="-122"/>
              </a:rPr>
              <a:t>K8s</a:t>
            </a:r>
            <a:r>
              <a:rPr lang="zh-CN" altLang="en-US" sz="2800">
                <a:latin typeface="宋体" panose="02010600030101010101" pitchFamily="2" charset="-122"/>
                <a:ea typeface="宋体" panose="02010600030101010101" pitchFamily="2" charset="-122"/>
                <a:cs typeface="宋体" panose="02010600030101010101" pitchFamily="2" charset="-122"/>
              </a:rPr>
              <a:t>网络基础</a:t>
            </a:r>
            <a:r>
              <a:rPr lang="en-US" altLang="zh-CN" sz="2800">
                <a:latin typeface="宋体" panose="02010600030101010101" pitchFamily="2" charset="-122"/>
                <a:ea typeface="宋体" panose="02010600030101010101" pitchFamily="2" charset="-122"/>
                <a:cs typeface="宋体" panose="02010600030101010101" pitchFamily="2" charset="-122"/>
              </a:rPr>
              <a:t>——4</a:t>
            </a:r>
            <a:r>
              <a:rPr lang="zh-CN" altLang="en-US" sz="2800">
                <a:latin typeface="宋体" panose="02010600030101010101" pitchFamily="2" charset="-122"/>
                <a:ea typeface="宋体" panose="02010600030101010101" pitchFamily="2" charset="-122"/>
                <a:cs typeface="宋体" panose="02010600030101010101" pitchFamily="2" charset="-122"/>
              </a:rPr>
              <a:t>种</a:t>
            </a:r>
            <a:r>
              <a:rPr lang="zh-CN" altLang="en-US" sz="2800">
                <a:latin typeface="宋体" panose="02010600030101010101" pitchFamily="2" charset="-122"/>
                <a:ea typeface="宋体" panose="02010600030101010101" pitchFamily="2" charset="-122"/>
                <a:cs typeface="宋体" panose="02010600030101010101" pitchFamily="2" charset="-122"/>
              </a:rPr>
              <a:t>通信</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nvSpPr>
        <p:spPr>
          <a:xfrm>
            <a:off x="351155" y="691515"/>
            <a:ext cx="11444605" cy="1753235"/>
          </a:xfrm>
          <a:prstGeom prst="rect">
            <a:avLst/>
          </a:prstGeom>
          <a:noFill/>
        </p:spPr>
        <p:txBody>
          <a:bodyPr wrap="square" rtlCol="0">
            <a:spAutoFit/>
          </a:bodyPr>
          <a:p>
            <a:endParaRPr lang="en-US" altLang="zh-CN">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rPr>
              <a:t>K8s</a:t>
            </a:r>
            <a:r>
              <a:rPr lang="zh-CN" altLang="en-US">
                <a:latin typeface="宋体" panose="02010600030101010101" pitchFamily="2" charset="-122"/>
                <a:ea typeface="宋体" panose="02010600030101010101" pitchFamily="2" charset="-122"/>
                <a:cs typeface="宋体" panose="02010600030101010101" pitchFamily="2" charset="-122"/>
              </a:rPr>
              <a:t>的网络存在主要</a:t>
            </a:r>
            <a:r>
              <a:rPr lang="en-US" altLang="zh-CN">
                <a:latin typeface="宋体" panose="02010600030101010101" pitchFamily="2" charset="-122"/>
                <a:ea typeface="宋体" panose="02010600030101010101" pitchFamily="2" charset="-122"/>
                <a:cs typeface="宋体" panose="02010600030101010101" pitchFamily="2" charset="-122"/>
              </a:rPr>
              <a:t>4</a:t>
            </a:r>
            <a:r>
              <a:rPr lang="zh-CN" altLang="en-US">
                <a:latin typeface="宋体" panose="02010600030101010101" pitchFamily="2" charset="-122"/>
                <a:ea typeface="宋体" panose="02010600030101010101" pitchFamily="2" charset="-122"/>
                <a:cs typeface="宋体" panose="02010600030101010101" pitchFamily="2" charset="-122"/>
              </a:rPr>
              <a:t>种类型的通信：</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rPr>
              <a:t>1</a:t>
            </a:r>
            <a:r>
              <a:rPr lang="zh-CN" altLang="en-US">
                <a:latin typeface="宋体" panose="02010600030101010101" pitchFamily="2" charset="-122"/>
                <a:ea typeface="宋体" panose="02010600030101010101" pitchFamily="2" charset="-122"/>
                <a:cs typeface="宋体" panose="02010600030101010101" pitchFamily="2" charset="-122"/>
              </a:rPr>
              <a:t>、同一</a:t>
            </a:r>
            <a:r>
              <a:rPr lang="en-US" altLang="zh-CN">
                <a:latin typeface="宋体" panose="02010600030101010101" pitchFamily="2" charset="-122"/>
                <a:ea typeface="宋体" panose="02010600030101010101" pitchFamily="2" charset="-122"/>
                <a:cs typeface="宋体" panose="02010600030101010101" pitchFamily="2" charset="-122"/>
              </a:rPr>
              <a:t>Pod</a:t>
            </a:r>
            <a:r>
              <a:rPr lang="zh-CN" altLang="en-US">
                <a:latin typeface="宋体" panose="02010600030101010101" pitchFamily="2" charset="-122"/>
                <a:ea typeface="宋体" panose="02010600030101010101" pitchFamily="2" charset="-122"/>
                <a:cs typeface="宋体" panose="02010600030101010101" pitchFamily="2" charset="-122"/>
              </a:rPr>
              <a:t>内的容器间通信</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rPr>
              <a:t>2</a:t>
            </a:r>
            <a:r>
              <a:rPr lang="zh-CN" altLang="en-US">
                <a:latin typeface="宋体" panose="02010600030101010101" pitchFamily="2" charset="-122"/>
                <a:ea typeface="宋体" panose="02010600030101010101" pitchFamily="2" charset="-122"/>
                <a:cs typeface="宋体" panose="02010600030101010101" pitchFamily="2" charset="-122"/>
              </a:rPr>
              <a:t>、各</a:t>
            </a:r>
            <a:r>
              <a:rPr lang="en-US" altLang="zh-CN">
                <a:latin typeface="宋体" panose="02010600030101010101" pitchFamily="2" charset="-122"/>
                <a:ea typeface="宋体" panose="02010600030101010101" pitchFamily="2" charset="-122"/>
                <a:cs typeface="宋体" panose="02010600030101010101" pitchFamily="2" charset="-122"/>
              </a:rPr>
              <a:t>Pod</a:t>
            </a:r>
            <a:r>
              <a:rPr lang="zh-CN" altLang="en-US">
                <a:latin typeface="宋体" panose="02010600030101010101" pitchFamily="2" charset="-122"/>
                <a:ea typeface="宋体" panose="02010600030101010101" pitchFamily="2" charset="-122"/>
                <a:cs typeface="宋体" panose="02010600030101010101" pitchFamily="2" charset="-122"/>
              </a:rPr>
              <a:t>彼此间通信</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rPr>
              <a:t>3</a:t>
            </a:r>
            <a:r>
              <a:rPr lang="zh-CN" altLang="en-US">
                <a:latin typeface="宋体" panose="02010600030101010101" pitchFamily="2" charset="-122"/>
                <a:ea typeface="宋体" panose="02010600030101010101" pitchFamily="2" charset="-122"/>
                <a:cs typeface="宋体" panose="02010600030101010101" pitchFamily="2" charset="-122"/>
              </a:rPr>
              <a:t>、</a:t>
            </a:r>
            <a:r>
              <a:rPr lang="en-US" altLang="zh-CN">
                <a:latin typeface="宋体" panose="02010600030101010101" pitchFamily="2" charset="-122"/>
                <a:ea typeface="宋体" panose="02010600030101010101" pitchFamily="2" charset="-122"/>
                <a:cs typeface="宋体" panose="02010600030101010101" pitchFamily="2" charset="-122"/>
              </a:rPr>
              <a:t>Pod</a:t>
            </a:r>
            <a:r>
              <a:rPr lang="zh-CN" altLang="en-US">
                <a:latin typeface="宋体" panose="02010600030101010101" pitchFamily="2" charset="-122"/>
                <a:ea typeface="宋体" panose="02010600030101010101" pitchFamily="2" charset="-122"/>
                <a:cs typeface="宋体" panose="02010600030101010101" pitchFamily="2" charset="-122"/>
              </a:rPr>
              <a:t>与</a:t>
            </a:r>
            <a:r>
              <a:rPr lang="en-US" altLang="zh-CN">
                <a:latin typeface="宋体" panose="02010600030101010101" pitchFamily="2" charset="-122"/>
                <a:ea typeface="宋体" panose="02010600030101010101" pitchFamily="2" charset="-122"/>
                <a:cs typeface="宋体" panose="02010600030101010101" pitchFamily="2" charset="-122"/>
              </a:rPr>
              <a:t>Service</a:t>
            </a:r>
            <a:r>
              <a:rPr lang="zh-CN" altLang="en-US">
                <a:latin typeface="宋体" panose="02010600030101010101" pitchFamily="2" charset="-122"/>
                <a:ea typeface="宋体" panose="02010600030101010101" pitchFamily="2" charset="-122"/>
                <a:cs typeface="宋体" panose="02010600030101010101" pitchFamily="2" charset="-122"/>
              </a:rPr>
              <a:t>间的通信</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rPr>
              <a:t>4</a:t>
            </a:r>
            <a:r>
              <a:rPr lang="zh-CN" altLang="en-US">
                <a:latin typeface="宋体" panose="02010600030101010101" pitchFamily="2" charset="-122"/>
                <a:ea typeface="宋体" panose="02010600030101010101" pitchFamily="2" charset="-122"/>
                <a:cs typeface="宋体" panose="02010600030101010101" pitchFamily="2" charset="-122"/>
              </a:rPr>
              <a:t>、集群外部的流量与</a:t>
            </a:r>
            <a:r>
              <a:rPr lang="en-US" altLang="zh-CN">
                <a:latin typeface="宋体" panose="02010600030101010101" pitchFamily="2" charset="-122"/>
                <a:ea typeface="宋体" panose="02010600030101010101" pitchFamily="2" charset="-122"/>
                <a:cs typeface="宋体" panose="02010600030101010101" pitchFamily="2" charset="-122"/>
              </a:rPr>
              <a:t>Service</a:t>
            </a:r>
            <a:r>
              <a:rPr lang="zh-CN" altLang="en-US">
                <a:latin typeface="宋体" panose="02010600030101010101" pitchFamily="2" charset="-122"/>
                <a:ea typeface="宋体" panose="02010600030101010101" pitchFamily="2" charset="-122"/>
                <a:cs typeface="宋体" panose="02010600030101010101" pitchFamily="2" charset="-122"/>
              </a:rPr>
              <a:t>间的通信（</a:t>
            </a:r>
            <a:r>
              <a:rPr lang="en-US" altLang="zh-CN">
                <a:latin typeface="宋体" panose="02010600030101010101" pitchFamily="2" charset="-122"/>
                <a:ea typeface="宋体" panose="02010600030101010101" pitchFamily="2" charset="-122"/>
                <a:cs typeface="宋体" panose="02010600030101010101" pitchFamily="2" charset="-122"/>
              </a:rPr>
              <a:t>Ingress</a:t>
            </a:r>
            <a:r>
              <a:rPr lang="zh-CN" altLang="en-US">
                <a:latin typeface="宋体" panose="02010600030101010101" pitchFamily="2" charset="-122"/>
                <a:ea typeface="宋体" panose="02010600030101010101" pitchFamily="2" charset="-122"/>
                <a:cs typeface="宋体" panose="02010600030101010101" pitchFamily="2" charset="-122"/>
              </a:rPr>
              <a:t>）</a:t>
            </a:r>
            <a:endParaRPr lang="en-US" altLang="zh-CN">
              <a:latin typeface="宋体" panose="02010600030101010101" pitchFamily="2" charset="-122"/>
              <a:ea typeface="宋体" panose="02010600030101010101" pitchFamily="2" charset="-122"/>
              <a:cs typeface="宋体" panose="02010600030101010101" pitchFamily="2" charset="-122"/>
            </a:endParaRPr>
          </a:p>
        </p:txBody>
      </p:sp>
      <p:sp>
        <p:nvSpPr>
          <p:cNvPr id="5" name="矩形 4"/>
          <p:cNvSpPr/>
          <p:nvPr/>
        </p:nvSpPr>
        <p:spPr>
          <a:xfrm>
            <a:off x="702945" y="4250690"/>
            <a:ext cx="3230245" cy="1824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p>
        </p:txBody>
      </p:sp>
      <p:sp>
        <p:nvSpPr>
          <p:cNvPr id="7" name="矩形 6"/>
          <p:cNvSpPr/>
          <p:nvPr/>
        </p:nvSpPr>
        <p:spPr>
          <a:xfrm>
            <a:off x="5528310" y="4780915"/>
            <a:ext cx="1135380" cy="62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t>Service</a:t>
            </a:r>
            <a:endParaRPr lang="en-US" altLang="zh-CN" sz="1400"/>
          </a:p>
        </p:txBody>
      </p:sp>
      <p:sp>
        <p:nvSpPr>
          <p:cNvPr id="9" name="矩形 8"/>
          <p:cNvSpPr/>
          <p:nvPr/>
        </p:nvSpPr>
        <p:spPr>
          <a:xfrm>
            <a:off x="9202420" y="3908425"/>
            <a:ext cx="2194560" cy="795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t>Ingress</a:t>
            </a:r>
            <a:endParaRPr lang="en-US" altLang="zh-CN" sz="1200"/>
          </a:p>
        </p:txBody>
      </p:sp>
      <p:sp>
        <p:nvSpPr>
          <p:cNvPr id="43" name="矩形 42"/>
          <p:cNvSpPr/>
          <p:nvPr/>
        </p:nvSpPr>
        <p:spPr>
          <a:xfrm>
            <a:off x="336550" y="3908425"/>
            <a:ext cx="11492230" cy="23660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p>
        </p:txBody>
      </p:sp>
      <p:sp>
        <p:nvSpPr>
          <p:cNvPr id="47" name="椭圆 46"/>
          <p:cNvSpPr/>
          <p:nvPr/>
        </p:nvSpPr>
        <p:spPr>
          <a:xfrm>
            <a:off x="6488430" y="5643880"/>
            <a:ext cx="958215" cy="431800"/>
          </a:xfrm>
          <a:prstGeom prst="ellipse">
            <a:avLst/>
          </a:prstGeom>
          <a:solidFill>
            <a:schemeClr val="bg1"/>
          </a:solidFill>
          <a:ln w="127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chemeClr val="tx1"/>
                </a:solidFill>
              </a:rPr>
              <a:t>Pod</a:t>
            </a:r>
            <a:endParaRPr lang="en-US" altLang="zh-CN" sz="1400">
              <a:solidFill>
                <a:schemeClr val="tx1"/>
              </a:solidFill>
            </a:endParaRPr>
          </a:p>
        </p:txBody>
      </p:sp>
      <p:sp>
        <p:nvSpPr>
          <p:cNvPr id="48" name="椭圆 47"/>
          <p:cNvSpPr/>
          <p:nvPr/>
        </p:nvSpPr>
        <p:spPr>
          <a:xfrm>
            <a:off x="4860290" y="5643880"/>
            <a:ext cx="958215" cy="431800"/>
          </a:xfrm>
          <a:prstGeom prst="ellipse">
            <a:avLst/>
          </a:prstGeom>
          <a:solidFill>
            <a:schemeClr val="bg1"/>
          </a:solidFill>
          <a:ln w="127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chemeClr val="tx1"/>
                </a:solidFill>
              </a:rPr>
              <a:t>Pod</a:t>
            </a:r>
            <a:endParaRPr lang="en-US" altLang="zh-CN" sz="1400">
              <a:solidFill>
                <a:schemeClr val="tx1"/>
              </a:solidFill>
            </a:endParaRPr>
          </a:p>
        </p:txBody>
      </p:sp>
      <p:cxnSp>
        <p:nvCxnSpPr>
          <p:cNvPr id="51" name="曲线连接符 50"/>
          <p:cNvCxnSpPr>
            <a:stCxn id="7" idx="2"/>
            <a:endCxn id="48" idx="0"/>
          </p:cNvCxnSpPr>
          <p:nvPr/>
        </p:nvCxnSpPr>
        <p:spPr>
          <a:xfrm rot="5400000">
            <a:off x="5597208" y="5145088"/>
            <a:ext cx="241300" cy="756285"/>
          </a:xfrm>
          <a:prstGeom prst="curvedConnector3">
            <a:avLst>
              <a:gd name="adj1" fmla="val 49868"/>
            </a:avLst>
          </a:prstGeom>
          <a:ln>
            <a:tailEnd type="arrow" w="med" len="med"/>
          </a:ln>
        </p:spPr>
        <p:style>
          <a:lnRef idx="1">
            <a:schemeClr val="dk1"/>
          </a:lnRef>
          <a:fillRef idx="0">
            <a:schemeClr val="dk1"/>
          </a:fillRef>
          <a:effectRef idx="0">
            <a:schemeClr val="dk1"/>
          </a:effectRef>
          <a:fontRef idx="minor">
            <a:schemeClr val="tx1"/>
          </a:fontRef>
        </p:style>
      </p:cxnSp>
      <p:cxnSp>
        <p:nvCxnSpPr>
          <p:cNvPr id="52" name="曲线连接符 51"/>
          <p:cNvCxnSpPr>
            <a:endCxn id="47" idx="0"/>
          </p:cNvCxnSpPr>
          <p:nvPr/>
        </p:nvCxnSpPr>
        <p:spPr>
          <a:xfrm>
            <a:off x="6100445" y="5423535"/>
            <a:ext cx="867410" cy="220345"/>
          </a:xfrm>
          <a:prstGeom prst="curvedConnector2">
            <a:avLst/>
          </a:prstGeom>
          <a:ln>
            <a:tailEnd type="arrow" w="med" len="med"/>
          </a:ln>
        </p:spPr>
        <p:style>
          <a:lnRef idx="1">
            <a:schemeClr val="dk1"/>
          </a:lnRef>
          <a:fillRef idx="0">
            <a:schemeClr val="dk1"/>
          </a:fillRef>
          <a:effectRef idx="0">
            <a:schemeClr val="dk1"/>
          </a:effectRef>
          <a:fontRef idx="minor">
            <a:schemeClr val="tx1"/>
          </a:fontRef>
        </p:style>
      </p:cxnSp>
      <p:sp>
        <p:nvSpPr>
          <p:cNvPr id="53" name="矩形 52"/>
          <p:cNvSpPr/>
          <p:nvPr/>
        </p:nvSpPr>
        <p:spPr>
          <a:xfrm>
            <a:off x="6056630" y="3908425"/>
            <a:ext cx="1402715" cy="516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t>NodeIP:NodePort</a:t>
            </a:r>
            <a:endParaRPr lang="en-US" altLang="zh-CN" sz="1200"/>
          </a:p>
        </p:txBody>
      </p:sp>
      <p:sp>
        <p:nvSpPr>
          <p:cNvPr id="54" name="矩形 53"/>
          <p:cNvSpPr/>
          <p:nvPr/>
        </p:nvSpPr>
        <p:spPr>
          <a:xfrm>
            <a:off x="9135110" y="5086985"/>
            <a:ext cx="2261870" cy="939165"/>
          </a:xfrm>
          <a:prstGeom prst="rect">
            <a:avLst/>
          </a:prstGeom>
          <a:solidFill>
            <a:schemeClr val="bg1"/>
          </a:solidFill>
          <a:ln w="12700" cmpd="sng">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5" name="椭圆 54"/>
          <p:cNvSpPr/>
          <p:nvPr/>
        </p:nvSpPr>
        <p:spPr>
          <a:xfrm>
            <a:off x="9135110" y="5455285"/>
            <a:ext cx="958215" cy="431800"/>
          </a:xfrm>
          <a:prstGeom prst="ellipse">
            <a:avLst/>
          </a:prstGeom>
          <a:solidFill>
            <a:schemeClr val="bg1"/>
          </a:solidFill>
          <a:ln w="127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chemeClr val="tx1"/>
                </a:solidFill>
              </a:rPr>
              <a:t>Pod</a:t>
            </a:r>
            <a:endParaRPr lang="en-US" altLang="zh-CN" sz="1400">
              <a:solidFill>
                <a:schemeClr val="tx1"/>
              </a:solidFill>
            </a:endParaRPr>
          </a:p>
        </p:txBody>
      </p:sp>
      <p:sp>
        <p:nvSpPr>
          <p:cNvPr id="56" name="椭圆 55"/>
          <p:cNvSpPr/>
          <p:nvPr/>
        </p:nvSpPr>
        <p:spPr>
          <a:xfrm>
            <a:off x="10438765" y="5455285"/>
            <a:ext cx="958215" cy="431800"/>
          </a:xfrm>
          <a:prstGeom prst="ellipse">
            <a:avLst/>
          </a:prstGeom>
          <a:solidFill>
            <a:schemeClr val="bg1"/>
          </a:solidFill>
          <a:ln w="127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chemeClr val="tx1"/>
                </a:solidFill>
              </a:rPr>
              <a:t>Pod</a:t>
            </a:r>
            <a:endParaRPr lang="en-US" altLang="zh-CN" sz="1400">
              <a:solidFill>
                <a:schemeClr val="tx1"/>
              </a:solidFill>
            </a:endParaRPr>
          </a:p>
        </p:txBody>
      </p:sp>
      <p:sp>
        <p:nvSpPr>
          <p:cNvPr id="57" name="文本框 56"/>
          <p:cNvSpPr txBox="1"/>
          <p:nvPr/>
        </p:nvSpPr>
        <p:spPr>
          <a:xfrm>
            <a:off x="10909300" y="4938395"/>
            <a:ext cx="1094740" cy="306705"/>
          </a:xfrm>
          <a:prstGeom prst="rect">
            <a:avLst/>
          </a:prstGeom>
          <a:noFill/>
        </p:spPr>
        <p:txBody>
          <a:bodyPr wrap="square" rtlCol="0">
            <a:spAutoFit/>
          </a:bodyPr>
          <a:p>
            <a:r>
              <a:rPr lang="en-US" altLang="zh-CN" sz="1400"/>
              <a:t>Service</a:t>
            </a:r>
            <a:endParaRPr lang="en-US" altLang="zh-CN" sz="1400"/>
          </a:p>
        </p:txBody>
      </p:sp>
      <p:cxnSp>
        <p:nvCxnSpPr>
          <p:cNvPr id="59" name="曲线连接符 58"/>
          <p:cNvCxnSpPr>
            <a:stCxn id="9" idx="2"/>
            <a:endCxn id="55" idx="0"/>
          </p:cNvCxnSpPr>
          <p:nvPr/>
        </p:nvCxnSpPr>
        <p:spPr>
          <a:xfrm rot="5400000">
            <a:off x="9581515" y="4737100"/>
            <a:ext cx="751205" cy="685165"/>
          </a:xfrm>
          <a:prstGeom prst="curvedConnector3">
            <a:avLst>
              <a:gd name="adj1" fmla="val 50042"/>
            </a:avLst>
          </a:prstGeom>
          <a:ln>
            <a:tailEnd type="arrow" w="med" len="med"/>
          </a:ln>
        </p:spPr>
        <p:style>
          <a:lnRef idx="1">
            <a:schemeClr val="dk1"/>
          </a:lnRef>
          <a:fillRef idx="0">
            <a:schemeClr val="dk1"/>
          </a:fillRef>
          <a:effectRef idx="0">
            <a:schemeClr val="dk1"/>
          </a:effectRef>
          <a:fontRef idx="minor">
            <a:schemeClr val="tx1"/>
          </a:fontRef>
        </p:style>
      </p:cxnSp>
      <p:cxnSp>
        <p:nvCxnSpPr>
          <p:cNvPr id="60" name="曲线连接符 59"/>
          <p:cNvCxnSpPr>
            <a:endCxn id="56" idx="0"/>
          </p:cNvCxnSpPr>
          <p:nvPr/>
        </p:nvCxnSpPr>
        <p:spPr>
          <a:xfrm rot="5400000" flipV="1">
            <a:off x="10257790" y="4794885"/>
            <a:ext cx="728345" cy="591820"/>
          </a:xfrm>
          <a:prstGeom prst="curvedConnector3">
            <a:avLst>
              <a:gd name="adj1" fmla="val 50000"/>
            </a:avLst>
          </a:prstGeom>
          <a:ln>
            <a:tailEnd type="arrow" w="med" len="med"/>
          </a:ln>
        </p:spPr>
        <p:style>
          <a:lnRef idx="1">
            <a:schemeClr val="dk1"/>
          </a:lnRef>
          <a:fillRef idx="0">
            <a:schemeClr val="dk1"/>
          </a:fillRef>
          <a:effectRef idx="0">
            <a:schemeClr val="dk1"/>
          </a:effectRef>
          <a:fontRef idx="minor">
            <a:schemeClr val="tx1"/>
          </a:fontRef>
        </p:style>
      </p:cxnSp>
      <p:cxnSp>
        <p:nvCxnSpPr>
          <p:cNvPr id="61" name="曲线连接符 60"/>
          <p:cNvCxnSpPr>
            <a:stCxn id="53" idx="2"/>
            <a:endCxn id="7" idx="0"/>
          </p:cNvCxnSpPr>
          <p:nvPr/>
        </p:nvCxnSpPr>
        <p:spPr>
          <a:xfrm rot="5400000">
            <a:off x="6249353" y="4271963"/>
            <a:ext cx="355600" cy="662305"/>
          </a:xfrm>
          <a:prstGeom prst="curvedConnector3">
            <a:avLst>
              <a:gd name="adj1" fmla="val 4991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62" name="直接箭头连接符 61"/>
          <p:cNvCxnSpPr/>
          <p:nvPr/>
        </p:nvCxnSpPr>
        <p:spPr>
          <a:xfrm>
            <a:off x="5818505" y="5850890"/>
            <a:ext cx="669290" cy="6985"/>
          </a:xfrm>
          <a:prstGeom prst="straightConnector1">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sp>
        <p:nvSpPr>
          <p:cNvPr id="63" name="圆角矩形 62"/>
          <p:cNvSpPr/>
          <p:nvPr/>
        </p:nvSpPr>
        <p:spPr>
          <a:xfrm>
            <a:off x="795020" y="4765675"/>
            <a:ext cx="889000" cy="7950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t>Container</a:t>
            </a:r>
            <a:endParaRPr lang="en-US" altLang="zh-CN" sz="1200"/>
          </a:p>
        </p:txBody>
      </p:sp>
      <p:sp>
        <p:nvSpPr>
          <p:cNvPr id="65" name="圆角矩形 64"/>
          <p:cNvSpPr/>
          <p:nvPr/>
        </p:nvSpPr>
        <p:spPr>
          <a:xfrm>
            <a:off x="2952750" y="4765675"/>
            <a:ext cx="889000" cy="7950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t>Container</a:t>
            </a:r>
            <a:endParaRPr lang="en-US" altLang="zh-CN" sz="1200"/>
          </a:p>
        </p:txBody>
      </p:sp>
      <p:sp>
        <p:nvSpPr>
          <p:cNvPr id="66" name="文本框 65"/>
          <p:cNvSpPr txBox="1"/>
          <p:nvPr/>
        </p:nvSpPr>
        <p:spPr>
          <a:xfrm>
            <a:off x="1465580" y="5656580"/>
            <a:ext cx="1552575" cy="275590"/>
          </a:xfrm>
          <a:prstGeom prst="rect">
            <a:avLst/>
          </a:prstGeom>
          <a:noFill/>
        </p:spPr>
        <p:txBody>
          <a:bodyPr wrap="square" rtlCol="0">
            <a:spAutoFit/>
          </a:bodyPr>
          <a:p>
            <a:pPr algn="ctr"/>
            <a:r>
              <a:rPr lang="en-US" altLang="zh-CN" sz="1200">
                <a:latin typeface="宋体" panose="02010600030101010101" pitchFamily="2" charset="-122"/>
                <a:ea typeface="宋体" panose="02010600030101010101" pitchFamily="2" charset="-122"/>
              </a:rPr>
              <a:t>Pod</a:t>
            </a:r>
            <a:endParaRPr lang="en-US" altLang="zh-CN" sz="1200">
              <a:latin typeface="宋体" panose="02010600030101010101" pitchFamily="2" charset="-122"/>
              <a:ea typeface="宋体" panose="02010600030101010101" pitchFamily="2" charset="-122"/>
            </a:endParaRPr>
          </a:p>
        </p:txBody>
      </p:sp>
      <p:sp>
        <p:nvSpPr>
          <p:cNvPr id="67" name="圆柱形 66"/>
          <p:cNvSpPr/>
          <p:nvPr/>
        </p:nvSpPr>
        <p:spPr>
          <a:xfrm>
            <a:off x="1920240" y="5009515"/>
            <a:ext cx="795020" cy="39306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t>Volume</a:t>
            </a:r>
            <a:endParaRPr lang="en-US" altLang="zh-CN" sz="1200"/>
          </a:p>
        </p:txBody>
      </p:sp>
      <p:cxnSp>
        <p:nvCxnSpPr>
          <p:cNvPr id="69" name="曲线连接符 68"/>
          <p:cNvCxnSpPr>
            <a:stCxn id="63" idx="3"/>
            <a:endCxn id="67" idx="2"/>
          </p:cNvCxnSpPr>
          <p:nvPr/>
        </p:nvCxnSpPr>
        <p:spPr>
          <a:xfrm>
            <a:off x="1684020" y="5163185"/>
            <a:ext cx="236220" cy="43180"/>
          </a:xfrm>
          <a:prstGeom prst="curvedConnector3">
            <a:avLst>
              <a:gd name="adj1" fmla="val 50000"/>
            </a:avLst>
          </a:prstGeom>
          <a:ln>
            <a:tailEnd type="arrow" w="med" len="med"/>
          </a:ln>
        </p:spPr>
        <p:style>
          <a:lnRef idx="1">
            <a:schemeClr val="dk1"/>
          </a:lnRef>
          <a:fillRef idx="0">
            <a:schemeClr val="dk1"/>
          </a:fillRef>
          <a:effectRef idx="0">
            <a:schemeClr val="dk1"/>
          </a:effectRef>
          <a:fontRef idx="minor">
            <a:schemeClr val="tx1"/>
          </a:fontRef>
        </p:style>
      </p:cxnSp>
      <p:cxnSp>
        <p:nvCxnSpPr>
          <p:cNvPr id="70" name="直接箭头连接符 69"/>
          <p:cNvCxnSpPr>
            <a:stCxn id="65" idx="1"/>
            <a:endCxn id="67" idx="4"/>
          </p:cNvCxnSpPr>
          <p:nvPr/>
        </p:nvCxnSpPr>
        <p:spPr>
          <a:xfrm flipH="1">
            <a:off x="2715260" y="5163185"/>
            <a:ext cx="237490" cy="4318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71" name="爆炸形 1 70"/>
          <p:cNvSpPr/>
          <p:nvPr/>
        </p:nvSpPr>
        <p:spPr>
          <a:xfrm>
            <a:off x="8174990" y="2004695"/>
            <a:ext cx="1638935" cy="100647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客户端</a:t>
            </a:r>
            <a:endParaRPr lang="zh-CN" altLang="en-US"/>
          </a:p>
        </p:txBody>
      </p:sp>
      <p:cxnSp>
        <p:nvCxnSpPr>
          <p:cNvPr id="73" name="曲线连接符 72"/>
          <p:cNvCxnSpPr>
            <a:stCxn id="71" idx="2"/>
            <a:endCxn id="53" idx="0"/>
          </p:cNvCxnSpPr>
          <p:nvPr/>
        </p:nvCxnSpPr>
        <p:spPr>
          <a:xfrm rot="5400000">
            <a:off x="7339965" y="2428875"/>
            <a:ext cx="897255" cy="2060575"/>
          </a:xfrm>
          <a:prstGeom prst="curvedConnector3">
            <a:avLst>
              <a:gd name="adj1" fmla="val 50035"/>
            </a:avLst>
          </a:prstGeom>
          <a:ln>
            <a:tailEnd type="arrow" w="med" len="med"/>
          </a:ln>
        </p:spPr>
        <p:style>
          <a:lnRef idx="1">
            <a:schemeClr val="dk1"/>
          </a:lnRef>
          <a:fillRef idx="0">
            <a:schemeClr val="dk1"/>
          </a:fillRef>
          <a:effectRef idx="0">
            <a:schemeClr val="dk1"/>
          </a:effectRef>
          <a:fontRef idx="minor">
            <a:schemeClr val="tx1"/>
          </a:fontRef>
        </p:style>
      </p:cxnSp>
      <p:cxnSp>
        <p:nvCxnSpPr>
          <p:cNvPr id="74" name="曲线连接符 73"/>
          <p:cNvCxnSpPr>
            <a:stCxn id="71" idx="3"/>
          </p:cNvCxnSpPr>
          <p:nvPr/>
        </p:nvCxnSpPr>
        <p:spPr>
          <a:xfrm>
            <a:off x="9813925" y="2623820"/>
            <a:ext cx="498475" cy="1278890"/>
          </a:xfrm>
          <a:prstGeom prst="curvedConnector2">
            <a:avLst/>
          </a:prstGeom>
          <a:ln>
            <a:tailEnd type="arrow" w="med" len="med"/>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316230" y="269240"/>
            <a:ext cx="9144000" cy="528320"/>
          </a:xfrm>
        </p:spPr>
        <p:txBody>
          <a:bodyPr>
            <a:normAutofit/>
          </a:bodyPr>
          <a:p>
            <a:pPr algn="l"/>
            <a:r>
              <a:rPr lang="zh-CN" altLang="en-US" sz="2800">
                <a:latin typeface="宋体" panose="02010600030101010101" pitchFamily="2" charset="-122"/>
                <a:ea typeface="宋体" panose="02010600030101010101" pitchFamily="2" charset="-122"/>
              </a:rPr>
              <a:t>部署</a:t>
            </a:r>
            <a:endParaRPr lang="zh-CN" altLang="en-US" sz="2800">
              <a:latin typeface="宋体" panose="02010600030101010101" pitchFamily="2" charset="-122"/>
              <a:ea typeface="宋体" panose="02010600030101010101" pitchFamily="2" charset="-122"/>
            </a:endParaRPr>
          </a:p>
        </p:txBody>
      </p:sp>
      <p:sp>
        <p:nvSpPr>
          <p:cNvPr id="4" name="文本框 3"/>
          <p:cNvSpPr txBox="1"/>
          <p:nvPr/>
        </p:nvSpPr>
        <p:spPr>
          <a:xfrm>
            <a:off x="316230" y="998220"/>
            <a:ext cx="11386820" cy="92202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cs typeface="宋体" panose="02010600030101010101" pitchFamily="2" charset="-122"/>
              </a:rPr>
              <a:t>用户</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向</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API Server</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请求</a:t>
            </a:r>
            <a:r>
              <a:rPr lang="zh-CN" altLang="en-US">
                <a:latin typeface="宋体" panose="02010600030101010101" pitchFamily="2" charset="-122"/>
                <a:ea typeface="宋体" panose="02010600030101010101" pitchFamily="2" charset="-122"/>
                <a:cs typeface="宋体" panose="02010600030101010101" pitchFamily="2" charset="-122"/>
              </a:rPr>
              <a:t>创建一个</a:t>
            </a:r>
            <a:r>
              <a:rPr lang="en-US" altLang="zh-CN">
                <a:latin typeface="宋体" panose="02010600030101010101" pitchFamily="2" charset="-122"/>
                <a:ea typeface="宋体" panose="02010600030101010101" pitchFamily="2" charset="-122"/>
                <a:cs typeface="宋体" panose="02010600030101010101" pitchFamily="2" charset="-122"/>
              </a:rPr>
              <a:t>Pod</a:t>
            </a:r>
            <a:r>
              <a:rPr lang="zh-CN" altLang="en-US">
                <a:latin typeface="宋体" panose="02010600030101010101" pitchFamily="2" charset="-122"/>
                <a:ea typeface="宋体" panose="02010600030101010101" pitchFamily="2" charset="-122"/>
                <a:cs typeface="宋体" panose="02010600030101010101" pitchFamily="2" charset="-122"/>
              </a:rPr>
              <a:t>控制器对象，由</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控制器</a:t>
            </a:r>
            <a:r>
              <a:rPr lang="zh-CN" altLang="en-US">
                <a:latin typeface="宋体" panose="02010600030101010101" pitchFamily="2" charset="-122"/>
                <a:ea typeface="宋体" panose="02010600030101010101" pitchFamily="2" charset="-122"/>
                <a:cs typeface="宋体" panose="02010600030101010101" pitchFamily="2" charset="-122"/>
              </a:rPr>
              <a:t>根据配置的</a:t>
            </a:r>
            <a:r>
              <a:rPr lang="en-US" altLang="zh-CN">
                <a:latin typeface="宋体" panose="02010600030101010101" pitchFamily="2" charset="-122"/>
                <a:ea typeface="宋体" panose="02010600030101010101" pitchFamily="2" charset="-122"/>
                <a:cs typeface="宋体" panose="02010600030101010101" pitchFamily="2" charset="-122"/>
              </a:rPr>
              <a:t>Pod</a:t>
            </a:r>
            <a:r>
              <a:rPr lang="zh-CN" altLang="en-US">
                <a:latin typeface="宋体" panose="02010600030101010101" pitchFamily="2" charset="-122"/>
                <a:ea typeface="宋体" panose="02010600030101010101" pitchFamily="2" charset="-122"/>
                <a:cs typeface="宋体" panose="02010600030101010101" pitchFamily="2" charset="-122"/>
              </a:rPr>
              <a:t>模板</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向</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API Server</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请求创建</a:t>
            </a:r>
            <a:r>
              <a:rPr lang="zh-CN" altLang="en-US">
                <a:latin typeface="宋体" panose="02010600030101010101" pitchFamily="2" charset="-122"/>
                <a:ea typeface="宋体" panose="02010600030101010101" pitchFamily="2" charset="-122"/>
                <a:cs typeface="宋体" panose="02010600030101010101" pitchFamily="2" charset="-122"/>
              </a:rPr>
              <a:t>出一定数量的</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Pod</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实例</a:t>
            </a:r>
            <a:r>
              <a:rPr lang="zh-CN" altLang="en-US">
                <a:latin typeface="宋体" panose="02010600030101010101" pitchFamily="2" charset="-122"/>
                <a:ea typeface="宋体" panose="02010600030101010101" pitchFamily="2" charset="-122"/>
                <a:cs typeface="宋体" panose="02010600030101010101" pitchFamily="2" charset="-122"/>
              </a:rPr>
              <a:t>，每个实例由</a:t>
            </a:r>
            <a:r>
              <a:rPr lang="en-US" altLang="zh-CN">
                <a:latin typeface="宋体" panose="02010600030101010101" pitchFamily="2" charset="-122"/>
                <a:ea typeface="宋体" panose="02010600030101010101" pitchFamily="2" charset="-122"/>
                <a:cs typeface="宋体" panose="02010600030101010101" pitchFamily="2" charset="-122"/>
              </a:rPr>
              <a:t>Master</a:t>
            </a:r>
            <a:r>
              <a:rPr lang="zh-CN" altLang="en-US">
                <a:latin typeface="宋体" panose="02010600030101010101" pitchFamily="2" charset="-122"/>
                <a:ea typeface="宋体" panose="02010600030101010101" pitchFamily="2" charset="-122"/>
                <a:cs typeface="宋体" panose="02010600030101010101" pitchFamily="2" charset="-122"/>
              </a:rPr>
              <a:t>的</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调度器指派</a:t>
            </a:r>
            <a:r>
              <a:rPr lang="zh-CN" altLang="en-US">
                <a:latin typeface="宋体" panose="02010600030101010101" pitchFamily="2" charset="-122"/>
                <a:ea typeface="宋体" panose="02010600030101010101" pitchFamily="2" charset="-122"/>
                <a:cs typeface="宋体" panose="02010600030101010101" pitchFamily="2" charset="-122"/>
              </a:rPr>
              <a:t>给选定的</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工作节点</a:t>
            </a:r>
            <a:r>
              <a:rPr lang="zh-CN" altLang="en-US">
                <a:latin typeface="宋体" panose="02010600030101010101" pitchFamily="2" charset="-122"/>
                <a:ea typeface="宋体" panose="02010600030101010101" pitchFamily="2" charset="-122"/>
                <a:cs typeface="宋体" panose="02010600030101010101" pitchFamily="2" charset="-122"/>
              </a:rPr>
              <a:t>，并由目标工作节点上的</a:t>
            </a:r>
            <a:r>
              <a:rPr lang="en-US" altLang="zh-CN">
                <a:latin typeface="宋体" panose="02010600030101010101" pitchFamily="2" charset="-122"/>
                <a:ea typeface="宋体" panose="02010600030101010101" pitchFamily="2" charset="-122"/>
                <a:cs typeface="宋体" panose="02010600030101010101" pitchFamily="2" charset="-122"/>
              </a:rPr>
              <a:t>kubelet</a:t>
            </a:r>
            <a:r>
              <a:rPr lang="zh-CN" altLang="en-US">
                <a:latin typeface="宋体" panose="02010600030101010101" pitchFamily="2" charset="-122"/>
                <a:ea typeface="宋体" panose="02010600030101010101" pitchFamily="2" charset="-122"/>
                <a:cs typeface="宋体" panose="02010600030101010101" pitchFamily="2" charset="-122"/>
              </a:rPr>
              <a:t>调用</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本地容器运行时创建并容器化应用</a:t>
            </a:r>
            <a:r>
              <a:rPr lang="zh-CN" altLang="en-US">
                <a:latin typeface="宋体" panose="02010600030101010101" pitchFamily="2" charset="-122"/>
                <a:ea typeface="宋体" panose="02010600030101010101" pitchFamily="2" charset="-122"/>
                <a:cs typeface="宋体" panose="02010600030101010101" pitchFamily="2" charset="-122"/>
              </a:rPr>
              <a:t>。</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5" name="矩形 4"/>
          <p:cNvSpPr/>
          <p:nvPr/>
        </p:nvSpPr>
        <p:spPr>
          <a:xfrm>
            <a:off x="522605" y="2638425"/>
            <a:ext cx="10974705" cy="3900805"/>
          </a:xfrm>
          <a:prstGeom prst="rect">
            <a:avLst/>
          </a:prstGeom>
          <a:solidFill>
            <a:schemeClr val="bg1"/>
          </a:solidFill>
          <a:ln w="12700" cmpd="sng">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706755" y="2638425"/>
            <a:ext cx="2089150" cy="968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圆角矩形 62"/>
          <p:cNvSpPr/>
          <p:nvPr/>
        </p:nvSpPr>
        <p:spPr>
          <a:xfrm>
            <a:off x="1050925" y="2714625"/>
            <a:ext cx="1400810" cy="3727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t>API Server</a:t>
            </a:r>
            <a:endParaRPr lang="en-US" altLang="zh-CN" sz="1400"/>
          </a:p>
        </p:txBody>
      </p:sp>
      <p:sp>
        <p:nvSpPr>
          <p:cNvPr id="7" name="文本框 6"/>
          <p:cNvSpPr txBox="1"/>
          <p:nvPr/>
        </p:nvSpPr>
        <p:spPr>
          <a:xfrm>
            <a:off x="1120775" y="2022475"/>
            <a:ext cx="1256030" cy="306705"/>
          </a:xfrm>
          <a:prstGeom prst="rect">
            <a:avLst/>
          </a:prstGeom>
          <a:noFill/>
        </p:spPr>
        <p:txBody>
          <a:bodyPr wrap="square" rtlCol="0">
            <a:spAutoFit/>
          </a:bodyPr>
          <a:p>
            <a:pPr algn="ctr"/>
            <a:r>
              <a:rPr lang="en-US" altLang="zh-CN" sz="1400">
                <a:latin typeface="宋体" panose="02010600030101010101" pitchFamily="2" charset="-122"/>
                <a:ea typeface="宋体" panose="02010600030101010101" pitchFamily="2" charset="-122"/>
              </a:rPr>
              <a:t>kubectl</a:t>
            </a:r>
            <a:endParaRPr lang="en-US" altLang="zh-CN" sz="1400">
              <a:latin typeface="宋体" panose="02010600030101010101" pitchFamily="2" charset="-122"/>
              <a:ea typeface="宋体" panose="02010600030101010101" pitchFamily="2" charset="-122"/>
            </a:endParaRPr>
          </a:p>
        </p:txBody>
      </p:sp>
      <p:cxnSp>
        <p:nvCxnSpPr>
          <p:cNvPr id="8" name="直接箭头连接符 7"/>
          <p:cNvCxnSpPr>
            <a:stCxn id="7" idx="2"/>
          </p:cNvCxnSpPr>
          <p:nvPr/>
        </p:nvCxnSpPr>
        <p:spPr>
          <a:xfrm>
            <a:off x="1748790" y="2329180"/>
            <a:ext cx="4445" cy="21780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9" name="文本框 8"/>
          <p:cNvSpPr txBox="1"/>
          <p:nvPr/>
        </p:nvSpPr>
        <p:spPr>
          <a:xfrm>
            <a:off x="1286510" y="3255010"/>
            <a:ext cx="929640" cy="306705"/>
          </a:xfrm>
          <a:prstGeom prst="rect">
            <a:avLst/>
          </a:prstGeom>
          <a:noFill/>
        </p:spPr>
        <p:txBody>
          <a:bodyPr wrap="square" rtlCol="0">
            <a:spAutoFit/>
          </a:bodyPr>
          <a:p>
            <a:r>
              <a:rPr lang="en-US" altLang="zh-CN" sz="1400">
                <a:solidFill>
                  <a:schemeClr val="bg1"/>
                </a:solidFill>
                <a:latin typeface="宋体" panose="02010600030101010101" pitchFamily="2" charset="-122"/>
                <a:ea typeface="宋体" panose="02010600030101010101" pitchFamily="2" charset="-122"/>
              </a:rPr>
              <a:t>Master</a:t>
            </a:r>
            <a:endParaRPr lang="en-US" altLang="zh-CN" sz="1400">
              <a:solidFill>
                <a:schemeClr val="bg1"/>
              </a:solidFill>
              <a:latin typeface="宋体" panose="02010600030101010101" pitchFamily="2" charset="-122"/>
              <a:ea typeface="宋体" panose="02010600030101010101" pitchFamily="2" charset="-122"/>
            </a:endParaRPr>
          </a:p>
        </p:txBody>
      </p:sp>
      <p:sp>
        <p:nvSpPr>
          <p:cNvPr id="10" name="矩形 9"/>
          <p:cNvSpPr/>
          <p:nvPr/>
        </p:nvSpPr>
        <p:spPr>
          <a:xfrm>
            <a:off x="2795905" y="3942715"/>
            <a:ext cx="1898015" cy="614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t>Deployment</a:t>
            </a:r>
            <a:endParaRPr lang="en-US" altLang="zh-CN" sz="1400"/>
          </a:p>
        </p:txBody>
      </p:sp>
      <p:sp>
        <p:nvSpPr>
          <p:cNvPr id="11" name="矩形 10"/>
          <p:cNvSpPr/>
          <p:nvPr/>
        </p:nvSpPr>
        <p:spPr>
          <a:xfrm>
            <a:off x="7705725" y="3836670"/>
            <a:ext cx="1898015" cy="614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Service</a:t>
            </a:r>
            <a:endParaRPr lang="en-US" altLang="zh-CN"/>
          </a:p>
        </p:txBody>
      </p:sp>
      <p:sp>
        <p:nvSpPr>
          <p:cNvPr id="12" name="椭圆 11"/>
          <p:cNvSpPr/>
          <p:nvPr/>
        </p:nvSpPr>
        <p:spPr>
          <a:xfrm>
            <a:off x="10111740" y="2800350"/>
            <a:ext cx="1121410" cy="863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latin typeface="宋体" panose="02010600030101010101" pitchFamily="2" charset="-122"/>
                <a:ea typeface="宋体" panose="02010600030101010101" pitchFamily="2" charset="-122"/>
                <a:cs typeface="宋体" panose="02010600030101010101" pitchFamily="2" charset="-122"/>
              </a:rPr>
              <a:t>Pod</a:t>
            </a:r>
            <a:r>
              <a:rPr lang="zh-CN" altLang="en-US" sz="1200">
                <a:latin typeface="宋体" panose="02010600030101010101" pitchFamily="2" charset="-122"/>
                <a:ea typeface="宋体" panose="02010600030101010101" pitchFamily="2" charset="-122"/>
                <a:cs typeface="宋体" panose="02010600030101010101" pitchFamily="2" charset="-122"/>
              </a:rPr>
              <a:t>客户端</a:t>
            </a:r>
            <a:endParaRPr lang="zh-CN" altLang="en-US" sz="1200">
              <a:latin typeface="宋体" panose="02010600030101010101" pitchFamily="2" charset="-122"/>
              <a:ea typeface="宋体" panose="02010600030101010101" pitchFamily="2" charset="-122"/>
              <a:cs typeface="宋体" panose="02010600030101010101" pitchFamily="2" charset="-122"/>
            </a:endParaRPr>
          </a:p>
        </p:txBody>
      </p:sp>
      <p:cxnSp>
        <p:nvCxnSpPr>
          <p:cNvPr id="13" name="曲线连接符 12"/>
          <p:cNvCxnSpPr>
            <a:stCxn id="12" idx="2"/>
            <a:endCxn id="11" idx="0"/>
          </p:cNvCxnSpPr>
          <p:nvPr/>
        </p:nvCxnSpPr>
        <p:spPr>
          <a:xfrm rot="10800000" flipV="1">
            <a:off x="8655050" y="3232150"/>
            <a:ext cx="1456690" cy="604520"/>
          </a:xfrm>
          <a:prstGeom prst="curvedConnector2">
            <a:avLst/>
          </a:prstGeom>
          <a:ln>
            <a:tailEnd type="arrow" w="med" len="med"/>
          </a:ln>
        </p:spPr>
        <p:style>
          <a:lnRef idx="1">
            <a:schemeClr val="dk1"/>
          </a:lnRef>
          <a:fillRef idx="0">
            <a:schemeClr val="dk1"/>
          </a:fillRef>
          <a:effectRef idx="0">
            <a:schemeClr val="dk1"/>
          </a:effectRef>
          <a:fontRef idx="minor">
            <a:schemeClr val="tx1"/>
          </a:fontRef>
        </p:style>
      </p:cxnSp>
      <p:sp>
        <p:nvSpPr>
          <p:cNvPr id="15" name="椭圆 14"/>
          <p:cNvSpPr/>
          <p:nvPr/>
        </p:nvSpPr>
        <p:spPr>
          <a:xfrm>
            <a:off x="3826510" y="5455920"/>
            <a:ext cx="1121410" cy="863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latin typeface="宋体" panose="02010600030101010101" pitchFamily="2" charset="-122"/>
                <a:ea typeface="宋体" panose="02010600030101010101" pitchFamily="2" charset="-122"/>
                <a:cs typeface="宋体" panose="02010600030101010101" pitchFamily="2" charset="-122"/>
              </a:rPr>
              <a:t>Pod</a:t>
            </a:r>
            <a:r>
              <a:rPr lang="zh-CN" altLang="en-US" sz="1200">
                <a:latin typeface="宋体" panose="02010600030101010101" pitchFamily="2" charset="-122"/>
                <a:ea typeface="宋体" panose="02010600030101010101" pitchFamily="2" charset="-122"/>
                <a:cs typeface="宋体" panose="02010600030101010101" pitchFamily="2" charset="-122"/>
              </a:rPr>
              <a:t>客户端</a:t>
            </a:r>
            <a:endParaRPr lang="zh-CN" altLang="en-US" sz="1200">
              <a:latin typeface="宋体" panose="02010600030101010101" pitchFamily="2" charset="-122"/>
              <a:ea typeface="宋体" panose="02010600030101010101" pitchFamily="2" charset="-122"/>
              <a:cs typeface="宋体" panose="02010600030101010101" pitchFamily="2" charset="-122"/>
            </a:endParaRPr>
          </a:p>
        </p:txBody>
      </p:sp>
      <p:sp>
        <p:nvSpPr>
          <p:cNvPr id="16" name="椭圆 15"/>
          <p:cNvSpPr/>
          <p:nvPr/>
        </p:nvSpPr>
        <p:spPr>
          <a:xfrm>
            <a:off x="5715000" y="5455920"/>
            <a:ext cx="1121410" cy="863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latin typeface="宋体" panose="02010600030101010101" pitchFamily="2" charset="-122"/>
                <a:ea typeface="宋体" panose="02010600030101010101" pitchFamily="2" charset="-122"/>
                <a:cs typeface="宋体" panose="02010600030101010101" pitchFamily="2" charset="-122"/>
              </a:rPr>
              <a:t>Pod</a:t>
            </a:r>
            <a:r>
              <a:rPr lang="zh-CN" altLang="en-US" sz="1200">
                <a:latin typeface="宋体" panose="02010600030101010101" pitchFamily="2" charset="-122"/>
                <a:ea typeface="宋体" panose="02010600030101010101" pitchFamily="2" charset="-122"/>
                <a:cs typeface="宋体" panose="02010600030101010101" pitchFamily="2" charset="-122"/>
              </a:rPr>
              <a:t>客户端</a:t>
            </a:r>
            <a:endParaRPr lang="zh-CN" altLang="en-US" sz="1200">
              <a:latin typeface="宋体" panose="02010600030101010101" pitchFamily="2" charset="-122"/>
              <a:ea typeface="宋体" panose="02010600030101010101" pitchFamily="2" charset="-122"/>
              <a:cs typeface="宋体" panose="02010600030101010101" pitchFamily="2" charset="-122"/>
            </a:endParaRPr>
          </a:p>
        </p:txBody>
      </p:sp>
      <p:sp>
        <p:nvSpPr>
          <p:cNvPr id="17" name="椭圆 16"/>
          <p:cNvSpPr/>
          <p:nvPr/>
        </p:nvSpPr>
        <p:spPr>
          <a:xfrm>
            <a:off x="7466965" y="5455920"/>
            <a:ext cx="1121410" cy="863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latin typeface="宋体" panose="02010600030101010101" pitchFamily="2" charset="-122"/>
                <a:ea typeface="宋体" panose="02010600030101010101" pitchFamily="2" charset="-122"/>
                <a:cs typeface="宋体" panose="02010600030101010101" pitchFamily="2" charset="-122"/>
              </a:rPr>
              <a:t>Pod</a:t>
            </a:r>
            <a:r>
              <a:rPr lang="zh-CN" altLang="en-US" sz="1200">
                <a:latin typeface="宋体" panose="02010600030101010101" pitchFamily="2" charset="-122"/>
                <a:ea typeface="宋体" panose="02010600030101010101" pitchFamily="2" charset="-122"/>
                <a:cs typeface="宋体" panose="02010600030101010101" pitchFamily="2" charset="-122"/>
              </a:rPr>
              <a:t>客户端</a:t>
            </a:r>
            <a:endParaRPr lang="zh-CN" altLang="en-US" sz="1200">
              <a:latin typeface="宋体" panose="02010600030101010101" pitchFamily="2" charset="-122"/>
              <a:ea typeface="宋体" panose="02010600030101010101" pitchFamily="2" charset="-122"/>
              <a:cs typeface="宋体" panose="02010600030101010101" pitchFamily="2" charset="-122"/>
            </a:endParaRPr>
          </a:p>
        </p:txBody>
      </p:sp>
      <p:sp>
        <p:nvSpPr>
          <p:cNvPr id="18" name="六边形 17"/>
          <p:cNvSpPr/>
          <p:nvPr/>
        </p:nvSpPr>
        <p:spPr>
          <a:xfrm>
            <a:off x="2992755" y="4557395"/>
            <a:ext cx="1504315" cy="42227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latin typeface="宋体" panose="02010600030101010101" pitchFamily="2" charset="-122"/>
                <a:ea typeface="宋体" panose="02010600030101010101" pitchFamily="2" charset="-122"/>
              </a:rPr>
              <a:t>标签选择器</a:t>
            </a:r>
            <a:endParaRPr lang="zh-CN" altLang="en-US" sz="1400">
              <a:latin typeface="宋体" panose="02010600030101010101" pitchFamily="2" charset="-122"/>
              <a:ea typeface="宋体" panose="02010600030101010101" pitchFamily="2" charset="-122"/>
            </a:endParaRPr>
          </a:p>
        </p:txBody>
      </p:sp>
      <p:sp>
        <p:nvSpPr>
          <p:cNvPr id="20" name="六边形 19"/>
          <p:cNvSpPr/>
          <p:nvPr/>
        </p:nvSpPr>
        <p:spPr>
          <a:xfrm>
            <a:off x="7955915" y="4451350"/>
            <a:ext cx="1504315" cy="42227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latin typeface="宋体" panose="02010600030101010101" pitchFamily="2" charset="-122"/>
                <a:ea typeface="宋体" panose="02010600030101010101" pitchFamily="2" charset="-122"/>
              </a:rPr>
              <a:t>标签选择器</a:t>
            </a:r>
            <a:endParaRPr lang="zh-CN" altLang="en-US" sz="1400">
              <a:latin typeface="宋体" panose="02010600030101010101" pitchFamily="2" charset="-122"/>
              <a:ea typeface="宋体" panose="02010600030101010101" pitchFamily="2" charset="-122"/>
            </a:endParaRPr>
          </a:p>
        </p:txBody>
      </p:sp>
      <p:sp>
        <p:nvSpPr>
          <p:cNvPr id="21" name="五边形 20"/>
          <p:cNvSpPr/>
          <p:nvPr/>
        </p:nvSpPr>
        <p:spPr>
          <a:xfrm>
            <a:off x="3334385" y="5532120"/>
            <a:ext cx="786130" cy="25844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latin typeface="宋体" panose="02010600030101010101" pitchFamily="2" charset="-122"/>
                <a:ea typeface="宋体" panose="02010600030101010101" pitchFamily="2" charset="-122"/>
              </a:rPr>
              <a:t>标签</a:t>
            </a:r>
            <a:endParaRPr lang="zh-CN" altLang="en-US" sz="1400">
              <a:latin typeface="宋体" panose="02010600030101010101" pitchFamily="2" charset="-122"/>
              <a:ea typeface="宋体" panose="02010600030101010101" pitchFamily="2" charset="-122"/>
            </a:endParaRPr>
          </a:p>
        </p:txBody>
      </p:sp>
      <p:sp>
        <p:nvSpPr>
          <p:cNvPr id="23" name="五边形 22"/>
          <p:cNvSpPr/>
          <p:nvPr/>
        </p:nvSpPr>
        <p:spPr>
          <a:xfrm>
            <a:off x="5206365" y="5532120"/>
            <a:ext cx="786130" cy="25844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latin typeface="宋体" panose="02010600030101010101" pitchFamily="2" charset="-122"/>
                <a:ea typeface="宋体" panose="02010600030101010101" pitchFamily="2" charset="-122"/>
              </a:rPr>
              <a:t>标签</a:t>
            </a:r>
            <a:endParaRPr lang="zh-CN" altLang="en-US" sz="1400">
              <a:latin typeface="宋体" panose="02010600030101010101" pitchFamily="2" charset="-122"/>
              <a:ea typeface="宋体" panose="02010600030101010101" pitchFamily="2" charset="-122"/>
            </a:endParaRPr>
          </a:p>
        </p:txBody>
      </p:sp>
      <p:sp>
        <p:nvSpPr>
          <p:cNvPr id="24" name="五边形 23"/>
          <p:cNvSpPr/>
          <p:nvPr/>
        </p:nvSpPr>
        <p:spPr>
          <a:xfrm>
            <a:off x="7045960" y="5532120"/>
            <a:ext cx="786130" cy="25844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latin typeface="宋体" panose="02010600030101010101" pitchFamily="2" charset="-122"/>
                <a:ea typeface="宋体" panose="02010600030101010101" pitchFamily="2" charset="-122"/>
              </a:rPr>
              <a:t>标签</a:t>
            </a:r>
            <a:endParaRPr lang="zh-CN" altLang="en-US" sz="1400">
              <a:latin typeface="宋体" panose="02010600030101010101" pitchFamily="2" charset="-122"/>
              <a:ea typeface="宋体" panose="02010600030101010101" pitchFamily="2" charset="-122"/>
            </a:endParaRPr>
          </a:p>
        </p:txBody>
      </p:sp>
      <p:cxnSp>
        <p:nvCxnSpPr>
          <p:cNvPr id="25" name="曲线连接符 24"/>
          <p:cNvCxnSpPr>
            <a:stCxn id="20" idx="2"/>
            <a:endCxn id="17" idx="0"/>
          </p:cNvCxnSpPr>
          <p:nvPr/>
        </p:nvCxnSpPr>
        <p:spPr>
          <a:xfrm rot="5400000">
            <a:off x="7753350" y="5147310"/>
            <a:ext cx="582295" cy="33655"/>
          </a:xfrm>
          <a:prstGeom prst="curvedConnector3">
            <a:avLst>
              <a:gd name="adj1" fmla="val 50055"/>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6" name="曲线连接符 25"/>
          <p:cNvCxnSpPr>
            <a:endCxn id="16" idx="0"/>
          </p:cNvCxnSpPr>
          <p:nvPr/>
        </p:nvCxnSpPr>
        <p:spPr>
          <a:xfrm rot="10800000" flipV="1">
            <a:off x="6275070" y="4879340"/>
            <a:ext cx="1812925" cy="575945"/>
          </a:xfrm>
          <a:prstGeom prst="curvedConnector2">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7" name="曲线连接符 26"/>
          <p:cNvCxnSpPr>
            <a:stCxn id="20" idx="2"/>
            <a:endCxn id="15" idx="0"/>
          </p:cNvCxnSpPr>
          <p:nvPr/>
        </p:nvCxnSpPr>
        <p:spPr>
          <a:xfrm rot="5400000">
            <a:off x="5933440" y="3327400"/>
            <a:ext cx="582295" cy="3674110"/>
          </a:xfrm>
          <a:prstGeom prst="curvedConnector3">
            <a:avLst>
              <a:gd name="adj1" fmla="val 50000"/>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8" name="曲线连接符 27"/>
          <p:cNvCxnSpPr>
            <a:stCxn id="18" idx="1"/>
            <a:endCxn id="15" idx="0"/>
          </p:cNvCxnSpPr>
          <p:nvPr/>
        </p:nvCxnSpPr>
        <p:spPr>
          <a:xfrm rot="5400000">
            <a:off x="4151313" y="5215573"/>
            <a:ext cx="476250" cy="4445"/>
          </a:xfrm>
          <a:prstGeom prst="curvedConnector3">
            <a:avLst>
              <a:gd name="adj1" fmla="val 49933"/>
            </a:avLst>
          </a:prstGeom>
          <a:ln w="12700" cmpd="sng">
            <a:solidFill>
              <a:schemeClr val="tx1"/>
            </a:solidFill>
            <a:prstDash val="sysDash"/>
            <a:tailEnd type="arrow" w="med" len="med"/>
          </a:ln>
        </p:spPr>
        <p:style>
          <a:lnRef idx="1">
            <a:schemeClr val="dk1"/>
          </a:lnRef>
          <a:fillRef idx="0">
            <a:schemeClr val="dk1"/>
          </a:fillRef>
          <a:effectRef idx="0">
            <a:schemeClr val="dk1"/>
          </a:effectRef>
          <a:fontRef idx="minor">
            <a:schemeClr val="tx1"/>
          </a:fontRef>
        </p:style>
      </p:cxnSp>
      <p:cxnSp>
        <p:nvCxnSpPr>
          <p:cNvPr id="29" name="曲线连接符 28"/>
          <p:cNvCxnSpPr>
            <a:stCxn id="18" idx="1"/>
            <a:endCxn id="16" idx="0"/>
          </p:cNvCxnSpPr>
          <p:nvPr/>
        </p:nvCxnSpPr>
        <p:spPr>
          <a:xfrm rot="5400000" flipV="1">
            <a:off x="5095558" y="4275773"/>
            <a:ext cx="476250" cy="1884045"/>
          </a:xfrm>
          <a:prstGeom prst="curvedConnector3">
            <a:avLst>
              <a:gd name="adj1" fmla="val 49933"/>
            </a:avLst>
          </a:prstGeom>
          <a:ln w="12700" cmpd="sng">
            <a:solidFill>
              <a:schemeClr val="tx1"/>
            </a:solidFill>
            <a:prstDash val="sysDot"/>
            <a:tailEnd type="arrow" w="med" len="med"/>
          </a:ln>
        </p:spPr>
        <p:style>
          <a:lnRef idx="1">
            <a:schemeClr val="dk1"/>
          </a:lnRef>
          <a:fillRef idx="0">
            <a:schemeClr val="dk1"/>
          </a:fillRef>
          <a:effectRef idx="0">
            <a:schemeClr val="dk1"/>
          </a:effectRef>
          <a:fontRef idx="minor">
            <a:schemeClr val="tx1"/>
          </a:fontRef>
        </p:style>
      </p:cxnSp>
      <p:cxnSp>
        <p:nvCxnSpPr>
          <p:cNvPr id="30" name="曲线连接符 29"/>
          <p:cNvCxnSpPr>
            <a:stCxn id="18" idx="1"/>
            <a:endCxn id="17" idx="0"/>
          </p:cNvCxnSpPr>
          <p:nvPr/>
        </p:nvCxnSpPr>
        <p:spPr>
          <a:xfrm rot="5400000" flipV="1">
            <a:off x="5971540" y="3399790"/>
            <a:ext cx="476250" cy="3636010"/>
          </a:xfrm>
          <a:prstGeom prst="curvedConnector3">
            <a:avLst>
              <a:gd name="adj1" fmla="val 50000"/>
            </a:avLst>
          </a:prstGeom>
          <a:ln w="12700" cmpd="sng">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9459595" y="5868035"/>
            <a:ext cx="1887855" cy="645160"/>
          </a:xfrm>
          <a:prstGeom prst="rect">
            <a:avLst/>
          </a:prstGeom>
          <a:noFill/>
        </p:spPr>
        <p:txBody>
          <a:bodyPr wrap="square" rtlCol="0">
            <a:spAutoFit/>
          </a:bodyPr>
          <a:p>
            <a:pPr algn="ctr"/>
            <a:r>
              <a:rPr lang="en-US" altLang="zh-CN">
                <a:latin typeface="宋体" panose="02010600030101010101" pitchFamily="2" charset="-122"/>
                <a:ea typeface="宋体" panose="02010600030101010101" pitchFamily="2" charset="-122"/>
              </a:rPr>
              <a:t>Kubernetes</a:t>
            </a:r>
            <a:br>
              <a:rPr lang="en-US" altLang="zh-CN">
                <a:latin typeface="宋体" panose="02010600030101010101" pitchFamily="2" charset="-122"/>
                <a:ea typeface="宋体" panose="02010600030101010101" pitchFamily="2" charset="-122"/>
              </a:rPr>
            </a:br>
            <a:r>
              <a:rPr lang="en-US" altLang="zh-CN">
                <a:latin typeface="宋体" panose="02010600030101010101" pitchFamily="2" charset="-122"/>
                <a:ea typeface="宋体" panose="02010600030101010101" pitchFamily="2" charset="-122"/>
              </a:rPr>
              <a:t>Cluster</a:t>
            </a:r>
            <a:endParaRPr lang="en-US" altLang="zh-CN">
              <a:latin typeface="宋体" panose="02010600030101010101" pitchFamily="2" charset="-122"/>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390015" y="796925"/>
            <a:ext cx="9144000" cy="518795"/>
          </a:xfrm>
        </p:spPr>
        <p:txBody>
          <a:bodyPr/>
          <a:p>
            <a:r>
              <a:rPr lang="en-US" altLang="zh-CN" sz="2800">
                <a:latin typeface="宋体" panose="02010600030101010101" pitchFamily="2" charset="-122"/>
                <a:ea typeface="宋体" panose="02010600030101010101" pitchFamily="2" charset="-122"/>
                <a:cs typeface="宋体" panose="02010600030101010101" pitchFamily="2" charset="-122"/>
              </a:rPr>
              <a:t>Kubernetes</a:t>
            </a:r>
            <a:r>
              <a:rPr lang="zh-CN" altLang="en-US" sz="2800">
                <a:latin typeface="宋体" panose="02010600030101010101" pitchFamily="2" charset="-122"/>
                <a:ea typeface="宋体" panose="02010600030101010101" pitchFamily="2" charset="-122"/>
                <a:cs typeface="宋体" panose="02010600030101010101" pitchFamily="2" charset="-122"/>
              </a:rPr>
              <a:t>系统</a:t>
            </a:r>
            <a:r>
              <a:rPr lang="zh-CN" altLang="en-US" sz="2800">
                <a:latin typeface="宋体" panose="02010600030101010101" pitchFamily="2" charset="-122"/>
                <a:ea typeface="宋体" panose="02010600030101010101" pitchFamily="2" charset="-122"/>
                <a:cs typeface="宋体" panose="02010600030101010101" pitchFamily="2" charset="-122"/>
              </a:rPr>
              <a:t>特性</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nvSpPr>
        <p:spPr>
          <a:xfrm>
            <a:off x="238760" y="1554480"/>
            <a:ext cx="11550015" cy="3969385"/>
          </a:xfrm>
          <a:prstGeom prst="rect">
            <a:avLst/>
          </a:prstGeom>
          <a:noFill/>
        </p:spPr>
        <p:txBody>
          <a:bodyPr wrap="square" rtlCol="0">
            <a:spAutoFit/>
          </a:bodyPr>
          <a:p>
            <a:r>
              <a:rPr lang="zh-CN" altLang="en-US"/>
              <a:t>以下</a:t>
            </a:r>
            <a:r>
              <a:rPr lang="zh-CN" altLang="en-US"/>
              <a:t>几大特性：</a:t>
            </a:r>
            <a:endParaRPr lang="zh-CN" altLang="en-US"/>
          </a:p>
          <a:p>
            <a:r>
              <a:rPr lang="zh-CN" altLang="en-US"/>
              <a:t>（</a:t>
            </a:r>
            <a:r>
              <a:rPr lang="en-US" altLang="zh-CN"/>
              <a:t>1</a:t>
            </a:r>
            <a:r>
              <a:rPr lang="zh-CN" altLang="en-US"/>
              <a:t>）：自动装箱。构建于容器之上，基于资源依赖及其他约束自动完成容器部署且不影响其可用性，并在同一节点通过调度机制混合运行关键型应用和非关键型应用的工作负载，以提升资源利用</a:t>
            </a:r>
            <a:r>
              <a:rPr lang="zh-CN" altLang="en-US"/>
              <a:t>率。</a:t>
            </a:r>
            <a:endParaRPr lang="zh-CN" altLang="en-US"/>
          </a:p>
          <a:p>
            <a:r>
              <a:rPr lang="zh-CN" altLang="en-US"/>
              <a:t>（</a:t>
            </a:r>
            <a:r>
              <a:rPr lang="en-US" altLang="zh-CN"/>
              <a:t>2</a:t>
            </a:r>
            <a:r>
              <a:rPr lang="zh-CN" altLang="en-US"/>
              <a:t>）：</a:t>
            </a:r>
            <a:r>
              <a:rPr lang="zh-CN" altLang="en-US">
                <a:solidFill>
                  <a:srgbClr val="FF0000"/>
                </a:solidFill>
              </a:rPr>
              <a:t>自我修复。</a:t>
            </a:r>
            <a:r>
              <a:rPr lang="zh-CN" altLang="en-US">
                <a:solidFill>
                  <a:schemeClr val="tx1"/>
                </a:solidFill>
              </a:rPr>
              <a:t>支持容器故障后自动重启、节点故障后重写调度到其他可用节点、健康状态检查失败后关闭容器并重新创建等自我修复机制。</a:t>
            </a:r>
            <a:br>
              <a:rPr lang="zh-CN" altLang="en-US">
                <a:solidFill>
                  <a:schemeClr val="tx1"/>
                </a:solidFill>
              </a:rPr>
            </a:br>
            <a:r>
              <a:rPr lang="zh-CN" altLang="en-US"/>
              <a:t>（</a:t>
            </a:r>
            <a:r>
              <a:rPr lang="en-US" altLang="zh-CN"/>
              <a:t>3</a:t>
            </a:r>
            <a:r>
              <a:rPr lang="zh-CN" altLang="en-US"/>
              <a:t>）：</a:t>
            </a:r>
            <a:r>
              <a:rPr lang="zh-CN" altLang="en-US">
                <a:solidFill>
                  <a:srgbClr val="FF0000"/>
                </a:solidFill>
              </a:rPr>
              <a:t>水平扩展。</a:t>
            </a:r>
            <a:r>
              <a:rPr lang="zh-CN" altLang="en-US">
                <a:solidFill>
                  <a:schemeClr val="tx1"/>
                </a:solidFill>
              </a:rPr>
              <a:t>集群资源扩展，如：内存、</a:t>
            </a:r>
            <a:r>
              <a:rPr lang="en-US" altLang="zh-CN">
                <a:solidFill>
                  <a:schemeClr val="tx1"/>
                </a:solidFill>
              </a:rPr>
              <a:t>CPU</a:t>
            </a:r>
            <a:r>
              <a:rPr lang="zh-CN" altLang="en-US">
                <a:solidFill>
                  <a:schemeClr val="tx1"/>
                </a:solidFill>
              </a:rPr>
              <a:t>。</a:t>
            </a:r>
            <a:endParaRPr lang="zh-CN" altLang="en-US">
              <a:solidFill>
                <a:schemeClr val="tx1"/>
              </a:solidFill>
            </a:endParaRPr>
          </a:p>
          <a:p>
            <a:r>
              <a:rPr lang="zh-CN" altLang="en-US"/>
              <a:t>（</a:t>
            </a:r>
            <a:r>
              <a:rPr lang="en-US" altLang="zh-CN"/>
              <a:t>4</a:t>
            </a:r>
            <a:r>
              <a:rPr lang="zh-CN" altLang="en-US"/>
              <a:t>）：</a:t>
            </a:r>
            <a:r>
              <a:rPr lang="zh-CN" altLang="en-US">
                <a:solidFill>
                  <a:srgbClr val="FF0000"/>
                </a:solidFill>
              </a:rPr>
              <a:t>服务发现与负载均衡。</a:t>
            </a:r>
            <a:r>
              <a:rPr lang="zh-CN" altLang="en-US">
                <a:solidFill>
                  <a:schemeClr val="tx1"/>
                </a:solidFill>
              </a:rPr>
              <a:t>通过附件</a:t>
            </a:r>
            <a:r>
              <a:rPr lang="en-US" altLang="zh-CN">
                <a:solidFill>
                  <a:schemeClr val="tx1"/>
                </a:solidFill>
              </a:rPr>
              <a:t>KubeDNS</a:t>
            </a:r>
            <a:r>
              <a:rPr lang="zh-CN" altLang="en-US">
                <a:solidFill>
                  <a:schemeClr val="tx1"/>
                </a:solidFill>
              </a:rPr>
              <a:t>为系统内置服务发现功能，为每个</a:t>
            </a:r>
            <a:r>
              <a:rPr lang="en-US" altLang="zh-CN">
                <a:solidFill>
                  <a:schemeClr val="tx1"/>
                </a:solidFill>
              </a:rPr>
              <a:t>Service</a:t>
            </a:r>
            <a:r>
              <a:rPr lang="zh-CN" altLang="en-US">
                <a:solidFill>
                  <a:schemeClr val="tx1"/>
                </a:solidFill>
              </a:rPr>
              <a:t>配置</a:t>
            </a:r>
            <a:r>
              <a:rPr lang="en-US" altLang="zh-CN">
                <a:solidFill>
                  <a:schemeClr val="tx1"/>
                </a:solidFill>
              </a:rPr>
              <a:t>DNS</a:t>
            </a:r>
            <a:r>
              <a:rPr lang="zh-CN" altLang="en-US">
                <a:solidFill>
                  <a:schemeClr val="tx1"/>
                </a:solidFill>
              </a:rPr>
              <a:t>名称，运行集群内的客户端直接使用此名称发出访问请求，而</a:t>
            </a:r>
            <a:r>
              <a:rPr lang="en-US" altLang="zh-CN">
                <a:solidFill>
                  <a:schemeClr val="tx1"/>
                </a:solidFill>
              </a:rPr>
              <a:t>Service</a:t>
            </a:r>
            <a:r>
              <a:rPr lang="zh-CN" altLang="en-US">
                <a:solidFill>
                  <a:schemeClr val="tx1"/>
                </a:solidFill>
              </a:rPr>
              <a:t>通过</a:t>
            </a:r>
            <a:r>
              <a:rPr lang="en-US" altLang="zh-CN">
                <a:solidFill>
                  <a:schemeClr val="tx1"/>
                </a:solidFill>
              </a:rPr>
              <a:t>iptables</a:t>
            </a:r>
            <a:r>
              <a:rPr lang="zh-CN" altLang="en-US">
                <a:solidFill>
                  <a:schemeClr val="tx1"/>
                </a:solidFill>
              </a:rPr>
              <a:t>或</a:t>
            </a:r>
            <a:r>
              <a:rPr lang="en-US" altLang="zh-CN">
                <a:solidFill>
                  <a:schemeClr val="tx1"/>
                </a:solidFill>
              </a:rPr>
              <a:t>ipvs</a:t>
            </a:r>
            <a:r>
              <a:rPr lang="zh-CN" altLang="en-US">
                <a:solidFill>
                  <a:schemeClr val="tx1"/>
                </a:solidFill>
              </a:rPr>
              <a:t>内置了负载均衡机制。</a:t>
            </a:r>
            <a:endParaRPr lang="zh-CN" altLang="en-US">
              <a:solidFill>
                <a:schemeClr val="tx1"/>
              </a:solidFill>
            </a:endParaRPr>
          </a:p>
          <a:p>
            <a:r>
              <a:rPr lang="zh-CN" altLang="en-US"/>
              <a:t>（</a:t>
            </a:r>
            <a:r>
              <a:rPr lang="en-US" altLang="zh-CN"/>
              <a:t>5</a:t>
            </a:r>
            <a:r>
              <a:rPr lang="zh-CN" altLang="en-US"/>
              <a:t>）：</a:t>
            </a:r>
            <a:r>
              <a:rPr lang="zh-CN" altLang="en-US">
                <a:solidFill>
                  <a:srgbClr val="FF0000"/>
                </a:solidFill>
              </a:rPr>
              <a:t>自动发布和回滚。</a:t>
            </a:r>
            <a:r>
              <a:rPr lang="zh-CN" altLang="en-US">
                <a:solidFill>
                  <a:schemeClr val="tx1"/>
                </a:solidFill>
              </a:rPr>
              <a:t>支持</a:t>
            </a:r>
            <a:r>
              <a:rPr lang="en-US" altLang="zh-CN">
                <a:solidFill>
                  <a:schemeClr val="tx1"/>
                </a:solidFill>
              </a:rPr>
              <a:t>“</a:t>
            </a:r>
            <a:r>
              <a:rPr lang="zh-CN" altLang="en-US">
                <a:solidFill>
                  <a:schemeClr val="tx1"/>
                </a:solidFill>
              </a:rPr>
              <a:t>灰度</a:t>
            </a:r>
            <a:r>
              <a:rPr lang="en-US" altLang="zh-CN">
                <a:solidFill>
                  <a:schemeClr val="tx1"/>
                </a:solidFill>
              </a:rPr>
              <a:t>”</a:t>
            </a:r>
            <a:r>
              <a:rPr lang="zh-CN" altLang="en-US">
                <a:solidFill>
                  <a:schemeClr val="tx1"/>
                </a:solidFill>
              </a:rPr>
              <a:t>更新，监控更新过程中应用程序的健康状态，以确保不会在同一时刻杀掉所有实例，而此过程中一旦有故障发生，它会立刻自动执行回滚</a:t>
            </a:r>
            <a:r>
              <a:rPr lang="zh-CN" altLang="en-US">
                <a:solidFill>
                  <a:schemeClr val="tx1"/>
                </a:solidFill>
              </a:rPr>
              <a:t>操作。</a:t>
            </a:r>
            <a:endParaRPr lang="zh-CN" altLang="en-US">
              <a:solidFill>
                <a:schemeClr val="tx1"/>
              </a:solidFill>
            </a:endParaRPr>
          </a:p>
          <a:p>
            <a:r>
              <a:rPr lang="zh-CN" altLang="en-US"/>
              <a:t>（</a:t>
            </a:r>
            <a:r>
              <a:rPr lang="en-US" altLang="zh-CN"/>
              <a:t>6</a:t>
            </a:r>
            <a:r>
              <a:rPr lang="zh-CN" altLang="en-US"/>
              <a:t>）：</a:t>
            </a:r>
            <a:r>
              <a:rPr lang="zh-CN" altLang="en-US">
                <a:solidFill>
                  <a:srgbClr val="FF0000"/>
                </a:solidFill>
              </a:rPr>
              <a:t>密钥和配置管理。</a:t>
            </a:r>
            <a:r>
              <a:rPr lang="en-US" altLang="zh-CN">
                <a:solidFill>
                  <a:schemeClr val="tx1"/>
                </a:solidFill>
              </a:rPr>
              <a:t>k8s</a:t>
            </a:r>
            <a:r>
              <a:rPr lang="zh-CN" altLang="en-US">
                <a:solidFill>
                  <a:schemeClr val="tx1"/>
                </a:solidFill>
              </a:rPr>
              <a:t>的</a:t>
            </a:r>
            <a:r>
              <a:rPr lang="en-US" altLang="zh-CN">
                <a:solidFill>
                  <a:schemeClr val="tx1"/>
                </a:solidFill>
              </a:rPr>
              <a:t>ConfigMap</a:t>
            </a:r>
            <a:r>
              <a:rPr lang="zh-CN" altLang="en-US">
                <a:solidFill>
                  <a:schemeClr val="tx1"/>
                </a:solidFill>
              </a:rPr>
              <a:t>实现了配置数据于</a:t>
            </a:r>
            <a:r>
              <a:rPr lang="en-US" altLang="zh-CN">
                <a:solidFill>
                  <a:schemeClr val="tx1"/>
                </a:solidFill>
              </a:rPr>
              <a:t>Docker</a:t>
            </a:r>
            <a:r>
              <a:rPr lang="zh-CN" altLang="en-US">
                <a:solidFill>
                  <a:schemeClr val="tx1"/>
                </a:solidFill>
              </a:rPr>
              <a:t>镜像解耦，需要时，仅对配置做出变更而无须重新构建</a:t>
            </a:r>
            <a:r>
              <a:rPr lang="en-US" altLang="zh-CN">
                <a:solidFill>
                  <a:schemeClr val="tx1"/>
                </a:solidFill>
              </a:rPr>
              <a:t>Docker</a:t>
            </a:r>
            <a:r>
              <a:rPr lang="zh-CN" altLang="en-US">
                <a:solidFill>
                  <a:schemeClr val="tx1"/>
                </a:solidFill>
              </a:rPr>
              <a:t>镜像。对于敏感数据，如用户名密码，</a:t>
            </a:r>
            <a:r>
              <a:rPr lang="en-US" altLang="zh-CN">
                <a:solidFill>
                  <a:schemeClr val="tx1"/>
                </a:solidFill>
              </a:rPr>
              <a:t>k8s</a:t>
            </a:r>
            <a:r>
              <a:rPr lang="zh-CN" altLang="en-US">
                <a:solidFill>
                  <a:schemeClr val="tx1"/>
                </a:solidFill>
              </a:rPr>
              <a:t>专门提供了</a:t>
            </a:r>
            <a:r>
              <a:rPr lang="en-US" altLang="zh-CN">
                <a:solidFill>
                  <a:schemeClr val="tx1"/>
                </a:solidFill>
              </a:rPr>
              <a:t>Secret</a:t>
            </a:r>
            <a:r>
              <a:rPr lang="zh-CN" altLang="en-US">
                <a:solidFill>
                  <a:schemeClr val="tx1"/>
                </a:solidFill>
              </a:rPr>
              <a:t>对象是依赖解耦，保障</a:t>
            </a:r>
            <a:r>
              <a:rPr lang="zh-CN" altLang="en-US">
                <a:solidFill>
                  <a:schemeClr val="tx1"/>
                </a:solidFill>
              </a:rPr>
              <a:t>安全。</a:t>
            </a:r>
            <a:endParaRPr lang="zh-CN" altLang="en-US">
              <a:solidFill>
                <a:schemeClr val="tx1"/>
              </a:solidFill>
            </a:endParaRPr>
          </a:p>
          <a:p>
            <a:r>
              <a:rPr lang="zh-CN" altLang="en-US"/>
              <a:t>（</a:t>
            </a:r>
            <a:r>
              <a:rPr lang="en-US" altLang="zh-CN"/>
              <a:t>7</a:t>
            </a:r>
            <a:r>
              <a:rPr lang="zh-CN" altLang="en-US"/>
              <a:t>）：存储</a:t>
            </a:r>
            <a:r>
              <a:rPr lang="zh-CN" altLang="en-US"/>
              <a:t>编排</a:t>
            </a:r>
            <a:endParaRPr lang="zh-CN" altLang="en-US"/>
          </a:p>
          <a:p>
            <a:r>
              <a:rPr lang="zh-CN" altLang="en-US"/>
              <a:t>（</a:t>
            </a:r>
            <a:r>
              <a:rPr lang="en-US" altLang="zh-CN"/>
              <a:t>8</a:t>
            </a:r>
            <a:r>
              <a:rPr lang="zh-CN" altLang="en-US"/>
              <a:t>）：批量</a:t>
            </a:r>
            <a:r>
              <a:rPr lang="zh-CN" altLang="en-US"/>
              <a:t>处理执行</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284480"/>
            <a:ext cx="9144000" cy="1292225"/>
          </a:xfrm>
        </p:spPr>
        <p:txBody>
          <a:bodyPr>
            <a:normAutofit/>
          </a:bodyPr>
          <a:p>
            <a:r>
              <a:rPr lang="en-US" altLang="zh-CN"/>
              <a:t>K8s</a:t>
            </a:r>
            <a:r>
              <a:rPr lang="zh-CN" altLang="en-US"/>
              <a:t>平台</a:t>
            </a:r>
            <a:r>
              <a:rPr lang="zh-CN" altLang="en-US"/>
              <a:t>管理方案</a:t>
            </a:r>
            <a:endParaRPr lang="zh-CN" altLang="en-US"/>
          </a:p>
        </p:txBody>
      </p:sp>
      <p:pic>
        <p:nvPicPr>
          <p:cNvPr id="100" name="图片 99"/>
          <p:cNvPicPr/>
          <p:nvPr/>
        </p:nvPicPr>
        <p:blipFill>
          <a:blip r:embed="rId1"/>
          <a:stretch>
            <a:fillRect/>
          </a:stretch>
        </p:blipFill>
        <p:spPr>
          <a:xfrm>
            <a:off x="2193925" y="3157855"/>
            <a:ext cx="2267585" cy="826770"/>
          </a:xfrm>
          <a:prstGeom prst="rect">
            <a:avLst/>
          </a:prstGeom>
          <a:noFill/>
          <a:ln w="9525">
            <a:noFill/>
          </a:ln>
        </p:spPr>
      </p:pic>
      <p:pic>
        <p:nvPicPr>
          <p:cNvPr id="101" name="图片 100"/>
          <p:cNvPicPr/>
          <p:nvPr/>
        </p:nvPicPr>
        <p:blipFill>
          <a:blip r:embed="rId2"/>
          <a:stretch>
            <a:fillRect/>
          </a:stretch>
        </p:blipFill>
        <p:spPr>
          <a:xfrm>
            <a:off x="7670165" y="2756535"/>
            <a:ext cx="2016760" cy="1630045"/>
          </a:xfrm>
          <a:prstGeom prst="rect">
            <a:avLst/>
          </a:prstGeom>
          <a:noFill/>
          <a:ln w="9525">
            <a:noFill/>
          </a:ln>
        </p:spPr>
      </p:pic>
      <p:sp>
        <p:nvSpPr>
          <p:cNvPr id="3" name="文本框 2"/>
          <p:cNvSpPr txBox="1"/>
          <p:nvPr/>
        </p:nvSpPr>
        <p:spPr>
          <a:xfrm>
            <a:off x="837565" y="1681480"/>
            <a:ext cx="4980940" cy="1476375"/>
          </a:xfrm>
          <a:prstGeom prst="rect">
            <a:avLst/>
          </a:prstGeom>
          <a:noFill/>
        </p:spPr>
        <p:txBody>
          <a:bodyPr wrap="square" rtlCol="0">
            <a:spAutoFit/>
          </a:bodyPr>
          <a:p>
            <a:r>
              <a:rPr lang="zh-CN" altLang="en-US"/>
              <a:t>开源：</a:t>
            </a:r>
            <a:br>
              <a:rPr lang="zh-CN" altLang="en-US"/>
            </a:br>
            <a:r>
              <a:rPr lang="en-US" altLang="zh-CN"/>
              <a:t>KubeSphere</a:t>
            </a:r>
            <a:r>
              <a:rPr lang="zh-CN" altLang="en-US"/>
              <a:t>（国内）</a:t>
            </a:r>
            <a:endParaRPr lang="zh-CN" altLang="en-US"/>
          </a:p>
          <a:p>
            <a:r>
              <a:rPr lang="zh-CN" altLang="en-US">
                <a:hlinkClick r:id="rId3" action="ppaction://hlinkfile"/>
              </a:rPr>
              <a:t>https://kubesphere.com.cn/</a:t>
            </a:r>
            <a:endParaRPr lang="zh-CN" altLang="en-US">
              <a:hlinkClick r:id="rId3" action="ppaction://hlinkfile"/>
            </a:endParaRPr>
          </a:p>
          <a:p>
            <a:r>
              <a:rPr lang="en-US" altLang="zh-CN">
                <a:sym typeface="+mn-ea"/>
              </a:rPr>
              <a:t>Rancher</a:t>
            </a:r>
            <a:r>
              <a:rPr lang="zh-CN" altLang="en-US">
                <a:sym typeface="+mn-ea"/>
              </a:rPr>
              <a:t>（国外）</a:t>
            </a:r>
            <a:br>
              <a:rPr lang="zh-CN" altLang="en-US"/>
            </a:br>
            <a:r>
              <a:rPr lang="zh-CN" altLang="en-US">
                <a:hlinkClick r:id="rId4" action="ppaction://hlinkfile"/>
              </a:rPr>
              <a:t>https://www.rancher.cn/</a:t>
            </a:r>
            <a:endParaRPr lang="zh-CN" altLang="en-US"/>
          </a:p>
        </p:txBody>
      </p:sp>
      <p:sp>
        <p:nvSpPr>
          <p:cNvPr id="4" name="文本框 3"/>
          <p:cNvSpPr txBox="1"/>
          <p:nvPr/>
        </p:nvSpPr>
        <p:spPr>
          <a:xfrm>
            <a:off x="894715" y="4180205"/>
            <a:ext cx="4295140" cy="2584450"/>
          </a:xfrm>
          <a:prstGeom prst="rect">
            <a:avLst/>
          </a:prstGeom>
          <a:noFill/>
        </p:spPr>
        <p:txBody>
          <a:bodyPr wrap="square" rtlCol="0">
            <a:spAutoFit/>
          </a:bodyPr>
          <a:p>
            <a:r>
              <a:rPr lang="zh-CN" altLang="en-US"/>
              <a:t>云厂商</a:t>
            </a:r>
            <a:endParaRPr lang="zh-CN" altLang="en-US"/>
          </a:p>
          <a:p>
            <a:r>
              <a:rPr lang="en-US" altLang="zh-CN"/>
              <a:t>AWS</a:t>
            </a:r>
            <a:r>
              <a:rPr lang="zh-CN" altLang="en-US"/>
              <a:t>的</a:t>
            </a:r>
            <a:r>
              <a:rPr lang="en-US" altLang="zh-CN"/>
              <a:t>EKS</a:t>
            </a:r>
            <a:r>
              <a:rPr lang="zh-CN" altLang="en-US"/>
              <a:t>：</a:t>
            </a:r>
            <a:br>
              <a:rPr lang="zh-CN" altLang="en-US"/>
            </a:br>
            <a:r>
              <a:rPr lang="zh-CN" altLang="en-US">
                <a:hlinkClick r:id="rId5" action="ppaction://hlinkfile"/>
              </a:rPr>
              <a:t>https://aws.amazon.com/cn/eks/</a:t>
            </a:r>
            <a:br>
              <a:rPr lang="zh-CN" altLang="en-US"/>
            </a:br>
            <a:r>
              <a:rPr lang="zh-CN" altLang="en-US">
                <a:sym typeface="+mn-ea"/>
              </a:rPr>
              <a:t>阿里的</a:t>
            </a:r>
            <a:r>
              <a:rPr lang="en-US" altLang="zh-CN">
                <a:sym typeface="+mn-ea"/>
              </a:rPr>
              <a:t>ACK</a:t>
            </a:r>
            <a:r>
              <a:rPr lang="zh-CN" altLang="en-US">
                <a:sym typeface="+mn-ea"/>
              </a:rPr>
              <a:t>：</a:t>
            </a:r>
            <a:br>
              <a:rPr lang="zh-CN" altLang="en-US">
                <a:sym typeface="+mn-ea"/>
              </a:rPr>
            </a:br>
            <a:r>
              <a:rPr lang="zh-CN" altLang="en-US">
                <a:sym typeface="+mn-ea"/>
                <a:hlinkClick r:id="rId5" action="ppaction://hlinkfile"/>
              </a:rPr>
              <a:t>https://www.aliyun.com/product/kubernetes</a:t>
            </a:r>
            <a:endParaRPr lang="zh-CN" altLang="en-US"/>
          </a:p>
          <a:p>
            <a:r>
              <a:rPr lang="zh-CN" altLang="en-US">
                <a:sym typeface="+mn-ea"/>
              </a:rPr>
              <a:t>腾讯的</a:t>
            </a:r>
            <a:r>
              <a:rPr lang="en-US" altLang="zh-CN">
                <a:sym typeface="+mn-ea"/>
              </a:rPr>
              <a:t>TKE</a:t>
            </a:r>
            <a:r>
              <a:rPr lang="zh-CN" altLang="en-US">
                <a:sym typeface="+mn-ea"/>
              </a:rPr>
              <a:t>：</a:t>
            </a:r>
            <a:endParaRPr lang="zh-CN" altLang="en-US"/>
          </a:p>
          <a:p>
            <a:r>
              <a:rPr lang="zh-CN" altLang="en-US">
                <a:sym typeface="+mn-ea"/>
                <a:hlinkClick r:id="rId6" action="ppaction://hlinkfile"/>
              </a:rPr>
              <a:t>https://cloud.tencent.com/product/tke</a:t>
            </a:r>
            <a:endParaRPr lang="zh-CN" altLang="en-US"/>
          </a:p>
          <a:p>
            <a:r>
              <a:rPr lang="zh-CN" altLang="en-US"/>
              <a:t>华为的</a:t>
            </a:r>
            <a:r>
              <a:rPr lang="en-US" altLang="zh-CN"/>
              <a:t>CCE</a:t>
            </a:r>
            <a:endParaRPr lang="en-US" altLang="zh-CN"/>
          </a:p>
        </p:txBody>
      </p:sp>
      <p:pic>
        <p:nvPicPr>
          <p:cNvPr id="5" name="图片 4"/>
          <p:cNvPicPr>
            <a:picLocks noChangeAspect="1"/>
          </p:cNvPicPr>
          <p:nvPr/>
        </p:nvPicPr>
        <p:blipFill>
          <a:blip r:embed="rId7"/>
          <a:stretch>
            <a:fillRect/>
          </a:stretch>
        </p:blipFill>
        <p:spPr>
          <a:xfrm>
            <a:off x="7346315" y="4788535"/>
            <a:ext cx="1589405" cy="149415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2073593"/>
            <a:ext cx="9144000" cy="2387600"/>
          </a:xfrm>
        </p:spPr>
        <p:txBody>
          <a:bodyPr>
            <a:normAutofit/>
          </a:bodyPr>
          <a:p>
            <a:r>
              <a:rPr lang="zh-CN" altLang="en-US">
                <a:latin typeface="宋体" panose="02010600030101010101" pitchFamily="2" charset="-122"/>
                <a:ea typeface="宋体" panose="02010600030101010101" pitchFamily="2" charset="-122"/>
                <a:cs typeface="宋体" panose="02010600030101010101" pitchFamily="2" charset="-122"/>
              </a:rPr>
              <a:t>基础篇</a:t>
            </a:r>
            <a:br>
              <a:rPr lang="zh-CN" altLang="en-US">
                <a:latin typeface="宋体" panose="02010600030101010101" pitchFamily="2" charset="-122"/>
                <a:ea typeface="宋体" panose="02010600030101010101" pitchFamily="2" charset="-122"/>
                <a:cs typeface="宋体" panose="02010600030101010101" pitchFamily="2" charset="-122"/>
              </a:rPr>
            </a:br>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27330" y="199390"/>
            <a:ext cx="11669395" cy="2030095"/>
          </a:xfrm>
          <a:prstGeom prst="rect">
            <a:avLst/>
          </a:prstGeom>
          <a:noFill/>
        </p:spPr>
        <p:txBody>
          <a:bodyPr wrap="square" rtlCol="0">
            <a:spAutoFit/>
          </a:bodyPr>
          <a:p>
            <a:pPr algn="ctr"/>
            <a:r>
              <a:rPr lang="zh-CN" altLang="en-US">
                <a:latin typeface="宋体" panose="02010600030101010101" pitchFamily="2" charset="-122"/>
                <a:ea typeface="宋体" panose="02010600030101010101" pitchFamily="2" charset="-122"/>
              </a:rPr>
              <a:t>容器与容器编排系统</a:t>
            </a:r>
            <a:br>
              <a:rPr lang="zh-CN" altLang="en-US">
                <a:latin typeface="宋体" panose="02010600030101010101" pitchFamily="2" charset="-122"/>
                <a:ea typeface="宋体" panose="02010600030101010101" pitchFamily="2" charset="-122"/>
              </a:rPr>
            </a:br>
            <a:endParaRPr lang="zh-CN" altLang="en-US">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sym typeface="+mn-ea"/>
              </a:rPr>
              <a:t>容器技术</a:t>
            </a:r>
            <a:br>
              <a:rPr lang="zh-CN" altLang="en-US">
                <a:latin typeface="宋体" panose="02010600030101010101" pitchFamily="2" charset="-122"/>
                <a:ea typeface="宋体" panose="02010600030101010101" pitchFamily="2" charset="-122"/>
              </a:rPr>
            </a:br>
            <a:r>
              <a:rPr lang="en-US" altLang="zh-CN">
                <a:latin typeface="宋体" panose="02010600030101010101" pitchFamily="2" charset="-122"/>
                <a:ea typeface="宋体" panose="02010600030101010101" pitchFamily="2" charset="-122"/>
              </a:rPr>
              <a:t>Docker</a:t>
            </a:r>
            <a:r>
              <a:rPr lang="zh-CN" altLang="en-US">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代表）：容器、</a:t>
            </a:r>
            <a:r>
              <a:rPr lang="zh-CN" altLang="en-US">
                <a:solidFill>
                  <a:srgbClr val="FF0000"/>
                </a:solidFill>
                <a:latin typeface="宋体" panose="02010600030101010101" pitchFamily="2" charset="-122"/>
                <a:ea typeface="宋体" panose="02010600030101010101" pitchFamily="2" charset="-122"/>
              </a:rPr>
              <a:t>镜像</a:t>
            </a:r>
            <a:r>
              <a:rPr lang="zh-CN" altLang="en-US">
                <a:latin typeface="宋体" panose="02010600030101010101" pitchFamily="2" charset="-122"/>
                <a:ea typeface="宋体" panose="02010600030101010101" pitchFamily="2" charset="-122"/>
              </a:rPr>
              <a:t>、镜像仓库</a:t>
            </a:r>
            <a:endParaRPr lang="zh-CN" altLang="en-US">
              <a:latin typeface="宋体" panose="02010600030101010101" pitchFamily="2" charset="-122"/>
              <a:ea typeface="宋体" panose="02010600030101010101" pitchFamily="2" charset="-122"/>
            </a:endParaRPr>
          </a:p>
          <a:p>
            <a:endParaRPr lang="zh-CN" altLang="en-US">
              <a:latin typeface="宋体" panose="02010600030101010101" pitchFamily="2" charset="-122"/>
              <a:ea typeface="宋体" panose="02010600030101010101" pitchFamily="2" charset="-122"/>
            </a:endParaRPr>
          </a:p>
          <a:p>
            <a:br>
              <a:rPr lang="zh-CN" altLang="en-US">
                <a:latin typeface="宋体" panose="02010600030101010101" pitchFamily="2" charset="-122"/>
                <a:ea typeface="宋体" panose="02010600030101010101" pitchFamily="2" charset="-122"/>
              </a:rPr>
            </a:br>
            <a:endParaRPr lang="zh-CN" altLang="en-US">
              <a:latin typeface="宋体" panose="02010600030101010101" pitchFamily="2" charset="-122"/>
              <a:ea typeface="宋体" panose="02010600030101010101" pitchFamily="2" charset="-122"/>
            </a:endParaRPr>
          </a:p>
        </p:txBody>
      </p:sp>
      <p:pic>
        <p:nvPicPr>
          <p:cNvPr id="100" name="图片 99"/>
          <p:cNvPicPr/>
          <p:nvPr/>
        </p:nvPicPr>
        <p:blipFill>
          <a:blip r:embed="rId1"/>
          <a:stretch>
            <a:fillRect/>
          </a:stretch>
        </p:blipFill>
        <p:spPr>
          <a:xfrm>
            <a:off x="1523365" y="1451293"/>
            <a:ext cx="9353550" cy="4981575"/>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98755" y="332740"/>
            <a:ext cx="11839575" cy="4799965"/>
          </a:xfrm>
          <a:prstGeom prst="rect">
            <a:avLst/>
          </a:prstGeom>
          <a:noFill/>
        </p:spPr>
        <p:txBody>
          <a:bodyPr wrap="square" rtlCol="0">
            <a:spAutoFit/>
          </a:bodyPr>
          <a:p>
            <a:r>
              <a:rPr lang="en-US" altLang="zh-CN">
                <a:latin typeface="宋体" panose="02010600030101010101" pitchFamily="2" charset="-122"/>
                <a:ea typeface="宋体" panose="02010600030101010101" pitchFamily="2" charset="-122"/>
                <a:cs typeface="宋体" panose="02010600030101010101" pitchFamily="2" charset="-122"/>
              </a:rPr>
              <a:t>OCI</a:t>
            </a:r>
            <a:r>
              <a:rPr lang="zh-CN" altLang="en-US">
                <a:latin typeface="宋体" panose="02010600030101010101" pitchFamily="2" charset="-122"/>
                <a:ea typeface="宋体" panose="02010600030101010101" pitchFamily="2" charset="-122"/>
                <a:cs typeface="宋体" panose="02010600030101010101" pitchFamily="2" charset="-122"/>
              </a:rPr>
              <a:t>与容器运行时</a:t>
            </a:r>
            <a:endParaRPr lang="zh-CN" altLang="en-US">
              <a:latin typeface="宋体" panose="02010600030101010101" pitchFamily="2" charset="-122"/>
              <a:ea typeface="宋体" panose="02010600030101010101" pitchFamily="2" charset="-122"/>
              <a:cs typeface="宋体" panose="02010600030101010101" pitchFamily="2" charset="-122"/>
            </a:endParaRPr>
          </a:p>
          <a:p>
            <a:br>
              <a:rPr lang="zh-CN" altLang="en-US">
                <a:latin typeface="宋体" panose="02010600030101010101" pitchFamily="2" charset="-122"/>
                <a:ea typeface="宋体" panose="02010600030101010101" pitchFamily="2" charset="-122"/>
                <a:cs typeface="宋体" panose="02010600030101010101" pitchFamily="2" charset="-122"/>
              </a:rPr>
            </a:b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OCI</a:t>
            </a:r>
            <a:r>
              <a:rPr lang="zh-CN" altLang="en-US">
                <a:latin typeface="宋体" panose="02010600030101010101" pitchFamily="2" charset="-122"/>
                <a:ea typeface="宋体" panose="02010600030101010101" pitchFamily="2" charset="-122"/>
                <a:cs typeface="宋体" panose="02010600030101010101" pitchFamily="2" charset="-122"/>
              </a:rPr>
              <a:t>（Open Container Initiative，开放工业标准）的</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容器运行时规范</a:t>
            </a:r>
            <a:r>
              <a:rPr lang="zh-CN" altLang="en-US">
                <a:latin typeface="宋体" panose="02010600030101010101" pitchFamily="2" charset="-122"/>
                <a:ea typeface="宋体" panose="02010600030101010101" pitchFamily="2" charset="-122"/>
                <a:cs typeface="宋体" panose="02010600030101010101" pitchFamily="2" charset="-122"/>
              </a:rPr>
              <a:t>设定的标准定义了容器运行状态的描述，以及运行时需要提供的容器管理功能，例如创建、删除和查看等操作。容器运行时规范不受上层结构绑定，不受限于任何特定操作系统、硬件、CPU架构或公有云等，从而允许任何人遵循该标准开发应用容器技术。</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Kubernetes节点的</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底层</a:t>
            </a:r>
            <a:r>
              <a:rPr lang="zh-CN" altLang="en-US">
                <a:latin typeface="宋体" panose="02010600030101010101" pitchFamily="2" charset="-122"/>
                <a:ea typeface="宋体" panose="02010600030101010101" pitchFamily="2" charset="-122"/>
                <a:cs typeface="宋体" panose="02010600030101010101" pitchFamily="2" charset="-122"/>
                <a:sym typeface="+mn-ea"/>
              </a:rPr>
              <a:t>由一个叫做</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容器运行时的软件</a:t>
            </a:r>
            <a:r>
              <a:rPr lang="zh-CN" altLang="en-US">
                <a:latin typeface="宋体" panose="02010600030101010101" pitchFamily="2" charset="-122"/>
                <a:ea typeface="宋体" panose="02010600030101010101" pitchFamily="2" charset="-122"/>
                <a:cs typeface="宋体" panose="02010600030101010101" pitchFamily="2" charset="-122"/>
                <a:sym typeface="+mn-ea"/>
              </a:rPr>
              <a:t>进行支撑，它负责比如</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启停容器、控制容器</a:t>
            </a:r>
            <a:r>
              <a:rPr lang="zh-CN" altLang="en-US">
                <a:latin typeface="宋体" panose="02010600030101010101" pitchFamily="2" charset="-122"/>
                <a:ea typeface="宋体" panose="02010600030101010101" pitchFamily="2" charset="-122"/>
                <a:cs typeface="宋体" panose="02010600030101010101" pitchFamily="2" charset="-122"/>
                <a:sym typeface="+mn-ea"/>
              </a:rPr>
              <a:t>这样的事情。最广为人知的容器运行时当属Docker，但它不是唯一的。</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符合规范的容器运行时：</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微软雅黑" panose="020B0503020204020204" charset="-122"/>
                <a:ea typeface="微软雅黑" panose="020B0503020204020204" charset="-122"/>
                <a:cs typeface="宋体" panose="02010600030101010101" pitchFamily="2" charset="-122"/>
              </a:rPr>
              <a:t>①</a:t>
            </a:r>
            <a:r>
              <a:rPr lang="zh-CN" altLang="en-US">
                <a:latin typeface="宋体" panose="02010600030101010101" pitchFamily="2" charset="-122"/>
                <a:ea typeface="宋体" panose="02010600030101010101" pitchFamily="2" charset="-122"/>
                <a:cs typeface="宋体" panose="02010600030101010101" pitchFamily="2" charset="-122"/>
              </a:rPr>
              <a:t>runc， </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docker默认的运行时</a:t>
            </a:r>
            <a:r>
              <a:rPr lang="zh-CN" altLang="en-US">
                <a:latin typeface="宋体" panose="02010600030101010101" pitchFamily="2" charset="-122"/>
                <a:ea typeface="宋体" panose="02010600030101010101" pitchFamily="2" charset="-122"/>
                <a:cs typeface="宋体" panose="02010600030101010101" pitchFamily="2" charset="-122"/>
              </a:rPr>
              <a:t>，与宿主机共享内核，利用cgroup做资源隔离，安全性不是很高，由于内核共享，性能最好</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微软雅黑" panose="020B0503020204020204" charset="-122"/>
                <a:ea typeface="微软雅黑" panose="020B0503020204020204" charset="-122"/>
                <a:cs typeface="宋体" panose="02010600030101010101" pitchFamily="2" charset="-122"/>
              </a:rPr>
              <a:t>②</a:t>
            </a:r>
            <a:r>
              <a:rPr lang="zh-CN" altLang="en-US">
                <a:latin typeface="宋体" panose="02010600030101010101" pitchFamily="2" charset="-122"/>
                <a:ea typeface="宋体" panose="02010600030101010101" pitchFamily="2" charset="-122"/>
                <a:cs typeface="宋体" panose="02010600030101010101" pitchFamily="2" charset="-122"/>
              </a:rPr>
              <a:t>runv，基于hypervisor的容器运行时，有自己单独的内核，安全性好很多</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微软雅黑" panose="020B0503020204020204" charset="-122"/>
                <a:ea typeface="微软雅黑" panose="020B0503020204020204" charset="-122"/>
                <a:cs typeface="宋体" panose="02010600030101010101" pitchFamily="2" charset="-122"/>
              </a:rPr>
              <a:t>③</a:t>
            </a:r>
            <a:r>
              <a:rPr lang="zh-CN" altLang="en-US">
                <a:latin typeface="宋体" panose="02010600030101010101" pitchFamily="2" charset="-122"/>
                <a:ea typeface="宋体" panose="02010600030101010101" pitchFamily="2" charset="-122"/>
                <a:cs typeface="宋体" panose="02010600030101010101" pitchFamily="2" charset="-122"/>
              </a:rPr>
              <a:t>kata，被蚂蚁收了，号称“容器的速度，虚拟机的安全”，貌似是基于runv做的</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微软雅黑" panose="020B0503020204020204" charset="-122"/>
                <a:ea typeface="微软雅黑" panose="020B0503020204020204" charset="-122"/>
                <a:cs typeface="宋体" panose="02010600030101010101" pitchFamily="2" charset="-122"/>
              </a:rPr>
              <a:t>④</a:t>
            </a:r>
            <a:r>
              <a:rPr lang="zh-CN" altLang="en-US">
                <a:latin typeface="宋体" panose="02010600030101010101" pitchFamily="2" charset="-122"/>
                <a:ea typeface="宋体" panose="02010600030101010101" pitchFamily="2" charset="-122"/>
                <a:cs typeface="宋体" panose="02010600030101010101" pitchFamily="2" charset="-122"/>
              </a:rPr>
              <a:t>gvisor，谷歌搞的，比runc安全，比VM性能要好。有一个用户空间的内核，会拦截应用程序的系统调用，目前没有实现所有的系统调用，因此不是所有的应用都可以运行</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42240" y="151765"/>
            <a:ext cx="11906885" cy="6739255"/>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为什么需要容器编排系统？</a:t>
            </a:r>
            <a:endParaRPr lang="zh-CN" altLang="en-US">
              <a:latin typeface="宋体" panose="02010600030101010101" pitchFamily="2" charset="-122"/>
              <a:ea typeface="宋体" panose="02010600030101010101" pitchFamily="2" charset="-122"/>
            </a:endParaRPr>
          </a:p>
          <a:p>
            <a:endParaRPr lang="zh-CN" altLang="en-US">
              <a:latin typeface="宋体" panose="02010600030101010101" pitchFamily="2" charset="-122"/>
              <a:ea typeface="宋体" panose="02010600030101010101" pitchFamily="2" charset="-122"/>
            </a:endParaRPr>
          </a:p>
          <a:p>
            <a:endParaRPr lang="zh-CN" altLang="en-US">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rPr>
              <a:t>几个或者十几个，部署、管理、维护，没</a:t>
            </a:r>
            <a:r>
              <a:rPr lang="zh-CN" altLang="en-US">
                <a:latin typeface="宋体" panose="02010600030101010101" pitchFamily="2" charset="-122"/>
                <a:ea typeface="宋体" panose="02010600030101010101" pitchFamily="2" charset="-122"/>
              </a:rPr>
              <a:t>太大问题。</a:t>
            </a:r>
            <a:endParaRPr lang="zh-CN" altLang="en-US">
              <a:latin typeface="宋体" panose="02010600030101010101" pitchFamily="2" charset="-122"/>
              <a:ea typeface="宋体" panose="02010600030101010101" pitchFamily="2" charset="-122"/>
            </a:endParaRPr>
          </a:p>
          <a:p>
            <a:endParaRPr lang="zh-CN" altLang="en-US">
              <a:latin typeface="宋体" panose="02010600030101010101" pitchFamily="2" charset="-122"/>
              <a:ea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rPr>
              <a:t>上千个容器呢？</a:t>
            </a:r>
            <a:endParaRPr lang="zh-CN" altLang="en-US">
              <a:solidFill>
                <a:srgbClr val="FF0000"/>
              </a:solidFill>
              <a:latin typeface="宋体" panose="02010600030101010101" pitchFamily="2" charset="-122"/>
              <a:ea typeface="宋体" panose="02010600030101010101" pitchFamily="2" charset="-122"/>
            </a:endParaRPr>
          </a:p>
          <a:p>
            <a:endParaRPr lang="zh-CN" altLang="en-US">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rPr>
              <a:t>需要</a:t>
            </a:r>
            <a:r>
              <a:rPr lang="zh-CN" altLang="en-US">
                <a:latin typeface="宋体" panose="02010600030101010101" pitchFamily="2" charset="-122"/>
                <a:ea typeface="宋体" panose="02010600030101010101" pitchFamily="2" charset="-122"/>
                <a:sym typeface="+mn-ea"/>
              </a:rPr>
              <a:t>容器编排</a:t>
            </a:r>
            <a:endParaRPr lang="zh-CN" altLang="en-US">
              <a:latin typeface="宋体" panose="02010600030101010101" pitchFamily="2" charset="-122"/>
              <a:ea typeface="宋体" panose="02010600030101010101" pitchFamily="2" charset="-122"/>
            </a:endParaRPr>
          </a:p>
          <a:p>
            <a:endParaRPr lang="zh-CN" altLang="en-US">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rPr>
              <a:t>容器编排是</a:t>
            </a:r>
            <a:r>
              <a:rPr lang="zh-CN" altLang="en-US">
                <a:latin typeface="宋体" panose="02010600030101010101" pitchFamily="2" charset="-122"/>
                <a:ea typeface="宋体" panose="02010600030101010101" pitchFamily="2" charset="-122"/>
              </a:rPr>
              <a:t>指自动化容器应用的部署、管理、扩展与联网的一系列管控操作，能够控制和自动化许多任务，包括调度和部署容器、在容器之间分配资源、扩缩容器应用规模、在主机不可用或资源不足时将容器从一台主机迁移到其他主机、负载均衡以及监视容器和主机的运行状况</a:t>
            </a:r>
            <a:r>
              <a:rPr lang="zh-CN" altLang="en-US">
                <a:latin typeface="宋体" panose="02010600030101010101" pitchFamily="2" charset="-122"/>
                <a:ea typeface="宋体" panose="02010600030101010101" pitchFamily="2" charset="-122"/>
              </a:rPr>
              <a:t>等。</a:t>
            </a:r>
            <a:endParaRPr lang="zh-CN" altLang="en-US">
              <a:latin typeface="宋体" panose="02010600030101010101" pitchFamily="2" charset="-122"/>
              <a:ea typeface="宋体" panose="02010600030101010101" pitchFamily="2" charset="-122"/>
            </a:endParaRPr>
          </a:p>
          <a:p>
            <a:endParaRPr lang="zh-CN" altLang="en-US">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sym typeface="+mn-ea"/>
              </a:rPr>
              <a:t>容器编排系统：</a:t>
            </a:r>
            <a:endParaRPr lang="zh-CN" altLang="en-US">
              <a:latin typeface="宋体" panose="02010600030101010101" pitchFamily="2" charset="-122"/>
              <a:ea typeface="宋体" panose="02010600030101010101" pitchFamily="2" charset="-122"/>
              <a:sym typeface="+mn-ea"/>
            </a:endParaRPr>
          </a:p>
          <a:p>
            <a:r>
              <a:rPr lang="zh-CN" altLang="en-US">
                <a:latin typeface="宋体" panose="02010600030101010101" pitchFamily="2" charset="-122"/>
                <a:ea typeface="宋体" panose="02010600030101010101" pitchFamily="2" charset="-122"/>
                <a:sym typeface="+mn-ea"/>
              </a:rPr>
              <a:t>集群管理与基础设施抽象</a:t>
            </a:r>
            <a:endParaRPr lang="zh-CN" altLang="en-US">
              <a:latin typeface="宋体" panose="02010600030101010101" pitchFamily="2" charset="-122"/>
              <a:ea typeface="宋体" panose="02010600030101010101" pitchFamily="2" charset="-122"/>
              <a:sym typeface="+mn-ea"/>
            </a:endParaRPr>
          </a:p>
          <a:p>
            <a:r>
              <a:rPr lang="zh-CN" altLang="en-US">
                <a:latin typeface="宋体" panose="02010600030101010101" pitchFamily="2" charset="-122"/>
                <a:ea typeface="宋体" panose="02010600030101010101" pitchFamily="2" charset="-122"/>
                <a:sym typeface="+mn-ea"/>
              </a:rPr>
              <a:t>资源分配和优化</a:t>
            </a:r>
            <a:endParaRPr lang="zh-CN" altLang="en-US">
              <a:latin typeface="宋体" panose="02010600030101010101" pitchFamily="2" charset="-122"/>
              <a:ea typeface="宋体" panose="02010600030101010101" pitchFamily="2" charset="-122"/>
              <a:sym typeface="+mn-ea"/>
            </a:endParaRPr>
          </a:p>
          <a:p>
            <a:r>
              <a:rPr lang="zh-CN" altLang="en-US">
                <a:latin typeface="宋体" panose="02010600030101010101" pitchFamily="2" charset="-122"/>
                <a:ea typeface="宋体" panose="02010600030101010101" pitchFamily="2" charset="-122"/>
                <a:sym typeface="+mn-ea"/>
              </a:rPr>
              <a:t>应用部署</a:t>
            </a:r>
            <a:endParaRPr lang="zh-CN" altLang="en-US">
              <a:latin typeface="宋体" panose="02010600030101010101" pitchFamily="2" charset="-122"/>
              <a:ea typeface="宋体" panose="02010600030101010101" pitchFamily="2" charset="-122"/>
              <a:sym typeface="+mn-ea"/>
            </a:endParaRPr>
          </a:p>
          <a:p>
            <a:r>
              <a:rPr lang="zh-CN" altLang="en-US">
                <a:latin typeface="宋体" panose="02010600030101010101" pitchFamily="2" charset="-122"/>
                <a:ea typeface="宋体" panose="02010600030101010101" pitchFamily="2" charset="-122"/>
                <a:sym typeface="+mn-ea"/>
              </a:rPr>
              <a:t>应用伸缩</a:t>
            </a:r>
            <a:endParaRPr lang="zh-CN" altLang="en-US">
              <a:latin typeface="宋体" panose="02010600030101010101" pitchFamily="2" charset="-122"/>
              <a:ea typeface="宋体" panose="02010600030101010101" pitchFamily="2" charset="-122"/>
              <a:sym typeface="+mn-ea"/>
            </a:endParaRPr>
          </a:p>
          <a:p>
            <a:r>
              <a:rPr lang="zh-CN" altLang="en-US">
                <a:latin typeface="宋体" panose="02010600030101010101" pitchFamily="2" charset="-122"/>
                <a:ea typeface="宋体" panose="02010600030101010101" pitchFamily="2" charset="-122"/>
                <a:sym typeface="+mn-ea"/>
              </a:rPr>
              <a:t>服务可用性</a:t>
            </a:r>
            <a:endParaRPr lang="zh-CN" altLang="en-US">
              <a:latin typeface="宋体" panose="02010600030101010101" pitchFamily="2" charset="-122"/>
              <a:ea typeface="宋体" panose="02010600030101010101" pitchFamily="2" charset="-122"/>
              <a:sym typeface="+mn-ea"/>
            </a:endParaRPr>
          </a:p>
          <a:p>
            <a:endParaRPr lang="zh-CN" altLang="en-US">
              <a:latin typeface="宋体" panose="02010600030101010101" pitchFamily="2" charset="-122"/>
              <a:ea typeface="宋体" panose="02010600030101010101" pitchFamily="2" charset="-122"/>
            </a:endParaRPr>
          </a:p>
          <a:p>
            <a:r>
              <a:rPr lang="en-US" altLang="zh-CN">
                <a:solidFill>
                  <a:srgbClr val="FF0000"/>
                </a:solidFill>
                <a:latin typeface="宋体" panose="02010600030101010101" pitchFamily="2" charset="-122"/>
                <a:ea typeface="宋体" panose="02010600030101010101" pitchFamily="2" charset="-122"/>
              </a:rPr>
              <a:t>Kubernetes</a:t>
            </a:r>
            <a:r>
              <a:rPr lang="zh-CN" altLang="en-US">
                <a:latin typeface="宋体" panose="02010600030101010101" pitchFamily="2" charset="-122"/>
                <a:ea typeface="宋体" panose="02010600030101010101" pitchFamily="2" charset="-122"/>
              </a:rPr>
              <a:t>、</a:t>
            </a:r>
            <a:r>
              <a:rPr lang="en-US" altLang="zh-CN">
                <a:latin typeface="宋体" panose="02010600030101010101" pitchFamily="2" charset="-122"/>
                <a:ea typeface="宋体" panose="02010600030101010101" pitchFamily="2" charset="-122"/>
              </a:rPr>
              <a:t>Mesos</a:t>
            </a:r>
            <a:r>
              <a:rPr lang="zh-CN" altLang="en-US">
                <a:latin typeface="宋体" panose="02010600030101010101" pitchFamily="2" charset="-122"/>
                <a:ea typeface="宋体" panose="02010600030101010101" pitchFamily="2" charset="-122"/>
              </a:rPr>
              <a:t>、</a:t>
            </a:r>
            <a:r>
              <a:rPr lang="en-US" altLang="zh-CN">
                <a:latin typeface="宋体" panose="02010600030101010101" pitchFamily="2" charset="-122"/>
                <a:ea typeface="宋体" panose="02010600030101010101" pitchFamily="2" charset="-122"/>
              </a:rPr>
              <a:t>Docker Swarm</a:t>
            </a:r>
            <a:endParaRPr lang="en-US" altLang="zh-CN">
              <a:latin typeface="宋体" panose="02010600030101010101" pitchFamily="2" charset="-122"/>
              <a:ea typeface="宋体" panose="02010600030101010101" pitchFamily="2" charset="-122"/>
            </a:endParaRPr>
          </a:p>
          <a:p>
            <a:endParaRPr lang="en-US" altLang="zh-CN">
              <a:latin typeface="宋体" panose="02010600030101010101" pitchFamily="2" charset="-122"/>
              <a:ea typeface="宋体" panose="02010600030101010101" pitchFamily="2" charset="-122"/>
            </a:endParaRPr>
          </a:p>
          <a:p>
            <a:br>
              <a:rPr lang="zh-CN" altLang="en-US">
                <a:latin typeface="宋体" panose="02010600030101010101" pitchFamily="2" charset="-122"/>
                <a:ea typeface="宋体" panose="02010600030101010101" pitchFamily="2" charset="-122"/>
              </a:rPr>
            </a:br>
            <a:endParaRPr lang="zh-CN" altLang="en-US" b="1">
              <a:solidFill>
                <a:srgbClr val="FF0000"/>
              </a:solidFill>
              <a:latin typeface="宋体" panose="02010600030101010101" pitchFamily="2" charset="-122"/>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04775" y="183515"/>
            <a:ext cx="11674475" cy="3230245"/>
          </a:xfrm>
          <a:prstGeom prst="rect">
            <a:avLst/>
          </a:prstGeom>
          <a:noFill/>
        </p:spPr>
        <p:txBody>
          <a:bodyPr wrap="square" rtlCol="0">
            <a:spAutoFit/>
          </a:bodyPr>
          <a:p>
            <a:pPr algn="ctr"/>
            <a:r>
              <a:rPr lang="en-US" altLang="zh-CN" sz="2400" b="1">
                <a:latin typeface="宋体" panose="02010600030101010101" pitchFamily="2" charset="-122"/>
                <a:ea typeface="宋体" panose="02010600030101010101" pitchFamily="2" charset="-122"/>
                <a:sym typeface="+mn-ea"/>
              </a:rPr>
              <a:t>Kubernetes</a:t>
            </a:r>
            <a:r>
              <a:rPr lang="zh-CN" altLang="en-US" sz="2400" b="1">
                <a:latin typeface="宋体" panose="02010600030101010101" pitchFamily="2" charset="-122"/>
                <a:ea typeface="宋体" panose="02010600030101010101" pitchFamily="2" charset="-122"/>
                <a:sym typeface="+mn-ea"/>
              </a:rPr>
              <a:t>基础</a:t>
            </a:r>
            <a:br>
              <a:rPr lang="zh-CN" altLang="en-US" b="1">
                <a:latin typeface="宋体" panose="02010600030101010101" pitchFamily="2" charset="-122"/>
                <a:ea typeface="宋体" panose="02010600030101010101" pitchFamily="2" charset="-122"/>
                <a:sym typeface="+mn-ea"/>
              </a:rPr>
            </a:br>
            <a:endParaRPr lang="zh-CN" altLang="en-US">
              <a:latin typeface="宋体" panose="02010600030101010101" pitchFamily="2" charset="-122"/>
              <a:ea typeface="宋体" panose="02010600030101010101" pitchFamily="2" charset="-122"/>
              <a:sym typeface="+mn-ea"/>
            </a:endParaRPr>
          </a:p>
          <a:p>
            <a:r>
              <a:rPr lang="en-US" altLang="zh-CN">
                <a:latin typeface="宋体" panose="02010600030101010101" pitchFamily="2" charset="-122"/>
                <a:ea typeface="宋体" panose="02010600030101010101" pitchFamily="2" charset="-122"/>
                <a:sym typeface="+mn-ea"/>
              </a:rPr>
              <a:t>Kubernetes</a:t>
            </a:r>
            <a:r>
              <a:rPr lang="zh-CN" altLang="en-US">
                <a:latin typeface="宋体" panose="02010600030101010101" pitchFamily="2" charset="-122"/>
                <a:ea typeface="宋体" panose="02010600030101010101" pitchFamily="2" charset="-122"/>
                <a:sym typeface="+mn-ea"/>
              </a:rPr>
              <a:t>集群概述</a:t>
            </a:r>
            <a:endParaRPr lang="zh-CN" altLang="en-US">
              <a:latin typeface="宋体" panose="02010600030101010101" pitchFamily="2" charset="-122"/>
              <a:ea typeface="宋体" panose="02010600030101010101" pitchFamily="2" charset="-122"/>
              <a:sym typeface="+mn-ea"/>
            </a:endParaRPr>
          </a:p>
          <a:p>
            <a:endParaRPr lang="zh-CN" altLang="en-US">
              <a:latin typeface="宋体" panose="02010600030101010101" pitchFamily="2" charset="-122"/>
              <a:ea typeface="宋体" panose="02010600030101010101" pitchFamily="2" charset="-122"/>
              <a:sym typeface="+mn-ea"/>
            </a:endParaRPr>
          </a:p>
          <a:p>
            <a:r>
              <a:rPr lang="zh-CN" altLang="en-US">
                <a:latin typeface="宋体" panose="02010600030101010101" pitchFamily="2" charset="-122"/>
                <a:ea typeface="宋体" panose="02010600030101010101" pitchFamily="2" charset="-122"/>
                <a:sym typeface="+mn-ea"/>
              </a:rPr>
              <a:t>跨多主机的容器编排平台，使用</a:t>
            </a:r>
            <a:r>
              <a:rPr lang="zh-CN" altLang="en-US">
                <a:solidFill>
                  <a:srgbClr val="FF0000"/>
                </a:solidFill>
                <a:latin typeface="宋体" panose="02010600030101010101" pitchFamily="2" charset="-122"/>
                <a:ea typeface="宋体" panose="02010600030101010101" pitchFamily="2" charset="-122"/>
                <a:sym typeface="+mn-ea"/>
              </a:rPr>
              <a:t>共享网络</a:t>
            </a:r>
            <a:r>
              <a:rPr lang="zh-CN" altLang="en-US">
                <a:latin typeface="宋体" panose="02010600030101010101" pitchFamily="2" charset="-122"/>
                <a:ea typeface="宋体" panose="02010600030101010101" pitchFamily="2" charset="-122"/>
                <a:sym typeface="+mn-ea"/>
              </a:rPr>
              <a:t>将多个主机（物理机或虚拟机）构建成统一的集群。</a:t>
            </a:r>
            <a:endParaRPr lang="zh-CN" altLang="en-US">
              <a:latin typeface="宋体" panose="02010600030101010101" pitchFamily="2" charset="-122"/>
              <a:ea typeface="宋体" panose="02010600030101010101" pitchFamily="2" charset="-122"/>
              <a:sym typeface="+mn-ea"/>
            </a:endParaRPr>
          </a:p>
          <a:p>
            <a:r>
              <a:rPr lang="zh-CN" altLang="en-US">
                <a:latin typeface="宋体" panose="02010600030101010101" pitchFamily="2" charset="-122"/>
                <a:ea typeface="宋体" panose="02010600030101010101" pitchFamily="2" charset="-122"/>
                <a:sym typeface="+mn-ea"/>
              </a:rPr>
              <a:t>典型的</a:t>
            </a:r>
            <a:r>
              <a:rPr lang="en-US" altLang="zh-CN">
                <a:latin typeface="宋体" panose="02010600030101010101" pitchFamily="2" charset="-122"/>
                <a:ea typeface="宋体" panose="02010600030101010101" pitchFamily="2" charset="-122"/>
                <a:sym typeface="+mn-ea"/>
              </a:rPr>
              <a:t>Server-Client</a:t>
            </a:r>
            <a:r>
              <a:rPr lang="zh-CN" altLang="en-US">
                <a:latin typeface="宋体" panose="02010600030101010101" pitchFamily="2" charset="-122"/>
                <a:ea typeface="宋体" panose="02010600030101010101" pitchFamily="2" charset="-122"/>
                <a:sym typeface="+mn-ea"/>
              </a:rPr>
              <a:t>二层</a:t>
            </a:r>
            <a:r>
              <a:rPr lang="zh-CN" altLang="en-US">
                <a:latin typeface="宋体" panose="02010600030101010101" pitchFamily="2" charset="-122"/>
                <a:ea typeface="宋体" panose="02010600030101010101" pitchFamily="2" charset="-122"/>
                <a:sym typeface="+mn-ea"/>
              </a:rPr>
              <a:t>架构。</a:t>
            </a:r>
            <a:endParaRPr lang="zh-CN" altLang="en-US">
              <a:latin typeface="宋体" panose="02010600030101010101" pitchFamily="2" charset="-122"/>
              <a:ea typeface="宋体" panose="02010600030101010101" pitchFamily="2" charset="-122"/>
              <a:sym typeface="+mn-ea"/>
            </a:endParaRPr>
          </a:p>
          <a:p>
            <a:r>
              <a:rPr lang="en-US" altLang="zh-CN">
                <a:latin typeface="宋体" panose="02010600030101010101" pitchFamily="2" charset="-122"/>
                <a:ea typeface="宋体" panose="02010600030101010101" pitchFamily="2" charset="-122"/>
                <a:sym typeface="+mn-ea"/>
              </a:rPr>
              <a:t>Master</a:t>
            </a:r>
            <a:r>
              <a:rPr lang="zh-CN" altLang="en-US">
                <a:latin typeface="宋体" panose="02010600030101010101" pitchFamily="2" charset="-122"/>
                <a:ea typeface="宋体" panose="02010600030101010101" pitchFamily="2" charset="-122"/>
                <a:sym typeface="+mn-ea"/>
              </a:rPr>
              <a:t>（主节点），</a:t>
            </a:r>
            <a:r>
              <a:rPr lang="zh-CN" altLang="en-US">
                <a:solidFill>
                  <a:srgbClr val="FF0000"/>
                </a:solidFill>
                <a:latin typeface="宋体" panose="02010600030101010101" pitchFamily="2" charset="-122"/>
                <a:ea typeface="宋体" panose="02010600030101010101" pitchFamily="2" charset="-122"/>
                <a:sym typeface="+mn-ea"/>
              </a:rPr>
              <a:t>作为控制中心负责管理整个集群系统。（脑力输出</a:t>
            </a:r>
            <a:r>
              <a:rPr lang="zh-CN" altLang="en-US">
                <a:solidFill>
                  <a:srgbClr val="FF0000"/>
                </a:solidFill>
                <a:latin typeface="宋体" panose="02010600030101010101" pitchFamily="2" charset="-122"/>
                <a:ea typeface="宋体" panose="02010600030101010101" pitchFamily="2" charset="-122"/>
                <a:sym typeface="+mn-ea"/>
              </a:rPr>
              <a:t>者）</a:t>
            </a:r>
            <a:endParaRPr lang="zh-CN" altLang="en-US">
              <a:latin typeface="宋体" panose="02010600030101010101" pitchFamily="2" charset="-122"/>
              <a:ea typeface="宋体" panose="02010600030101010101" pitchFamily="2" charset="-122"/>
              <a:sym typeface="+mn-ea"/>
            </a:endParaRPr>
          </a:p>
          <a:p>
            <a:r>
              <a:rPr lang="en-US" altLang="zh-CN">
                <a:latin typeface="宋体" panose="02010600030101010101" pitchFamily="2" charset="-122"/>
                <a:ea typeface="宋体" panose="02010600030101010101" pitchFamily="2" charset="-122"/>
                <a:sym typeface="+mn-ea"/>
              </a:rPr>
              <a:t>Worker Node</a:t>
            </a:r>
            <a:r>
              <a:rPr lang="zh-CN" altLang="en-US">
                <a:latin typeface="宋体" panose="02010600030101010101" pitchFamily="2" charset="-122"/>
                <a:ea typeface="宋体" panose="02010600030101010101" pitchFamily="2" charset="-122"/>
                <a:sym typeface="+mn-ea"/>
              </a:rPr>
              <a:t>（工作节点），使用本地和外部资源接收请求并以</a:t>
            </a:r>
            <a:r>
              <a:rPr lang="en-US" altLang="zh-CN">
                <a:solidFill>
                  <a:srgbClr val="FF0000"/>
                </a:solidFill>
                <a:latin typeface="宋体" panose="02010600030101010101" pitchFamily="2" charset="-122"/>
                <a:ea typeface="宋体" panose="02010600030101010101" pitchFamily="2" charset="-122"/>
                <a:sym typeface="+mn-ea"/>
              </a:rPr>
              <a:t>Pod</a:t>
            </a:r>
            <a:r>
              <a:rPr lang="zh-CN" altLang="en-US">
                <a:latin typeface="宋体" panose="02010600030101010101" pitchFamily="2" charset="-122"/>
                <a:ea typeface="宋体" panose="02010600030101010101" pitchFamily="2" charset="-122"/>
                <a:sym typeface="+mn-ea"/>
              </a:rPr>
              <a:t>（容器集）形式运行</a:t>
            </a:r>
            <a:r>
              <a:rPr lang="zh-CN" altLang="en-US">
                <a:solidFill>
                  <a:srgbClr val="FF0000"/>
                </a:solidFill>
                <a:latin typeface="宋体" panose="02010600030101010101" pitchFamily="2" charset="-122"/>
                <a:ea typeface="宋体" panose="02010600030101010101" pitchFamily="2" charset="-122"/>
                <a:sym typeface="+mn-ea"/>
              </a:rPr>
              <a:t>工作负载。（体力输出者）</a:t>
            </a:r>
            <a:endParaRPr lang="zh-CN" altLang="en-US">
              <a:latin typeface="宋体" panose="02010600030101010101" pitchFamily="2" charset="-122"/>
              <a:ea typeface="宋体" panose="02010600030101010101" pitchFamily="2" charset="-122"/>
              <a:sym typeface="+mn-ea"/>
            </a:endParaRPr>
          </a:p>
          <a:p>
            <a:endParaRPr lang="zh-CN" altLang="en-US">
              <a:latin typeface="宋体" panose="02010600030101010101" pitchFamily="2" charset="-122"/>
              <a:ea typeface="宋体" panose="02010600030101010101" pitchFamily="2" charset="-122"/>
              <a:sym typeface="+mn-ea"/>
            </a:endParaRPr>
          </a:p>
          <a:p>
            <a:endParaRPr lang="zh-CN" altLang="en-US">
              <a:latin typeface="宋体" panose="02010600030101010101" pitchFamily="2" charset="-122"/>
              <a:ea typeface="宋体" panose="02010600030101010101" pitchFamily="2" charset="-122"/>
              <a:sym typeface="+mn-ea"/>
            </a:endParaRPr>
          </a:p>
          <a:p>
            <a:endParaRPr lang="zh-CN" altLang="en-US">
              <a:latin typeface="宋体" panose="02010600030101010101" pitchFamily="2" charset="-122"/>
              <a:ea typeface="宋体" panose="02010600030101010101" pitchFamily="2" charset="-122"/>
              <a:sym typeface="+mn-ea"/>
            </a:endParaRPr>
          </a:p>
        </p:txBody>
      </p:sp>
      <p:sp>
        <p:nvSpPr>
          <p:cNvPr id="5" name="矩形 4"/>
          <p:cNvSpPr/>
          <p:nvPr/>
        </p:nvSpPr>
        <p:spPr>
          <a:xfrm>
            <a:off x="1052830" y="5129530"/>
            <a:ext cx="1332230" cy="977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Master</a:t>
            </a:r>
            <a:endParaRPr lang="en-US" altLang="zh-CN"/>
          </a:p>
        </p:txBody>
      </p:sp>
      <p:sp>
        <p:nvSpPr>
          <p:cNvPr id="6" name="矩形 5"/>
          <p:cNvSpPr/>
          <p:nvPr/>
        </p:nvSpPr>
        <p:spPr>
          <a:xfrm>
            <a:off x="3768725" y="5129530"/>
            <a:ext cx="1332230" cy="977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Worker node</a:t>
            </a:r>
            <a:endParaRPr lang="en-US" altLang="zh-CN"/>
          </a:p>
        </p:txBody>
      </p:sp>
      <p:sp>
        <p:nvSpPr>
          <p:cNvPr id="8" name="矩形 7"/>
          <p:cNvSpPr/>
          <p:nvPr/>
        </p:nvSpPr>
        <p:spPr>
          <a:xfrm>
            <a:off x="6695440" y="5129530"/>
            <a:ext cx="1332230" cy="977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ym typeface="+mn-ea"/>
              </a:rPr>
              <a:t>Worker node</a:t>
            </a:r>
            <a:endParaRPr lang="zh-CN" altLang="en-US"/>
          </a:p>
        </p:txBody>
      </p:sp>
      <p:sp>
        <p:nvSpPr>
          <p:cNvPr id="10" name="七角星 9"/>
          <p:cNvSpPr/>
          <p:nvPr/>
        </p:nvSpPr>
        <p:spPr>
          <a:xfrm>
            <a:off x="3768725" y="3026410"/>
            <a:ext cx="5626735" cy="1944370"/>
          </a:xfrm>
          <a:prstGeom prst="star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椭圆 10"/>
          <p:cNvSpPr/>
          <p:nvPr/>
        </p:nvSpPr>
        <p:spPr>
          <a:xfrm>
            <a:off x="4697730" y="3740150"/>
            <a:ext cx="1177925" cy="5175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Pod</a:t>
            </a:r>
            <a:endParaRPr lang="en-US" altLang="zh-CN"/>
          </a:p>
        </p:txBody>
      </p:sp>
      <p:sp>
        <p:nvSpPr>
          <p:cNvPr id="12" name="椭圆 11"/>
          <p:cNvSpPr/>
          <p:nvPr/>
        </p:nvSpPr>
        <p:spPr>
          <a:xfrm>
            <a:off x="5875655" y="4020820"/>
            <a:ext cx="1177925" cy="5175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Pod</a:t>
            </a:r>
            <a:endParaRPr lang="en-US" altLang="zh-CN"/>
          </a:p>
        </p:txBody>
      </p:sp>
      <p:sp>
        <p:nvSpPr>
          <p:cNvPr id="13" name="椭圆 12"/>
          <p:cNvSpPr/>
          <p:nvPr/>
        </p:nvSpPr>
        <p:spPr>
          <a:xfrm>
            <a:off x="5875655" y="3222625"/>
            <a:ext cx="1177925" cy="5175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Pod</a:t>
            </a:r>
            <a:endParaRPr lang="en-US" altLang="zh-CN"/>
          </a:p>
        </p:txBody>
      </p:sp>
      <p:sp>
        <p:nvSpPr>
          <p:cNvPr id="14" name="椭圆 13"/>
          <p:cNvSpPr/>
          <p:nvPr/>
        </p:nvSpPr>
        <p:spPr>
          <a:xfrm>
            <a:off x="7053580" y="3739515"/>
            <a:ext cx="1177925" cy="5175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Pod</a:t>
            </a:r>
            <a:endParaRPr lang="en-US" altLang="zh-CN"/>
          </a:p>
        </p:txBody>
      </p:sp>
      <p:sp>
        <p:nvSpPr>
          <p:cNvPr id="15" name="矩形 14"/>
          <p:cNvSpPr/>
          <p:nvPr/>
        </p:nvSpPr>
        <p:spPr>
          <a:xfrm>
            <a:off x="5269865" y="5129530"/>
            <a:ext cx="1332230" cy="977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ym typeface="+mn-ea"/>
              </a:rPr>
              <a:t>Worker node</a:t>
            </a:r>
            <a:endParaRPr lang="zh-CN" altLang="en-US"/>
          </a:p>
        </p:txBody>
      </p:sp>
      <p:sp>
        <p:nvSpPr>
          <p:cNvPr id="16" name="矩形 15"/>
          <p:cNvSpPr/>
          <p:nvPr/>
        </p:nvSpPr>
        <p:spPr>
          <a:xfrm>
            <a:off x="8204200" y="5129530"/>
            <a:ext cx="1332230" cy="977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ym typeface="+mn-ea"/>
              </a:rPr>
              <a:t>Worker node</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555808" y="212090"/>
            <a:ext cx="2722880" cy="460375"/>
          </a:xfrm>
          <a:prstGeom prst="rect">
            <a:avLst/>
          </a:prstGeom>
          <a:noFill/>
        </p:spPr>
        <p:txBody>
          <a:bodyPr wrap="none" rtlCol="0">
            <a:spAutoFit/>
          </a:bodyPr>
          <a:p>
            <a:pPr algn="ctr"/>
            <a:r>
              <a:rPr lang="en-US" altLang="zh-CN" sz="2400">
                <a:latin typeface="宋体" panose="02010600030101010101" pitchFamily="2" charset="-122"/>
                <a:ea typeface="宋体" panose="02010600030101010101" pitchFamily="2" charset="-122"/>
                <a:cs typeface="宋体" panose="02010600030101010101" pitchFamily="2" charset="-122"/>
              </a:rPr>
              <a:t>Kubernetes</a:t>
            </a:r>
            <a:r>
              <a:rPr lang="zh-CN" altLang="en-US" sz="2000">
                <a:latin typeface="宋体" panose="02010600030101010101" pitchFamily="2" charset="-122"/>
                <a:ea typeface="宋体" panose="02010600030101010101" pitchFamily="2" charset="-122"/>
                <a:cs typeface="宋体" panose="02010600030101010101" pitchFamily="2" charset="-122"/>
              </a:rPr>
              <a:t>系统组件</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
        <p:nvSpPr>
          <p:cNvPr id="2" name="矩形 1"/>
          <p:cNvSpPr/>
          <p:nvPr/>
        </p:nvSpPr>
        <p:spPr>
          <a:xfrm>
            <a:off x="651510" y="1544955"/>
            <a:ext cx="3718560" cy="405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矩形 2"/>
          <p:cNvSpPr/>
          <p:nvPr/>
        </p:nvSpPr>
        <p:spPr>
          <a:xfrm>
            <a:off x="6501765" y="1544955"/>
            <a:ext cx="5365115" cy="405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929005" y="1697990"/>
            <a:ext cx="1169035" cy="368300"/>
          </a:xfrm>
          <a:prstGeom prst="rect">
            <a:avLst/>
          </a:prstGeom>
          <a:noFill/>
        </p:spPr>
        <p:txBody>
          <a:bodyPr wrap="square" rtlCol="0">
            <a:spAutoFit/>
          </a:bodyPr>
          <a:p>
            <a:r>
              <a:rPr lang="en-US" altLang="zh-CN">
                <a:latin typeface="宋体" panose="02010600030101010101" pitchFamily="2" charset="-122"/>
                <a:ea typeface="宋体" panose="02010600030101010101" pitchFamily="2" charset="-122"/>
              </a:rPr>
              <a:t>Master</a:t>
            </a:r>
            <a:endParaRPr lang="en-US" altLang="zh-CN">
              <a:latin typeface="宋体" panose="02010600030101010101" pitchFamily="2" charset="-122"/>
              <a:ea typeface="宋体" panose="02010600030101010101" pitchFamily="2" charset="-122"/>
            </a:endParaRPr>
          </a:p>
        </p:txBody>
      </p:sp>
      <p:sp>
        <p:nvSpPr>
          <p:cNvPr id="7" name="圆角矩形 6"/>
          <p:cNvSpPr/>
          <p:nvPr/>
        </p:nvSpPr>
        <p:spPr>
          <a:xfrm>
            <a:off x="828040" y="2665730"/>
            <a:ext cx="1371600" cy="4108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t>kube-</a:t>
            </a:r>
            <a:r>
              <a:rPr lang="en-US" altLang="zh-CN" sz="1000">
                <a:latin typeface="宋体" panose="02010600030101010101" pitchFamily="2" charset="-122"/>
                <a:ea typeface="宋体" panose="02010600030101010101" pitchFamily="2" charset="-122"/>
              </a:rPr>
              <a:t>scheduler</a:t>
            </a:r>
            <a:endParaRPr lang="en-US" altLang="zh-CN" sz="1000">
              <a:latin typeface="宋体" panose="02010600030101010101" pitchFamily="2" charset="-122"/>
              <a:ea typeface="宋体" panose="02010600030101010101" pitchFamily="2" charset="-122"/>
            </a:endParaRPr>
          </a:p>
        </p:txBody>
      </p:sp>
      <p:sp>
        <p:nvSpPr>
          <p:cNvPr id="9" name="圆角矩形 8"/>
          <p:cNvSpPr/>
          <p:nvPr/>
        </p:nvSpPr>
        <p:spPr>
          <a:xfrm>
            <a:off x="2708910" y="2665730"/>
            <a:ext cx="1371600" cy="4108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t>kube-</a:t>
            </a:r>
            <a:r>
              <a:rPr lang="en-US" altLang="zh-CN" sz="1000">
                <a:latin typeface="宋体" panose="02010600030101010101" pitchFamily="2" charset="-122"/>
                <a:ea typeface="宋体" panose="02010600030101010101" pitchFamily="2" charset="-122"/>
              </a:rPr>
              <a:t>apiserver</a:t>
            </a:r>
            <a:endParaRPr lang="en-US" altLang="zh-CN" sz="1000">
              <a:latin typeface="宋体" panose="02010600030101010101" pitchFamily="2" charset="-122"/>
              <a:ea typeface="宋体" panose="02010600030101010101" pitchFamily="2" charset="-122"/>
            </a:endParaRPr>
          </a:p>
        </p:txBody>
      </p:sp>
      <p:sp>
        <p:nvSpPr>
          <p:cNvPr id="10" name="圆柱形 9"/>
          <p:cNvSpPr/>
          <p:nvPr/>
        </p:nvSpPr>
        <p:spPr>
          <a:xfrm>
            <a:off x="2708910" y="1918335"/>
            <a:ext cx="1332230" cy="41211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2874645" y="2052955"/>
            <a:ext cx="1025525" cy="245110"/>
          </a:xfrm>
          <a:prstGeom prst="rect">
            <a:avLst/>
          </a:prstGeom>
          <a:noFill/>
        </p:spPr>
        <p:txBody>
          <a:bodyPr wrap="square" rtlCol="0">
            <a:spAutoFit/>
          </a:bodyPr>
          <a:p>
            <a:pPr algn="ctr"/>
            <a:r>
              <a:rPr lang="en-US" altLang="zh-CN" sz="1000">
                <a:solidFill>
                  <a:schemeClr val="bg1"/>
                </a:solidFill>
                <a:latin typeface="宋体" panose="02010600030101010101" pitchFamily="2" charset="-122"/>
                <a:ea typeface="宋体" panose="02010600030101010101" pitchFamily="2" charset="-122"/>
              </a:rPr>
              <a:t>etcd</a:t>
            </a:r>
            <a:endParaRPr lang="en-US" altLang="zh-CN" sz="1000">
              <a:solidFill>
                <a:schemeClr val="bg1"/>
              </a:solidFill>
              <a:latin typeface="宋体" panose="02010600030101010101" pitchFamily="2" charset="-122"/>
              <a:ea typeface="宋体" panose="02010600030101010101" pitchFamily="2" charset="-122"/>
            </a:endParaRPr>
          </a:p>
        </p:txBody>
      </p:sp>
      <p:cxnSp>
        <p:nvCxnSpPr>
          <p:cNvPr id="12" name="直接箭头连接符 11"/>
          <p:cNvCxnSpPr>
            <a:stCxn id="7" idx="3"/>
            <a:endCxn id="9" idx="1"/>
          </p:cNvCxnSpPr>
          <p:nvPr/>
        </p:nvCxnSpPr>
        <p:spPr>
          <a:xfrm>
            <a:off x="2199640" y="2871470"/>
            <a:ext cx="50927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7" idx="3"/>
            <a:endCxn id="9" idx="1"/>
          </p:cNvCxnSpPr>
          <p:nvPr/>
        </p:nvCxnSpPr>
        <p:spPr>
          <a:xfrm>
            <a:off x="2199640" y="2871470"/>
            <a:ext cx="50927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9" idx="0"/>
            <a:endCxn id="11" idx="2"/>
          </p:cNvCxnSpPr>
          <p:nvPr/>
        </p:nvCxnSpPr>
        <p:spPr>
          <a:xfrm flipH="1" flipV="1">
            <a:off x="3387725" y="2298065"/>
            <a:ext cx="6985" cy="36766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871220" y="3298825"/>
            <a:ext cx="3288030" cy="21564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t>kube-controller-manager</a:t>
            </a:r>
            <a:br>
              <a:rPr lang="en-US" altLang="zh-CN" sz="1400"/>
            </a:br>
            <a:br>
              <a:rPr lang="en-US" altLang="zh-CN" sz="1400"/>
            </a:br>
            <a:br>
              <a:rPr lang="en-US" altLang="zh-CN"/>
            </a:br>
            <a:br>
              <a:rPr lang="en-US" altLang="zh-CN"/>
            </a:br>
            <a:br>
              <a:rPr lang="en-US" altLang="zh-CN"/>
            </a:br>
            <a:br>
              <a:rPr lang="en-US" altLang="zh-CN"/>
            </a:br>
            <a:br>
              <a:rPr lang="en-US" altLang="zh-CN"/>
            </a:br>
            <a:endParaRPr lang="en-US" altLang="zh-CN"/>
          </a:p>
        </p:txBody>
      </p:sp>
      <p:sp>
        <p:nvSpPr>
          <p:cNvPr id="16" name="圆角矩形 15"/>
          <p:cNvSpPr/>
          <p:nvPr/>
        </p:nvSpPr>
        <p:spPr>
          <a:xfrm>
            <a:off x="1136015" y="3691890"/>
            <a:ext cx="1063625" cy="4311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latin typeface="宋体" panose="02010600030101010101" pitchFamily="2" charset="-122"/>
                <a:ea typeface="宋体" panose="02010600030101010101" pitchFamily="2" charset="-122"/>
                <a:cs typeface="宋体" panose="02010600030101010101" pitchFamily="2" charset="-122"/>
              </a:rPr>
              <a:t>Route</a:t>
            </a:r>
            <a:br>
              <a:rPr lang="en-US" altLang="zh-CN" sz="1000">
                <a:latin typeface="宋体" panose="02010600030101010101" pitchFamily="2" charset="-122"/>
                <a:ea typeface="宋体" panose="02010600030101010101" pitchFamily="2" charset="-122"/>
                <a:cs typeface="宋体" panose="02010600030101010101" pitchFamily="2" charset="-122"/>
              </a:rPr>
            </a:br>
            <a:r>
              <a:rPr lang="zh-CN" altLang="en-US" sz="1000">
                <a:latin typeface="宋体" panose="02010600030101010101" pitchFamily="2" charset="-122"/>
                <a:ea typeface="宋体" panose="02010600030101010101" pitchFamily="2" charset="-122"/>
                <a:cs typeface="宋体" panose="02010600030101010101" pitchFamily="2" charset="-122"/>
              </a:rPr>
              <a:t>控制器</a:t>
            </a:r>
            <a:endParaRPr lang="zh-CN" altLang="en-US" sz="1000">
              <a:latin typeface="宋体" panose="02010600030101010101" pitchFamily="2" charset="-122"/>
              <a:ea typeface="宋体" panose="02010600030101010101" pitchFamily="2" charset="-122"/>
              <a:cs typeface="宋体" panose="02010600030101010101" pitchFamily="2" charset="-122"/>
            </a:endParaRPr>
          </a:p>
        </p:txBody>
      </p:sp>
      <p:sp>
        <p:nvSpPr>
          <p:cNvPr id="17" name="圆角矩形 16"/>
          <p:cNvSpPr/>
          <p:nvPr/>
        </p:nvSpPr>
        <p:spPr>
          <a:xfrm>
            <a:off x="2421890" y="3691890"/>
            <a:ext cx="1063625" cy="4311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latin typeface="宋体" panose="02010600030101010101" pitchFamily="2" charset="-122"/>
                <a:ea typeface="宋体" panose="02010600030101010101" pitchFamily="2" charset="-122"/>
                <a:cs typeface="宋体" panose="02010600030101010101" pitchFamily="2" charset="-122"/>
                <a:sym typeface="+mn-ea"/>
              </a:rPr>
              <a:t>Volume</a:t>
            </a:r>
            <a:br>
              <a:rPr lang="en-US" altLang="zh-CN">
                <a:latin typeface="宋体" panose="02010600030101010101" pitchFamily="2" charset="-122"/>
                <a:ea typeface="宋体" panose="02010600030101010101" pitchFamily="2" charset="-122"/>
                <a:cs typeface="宋体" panose="02010600030101010101" pitchFamily="2" charset="-122"/>
                <a:sym typeface="+mn-ea"/>
              </a:rPr>
            </a:br>
            <a:r>
              <a:rPr lang="zh-CN" altLang="en-US" sz="1000">
                <a:latin typeface="宋体" panose="02010600030101010101" pitchFamily="2" charset="-122"/>
                <a:ea typeface="宋体" panose="02010600030101010101" pitchFamily="2" charset="-122"/>
                <a:cs typeface="宋体" panose="02010600030101010101" pitchFamily="2" charset="-122"/>
                <a:sym typeface="+mn-ea"/>
              </a:rPr>
              <a:t>控制器</a:t>
            </a:r>
            <a:endParaRPr lang="zh-CN" altLang="en-US" sz="1000">
              <a:latin typeface="宋体" panose="02010600030101010101" pitchFamily="2" charset="-122"/>
              <a:ea typeface="宋体" panose="02010600030101010101" pitchFamily="2" charset="-122"/>
              <a:cs typeface="宋体" panose="02010600030101010101" pitchFamily="2" charset="-122"/>
            </a:endParaRPr>
          </a:p>
        </p:txBody>
      </p:sp>
      <p:sp>
        <p:nvSpPr>
          <p:cNvPr id="18" name="圆角矩形 17"/>
          <p:cNvSpPr/>
          <p:nvPr/>
        </p:nvSpPr>
        <p:spPr>
          <a:xfrm>
            <a:off x="1136015" y="4317365"/>
            <a:ext cx="1063625" cy="4311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latin typeface="宋体" panose="02010600030101010101" pitchFamily="2" charset="-122"/>
                <a:ea typeface="宋体" panose="02010600030101010101" pitchFamily="2" charset="-122"/>
                <a:cs typeface="宋体" panose="02010600030101010101" pitchFamily="2" charset="-122"/>
                <a:sym typeface="+mn-ea"/>
              </a:rPr>
              <a:t>Service</a:t>
            </a:r>
            <a:br>
              <a:rPr lang="en-US" altLang="zh-CN" sz="1000">
                <a:latin typeface="宋体" panose="02010600030101010101" pitchFamily="2" charset="-122"/>
                <a:ea typeface="宋体" panose="02010600030101010101" pitchFamily="2" charset="-122"/>
                <a:cs typeface="宋体" panose="02010600030101010101" pitchFamily="2" charset="-122"/>
                <a:sym typeface="+mn-ea"/>
              </a:rPr>
            </a:br>
            <a:r>
              <a:rPr lang="zh-CN" altLang="en-US" sz="1000">
                <a:latin typeface="宋体" panose="02010600030101010101" pitchFamily="2" charset="-122"/>
                <a:ea typeface="宋体" panose="02010600030101010101" pitchFamily="2" charset="-122"/>
                <a:cs typeface="宋体" panose="02010600030101010101" pitchFamily="2" charset="-122"/>
                <a:sym typeface="+mn-ea"/>
              </a:rPr>
              <a:t>控制器</a:t>
            </a:r>
            <a:endParaRPr lang="zh-CN" altLang="en-US" sz="1000"/>
          </a:p>
        </p:txBody>
      </p:sp>
      <p:sp>
        <p:nvSpPr>
          <p:cNvPr id="19" name="圆角矩形 18"/>
          <p:cNvSpPr/>
          <p:nvPr/>
        </p:nvSpPr>
        <p:spPr>
          <a:xfrm>
            <a:off x="2421890" y="4317365"/>
            <a:ext cx="1063625" cy="4311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latin typeface="宋体" panose="02010600030101010101" pitchFamily="2" charset="-122"/>
                <a:ea typeface="宋体" panose="02010600030101010101" pitchFamily="2" charset="-122"/>
                <a:cs typeface="宋体" panose="02010600030101010101" pitchFamily="2" charset="-122"/>
                <a:sym typeface="+mn-ea"/>
              </a:rPr>
              <a:t>Node</a:t>
            </a:r>
            <a:br>
              <a:rPr lang="en-US" altLang="zh-CN" sz="1000">
                <a:latin typeface="宋体" panose="02010600030101010101" pitchFamily="2" charset="-122"/>
                <a:ea typeface="宋体" panose="02010600030101010101" pitchFamily="2" charset="-122"/>
                <a:cs typeface="宋体" panose="02010600030101010101" pitchFamily="2" charset="-122"/>
                <a:sym typeface="+mn-ea"/>
              </a:rPr>
            </a:br>
            <a:r>
              <a:rPr lang="zh-CN" altLang="en-US" sz="1000">
                <a:latin typeface="宋体" panose="02010600030101010101" pitchFamily="2" charset="-122"/>
                <a:ea typeface="宋体" panose="02010600030101010101" pitchFamily="2" charset="-122"/>
                <a:cs typeface="宋体" panose="02010600030101010101" pitchFamily="2" charset="-122"/>
                <a:sym typeface="+mn-ea"/>
              </a:rPr>
              <a:t>控制器</a:t>
            </a:r>
            <a:endParaRPr lang="zh-CN" altLang="en-US" sz="1000"/>
          </a:p>
        </p:txBody>
      </p:sp>
      <p:sp>
        <p:nvSpPr>
          <p:cNvPr id="20" name="圆角矩形 19"/>
          <p:cNvSpPr/>
          <p:nvPr/>
        </p:nvSpPr>
        <p:spPr>
          <a:xfrm>
            <a:off x="1136015" y="4942840"/>
            <a:ext cx="1063625" cy="4311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latin typeface="宋体" panose="02010600030101010101" pitchFamily="2" charset="-122"/>
                <a:ea typeface="宋体" panose="02010600030101010101" pitchFamily="2" charset="-122"/>
                <a:cs typeface="宋体" panose="02010600030101010101" pitchFamily="2" charset="-122"/>
                <a:sym typeface="+mn-ea"/>
              </a:rPr>
              <a:t>Deployment</a:t>
            </a:r>
            <a:br>
              <a:rPr lang="en-US" altLang="zh-CN" sz="1000">
                <a:latin typeface="宋体" panose="02010600030101010101" pitchFamily="2" charset="-122"/>
                <a:ea typeface="宋体" panose="02010600030101010101" pitchFamily="2" charset="-122"/>
                <a:cs typeface="宋体" panose="02010600030101010101" pitchFamily="2" charset="-122"/>
                <a:sym typeface="+mn-ea"/>
              </a:rPr>
            </a:br>
            <a:r>
              <a:rPr lang="zh-CN" altLang="en-US" sz="1000">
                <a:latin typeface="宋体" panose="02010600030101010101" pitchFamily="2" charset="-122"/>
                <a:ea typeface="宋体" panose="02010600030101010101" pitchFamily="2" charset="-122"/>
                <a:cs typeface="宋体" panose="02010600030101010101" pitchFamily="2" charset="-122"/>
                <a:sym typeface="+mn-ea"/>
              </a:rPr>
              <a:t>控制器</a:t>
            </a:r>
            <a:endParaRPr lang="zh-CN" altLang="en-US" sz="1000"/>
          </a:p>
        </p:txBody>
      </p:sp>
      <p:sp>
        <p:nvSpPr>
          <p:cNvPr id="21" name="圆角矩形 20"/>
          <p:cNvSpPr/>
          <p:nvPr/>
        </p:nvSpPr>
        <p:spPr>
          <a:xfrm>
            <a:off x="2421890" y="4943475"/>
            <a:ext cx="1063625" cy="4311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latin typeface="宋体" panose="02010600030101010101" pitchFamily="2" charset="-122"/>
                <a:ea typeface="宋体" panose="02010600030101010101" pitchFamily="2" charset="-122"/>
                <a:cs typeface="宋体" panose="02010600030101010101" pitchFamily="2" charset="-122"/>
                <a:sym typeface="+mn-ea"/>
              </a:rPr>
              <a:t>ReolicaSet</a:t>
            </a:r>
            <a:br>
              <a:rPr lang="en-US" altLang="zh-CN" sz="1000">
                <a:latin typeface="宋体" panose="02010600030101010101" pitchFamily="2" charset="-122"/>
                <a:ea typeface="宋体" panose="02010600030101010101" pitchFamily="2" charset="-122"/>
                <a:cs typeface="宋体" panose="02010600030101010101" pitchFamily="2" charset="-122"/>
                <a:sym typeface="+mn-ea"/>
              </a:rPr>
            </a:br>
            <a:r>
              <a:rPr lang="zh-CN" altLang="en-US" sz="1000">
                <a:latin typeface="宋体" panose="02010600030101010101" pitchFamily="2" charset="-122"/>
                <a:ea typeface="宋体" panose="02010600030101010101" pitchFamily="2" charset="-122"/>
                <a:cs typeface="宋体" panose="02010600030101010101" pitchFamily="2" charset="-122"/>
                <a:sym typeface="+mn-ea"/>
              </a:rPr>
              <a:t>控制器</a:t>
            </a:r>
            <a:endParaRPr lang="zh-CN" altLang="en-US" sz="1000"/>
          </a:p>
        </p:txBody>
      </p:sp>
      <p:sp>
        <p:nvSpPr>
          <p:cNvPr id="22" name="文本框 21"/>
          <p:cNvSpPr txBox="1"/>
          <p:nvPr/>
        </p:nvSpPr>
        <p:spPr>
          <a:xfrm>
            <a:off x="3606800" y="4123055"/>
            <a:ext cx="552450" cy="368300"/>
          </a:xfrm>
          <a:prstGeom prst="rect">
            <a:avLst/>
          </a:prstGeom>
          <a:noFill/>
        </p:spPr>
        <p:txBody>
          <a:bodyPr wrap="square" rtlCol="0">
            <a:spAutoFit/>
          </a:bodyPr>
          <a:p>
            <a:r>
              <a:rPr lang="en-US" altLang="zh-CN"/>
              <a:t>...</a:t>
            </a:r>
            <a:endParaRPr lang="en-US" altLang="zh-CN"/>
          </a:p>
        </p:txBody>
      </p:sp>
      <p:sp>
        <p:nvSpPr>
          <p:cNvPr id="23" name="文本框 22"/>
          <p:cNvSpPr txBox="1"/>
          <p:nvPr/>
        </p:nvSpPr>
        <p:spPr>
          <a:xfrm>
            <a:off x="10208895" y="1684655"/>
            <a:ext cx="1169035" cy="368300"/>
          </a:xfrm>
          <a:prstGeom prst="rect">
            <a:avLst/>
          </a:prstGeom>
          <a:noFill/>
        </p:spPr>
        <p:txBody>
          <a:bodyPr wrap="square" rtlCol="0">
            <a:spAutoFit/>
          </a:bodyPr>
          <a:p>
            <a:r>
              <a:rPr lang="en-US" altLang="zh-CN">
                <a:latin typeface="宋体" panose="02010600030101010101" pitchFamily="2" charset="-122"/>
                <a:ea typeface="宋体" panose="02010600030101010101" pitchFamily="2" charset="-122"/>
              </a:rPr>
              <a:t>Node</a:t>
            </a:r>
            <a:endParaRPr lang="en-US" altLang="zh-CN">
              <a:latin typeface="宋体" panose="02010600030101010101" pitchFamily="2" charset="-122"/>
              <a:ea typeface="宋体" panose="02010600030101010101" pitchFamily="2" charset="-122"/>
            </a:endParaRPr>
          </a:p>
        </p:txBody>
      </p:sp>
      <p:sp>
        <p:nvSpPr>
          <p:cNvPr id="24" name="圆角矩形 23"/>
          <p:cNvSpPr/>
          <p:nvPr/>
        </p:nvSpPr>
        <p:spPr>
          <a:xfrm>
            <a:off x="6877050" y="2066290"/>
            <a:ext cx="2444750" cy="10439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1400"/>
          </a:p>
          <a:p>
            <a:pPr algn="ctr"/>
            <a:r>
              <a:rPr lang="en-US" altLang="zh-CN" sz="1400"/>
              <a:t>Kubelet</a:t>
            </a:r>
            <a:endParaRPr lang="en-US" altLang="zh-CN" sz="1000"/>
          </a:p>
          <a:p>
            <a:pPr algn="ctr"/>
            <a:endParaRPr lang="en-US" altLang="zh-CN" sz="1000">
              <a:latin typeface="宋体" panose="02010600030101010101" pitchFamily="2" charset="-122"/>
              <a:ea typeface="宋体" panose="02010600030101010101" pitchFamily="2" charset="-122"/>
            </a:endParaRPr>
          </a:p>
          <a:p>
            <a:pPr algn="ctr"/>
            <a:endParaRPr lang="en-US" altLang="zh-CN" sz="1000">
              <a:latin typeface="宋体" panose="02010600030101010101" pitchFamily="2" charset="-122"/>
              <a:ea typeface="宋体" panose="02010600030101010101" pitchFamily="2" charset="-122"/>
            </a:endParaRPr>
          </a:p>
          <a:p>
            <a:pPr algn="ctr"/>
            <a:endParaRPr lang="en-US" altLang="zh-CN" sz="1000">
              <a:latin typeface="宋体" panose="02010600030101010101" pitchFamily="2" charset="-122"/>
              <a:ea typeface="宋体" panose="02010600030101010101" pitchFamily="2" charset="-122"/>
            </a:endParaRPr>
          </a:p>
          <a:p>
            <a:pPr algn="ctr"/>
            <a:endParaRPr lang="en-US" altLang="zh-CN" sz="1000">
              <a:latin typeface="宋体" panose="02010600030101010101" pitchFamily="2" charset="-122"/>
              <a:ea typeface="宋体" panose="02010600030101010101" pitchFamily="2" charset="-122"/>
            </a:endParaRPr>
          </a:p>
          <a:p>
            <a:pPr algn="ctr"/>
            <a:endParaRPr lang="en-US" altLang="zh-CN" sz="1000">
              <a:latin typeface="宋体" panose="02010600030101010101" pitchFamily="2" charset="-122"/>
              <a:ea typeface="宋体" panose="02010600030101010101" pitchFamily="2" charset="-122"/>
            </a:endParaRPr>
          </a:p>
        </p:txBody>
      </p:sp>
      <p:sp>
        <p:nvSpPr>
          <p:cNvPr id="25" name="矩形 24"/>
          <p:cNvSpPr/>
          <p:nvPr/>
        </p:nvSpPr>
        <p:spPr>
          <a:xfrm>
            <a:off x="7106920" y="2724150"/>
            <a:ext cx="466090" cy="38608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sz="1200"/>
              <a:t>CNI</a:t>
            </a:r>
            <a:endParaRPr lang="en-US" altLang="zh-CN" sz="1200"/>
          </a:p>
        </p:txBody>
      </p:sp>
      <p:sp>
        <p:nvSpPr>
          <p:cNvPr id="26" name="矩形 25"/>
          <p:cNvSpPr/>
          <p:nvPr/>
        </p:nvSpPr>
        <p:spPr>
          <a:xfrm>
            <a:off x="7779385" y="2724150"/>
            <a:ext cx="728345" cy="38163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sz="1200"/>
              <a:t>Volume</a:t>
            </a:r>
            <a:r>
              <a:rPr lang="en-US" altLang="zh-CN" sz="1000"/>
              <a:t>(CSI)</a:t>
            </a:r>
            <a:endParaRPr lang="en-US" altLang="zh-CN" sz="1000"/>
          </a:p>
        </p:txBody>
      </p:sp>
      <p:sp>
        <p:nvSpPr>
          <p:cNvPr id="27" name="矩形 26"/>
          <p:cNvSpPr/>
          <p:nvPr/>
        </p:nvSpPr>
        <p:spPr>
          <a:xfrm>
            <a:off x="8718550" y="2723515"/>
            <a:ext cx="441960" cy="38227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sz="1200"/>
              <a:t>CRI</a:t>
            </a:r>
            <a:endParaRPr lang="en-US" altLang="zh-CN" sz="1200"/>
          </a:p>
        </p:txBody>
      </p:sp>
      <p:sp>
        <p:nvSpPr>
          <p:cNvPr id="28" name="矩形 27"/>
          <p:cNvSpPr/>
          <p:nvPr/>
        </p:nvSpPr>
        <p:spPr>
          <a:xfrm>
            <a:off x="6896735" y="4166235"/>
            <a:ext cx="892175" cy="421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latin typeface="宋体" panose="02010600030101010101" pitchFamily="2" charset="-122"/>
                <a:ea typeface="宋体" panose="02010600030101010101" pitchFamily="2" charset="-122"/>
              </a:rPr>
              <a:t>网络插件</a:t>
            </a:r>
            <a:endParaRPr lang="zh-CN" altLang="en-US" sz="1000">
              <a:latin typeface="宋体" panose="02010600030101010101" pitchFamily="2" charset="-122"/>
              <a:ea typeface="宋体" panose="02010600030101010101" pitchFamily="2" charset="-122"/>
            </a:endParaRPr>
          </a:p>
        </p:txBody>
      </p:sp>
      <p:sp>
        <p:nvSpPr>
          <p:cNvPr id="29" name="矩形 28"/>
          <p:cNvSpPr/>
          <p:nvPr/>
        </p:nvSpPr>
        <p:spPr>
          <a:xfrm>
            <a:off x="7697470" y="3701415"/>
            <a:ext cx="892175" cy="421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t>存储</a:t>
            </a:r>
            <a:r>
              <a:rPr lang="zh-CN" altLang="en-US" sz="1000">
                <a:latin typeface="宋体" panose="02010600030101010101" pitchFamily="2" charset="-122"/>
                <a:ea typeface="宋体" panose="02010600030101010101" pitchFamily="2" charset="-122"/>
              </a:rPr>
              <a:t>设备</a:t>
            </a:r>
            <a:endParaRPr lang="zh-CN" altLang="en-US" sz="1000">
              <a:latin typeface="宋体" panose="02010600030101010101" pitchFamily="2" charset="-122"/>
              <a:ea typeface="宋体" panose="02010600030101010101" pitchFamily="2" charset="-122"/>
            </a:endParaRPr>
          </a:p>
        </p:txBody>
      </p:sp>
      <p:sp>
        <p:nvSpPr>
          <p:cNvPr id="30" name="矩形 29"/>
          <p:cNvSpPr/>
          <p:nvPr/>
        </p:nvSpPr>
        <p:spPr>
          <a:xfrm>
            <a:off x="8714740" y="3361690"/>
            <a:ext cx="892175" cy="421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latin typeface="宋体" panose="02010600030101010101" pitchFamily="2" charset="-122"/>
                <a:ea typeface="宋体" panose="02010600030101010101" pitchFamily="2" charset="-122"/>
              </a:rPr>
              <a:t>容器运行时</a:t>
            </a:r>
            <a:endParaRPr lang="zh-CN" altLang="en-US" sz="1000">
              <a:latin typeface="宋体" panose="02010600030101010101" pitchFamily="2" charset="-122"/>
              <a:ea typeface="宋体" panose="02010600030101010101" pitchFamily="2" charset="-122"/>
            </a:endParaRPr>
          </a:p>
        </p:txBody>
      </p:sp>
      <p:sp>
        <p:nvSpPr>
          <p:cNvPr id="31" name="矩形 30"/>
          <p:cNvSpPr/>
          <p:nvPr/>
        </p:nvSpPr>
        <p:spPr>
          <a:xfrm>
            <a:off x="10410825" y="3333750"/>
            <a:ext cx="1245870" cy="1609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矩形 31"/>
          <p:cNvSpPr/>
          <p:nvPr/>
        </p:nvSpPr>
        <p:spPr>
          <a:xfrm>
            <a:off x="10319385" y="3407410"/>
            <a:ext cx="1245870" cy="1609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矩形 32"/>
          <p:cNvSpPr/>
          <p:nvPr/>
        </p:nvSpPr>
        <p:spPr>
          <a:xfrm>
            <a:off x="10204450" y="3474085"/>
            <a:ext cx="1245870" cy="1609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文本框 33"/>
          <p:cNvSpPr txBox="1"/>
          <p:nvPr/>
        </p:nvSpPr>
        <p:spPr>
          <a:xfrm>
            <a:off x="10466070" y="3557905"/>
            <a:ext cx="766445" cy="275590"/>
          </a:xfrm>
          <a:prstGeom prst="rect">
            <a:avLst/>
          </a:prstGeom>
          <a:noFill/>
        </p:spPr>
        <p:txBody>
          <a:bodyPr wrap="square" rtlCol="0">
            <a:spAutoFit/>
          </a:bodyPr>
          <a:p>
            <a:pPr algn="ctr"/>
            <a:r>
              <a:rPr lang="en-US" altLang="zh-CN" sz="1200"/>
              <a:t>Pod</a:t>
            </a:r>
            <a:endParaRPr lang="en-US" altLang="zh-CN" sz="1200"/>
          </a:p>
        </p:txBody>
      </p:sp>
      <p:sp>
        <p:nvSpPr>
          <p:cNvPr id="35" name="矩形 34"/>
          <p:cNvSpPr/>
          <p:nvPr/>
        </p:nvSpPr>
        <p:spPr>
          <a:xfrm>
            <a:off x="10426700" y="4379595"/>
            <a:ext cx="844550" cy="236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latin typeface="宋体" panose="02010600030101010101" pitchFamily="2" charset="-122"/>
                <a:ea typeface="宋体" panose="02010600030101010101" pitchFamily="2" charset="-122"/>
              </a:rPr>
              <a:t>存储</a:t>
            </a:r>
            <a:endParaRPr lang="zh-CN" altLang="en-US" sz="1000">
              <a:latin typeface="宋体" panose="02010600030101010101" pitchFamily="2" charset="-122"/>
              <a:ea typeface="宋体" panose="02010600030101010101" pitchFamily="2" charset="-122"/>
            </a:endParaRPr>
          </a:p>
        </p:txBody>
      </p:sp>
      <p:sp>
        <p:nvSpPr>
          <p:cNvPr id="38" name="矩形 37"/>
          <p:cNvSpPr/>
          <p:nvPr/>
        </p:nvSpPr>
        <p:spPr>
          <a:xfrm>
            <a:off x="10427335" y="4773295"/>
            <a:ext cx="844550" cy="236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latin typeface="宋体" panose="02010600030101010101" pitchFamily="2" charset="-122"/>
                <a:ea typeface="宋体" panose="02010600030101010101" pitchFamily="2" charset="-122"/>
              </a:rPr>
              <a:t>网络</a:t>
            </a:r>
            <a:endParaRPr lang="zh-CN" altLang="en-US" sz="1000">
              <a:latin typeface="宋体" panose="02010600030101010101" pitchFamily="2" charset="-122"/>
              <a:ea typeface="宋体" panose="02010600030101010101" pitchFamily="2" charset="-122"/>
            </a:endParaRPr>
          </a:p>
        </p:txBody>
      </p:sp>
      <p:sp>
        <p:nvSpPr>
          <p:cNvPr id="39" name="矩形 38"/>
          <p:cNvSpPr/>
          <p:nvPr/>
        </p:nvSpPr>
        <p:spPr>
          <a:xfrm>
            <a:off x="10426700" y="3985895"/>
            <a:ext cx="844550" cy="236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latin typeface="宋体" panose="02010600030101010101" pitchFamily="2" charset="-122"/>
                <a:ea typeface="宋体" panose="02010600030101010101" pitchFamily="2" charset="-122"/>
              </a:rPr>
              <a:t>容器</a:t>
            </a:r>
            <a:endParaRPr lang="zh-CN" altLang="en-US" sz="1000">
              <a:latin typeface="宋体" panose="02010600030101010101" pitchFamily="2" charset="-122"/>
              <a:ea typeface="宋体" panose="02010600030101010101" pitchFamily="2" charset="-122"/>
            </a:endParaRPr>
          </a:p>
        </p:txBody>
      </p:sp>
      <p:sp>
        <p:nvSpPr>
          <p:cNvPr id="40" name="圆角矩形 39"/>
          <p:cNvSpPr/>
          <p:nvPr/>
        </p:nvSpPr>
        <p:spPr>
          <a:xfrm>
            <a:off x="6877050" y="4785995"/>
            <a:ext cx="1486535" cy="4933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t>kube-</a:t>
            </a:r>
            <a:r>
              <a:rPr lang="en-US" altLang="zh-CN" sz="1000">
                <a:latin typeface="宋体" panose="02010600030101010101" pitchFamily="2" charset="-122"/>
                <a:ea typeface="宋体" panose="02010600030101010101" pitchFamily="2" charset="-122"/>
              </a:rPr>
              <a:t>proxy</a:t>
            </a:r>
            <a:endParaRPr lang="en-US" altLang="zh-CN" sz="1000">
              <a:latin typeface="宋体" panose="02010600030101010101" pitchFamily="2" charset="-122"/>
              <a:ea typeface="宋体" panose="02010600030101010101" pitchFamily="2" charset="-122"/>
            </a:endParaRPr>
          </a:p>
        </p:txBody>
      </p:sp>
      <p:cxnSp>
        <p:nvCxnSpPr>
          <p:cNvPr id="42" name="曲线连接符 41"/>
          <p:cNvCxnSpPr>
            <a:stCxn id="40" idx="1"/>
            <a:endCxn id="9" idx="3"/>
          </p:cNvCxnSpPr>
          <p:nvPr/>
        </p:nvCxnSpPr>
        <p:spPr>
          <a:xfrm rot="10800000">
            <a:off x="4080510" y="2871470"/>
            <a:ext cx="2796540" cy="2161540"/>
          </a:xfrm>
          <a:prstGeom prst="curvedConnector3">
            <a:avLst>
              <a:gd name="adj1" fmla="val 50000"/>
            </a:avLst>
          </a:prstGeom>
          <a:ln>
            <a:tailEnd type="arrow" w="med" len="med"/>
          </a:ln>
        </p:spPr>
        <p:style>
          <a:lnRef idx="1">
            <a:schemeClr val="dk1"/>
          </a:lnRef>
          <a:fillRef idx="0">
            <a:schemeClr val="dk1"/>
          </a:fillRef>
          <a:effectRef idx="0">
            <a:schemeClr val="dk1"/>
          </a:effectRef>
          <a:fontRef idx="minor">
            <a:schemeClr val="tx1"/>
          </a:fontRef>
        </p:style>
      </p:cxnSp>
      <p:cxnSp>
        <p:nvCxnSpPr>
          <p:cNvPr id="43" name="曲线连接符 42"/>
          <p:cNvCxnSpPr>
            <a:endCxn id="24" idx="1"/>
          </p:cNvCxnSpPr>
          <p:nvPr/>
        </p:nvCxnSpPr>
        <p:spPr>
          <a:xfrm flipV="1">
            <a:off x="4082415" y="2588260"/>
            <a:ext cx="2794635" cy="260350"/>
          </a:xfrm>
          <a:prstGeom prst="curvedConnector3">
            <a:avLst>
              <a:gd name="adj1" fmla="val 5001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44" name="直接箭头连接符 43"/>
          <p:cNvCxnSpPr/>
          <p:nvPr/>
        </p:nvCxnSpPr>
        <p:spPr>
          <a:xfrm>
            <a:off x="7348855" y="3110230"/>
            <a:ext cx="3175" cy="105600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45" name="直接箭头连接符 44"/>
          <p:cNvCxnSpPr>
            <a:stCxn id="26" idx="2"/>
            <a:endCxn id="29" idx="0"/>
          </p:cNvCxnSpPr>
          <p:nvPr/>
        </p:nvCxnSpPr>
        <p:spPr>
          <a:xfrm>
            <a:off x="8143875" y="3105785"/>
            <a:ext cx="0" cy="5956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46" name="肘形连接符 45"/>
          <p:cNvCxnSpPr>
            <a:stCxn id="27" idx="0"/>
          </p:cNvCxnSpPr>
          <p:nvPr/>
        </p:nvCxnSpPr>
        <p:spPr>
          <a:xfrm>
            <a:off x="8939530" y="2723515"/>
            <a:ext cx="945515" cy="1010285"/>
          </a:xfrm>
          <a:prstGeom prst="bentConnector3">
            <a:avLst>
              <a:gd name="adj1" fmla="val 6171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肘形连接符 46"/>
          <p:cNvCxnSpPr>
            <a:stCxn id="27" idx="2"/>
            <a:endCxn id="30" idx="0"/>
          </p:cNvCxnSpPr>
          <p:nvPr/>
        </p:nvCxnSpPr>
        <p:spPr>
          <a:xfrm rot="5400000" flipV="1">
            <a:off x="8922385" y="3122295"/>
            <a:ext cx="255905" cy="221615"/>
          </a:xfrm>
          <a:prstGeom prst="bentConnector3">
            <a:avLst>
              <a:gd name="adj1" fmla="val 50124"/>
            </a:avLst>
          </a:prstGeom>
          <a:ln>
            <a:tailEnd type="arrow" w="med" len="med"/>
          </a:ln>
        </p:spPr>
        <p:style>
          <a:lnRef idx="1">
            <a:schemeClr val="dk1"/>
          </a:lnRef>
          <a:fillRef idx="0">
            <a:schemeClr val="dk1"/>
          </a:fillRef>
          <a:effectRef idx="0">
            <a:schemeClr val="dk1"/>
          </a:effectRef>
          <a:fontRef idx="minor">
            <a:schemeClr val="tx1"/>
          </a:fontRef>
        </p:style>
      </p:cxnSp>
      <p:cxnSp>
        <p:nvCxnSpPr>
          <p:cNvPr id="48" name="肘形连接符 47"/>
          <p:cNvCxnSpPr>
            <a:stCxn id="28" idx="3"/>
            <a:endCxn id="38" idx="1"/>
          </p:cNvCxnSpPr>
          <p:nvPr/>
        </p:nvCxnSpPr>
        <p:spPr>
          <a:xfrm>
            <a:off x="7788910" y="4377055"/>
            <a:ext cx="2638425" cy="514350"/>
          </a:xfrm>
          <a:prstGeom prst="bentConnector3">
            <a:avLst>
              <a:gd name="adj1" fmla="val 50012"/>
            </a:avLst>
          </a:prstGeom>
          <a:ln>
            <a:tailEnd type="arrow" w="med" len="med"/>
          </a:ln>
        </p:spPr>
        <p:style>
          <a:lnRef idx="1">
            <a:schemeClr val="dk1"/>
          </a:lnRef>
          <a:fillRef idx="0">
            <a:schemeClr val="dk1"/>
          </a:fillRef>
          <a:effectRef idx="0">
            <a:schemeClr val="dk1"/>
          </a:effectRef>
          <a:fontRef idx="minor">
            <a:schemeClr val="tx1"/>
          </a:fontRef>
        </p:style>
      </p:cxnSp>
      <p:cxnSp>
        <p:nvCxnSpPr>
          <p:cNvPr id="49" name="肘形连接符 48"/>
          <p:cNvCxnSpPr>
            <a:stCxn id="29" idx="3"/>
            <a:endCxn id="35" idx="1"/>
          </p:cNvCxnSpPr>
          <p:nvPr/>
        </p:nvCxnSpPr>
        <p:spPr>
          <a:xfrm>
            <a:off x="8589645" y="3912235"/>
            <a:ext cx="1837055" cy="585470"/>
          </a:xfrm>
          <a:prstGeom prst="bentConnector3">
            <a:avLst>
              <a:gd name="adj1" fmla="val 50017"/>
            </a:avLst>
          </a:prstGeom>
          <a:ln>
            <a:tailEnd type="arrow" w="med" len="med"/>
          </a:ln>
        </p:spPr>
        <p:style>
          <a:lnRef idx="1">
            <a:schemeClr val="dk1"/>
          </a:lnRef>
          <a:fillRef idx="0">
            <a:schemeClr val="dk1"/>
          </a:fillRef>
          <a:effectRef idx="0">
            <a:schemeClr val="dk1"/>
          </a:effectRef>
          <a:fontRef idx="minor">
            <a:schemeClr val="tx1"/>
          </a:fontRef>
        </p:style>
      </p:cxnSp>
      <p:cxnSp>
        <p:nvCxnSpPr>
          <p:cNvPr id="50" name="肘形连接符 49"/>
          <p:cNvCxnSpPr>
            <a:stCxn id="30" idx="3"/>
            <a:endCxn id="39" idx="1"/>
          </p:cNvCxnSpPr>
          <p:nvPr/>
        </p:nvCxnSpPr>
        <p:spPr>
          <a:xfrm>
            <a:off x="9606915" y="3572510"/>
            <a:ext cx="819785" cy="531495"/>
          </a:xfrm>
          <a:prstGeom prst="bentConnector3">
            <a:avLst>
              <a:gd name="adj1" fmla="val 50039"/>
            </a:avLst>
          </a:prstGeom>
          <a:ln>
            <a:tailEnd type="arrow" w="med" len="med"/>
          </a:ln>
        </p:spPr>
        <p:style>
          <a:lnRef idx="1">
            <a:schemeClr val="dk1"/>
          </a:lnRef>
          <a:fillRef idx="0">
            <a:schemeClr val="dk1"/>
          </a:fillRef>
          <a:effectRef idx="0">
            <a:schemeClr val="dk1"/>
          </a:effectRef>
          <a:fontRef idx="minor">
            <a:schemeClr val="tx1"/>
          </a:fontRef>
        </p:style>
      </p:cxnSp>
      <p:cxnSp>
        <p:nvCxnSpPr>
          <p:cNvPr id="51" name="肘形连接符 50"/>
          <p:cNvCxnSpPr>
            <a:stCxn id="15" idx="0"/>
            <a:endCxn id="9" idx="2"/>
          </p:cNvCxnSpPr>
          <p:nvPr/>
        </p:nvCxnSpPr>
        <p:spPr>
          <a:xfrm rot="16200000">
            <a:off x="2843530" y="2748280"/>
            <a:ext cx="222250" cy="879475"/>
          </a:xfrm>
          <a:prstGeom prst="bentConnector3">
            <a:avLst>
              <a:gd name="adj1" fmla="val 50143"/>
            </a:avLst>
          </a:prstGeom>
          <a:ln>
            <a:tailEnd type="arrow" w="med" len="med"/>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958215" y="220345"/>
            <a:ext cx="9144000" cy="548005"/>
          </a:xfrm>
        </p:spPr>
        <p:txBody>
          <a:bodyPr>
            <a:normAutofit/>
          </a:bodyPr>
          <a:p>
            <a:r>
              <a:rPr lang="en-US" altLang="zh-CN" sz="2800">
                <a:latin typeface="宋体" panose="02010600030101010101" pitchFamily="2" charset="-122"/>
                <a:ea typeface="宋体" panose="02010600030101010101" pitchFamily="2" charset="-122"/>
              </a:rPr>
              <a:t>Pod</a:t>
            </a:r>
            <a:endParaRPr lang="en-US" altLang="zh-CN" sz="2800">
              <a:latin typeface="宋体" panose="02010600030101010101" pitchFamily="2" charset="-122"/>
              <a:ea typeface="宋体" panose="02010600030101010101" pitchFamily="2" charset="-122"/>
            </a:endParaRPr>
          </a:p>
        </p:txBody>
      </p:sp>
      <p:sp>
        <p:nvSpPr>
          <p:cNvPr id="5" name="文本框 4"/>
          <p:cNvSpPr txBox="1"/>
          <p:nvPr/>
        </p:nvSpPr>
        <p:spPr>
          <a:xfrm>
            <a:off x="142875" y="845185"/>
            <a:ext cx="11856720" cy="2861310"/>
          </a:xfrm>
          <a:prstGeom prst="rect">
            <a:avLst/>
          </a:prstGeom>
          <a:noFill/>
        </p:spPr>
        <p:txBody>
          <a:bodyPr wrap="square" rtlCol="0">
            <a:spAutoFit/>
          </a:bodyPr>
          <a:p>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rPr>
              <a:t>Pod是所有业务类型的基础，也是K8S管理的</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最小单位级</a:t>
            </a:r>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rPr>
              <a:t>，它是一个或多个</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容器的组合</a:t>
            </a:r>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rPr>
              <a:t>。这些容器</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共享存储、网络和命名空间，以及如何运行的规范</a:t>
            </a:r>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rPr>
              <a:t>。在Pod中，所有容器都被同一安排和调度，并运行在共享的上下文中。对于具体应用而言，Pod是它们的逻辑主机，Pod包含业务相关的多个应用容器。</a:t>
            </a:r>
            <a:endPar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rPr>
              <a:t>Pod有两个必须知道的特点。</a:t>
            </a:r>
            <a:endPar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网络:</a:t>
            </a:r>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rPr>
              <a:t>每一个Pod都会被指派一个唯一的Ip地址，在Pod中的每一个容器共享网络命名空间，包括Ip地址和网络端口。在同一个Pod中的容器可以同locahost进行互相通信。当Pod中的容器需要与Pod外的实体进行通信时，则需要通过端口等共享的网络资源。</a:t>
            </a:r>
            <a:endPar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存储:</a:t>
            </a:r>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rPr>
              <a:t>Pod能够被指定共享存储卷的集合，在Pod中所有的容器能够访问共享存储卷，允许这些容器共享数据。存储卷也允许在一个Pod持久化数据，以防止其中的容器需要被重启。存储类型：（临时存储卷、</a:t>
            </a:r>
            <a:r>
              <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rPr>
              <a:t>hostPath</a:t>
            </a:r>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rPr>
              <a:t>存储、网络存储、持久存储</a:t>
            </a:r>
            <a:r>
              <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rPr>
              <a:t>PV/PVC</a:t>
            </a:r>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rPr>
              <a:t>、容器存储接口</a:t>
            </a:r>
            <a:r>
              <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rPr>
              <a:t>CSI</a:t>
            </a:r>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rPr>
              <a:t>）</a:t>
            </a:r>
            <a:endPar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6" name="圆角矩形 5"/>
          <p:cNvSpPr/>
          <p:nvPr/>
        </p:nvSpPr>
        <p:spPr>
          <a:xfrm>
            <a:off x="217805" y="3783330"/>
            <a:ext cx="4869815" cy="2702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1895475" y="4095750"/>
            <a:ext cx="1514475" cy="368300"/>
          </a:xfrm>
          <a:prstGeom prst="rect">
            <a:avLst/>
          </a:prstGeom>
          <a:noFill/>
        </p:spPr>
        <p:txBody>
          <a:bodyPr wrap="square" rtlCol="0">
            <a:spAutoFit/>
          </a:bodyPr>
          <a:p>
            <a:pPr algn="ctr"/>
            <a:r>
              <a:rPr lang="en-US" altLang="zh-CN"/>
              <a:t>Pod</a:t>
            </a:r>
            <a:endParaRPr lang="en-US" altLang="zh-CN"/>
          </a:p>
        </p:txBody>
      </p:sp>
      <p:sp>
        <p:nvSpPr>
          <p:cNvPr id="8" name="正五边形 7"/>
          <p:cNvSpPr/>
          <p:nvPr/>
        </p:nvSpPr>
        <p:spPr>
          <a:xfrm>
            <a:off x="1417320" y="4766310"/>
            <a:ext cx="2472690" cy="1188720"/>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1483995" y="4766310"/>
            <a:ext cx="872490" cy="384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t>container</a:t>
            </a:r>
            <a:endParaRPr lang="en-US" altLang="zh-CN" sz="1200"/>
          </a:p>
        </p:txBody>
      </p:sp>
      <p:sp>
        <p:nvSpPr>
          <p:cNvPr id="11" name="矩形 10"/>
          <p:cNvSpPr/>
          <p:nvPr/>
        </p:nvSpPr>
        <p:spPr>
          <a:xfrm>
            <a:off x="2876550" y="4766310"/>
            <a:ext cx="872490" cy="384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t>container</a:t>
            </a:r>
            <a:endParaRPr lang="en-US" altLang="zh-CN" sz="1200"/>
          </a:p>
        </p:txBody>
      </p:sp>
      <p:sp>
        <p:nvSpPr>
          <p:cNvPr id="12" name="矩形 11"/>
          <p:cNvSpPr/>
          <p:nvPr/>
        </p:nvSpPr>
        <p:spPr>
          <a:xfrm>
            <a:off x="2216785" y="5312410"/>
            <a:ext cx="872490" cy="384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t>localhost</a:t>
            </a:r>
            <a:endParaRPr lang="en-US" altLang="zh-CN" sz="1200"/>
          </a:p>
        </p:txBody>
      </p:sp>
      <p:sp>
        <p:nvSpPr>
          <p:cNvPr id="13" name="圆角矩形 12"/>
          <p:cNvSpPr/>
          <p:nvPr/>
        </p:nvSpPr>
        <p:spPr>
          <a:xfrm>
            <a:off x="2183765" y="5791835"/>
            <a:ext cx="1035685" cy="6419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t>Pause</a:t>
            </a:r>
            <a:endParaRPr lang="en-US" altLang="zh-CN" sz="1400"/>
          </a:p>
          <a:p>
            <a:pPr algn="ctr"/>
            <a:endParaRPr lang="en-US" altLang="zh-CN" sz="1400"/>
          </a:p>
          <a:p>
            <a:pPr algn="ctr"/>
            <a:endParaRPr lang="en-US" altLang="zh-CN" sz="1400"/>
          </a:p>
        </p:txBody>
      </p:sp>
      <p:sp>
        <p:nvSpPr>
          <p:cNvPr id="14" name="矩形 13"/>
          <p:cNvSpPr/>
          <p:nvPr/>
        </p:nvSpPr>
        <p:spPr>
          <a:xfrm>
            <a:off x="2423795" y="6194425"/>
            <a:ext cx="613410" cy="2393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eth0</a:t>
            </a:r>
            <a:endParaRPr lang="en-US" altLang="zh-CN"/>
          </a:p>
        </p:txBody>
      </p:sp>
      <p:sp>
        <p:nvSpPr>
          <p:cNvPr id="15" name="圆柱形 14"/>
          <p:cNvSpPr/>
          <p:nvPr/>
        </p:nvSpPr>
        <p:spPr>
          <a:xfrm>
            <a:off x="3506470" y="6041390"/>
            <a:ext cx="1236980" cy="38290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volume</a:t>
            </a:r>
            <a:endParaRPr lang="en-US" altLang="zh-CN"/>
          </a:p>
        </p:txBody>
      </p:sp>
      <p:sp>
        <p:nvSpPr>
          <p:cNvPr id="16" name="圆角矩形 15"/>
          <p:cNvSpPr/>
          <p:nvPr/>
        </p:nvSpPr>
        <p:spPr>
          <a:xfrm>
            <a:off x="8242300" y="3859530"/>
            <a:ext cx="1140460" cy="4991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t>replicas=N</a:t>
            </a:r>
            <a:endParaRPr lang="en-US" altLang="zh-CN" sz="1400"/>
          </a:p>
        </p:txBody>
      </p:sp>
      <p:sp>
        <p:nvSpPr>
          <p:cNvPr id="17" name="圆角矩形 16"/>
          <p:cNvSpPr/>
          <p:nvPr/>
        </p:nvSpPr>
        <p:spPr>
          <a:xfrm>
            <a:off x="10610850" y="3859530"/>
            <a:ext cx="1140460" cy="4991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t>Pod</a:t>
            </a:r>
            <a:r>
              <a:rPr lang="zh-CN" altLang="en-US" sz="1400"/>
              <a:t>模板</a:t>
            </a:r>
            <a:endParaRPr lang="zh-CN" altLang="en-US" sz="1400"/>
          </a:p>
        </p:txBody>
      </p:sp>
      <p:sp>
        <p:nvSpPr>
          <p:cNvPr id="18" name="矩形 17"/>
          <p:cNvSpPr/>
          <p:nvPr/>
        </p:nvSpPr>
        <p:spPr>
          <a:xfrm>
            <a:off x="8846185" y="4358640"/>
            <a:ext cx="2463165" cy="513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t>Deployment</a:t>
            </a:r>
            <a:r>
              <a:rPr lang="zh-CN" altLang="en-US" sz="1400"/>
              <a:t>控制器</a:t>
            </a:r>
            <a:endParaRPr lang="zh-CN" altLang="en-US" sz="1400"/>
          </a:p>
        </p:txBody>
      </p:sp>
      <p:sp>
        <p:nvSpPr>
          <p:cNvPr id="19" name="梯形 18"/>
          <p:cNvSpPr/>
          <p:nvPr/>
        </p:nvSpPr>
        <p:spPr>
          <a:xfrm>
            <a:off x="9397365" y="4770755"/>
            <a:ext cx="1361440" cy="384175"/>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t>标签</a:t>
            </a:r>
            <a:r>
              <a:rPr lang="zh-CN" altLang="en-US" sz="1400"/>
              <a:t>选择器</a:t>
            </a:r>
            <a:endParaRPr lang="zh-CN" altLang="en-US" sz="1400"/>
          </a:p>
        </p:txBody>
      </p:sp>
      <p:sp>
        <p:nvSpPr>
          <p:cNvPr id="20" name="椭圆 19"/>
          <p:cNvSpPr/>
          <p:nvPr/>
        </p:nvSpPr>
        <p:spPr>
          <a:xfrm>
            <a:off x="8242300" y="5680710"/>
            <a:ext cx="833755" cy="7480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Pod</a:t>
            </a:r>
            <a:endParaRPr lang="en-US" altLang="zh-CN"/>
          </a:p>
        </p:txBody>
      </p:sp>
      <p:sp>
        <p:nvSpPr>
          <p:cNvPr id="21" name="椭圆 20"/>
          <p:cNvSpPr/>
          <p:nvPr/>
        </p:nvSpPr>
        <p:spPr>
          <a:xfrm>
            <a:off x="9661525" y="5680710"/>
            <a:ext cx="833755" cy="7480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Pod</a:t>
            </a:r>
            <a:endParaRPr lang="en-US" altLang="zh-CN"/>
          </a:p>
        </p:txBody>
      </p:sp>
      <p:sp>
        <p:nvSpPr>
          <p:cNvPr id="22" name="椭圆 21"/>
          <p:cNvSpPr/>
          <p:nvPr/>
        </p:nvSpPr>
        <p:spPr>
          <a:xfrm>
            <a:off x="11080750" y="5680710"/>
            <a:ext cx="833755" cy="7480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Pod</a:t>
            </a:r>
            <a:endParaRPr lang="en-US" altLang="zh-CN"/>
          </a:p>
        </p:txBody>
      </p:sp>
      <p:sp>
        <p:nvSpPr>
          <p:cNvPr id="23" name="下箭头 22"/>
          <p:cNvSpPr/>
          <p:nvPr/>
        </p:nvSpPr>
        <p:spPr>
          <a:xfrm>
            <a:off x="9963150" y="5240020"/>
            <a:ext cx="230505" cy="354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五边形 23"/>
          <p:cNvSpPr/>
          <p:nvPr/>
        </p:nvSpPr>
        <p:spPr>
          <a:xfrm>
            <a:off x="7858125" y="5680710"/>
            <a:ext cx="690880" cy="24892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t>标签</a:t>
            </a:r>
            <a:endParaRPr lang="zh-CN" altLang="en-US" sz="1400"/>
          </a:p>
        </p:txBody>
      </p:sp>
      <p:sp>
        <p:nvSpPr>
          <p:cNvPr id="25" name="五边形 24"/>
          <p:cNvSpPr/>
          <p:nvPr/>
        </p:nvSpPr>
        <p:spPr>
          <a:xfrm>
            <a:off x="9272270" y="5680710"/>
            <a:ext cx="690880" cy="24892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t>标签</a:t>
            </a:r>
            <a:endParaRPr lang="zh-CN" altLang="en-US" sz="1400"/>
          </a:p>
        </p:txBody>
      </p:sp>
      <p:sp>
        <p:nvSpPr>
          <p:cNvPr id="26" name="五边形 25"/>
          <p:cNvSpPr/>
          <p:nvPr/>
        </p:nvSpPr>
        <p:spPr>
          <a:xfrm>
            <a:off x="10758805" y="5680710"/>
            <a:ext cx="690880" cy="24892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t>标签</a:t>
            </a:r>
            <a:endParaRPr lang="zh-CN" altLang="en-US" sz="1400"/>
          </a:p>
        </p:txBody>
      </p:sp>
      <p:sp>
        <p:nvSpPr>
          <p:cNvPr id="27" name="文本框 26"/>
          <p:cNvSpPr txBox="1"/>
          <p:nvPr/>
        </p:nvSpPr>
        <p:spPr>
          <a:xfrm>
            <a:off x="5438775" y="4559300"/>
            <a:ext cx="2646680" cy="922020"/>
          </a:xfrm>
          <a:prstGeom prst="rect">
            <a:avLst/>
          </a:prstGeom>
          <a:noFill/>
        </p:spPr>
        <p:txBody>
          <a:bodyPr wrap="square" rtlCol="0" anchor="t">
            <a:spAutoFit/>
          </a:bodyPr>
          <a:p>
            <a:r>
              <a:rPr lang="zh-CN" altLang="en-US">
                <a:latin typeface="宋体" panose="02010600030101010101" pitchFamily="2" charset="-122"/>
                <a:ea typeface="宋体" panose="02010600030101010101" pitchFamily="2" charset="-122"/>
                <a:cs typeface="宋体" panose="02010600030101010101" pitchFamily="2" charset="-122"/>
              </a:rPr>
              <a:t>K8s一般不直接创建Pod。 而是通过控制器和模版配置来管理和调度</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42875" y="202565"/>
            <a:ext cx="11827510" cy="521970"/>
          </a:xfrm>
          <a:prstGeom prst="rect">
            <a:avLst/>
          </a:prstGeom>
          <a:noFill/>
        </p:spPr>
        <p:txBody>
          <a:bodyPr wrap="square" rtlCol="0">
            <a:spAutoFit/>
          </a:bodyPr>
          <a:p>
            <a:pPr algn="ctr"/>
            <a:r>
              <a:rPr lang="en-US" altLang="zh-CN" sz="2800">
                <a:latin typeface="宋体" panose="02010600030101010101" pitchFamily="2" charset="-122"/>
                <a:ea typeface="宋体" panose="02010600030101010101" pitchFamily="2" charset="-122"/>
                <a:cs typeface="宋体" panose="02010600030101010101" pitchFamily="2" charset="-122"/>
              </a:rPr>
              <a:t>Master</a:t>
            </a:r>
            <a:r>
              <a:rPr lang="zh-CN" altLang="en-US" sz="2800">
                <a:latin typeface="宋体" panose="02010600030101010101" pitchFamily="2" charset="-122"/>
                <a:ea typeface="宋体" panose="02010600030101010101" pitchFamily="2" charset="-122"/>
                <a:cs typeface="宋体" panose="02010600030101010101" pitchFamily="2" charset="-122"/>
              </a:rPr>
              <a:t>组件</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sp>
        <p:nvSpPr>
          <p:cNvPr id="2" name="文本框 1"/>
          <p:cNvSpPr txBox="1"/>
          <p:nvPr/>
        </p:nvSpPr>
        <p:spPr>
          <a:xfrm>
            <a:off x="340360" y="835660"/>
            <a:ext cx="11511280" cy="5908040"/>
          </a:xfrm>
          <a:prstGeom prst="rect">
            <a:avLst/>
          </a:prstGeom>
          <a:noFill/>
        </p:spPr>
        <p:txBody>
          <a:bodyPr wrap="square" rtlCol="0">
            <a:spAutoFit/>
          </a:bodyPr>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1</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API Server</a:t>
            </a:r>
            <a:r>
              <a:rPr lang="en-US" altLang="zh-CN">
                <a:latin typeface="宋体" panose="02010600030101010101" pitchFamily="2" charset="-122"/>
                <a:ea typeface="宋体" panose="02010600030101010101" pitchFamily="2" charset="-122"/>
                <a:cs typeface="宋体" panose="02010600030101010101" pitchFamily="2" charset="-122"/>
              </a:rPr>
              <a:t>(kube-apiserver)</a:t>
            </a:r>
            <a:r>
              <a:rPr lang="zh-CN" altLang="en-US">
                <a:latin typeface="宋体" panose="02010600030101010101" pitchFamily="2" charset="-122"/>
                <a:ea typeface="宋体" panose="02010600030101010101" pitchFamily="2" charset="-122"/>
                <a:cs typeface="宋体" panose="02010600030101010101" pitchFamily="2" charset="-122"/>
              </a:rPr>
              <a:t>：</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控制平面前端，编排不同类型应用</a:t>
            </a:r>
            <a:r>
              <a:rPr lang="zh-CN" altLang="en-US">
                <a:latin typeface="宋体" panose="02010600030101010101" pitchFamily="2" charset="-122"/>
                <a:ea typeface="宋体" panose="02010600030101010101" pitchFamily="2" charset="-122"/>
                <a:cs typeface="宋体" panose="02010600030101010101" pitchFamily="2" charset="-122"/>
              </a:rPr>
              <a:t>；</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集群网关接口，接收、校验以及响应所有</a:t>
            </a:r>
            <a:r>
              <a:rPr lang="en-US" altLang="zh-CN">
                <a:latin typeface="宋体" panose="02010600030101010101" pitchFamily="2" charset="-122"/>
                <a:ea typeface="宋体" panose="02010600030101010101" pitchFamily="2" charset="-122"/>
                <a:cs typeface="宋体" panose="02010600030101010101" pitchFamily="2" charset="-122"/>
              </a:rPr>
              <a:t>REST</a:t>
            </a:r>
            <a:r>
              <a:rPr lang="zh-CN" altLang="en-US">
                <a:latin typeface="宋体" panose="02010600030101010101" pitchFamily="2" charset="-122"/>
                <a:ea typeface="宋体" panose="02010600030101010101" pitchFamily="2" charset="-122"/>
                <a:cs typeface="宋体" panose="02010600030101010101" pitchFamily="2" charset="-122"/>
              </a:rPr>
              <a:t>请求，并将结果状态存储</a:t>
            </a:r>
            <a:r>
              <a:rPr lang="en-US" altLang="zh-CN">
                <a:latin typeface="宋体" panose="02010600030101010101" pitchFamily="2" charset="-122"/>
                <a:ea typeface="宋体" panose="02010600030101010101" pitchFamily="2" charset="-122"/>
                <a:cs typeface="宋体" panose="02010600030101010101" pitchFamily="2" charset="-122"/>
              </a:rPr>
              <a:t>etcd</a:t>
            </a:r>
            <a:r>
              <a:rPr lang="zh-CN" altLang="en-US">
                <a:latin typeface="宋体" panose="02010600030101010101" pitchFamily="2" charset="-122"/>
                <a:ea typeface="宋体" panose="02010600030101010101" pitchFamily="2" charset="-122"/>
                <a:cs typeface="宋体" panose="02010600030101010101" pitchFamily="2" charset="-122"/>
              </a:rPr>
              <a:t>中。</a:t>
            </a:r>
            <a:endParaRPr lang="en-US" altLang="zh-CN">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2</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Controller-Manager</a:t>
            </a:r>
            <a:r>
              <a:rPr lang="en-US" altLang="zh-CN">
                <a:latin typeface="宋体" panose="02010600030101010101" pitchFamily="2" charset="-122"/>
                <a:ea typeface="宋体" panose="02010600030101010101" pitchFamily="2" charset="-122"/>
                <a:cs typeface="宋体" panose="02010600030101010101" pitchFamily="2" charset="-122"/>
              </a:rPr>
              <a:t>(Kube-controller-manager)</a:t>
            </a:r>
            <a:r>
              <a:rPr lang="zh-CN" altLang="en-US">
                <a:latin typeface="宋体" panose="02010600030101010101" pitchFamily="2" charset="-122"/>
                <a:ea typeface="宋体" panose="02010600030101010101" pitchFamily="2" charset="-122"/>
                <a:cs typeface="宋体" panose="02010600030101010101" pitchFamily="2" charset="-122"/>
              </a:rPr>
              <a:t>：</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Controller Manager作为集群内部的</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管理控制中心</a:t>
            </a:r>
            <a:r>
              <a:rPr lang="zh-CN" altLang="en-US">
                <a:latin typeface="宋体" panose="02010600030101010101" pitchFamily="2" charset="-122"/>
                <a:ea typeface="宋体" panose="02010600030101010101" pitchFamily="2" charset="-122"/>
                <a:cs typeface="宋体" panose="02010600030101010101" pitchFamily="2" charset="-122"/>
              </a:rPr>
              <a:t>，负责集群内的Node、Pod副本、服务端点（Endpoint）、命名空间（Namespace）、服务账号（ServiceAccount）、资源定额（ResourceQuota）</a:t>
            </a:r>
            <a:r>
              <a:rPr lang="zh-CN" altLang="en-US">
                <a:latin typeface="宋体" panose="02010600030101010101" pitchFamily="2" charset="-122"/>
                <a:ea typeface="宋体" panose="02010600030101010101" pitchFamily="2" charset="-122"/>
                <a:cs typeface="宋体" panose="02010600030101010101" pitchFamily="2" charset="-122"/>
                <a:sym typeface="+mn-ea"/>
              </a:rPr>
              <a:t>等</a:t>
            </a:r>
            <a:r>
              <a:rPr lang="zh-CN" altLang="en-US">
                <a:latin typeface="宋体" panose="02010600030101010101" pitchFamily="2" charset="-122"/>
                <a:ea typeface="宋体" panose="02010600030101010101" pitchFamily="2" charset="-122"/>
                <a:cs typeface="宋体" panose="02010600030101010101" pitchFamily="2" charset="-122"/>
              </a:rPr>
              <a:t>的管理；</a:t>
            </a:r>
            <a:endParaRPr lang="zh-CN" altLang="en-US">
              <a:latin typeface="宋体" panose="02010600030101010101" pitchFamily="2" charset="-122"/>
              <a:ea typeface="宋体" panose="02010600030101010101" pitchFamily="2" charset="-122"/>
              <a:cs typeface="宋体" panose="02010600030101010101" pitchFamily="2" charset="-122"/>
            </a:endParaRPr>
          </a:p>
          <a:p>
            <a:r>
              <a:rPr>
                <a:latin typeface="宋体" panose="02010600030101010101" pitchFamily="2" charset="-122"/>
                <a:ea typeface="宋体" panose="02010600030101010101" pitchFamily="2" charset="-122"/>
                <a:cs typeface="宋体" panose="02010600030101010101" pitchFamily="2" charset="-122"/>
              </a:rPr>
              <a:t>每个Controller通过API Server提供的接口实时监控整个集群的每个资源对象的当前状态，</a:t>
            </a:r>
            <a:r>
              <a:rPr>
                <a:solidFill>
                  <a:srgbClr val="FF0000"/>
                </a:solidFill>
                <a:latin typeface="宋体" panose="02010600030101010101" pitchFamily="2" charset="-122"/>
                <a:ea typeface="宋体" panose="02010600030101010101" pitchFamily="2" charset="-122"/>
                <a:cs typeface="宋体" panose="02010600030101010101" pitchFamily="2" charset="-122"/>
              </a:rPr>
              <a:t>当发生各种故障导致系统状态发生变化时，会尝试将系统状态修复到“期望状态”</a:t>
            </a:r>
            <a:r>
              <a:rPr>
                <a:latin typeface="宋体" panose="02010600030101010101" pitchFamily="2" charset="-122"/>
                <a:ea typeface="宋体" panose="02010600030101010101" pitchFamily="2" charset="-122"/>
                <a:cs typeface="宋体" panose="02010600030101010101" pitchFamily="2" charset="-122"/>
              </a:rPr>
              <a:t>。</a:t>
            </a:r>
            <a:r>
              <a:rPr lang="en-US">
                <a:latin typeface="宋体" panose="02010600030101010101" pitchFamily="2" charset="-122"/>
                <a:ea typeface="宋体" panose="02010600030101010101" pitchFamily="2" charset="-122"/>
                <a:cs typeface="宋体" panose="02010600030101010101" pitchFamily="2" charset="-122"/>
              </a:rPr>
              <a:t> </a:t>
            </a:r>
            <a:r>
              <a:rPr lang="en-US" altLang="zh-CN">
                <a:latin typeface="宋体" panose="02010600030101010101" pitchFamily="2" charset="-122"/>
                <a:ea typeface="宋体" panose="02010600030101010101" pitchFamily="2" charset="-122"/>
                <a:cs typeface="宋体" panose="02010600030101010101" pitchFamily="2" charset="-122"/>
                <a:sym typeface="+mn-ea"/>
              </a:rPr>
              <a:t>10</a:t>
            </a:r>
            <a:r>
              <a:rPr lang="zh-CN" altLang="en-US">
                <a:latin typeface="宋体" panose="02010600030101010101" pitchFamily="2" charset="-122"/>
                <a:ea typeface="宋体" panose="02010600030101010101" pitchFamily="2" charset="-122"/>
                <a:cs typeface="宋体" panose="02010600030101010101" pitchFamily="2" charset="-122"/>
                <a:sym typeface="+mn-ea"/>
              </a:rPr>
              <a:t>种类型的</a:t>
            </a:r>
            <a:r>
              <a:rPr lang="en-US" altLang="zh-CN">
                <a:latin typeface="宋体" panose="02010600030101010101" pitchFamily="2" charset="-122"/>
                <a:ea typeface="宋体" panose="02010600030101010101" pitchFamily="2" charset="-122"/>
                <a:cs typeface="宋体" panose="02010600030101010101" pitchFamily="2" charset="-122"/>
                <a:sym typeface="+mn-ea"/>
              </a:rPr>
              <a:t>API</a:t>
            </a:r>
            <a:r>
              <a:rPr lang="zh-CN" altLang="en-US">
                <a:latin typeface="宋体" panose="02010600030101010101" pitchFamily="2" charset="-122"/>
                <a:ea typeface="宋体" panose="02010600030101010101" pitchFamily="2" charset="-122"/>
                <a:cs typeface="宋体" panose="02010600030101010101" pitchFamily="2" charset="-122"/>
                <a:sym typeface="+mn-ea"/>
              </a:rPr>
              <a:t>对象控制器；</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例如：当某个</a:t>
            </a:r>
            <a:r>
              <a:rPr lang="en-US" altLang="zh-CN">
                <a:latin typeface="宋体" panose="02010600030101010101" pitchFamily="2" charset="-122"/>
                <a:ea typeface="宋体" panose="02010600030101010101" pitchFamily="2" charset="-122"/>
                <a:cs typeface="宋体" panose="02010600030101010101" pitchFamily="2" charset="-122"/>
                <a:sym typeface="+mn-ea"/>
              </a:rPr>
              <a:t>Pod</a:t>
            </a:r>
            <a:r>
              <a:rPr lang="zh-CN" altLang="en-US">
                <a:latin typeface="宋体" panose="02010600030101010101" pitchFamily="2" charset="-122"/>
                <a:ea typeface="宋体" panose="02010600030101010101" pitchFamily="2" charset="-122"/>
                <a:cs typeface="宋体" panose="02010600030101010101" pitchFamily="2" charset="-122"/>
                <a:sym typeface="+mn-ea"/>
              </a:rPr>
              <a:t>意外宕机时，Controller Manager会及时发现并执行自动化修复流程，确保集群始终处于预期的工作状态。</a:t>
            </a:r>
            <a:endParaRPr>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3</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Scheduler</a:t>
            </a:r>
            <a:r>
              <a:rPr lang="zh-CN" altLang="en-US">
                <a:latin typeface="宋体" panose="02010600030101010101" pitchFamily="2" charset="-122"/>
                <a:ea typeface="宋体" panose="02010600030101010101" pitchFamily="2" charset="-122"/>
                <a:cs typeface="宋体" panose="02010600030101010101" pitchFamily="2" charset="-122"/>
              </a:rPr>
              <a:t>（</a:t>
            </a:r>
            <a:r>
              <a:rPr lang="en-US" altLang="zh-CN">
                <a:latin typeface="宋体" panose="02010600030101010101" pitchFamily="2" charset="-122"/>
                <a:ea typeface="宋体" panose="02010600030101010101" pitchFamily="2" charset="-122"/>
                <a:cs typeface="宋体" panose="02010600030101010101" pitchFamily="2" charset="-122"/>
              </a:rPr>
              <a:t>kube-scheduler</a:t>
            </a:r>
            <a:r>
              <a:rPr lang="zh-CN" altLang="en-US">
                <a:latin typeface="宋体" panose="02010600030101010101" pitchFamily="2" charset="-122"/>
                <a:ea typeface="宋体" panose="02010600030101010101" pitchFamily="2" charset="-122"/>
                <a:cs typeface="宋体" panose="02010600030101010101" pitchFamily="2" charset="-122"/>
              </a:rPr>
              <a:t>）：</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rPr>
              <a:t>Kubernetes</a:t>
            </a:r>
            <a:r>
              <a:rPr lang="zh-CN" altLang="en-US">
                <a:latin typeface="宋体" panose="02010600030101010101" pitchFamily="2" charset="-122"/>
                <a:ea typeface="宋体" panose="02010600030101010101" pitchFamily="2" charset="-122"/>
                <a:cs typeface="宋体" panose="02010600030101010101" pitchFamily="2" charset="-122"/>
              </a:rPr>
              <a:t>系统上的</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调度</a:t>
            </a:r>
            <a:r>
              <a:rPr lang="zh-CN" altLang="en-US">
                <a:latin typeface="宋体" panose="02010600030101010101" pitchFamily="2" charset="-122"/>
                <a:ea typeface="宋体" panose="02010600030101010101" pitchFamily="2" charset="-122"/>
                <a:cs typeface="宋体" panose="02010600030101010101" pitchFamily="2" charset="-122"/>
              </a:rPr>
              <a:t>是指为</a:t>
            </a:r>
            <a:r>
              <a:rPr lang="en-US" altLang="zh-CN">
                <a:latin typeface="宋体" panose="02010600030101010101" pitchFamily="2" charset="-122"/>
                <a:ea typeface="宋体" panose="02010600030101010101" pitchFamily="2" charset="-122"/>
                <a:cs typeface="宋体" panose="02010600030101010101" pitchFamily="2" charset="-122"/>
              </a:rPr>
              <a:t>API Server</a:t>
            </a:r>
            <a:r>
              <a:rPr lang="zh-CN" altLang="en-US">
                <a:latin typeface="宋体" panose="02010600030101010101" pitchFamily="2" charset="-122"/>
                <a:ea typeface="宋体" panose="02010600030101010101" pitchFamily="2" charset="-122"/>
                <a:cs typeface="宋体" panose="02010600030101010101" pitchFamily="2" charset="-122"/>
              </a:rPr>
              <a:t>接收到的每一个</a:t>
            </a:r>
            <a:r>
              <a:rPr lang="en-US" altLang="zh-CN">
                <a:latin typeface="宋体" panose="02010600030101010101" pitchFamily="2" charset="-122"/>
                <a:ea typeface="宋体" panose="02010600030101010101" pitchFamily="2" charset="-122"/>
                <a:cs typeface="宋体" panose="02010600030101010101" pitchFamily="2" charset="-122"/>
              </a:rPr>
              <a:t>Pod</a:t>
            </a:r>
            <a:r>
              <a:rPr lang="zh-CN" altLang="en-US">
                <a:latin typeface="宋体" panose="02010600030101010101" pitchFamily="2" charset="-122"/>
                <a:ea typeface="宋体" panose="02010600030101010101" pitchFamily="2" charset="-122"/>
                <a:cs typeface="宋体" panose="02010600030101010101" pitchFamily="2" charset="-122"/>
              </a:rPr>
              <a:t>创建请求，并在集群种为其</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匹配出</a:t>
            </a:r>
            <a:r>
              <a:rPr lang="zh-CN" altLang="en-US">
                <a:latin typeface="宋体" panose="02010600030101010101" pitchFamily="2" charset="-122"/>
                <a:ea typeface="宋体" panose="02010600030101010101" pitchFamily="2" charset="-122"/>
                <a:cs typeface="宋体" panose="02010600030101010101" pitchFamily="2" charset="-122"/>
              </a:rPr>
              <a:t>一个最佳的</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工作节点；</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匹配工作节点考量的因素：硬件、软件、策略约束，亲和力与反亲和力和力规范以及数据的局部性等</a:t>
            </a:r>
            <a:r>
              <a:rPr lang="zh-CN" altLang="en-US">
                <a:latin typeface="宋体" panose="02010600030101010101" pitchFamily="2" charset="-122"/>
                <a:ea typeface="宋体" panose="02010600030101010101" pitchFamily="2" charset="-122"/>
                <a:cs typeface="宋体" panose="02010600030101010101" pitchFamily="2" charset="-122"/>
              </a:rPr>
              <a:t>特征。</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4</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etcd</a:t>
            </a:r>
            <a:r>
              <a:rPr lang="zh-CN" altLang="en-US">
                <a:latin typeface="宋体" panose="02010600030101010101" pitchFamily="2" charset="-122"/>
                <a:ea typeface="宋体" panose="02010600030101010101" pitchFamily="2" charset="-122"/>
                <a:cs typeface="宋体" panose="02010600030101010101" pitchFamily="2" charset="-122"/>
              </a:rPr>
              <a:t>：</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rPr>
              <a:t>Kubernetes</a:t>
            </a:r>
            <a:r>
              <a:rPr lang="zh-CN" altLang="en-US">
                <a:latin typeface="宋体" panose="02010600030101010101" pitchFamily="2" charset="-122"/>
                <a:ea typeface="宋体" panose="02010600030101010101" pitchFamily="2" charset="-122"/>
                <a:cs typeface="宋体" panose="02010600030101010101" pitchFamily="2" charset="-122"/>
              </a:rPr>
              <a:t>集群的所有</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状态信息持久存储在存储系统</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etcd</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中；</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rPr>
              <a:t>CoreOS</a:t>
            </a:r>
            <a:r>
              <a:rPr lang="zh-CN" altLang="en-US">
                <a:latin typeface="宋体" panose="02010600030101010101" pitchFamily="2" charset="-122"/>
                <a:ea typeface="宋体" panose="02010600030101010101" pitchFamily="2" charset="-122"/>
                <a:cs typeface="宋体" panose="02010600030101010101" pitchFamily="2" charset="-122"/>
              </a:rPr>
              <a:t>发开的分布式键值存储，可以用于</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服务发现、共享配置</a:t>
            </a:r>
            <a:r>
              <a:rPr lang="zh-CN" altLang="en-US">
                <a:latin typeface="宋体" panose="02010600030101010101" pitchFamily="2" charset="-122"/>
                <a:ea typeface="宋体" panose="02010600030101010101" pitchFamily="2" charset="-122"/>
                <a:cs typeface="宋体" panose="02010600030101010101" pitchFamily="2" charset="-122"/>
              </a:rPr>
              <a:t>以及一致性保障；</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为其存储的数据提供监听机制，用于监视和推送</a:t>
            </a:r>
            <a:r>
              <a:rPr lang="zh-CN" altLang="en-US">
                <a:latin typeface="宋体" panose="02010600030101010101" pitchFamily="2" charset="-122"/>
                <a:ea typeface="宋体" panose="02010600030101010101" pitchFamily="2" charset="-122"/>
                <a:cs typeface="宋体" panose="02010600030101010101" pitchFamily="2" charset="-122"/>
              </a:rPr>
              <a:t>变更。</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pPr algn="ctr"/>
            <a:r>
              <a:rPr lang="zh-CN" altLang="en-US">
                <a:latin typeface="宋体" panose="02010600030101010101" pitchFamily="2" charset="-122"/>
                <a:ea typeface="宋体" panose="02010600030101010101" pitchFamily="2" charset="-122"/>
                <a:cs typeface="宋体" panose="02010600030101010101" pitchFamily="2" charset="-122"/>
              </a:rPr>
              <a:t>这</a:t>
            </a:r>
            <a:r>
              <a:rPr lang="en-US" altLang="zh-CN">
                <a:latin typeface="宋体" panose="02010600030101010101" pitchFamily="2" charset="-122"/>
                <a:ea typeface="宋体" panose="02010600030101010101" pitchFamily="2" charset="-122"/>
                <a:cs typeface="宋体" panose="02010600030101010101" pitchFamily="2" charset="-122"/>
              </a:rPr>
              <a:t>4</a:t>
            </a:r>
            <a:r>
              <a:rPr lang="zh-CN" altLang="en-US">
                <a:latin typeface="宋体" panose="02010600030101010101" pitchFamily="2" charset="-122"/>
                <a:ea typeface="宋体" panose="02010600030101010101" pitchFamily="2" charset="-122"/>
                <a:cs typeface="宋体" panose="02010600030101010101" pitchFamily="2" charset="-122"/>
              </a:rPr>
              <a:t>个组件构成整个集群的</a:t>
            </a:r>
            <a:r>
              <a:rPr lang="zh-CN" altLang="en-US" b="1">
                <a:solidFill>
                  <a:srgbClr val="FF0000"/>
                </a:solidFill>
                <a:latin typeface="宋体" panose="02010600030101010101" pitchFamily="2" charset="-122"/>
                <a:ea typeface="宋体" panose="02010600030101010101" pitchFamily="2" charset="-122"/>
                <a:cs typeface="宋体" panose="02010600030101010101" pitchFamily="2" charset="-122"/>
              </a:rPr>
              <a:t>控制平面</a:t>
            </a:r>
            <a:r>
              <a:rPr lang="zh-CN" altLang="en-US">
                <a:latin typeface="宋体" panose="02010600030101010101" pitchFamily="2" charset="-122"/>
                <a:ea typeface="宋体" panose="02010600030101010101" pitchFamily="2" charset="-122"/>
                <a:cs typeface="宋体" panose="02010600030101010101" pitchFamily="2" charset="-122"/>
              </a:rPr>
              <a:t>。</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5022</Words>
  <Application>WPS 演示</Application>
  <PresentationFormat>宽屏</PresentationFormat>
  <Paragraphs>380</Paragraphs>
  <Slides>17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Arial</vt:lpstr>
      <vt:lpstr>宋体</vt:lpstr>
      <vt:lpstr>Wingdings</vt:lpstr>
      <vt:lpstr>微软雅黑</vt:lpstr>
      <vt:lpstr>Calibri</vt:lpstr>
      <vt:lpstr>Arial Unicode MS</vt:lpstr>
      <vt:lpstr>Office 主题</vt:lpstr>
      <vt:lpstr>Kubernetes技术交流</vt:lpstr>
      <vt:lpstr>基础篇 </vt:lpstr>
      <vt:lpstr>PowerPoint 演示文稿</vt:lpstr>
      <vt:lpstr>PowerPoint 演示文稿</vt:lpstr>
      <vt:lpstr>PowerPoint 演示文稿</vt:lpstr>
      <vt:lpstr>PowerPoint 演示文稿</vt:lpstr>
      <vt:lpstr>PowerPoint 演示文稿</vt:lpstr>
      <vt:lpstr>Pod</vt:lpstr>
      <vt:lpstr>PowerPoint 演示文稿</vt:lpstr>
      <vt:lpstr>Node组件</vt:lpstr>
      <vt:lpstr>PowerPoint 演示文稿</vt:lpstr>
      <vt:lpstr>PowerPoint 演示文稿</vt:lpstr>
      <vt:lpstr>PowerPoint 演示文稿</vt:lpstr>
      <vt:lpstr>K8s网络基础——4种通信</vt:lpstr>
      <vt:lpstr>部署</vt:lpstr>
      <vt:lpstr>Kubernetes系统特性</vt:lpstr>
      <vt:lpstr>K8s平台管理方案</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哲</cp:lastModifiedBy>
  <cp:revision>454</cp:revision>
  <dcterms:created xsi:type="dcterms:W3CDTF">2021-10-14T09:27:00Z</dcterms:created>
  <dcterms:modified xsi:type="dcterms:W3CDTF">2021-10-21T00:58:50Z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91039CE0E4B64A19948106565D789988</vt:lpwstr>
  </property>
  <property fmtid="{D5CDD505-2E9C-101B-9397-08002B2CF9AE}" pid="3" name="KSOProductBuildVer">
    <vt:lpwstr>2052-11.1.0.10938</vt:lpwstr>
  </property>
</Properties>
</file>