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1" r:id="rId2"/>
    <p:sldId id="256" r:id="rId3"/>
    <p:sldId id="269" r:id="rId4"/>
    <p:sldId id="272" r:id="rId5"/>
    <p:sldId id="273" r:id="rId6"/>
    <p:sldId id="274" r:id="rId7"/>
    <p:sldId id="275" r:id="rId8"/>
    <p:sldId id="264" r:id="rId9"/>
    <p:sldId id="260" r:id="rId10"/>
    <p:sldId id="270" r:id="rId11"/>
    <p:sldId id="265" r:id="rId12"/>
    <p:sldId id="259" r:id="rId13"/>
    <p:sldId id="266" r:id="rId14"/>
    <p:sldId id="267" r:id="rId15"/>
    <p:sldId id="262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01" autoAdjust="0"/>
    <p:restoredTop sz="94660"/>
  </p:normalViewPr>
  <p:slideViewPr>
    <p:cSldViewPr snapToGrid="0">
      <p:cViewPr varScale="1">
        <p:scale>
          <a:sx n="96" d="100"/>
          <a:sy n="96" d="100"/>
        </p:scale>
        <p:origin x="53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BE69F-2376-4035-80CB-8925E6B0A3F7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D084A-A3A3-408F-AB68-B74F695D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4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SG" altLang="en-US">
              <a:ea typeface="MS PGothic" panose="020B0600070205080204" pitchFamily="34" charset="-128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FFFFFF"/>
                </a:solidFill>
                <a:latin typeface="Arial" panose="020B0604020202020204" pitchFamily="34" charset="0"/>
                <a:ea typeface="华文细黑" charset="-122"/>
                <a:sym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FFFFFF"/>
                </a:solidFill>
                <a:latin typeface="Arial" panose="020B0604020202020204" pitchFamily="34" charset="0"/>
                <a:ea typeface="华文细黑" charset="-122"/>
                <a:sym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FFFFFF"/>
                </a:solidFill>
                <a:latin typeface="Arial" panose="020B0604020202020204" pitchFamily="34" charset="0"/>
                <a:ea typeface="华文细黑" charset="-122"/>
                <a:sym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FFFFFF"/>
                </a:solidFill>
                <a:latin typeface="Arial" panose="020B0604020202020204" pitchFamily="34" charset="0"/>
                <a:ea typeface="华文细黑" charset="-122"/>
                <a:sym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FFFFFF"/>
                </a:solidFill>
                <a:latin typeface="Arial" panose="020B0604020202020204" pitchFamily="34" charset="0"/>
                <a:ea typeface="华文细黑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panose="020B0604020202020204" pitchFamily="34" charset="0"/>
                <a:ea typeface="华文细黑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panose="020B0604020202020204" pitchFamily="34" charset="0"/>
                <a:ea typeface="华文细黑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panose="020B0604020202020204" pitchFamily="34" charset="0"/>
                <a:ea typeface="华文细黑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FFFF"/>
                </a:solidFill>
                <a:latin typeface="Arial" panose="020B0604020202020204" pitchFamily="34" charset="0"/>
                <a:ea typeface="华文细黑" charset="-122"/>
                <a:sym typeface="Arial" panose="020B0604020202020204" pitchFamily="34" charset="0"/>
              </a:defRPr>
            </a:lvl9pPr>
          </a:lstStyle>
          <a:p>
            <a:fld id="{93CC58FD-8806-45B1-9DFF-A01AC9335109}" type="slidenum">
              <a:rPr lang="en-US" altLang="en-US" sz="1200" smtClean="0"/>
              <a:pPr/>
              <a:t>15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122695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09B57-2026-4CE4-86FD-C0D9E45044B2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8A0-4345-40A5-ADE9-836F1B31B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70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09B57-2026-4CE4-86FD-C0D9E45044B2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8A0-4345-40A5-ADE9-836F1B31B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1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09B57-2026-4CE4-86FD-C0D9E45044B2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8A0-4345-40A5-ADE9-836F1B31B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62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09B57-2026-4CE4-86FD-C0D9E45044B2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8A0-4345-40A5-ADE9-836F1B31B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09B57-2026-4CE4-86FD-C0D9E45044B2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8A0-4345-40A5-ADE9-836F1B31B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89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09B57-2026-4CE4-86FD-C0D9E45044B2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8A0-4345-40A5-ADE9-836F1B31B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60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09B57-2026-4CE4-86FD-C0D9E45044B2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8A0-4345-40A5-ADE9-836F1B31B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58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09B57-2026-4CE4-86FD-C0D9E45044B2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8A0-4345-40A5-ADE9-836F1B31B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9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09B57-2026-4CE4-86FD-C0D9E45044B2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8A0-4345-40A5-ADE9-836F1B31B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82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09B57-2026-4CE4-86FD-C0D9E45044B2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8A0-4345-40A5-ADE9-836F1B31B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53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09B57-2026-4CE4-86FD-C0D9E45044B2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48A0-4345-40A5-ADE9-836F1B31B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38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09B57-2026-4CE4-86FD-C0D9E45044B2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E48A0-4345-40A5-ADE9-836F1B31B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1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dcstants@nus.edu.s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  <a:p>
            <a:r>
              <a:rPr lang="en-US" dirty="0"/>
              <a:t>PE info</a:t>
            </a:r>
          </a:p>
          <a:p>
            <a:r>
              <a:rPr lang="en-US" dirty="0"/>
              <a:t>Recitation #12 </a:t>
            </a:r>
          </a:p>
          <a:p>
            <a:r>
              <a:rPr lang="en-US" dirty="0"/>
              <a:t>FE info</a:t>
            </a:r>
          </a:p>
        </p:txBody>
      </p:sp>
    </p:spTree>
    <p:extLst>
      <p:ext uri="{BB962C8B-B14F-4D97-AF65-F5344CB8AC3E}">
        <p14:creationId xmlns:p14="http://schemas.microsoft.com/office/powerpoint/2010/main" val="1076019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Recitation #12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80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Exam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5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Receive email on your venue (there should be a few)</a:t>
            </a:r>
          </a:p>
          <a:p>
            <a:r>
              <a:rPr lang="en-US" dirty="0"/>
              <a:t>Cover page</a:t>
            </a:r>
          </a:p>
          <a:p>
            <a:r>
              <a:rPr lang="en-US" dirty="0"/>
              <a:t>Good night sleep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82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 Good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through all quickly and start with those you have most confidence</a:t>
            </a:r>
          </a:p>
          <a:p>
            <a:r>
              <a:rPr lang="en-US" dirty="0"/>
              <a:t>Q1….easiest !!!! </a:t>
            </a:r>
          </a:p>
          <a:p>
            <a:r>
              <a:rPr lang="en-US" dirty="0"/>
              <a:t>Pencil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11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Last words from you….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30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53035" y="333374"/>
            <a:ext cx="9574306" cy="5731249"/>
          </a:xfrm>
        </p:spPr>
        <p:txBody>
          <a:bodyPr>
            <a:normAutofit fontScale="85000" lnSpcReduction="20000"/>
          </a:bodyPr>
          <a:lstStyle/>
          <a:p>
            <a:pPr marL="39688" indent="0" algn="ctr">
              <a:lnSpc>
                <a:spcPct val="80000"/>
              </a:lnSpc>
              <a:buNone/>
            </a:pPr>
            <a:r>
              <a:rPr lang="en-US" altLang="en-US" sz="7200" dirty="0">
                <a:solidFill>
                  <a:srgbClr val="00B050"/>
                </a:solidFill>
              </a:rPr>
              <a:t>Class Participation </a:t>
            </a:r>
          </a:p>
          <a:p>
            <a:pPr marL="39688" indent="0" algn="ctr">
              <a:lnSpc>
                <a:spcPct val="80000"/>
              </a:lnSpc>
              <a:buNone/>
            </a:pPr>
            <a:r>
              <a:rPr lang="en-US" altLang="en-US" sz="7200" dirty="0">
                <a:solidFill>
                  <a:srgbClr val="00B050"/>
                </a:solidFill>
              </a:rPr>
              <a:t>how?</a:t>
            </a:r>
            <a:endParaRPr lang="en-US" altLang="en-US" dirty="0">
              <a:solidFill>
                <a:srgbClr val="00B050"/>
              </a:solidFill>
            </a:endParaRPr>
          </a:p>
          <a:p>
            <a:pPr marL="39688" indent="0"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You 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MUST</a:t>
            </a:r>
            <a:r>
              <a:rPr lang="en-US" altLang="en-US" sz="24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fill in your honest views/opinions in the course assessment (in </a:t>
            </a:r>
            <a:r>
              <a:rPr lang="en-US" altLang="en-US" sz="2400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Luminus</a:t>
            </a:r>
            <a:r>
              <a:rPr lang="en-US" altLang="en-US" sz="24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) to get credit on this. Email to 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hlinkClick r:id="rId3"/>
              </a:rPr>
              <a:t>dcstants@nus.edu.sg</a:t>
            </a:r>
            <a:r>
              <a:rPr lang="en-US" altLang="en-US" sz="24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to say simply “DONE” (or whatever you wanted to say) once you have completed.</a:t>
            </a:r>
          </a:p>
          <a:p>
            <a:pPr marL="39688" indent="0">
              <a:lnSpc>
                <a:spcPct val="80000"/>
              </a:lnSpc>
              <a:buNone/>
            </a:pPr>
            <a:endParaRPr lang="en-US" altLang="en-US" sz="2400" b="1" dirty="0">
              <a:solidFill>
                <a:srgbClr val="FFFF00"/>
              </a:solidFill>
              <a:latin typeface="Courier New" panose="02070309020205020404" pitchFamily="49" charset="0"/>
            </a:endParaRPr>
          </a:p>
          <a:p>
            <a:pPr marL="39688" indent="0"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Note</a:t>
            </a:r>
            <a:r>
              <a:rPr lang="en-US" altLang="en-US" sz="2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: your review is confidential and will be released to me 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ONLY AFTER </a:t>
            </a:r>
            <a:r>
              <a:rPr lang="en-US" altLang="en-US" sz="2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you received your course grades. So, you are free to state any views you may have without any worry on any punishment </a:t>
            </a:r>
            <a:r>
              <a:rPr lang="en-US" altLang="en-US" sz="2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</a:t>
            </a:r>
          </a:p>
          <a:p>
            <a:pPr marL="39688" indent="0">
              <a:lnSpc>
                <a:spcPct val="80000"/>
              </a:lnSpc>
              <a:buNone/>
            </a:pPr>
            <a:endParaRPr lang="en-US" altLang="en-US" sz="2400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pPr marL="39688" indent="0">
              <a:lnSpc>
                <a:spcPct val="80000"/>
              </a:lnSpc>
              <a:buNone/>
            </a:pPr>
            <a:r>
              <a:rPr lang="en-US" altLang="en-US" sz="2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You will be recruited to be </a:t>
            </a:r>
            <a:r>
              <a:rPr lang="en-US" altLang="en-US" sz="24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Tas</a:t>
            </a:r>
            <a:r>
              <a:rPr lang="en-US" altLang="en-US" sz="2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 for the next round as we will be getting the recommendation from your current TA. We will take the recommendation from your TA seriously – look at your final grade – invite you to be the Tas. </a:t>
            </a:r>
          </a:p>
          <a:p>
            <a:pPr marL="382588" indent="-342900">
              <a:lnSpc>
                <a:spcPct val="80000"/>
              </a:lnSpc>
              <a:buFontTx/>
              <a:buChar char="-"/>
            </a:pPr>
            <a:r>
              <a:rPr lang="en-US" altLang="en-US" sz="2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Your get paid $40 per hours …you coach a few students </a:t>
            </a:r>
          </a:p>
          <a:p>
            <a:pPr marL="382588" indent="-342900">
              <a:lnSpc>
                <a:spcPct val="80000"/>
              </a:lnSpc>
              <a:buFontTx/>
              <a:buChar char="-"/>
            </a:pPr>
            <a:r>
              <a:rPr lang="en-US" altLang="en-US" sz="2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Your should get a recommendation letter (if I am the instructor) </a:t>
            </a:r>
          </a:p>
          <a:p>
            <a:pPr marL="382588" indent="-342900">
              <a:lnSpc>
                <a:spcPct val="80000"/>
              </a:lnSpc>
              <a:buFontTx/>
              <a:buChar char="-"/>
            </a:pPr>
            <a:r>
              <a:rPr lang="en-US" altLang="en-US" sz="2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Your get the experience ….</a:t>
            </a:r>
            <a:r>
              <a:rPr lang="en-US" altLang="en-US" sz="24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132753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6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282388" y="906744"/>
            <a:ext cx="11766177" cy="3436656"/>
          </a:xfrm>
          <a:effectLst>
            <a:outerShdw blurRad="63500" dist="35921" dir="2700000" algn="ctr" rotWithShape="0">
              <a:schemeClr val="bg2">
                <a:alpha val="74997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50791" tIns="50791" rIns="91421" bIns="50791" rtlCol="0" anchor="ctr">
            <a:normAutofit/>
          </a:bodyPr>
          <a:lstStyle/>
          <a:p>
            <a:pPr>
              <a:defRPr/>
            </a:pPr>
            <a:r>
              <a:rPr lang="en-US" sz="7200" dirty="0">
                <a:solidFill>
                  <a:schemeClr val="accent2">
                    <a:lumMod val="75000"/>
                  </a:schemeClr>
                </a:solidFill>
                <a:cs typeface="Arial" charset="0"/>
                <a:sym typeface="Arial" charset="0"/>
              </a:rPr>
              <a:t>THANK YOU FOR BEING GREAT STUDENTS!</a:t>
            </a:r>
            <a:br>
              <a:rPr lang="en-US" sz="7200" dirty="0">
                <a:solidFill>
                  <a:schemeClr val="accent2">
                    <a:lumMod val="75000"/>
                  </a:schemeClr>
                </a:solidFill>
                <a:cs typeface="Arial" charset="0"/>
                <a:sym typeface="Arial" charset="0"/>
              </a:rPr>
            </a:br>
            <a:r>
              <a:rPr lang="en-US" sz="7200" dirty="0">
                <a:solidFill>
                  <a:schemeClr val="accent2">
                    <a:lumMod val="75000"/>
                  </a:schemeClr>
                </a:solidFill>
                <a:cs typeface="Arial" charset="0"/>
                <a:sym typeface="Arial" charset="0"/>
              </a:rPr>
              <a:t>…hope</a:t>
            </a:r>
          </a:p>
        </p:txBody>
      </p:sp>
      <p:sp>
        <p:nvSpPr>
          <p:cNvPr id="41987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1992313" y="4941888"/>
            <a:ext cx="6400800" cy="1752600"/>
          </a:xfrm>
        </p:spPr>
        <p:txBody>
          <a:bodyPr vert="horz" lIns="50791" tIns="50791" rIns="91421" bIns="50791" rtlCol="0">
            <a:normAutofit/>
          </a:bodyPr>
          <a:lstStyle/>
          <a:p>
            <a:pPr marL="39688" indent="0" algn="ctr">
              <a:buNone/>
            </a:pPr>
            <a:r>
              <a:rPr lang="en-US" altLang="en-US" dirty="0">
                <a:solidFill>
                  <a:srgbClr val="00B050"/>
                </a:solidFill>
              </a:rPr>
              <a:t>All the best for the PE and FE!</a:t>
            </a:r>
          </a:p>
        </p:txBody>
      </p:sp>
      <p:pic>
        <p:nvPicPr>
          <p:cNvPr id="41988" name="Picture 4" descr="MCj0428123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925" y="4005263"/>
            <a:ext cx="1949450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5984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30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with formula / analogy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 = Algorithm + Data structure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Lots of things we have been doing have analogies in CS</a:t>
            </a:r>
            <a:r>
              <a:rPr lang="en-US" dirty="0"/>
              <a:t> </a:t>
            </a:r>
          </a:p>
          <a:p>
            <a:r>
              <a:rPr lang="en-US" dirty="0"/>
              <a:t>Algorithm ~ recipe                  (Time)  L4</a:t>
            </a:r>
          </a:p>
          <a:p>
            <a:r>
              <a:rPr lang="en-US" dirty="0"/>
              <a:t>Data structure ~ ingredient   (Space) L4</a:t>
            </a:r>
          </a:p>
          <a:p>
            <a:r>
              <a:rPr lang="en-US" dirty="0"/>
              <a:t>Trading between time and space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Attitude of learning </a:t>
            </a:r>
          </a:p>
          <a:p>
            <a:pPr marL="0" indent="0">
              <a:buNone/>
            </a:pPr>
            <a:r>
              <a:rPr lang="en-US" dirty="0"/>
              <a:t>- Not for grade only</a:t>
            </a:r>
          </a:p>
        </p:txBody>
      </p:sp>
    </p:spTree>
    <p:extLst>
      <p:ext uri="{BB962C8B-B14F-4D97-AF65-F5344CB8AC3E}">
        <p14:creationId xmlns:p14="http://schemas.microsoft.com/office/powerpoint/2010/main" val="2780355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Recursion vs iteration  (L1, L2)</a:t>
            </a:r>
          </a:p>
          <a:p>
            <a:r>
              <a:rPr lang="en-US" dirty="0"/>
              <a:t>Higher order function</a:t>
            </a:r>
          </a:p>
          <a:p>
            <a:pPr lvl="1"/>
            <a:r>
              <a:rPr lang="en-US" dirty="0"/>
              <a:t>5 operations: sorting, searching, accumulating, mapping, filtering (recitation #12)</a:t>
            </a:r>
          </a:p>
          <a:p>
            <a:r>
              <a:rPr lang="en-US" dirty="0"/>
              <a:t>Sequence, conditional, looping (recursion/iteration)</a:t>
            </a:r>
          </a:p>
          <a:p>
            <a:r>
              <a:rPr lang="en-US" dirty="0"/>
              <a:t>Paradigm (L13)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437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Primitive data structure</a:t>
            </a:r>
          </a:p>
          <a:p>
            <a:pPr lvl="1"/>
            <a:r>
              <a:rPr lang="en-US" dirty="0"/>
              <a:t>Float…..</a:t>
            </a:r>
          </a:p>
          <a:p>
            <a:pPr lvl="1"/>
            <a:r>
              <a:rPr lang="en-US" dirty="0"/>
              <a:t>List, tuple, set, </a:t>
            </a:r>
            <a:r>
              <a:rPr lang="en-US" dirty="0" err="1"/>
              <a:t>dict</a:t>
            </a:r>
            <a:r>
              <a:rPr lang="en-US" dirty="0"/>
              <a:t> (L7, L8, L9)….for your PE: you need L8 listing.</a:t>
            </a:r>
          </a:p>
          <a:p>
            <a:r>
              <a:rPr lang="en-US" dirty="0"/>
              <a:t>Derived data structure: stack, queue, priority queue</a:t>
            </a:r>
          </a:p>
          <a:p>
            <a:r>
              <a:rPr lang="en-US" dirty="0"/>
              <a:t>Data structure dictates how the algorithm will do </a:t>
            </a:r>
          </a:p>
          <a:p>
            <a:r>
              <a:rPr lang="en-US" dirty="0"/>
              <a:t>Multiple  representations (L10)</a:t>
            </a:r>
          </a:p>
          <a:p>
            <a:r>
              <a:rPr lang="en-US" dirty="0"/>
              <a:t>Generic operations (L11)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002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 (L3)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Decide on data structure (then think about algorithm)</a:t>
            </a:r>
          </a:p>
          <a:p>
            <a:r>
              <a:rPr lang="en-US" dirty="0"/>
              <a:t>Correctness (this is not part of the course)  invariant ….</a:t>
            </a:r>
          </a:p>
          <a:p>
            <a:r>
              <a:rPr lang="en-US" dirty="0"/>
              <a:t>Top down – wishing thinking </a:t>
            </a:r>
          </a:p>
          <a:p>
            <a:r>
              <a:rPr lang="en-US" dirty="0"/>
              <a:t>Bottom up – because you learned in the past some tricks here and there and now you put them together</a:t>
            </a:r>
          </a:p>
          <a:p>
            <a:r>
              <a:rPr lang="en-US" dirty="0"/>
              <a:t>Middle-in</a:t>
            </a:r>
          </a:p>
          <a:p>
            <a:r>
              <a:rPr lang="en-US" dirty="0"/>
              <a:t>Time/space? Efficiency….paradigms ….counting: (don’t </a:t>
            </a:r>
            <a:r>
              <a:rPr lang="en-US" dirty="0" err="1"/>
              <a:t>overcount</a:t>
            </a:r>
            <a:r>
              <a:rPr lang="en-US" dirty="0"/>
              <a:t>, don’t undercount, there are many ways to count the SAME thing</a:t>
            </a:r>
          </a:p>
          <a:p>
            <a:r>
              <a:rPr lang="en-US" dirty="0"/>
              <a:t>Signal processing view….(recitation #12)</a:t>
            </a:r>
          </a:p>
          <a:p>
            <a:pPr lvl="1"/>
            <a:r>
              <a:rPr lang="en-US" dirty="0"/>
              <a:t>Planning, incremental development</a:t>
            </a:r>
          </a:p>
        </p:txBody>
      </p:sp>
    </p:spTree>
    <p:extLst>
      <p:ext uri="{BB962C8B-B14F-4D97-AF65-F5344CB8AC3E}">
        <p14:creationId xmlns:p14="http://schemas.microsoft.com/office/powerpoint/2010/main" val="536294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Inheritance – help us in writing less codes (the more you write, the worst it gets….because we would have to test more). </a:t>
            </a:r>
          </a:p>
          <a:p>
            <a:r>
              <a:rPr lang="en-US" dirty="0"/>
              <a:t>Polymorphism (*</a:t>
            </a:r>
            <a:r>
              <a:rPr lang="en-US" dirty="0" err="1"/>
              <a:t>arg</a:t>
            </a:r>
            <a:r>
              <a:rPr lang="en-US" dirty="0"/>
              <a:t> – for varying number of inputs parameters, </a:t>
            </a:r>
          </a:p>
          <a:p>
            <a:pPr marL="457200" lvl="1" indent="0">
              <a:buNone/>
            </a:pPr>
            <a:r>
              <a:rPr lang="en-US" dirty="0"/>
              <a:t>			*operator – for “distribute” the input arguments   </a:t>
            </a:r>
          </a:p>
          <a:p>
            <a:pPr marL="457200" lvl="1" indent="0">
              <a:buNone/>
            </a:pPr>
            <a:r>
              <a:rPr lang="en-US" dirty="0"/>
              <a:t>               * (…, …, …, … )….map in the system -- </a:t>
            </a:r>
          </a:p>
          <a:p>
            <a:r>
              <a:rPr lang="en-US" dirty="0"/>
              <a:t>Encapsulation (algorithm + data structure)</a:t>
            </a:r>
          </a:p>
          <a:p>
            <a:endParaRPr lang="en-US" dirty="0"/>
          </a:p>
          <a:p>
            <a:r>
              <a:rPr lang="en-US" dirty="0"/>
              <a:t>Python is not a good OOL…but we use it. </a:t>
            </a:r>
          </a:p>
          <a:p>
            <a:r>
              <a:rPr lang="en-US" dirty="0"/>
              <a:t>Java (L14, L15) </a:t>
            </a:r>
          </a:p>
          <a:p>
            <a:pPr marL="0" indent="0">
              <a:buNone/>
            </a:pPr>
            <a:r>
              <a:rPr lang="en-US" dirty="0"/>
              <a:t> (Feature created is for certain purpose --)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01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Practical Exam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67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 Good Practice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Skeleton file with examples possibly</a:t>
            </a:r>
          </a:p>
          <a:p>
            <a:r>
              <a:rPr lang="en-US" dirty="0"/>
              <a:t>Remember your password</a:t>
            </a:r>
          </a:p>
          <a:p>
            <a:r>
              <a:rPr lang="en-US" dirty="0"/>
              <a:t>Set up your views (side-by-side screens)</a:t>
            </a:r>
          </a:p>
          <a:p>
            <a:r>
              <a:rPr lang="en-US" dirty="0"/>
              <a:t>Planning / incremental development – test each part before moving on to the next…</a:t>
            </a:r>
          </a:p>
          <a:p>
            <a:r>
              <a:rPr lang="en-US" dirty="0"/>
              <a:t>Invest in debugging…for </a:t>
            </a:r>
            <a:r>
              <a:rPr lang="en-US" dirty="0" err="1"/>
              <a:t>i</a:t>
            </a:r>
            <a:r>
              <a:rPr lang="en-US" dirty="0"/>
              <a:t> in range(…)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718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1793</TotalTime>
  <Words>637</Words>
  <Application>Microsoft Office PowerPoint</Application>
  <PresentationFormat>Widescreen</PresentationFormat>
  <Paragraphs>79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MS PGothic</vt:lpstr>
      <vt:lpstr>Arial</vt:lpstr>
      <vt:lpstr>Calibri</vt:lpstr>
      <vt:lpstr>Calibri Light</vt:lpstr>
      <vt:lpstr>Courier New</vt:lpstr>
      <vt:lpstr>Office Theme</vt:lpstr>
      <vt:lpstr>Outline </vt:lpstr>
      <vt:lpstr>Summary</vt:lpstr>
      <vt:lpstr>Starting with formula / analogy</vt:lpstr>
      <vt:lpstr>Algorithm</vt:lpstr>
      <vt:lpstr>Data Structure</vt:lpstr>
      <vt:lpstr>Problem Solving (L3)</vt:lpstr>
      <vt:lpstr>OOP</vt:lpstr>
      <vt:lpstr>Practical Exam</vt:lpstr>
      <vt:lpstr>PE Good Practice </vt:lpstr>
      <vt:lpstr>Recitation #12</vt:lpstr>
      <vt:lpstr>Final Exam</vt:lpstr>
      <vt:lpstr>Final Exam:</vt:lpstr>
      <vt:lpstr>FE Good Practice</vt:lpstr>
      <vt:lpstr>Last words from you….</vt:lpstr>
      <vt:lpstr>PowerPoint Presentation</vt:lpstr>
      <vt:lpstr>THANK YOU FOR BEING GREAT STUDENTS! …hope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Tiow Seng</dc:creator>
  <cp:lastModifiedBy>Tan Tiow Seng</cp:lastModifiedBy>
  <cp:revision>20</cp:revision>
  <dcterms:created xsi:type="dcterms:W3CDTF">2022-05-28T07:05:20Z</dcterms:created>
  <dcterms:modified xsi:type="dcterms:W3CDTF">2025-05-24T00:05:07Z</dcterms:modified>
</cp:coreProperties>
</file>