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7" r:id="rId3"/>
    <p:sldId id="265" r:id="rId4"/>
    <p:sldId id="262" r:id="rId5"/>
    <p:sldId id="257" r:id="rId6"/>
    <p:sldId id="258" r:id="rId7"/>
    <p:sldId id="264" r:id="rId8"/>
    <p:sldId id="261" r:id="rId9"/>
    <p:sldId id="266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4239" autoAdjust="0"/>
  </p:normalViewPr>
  <p:slideViewPr>
    <p:cSldViewPr snapToGrid="0">
      <p:cViewPr varScale="1">
        <p:scale>
          <a:sx n="66" d="100"/>
          <a:sy n="66" d="100"/>
        </p:scale>
        <p:origin x="19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5587C4-E906-47DB-A458-2CE9EE11E478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B8AC08E-94CC-4E4D-8CCA-DA5ED90D1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97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58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55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1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505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59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5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8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22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6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71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D2D8-B160-473D-9BA1-6E6FB74A941B}" type="datetimeFigureOut">
              <a:rPr lang="en-SG" smtClean="0"/>
              <a:t>27/1/2022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73B9B-7C34-48A7-AD8A-BACEA6D530A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1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4" y="1120453"/>
            <a:ext cx="10724671" cy="4493287"/>
          </a:xfrm>
        </p:spPr>
        <p:txBody>
          <a:bodyPr>
            <a:normAutofit/>
          </a:bodyPr>
          <a:lstStyle/>
          <a:p>
            <a:pPr algn="l"/>
            <a:r>
              <a:rPr lang="en-SG" dirty="0" smtClean="0">
                <a:solidFill>
                  <a:srgbClr val="FF0000"/>
                </a:solidFill>
              </a:rPr>
              <a:t>Counting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sz="4000" dirty="0" smtClean="0">
                <a:solidFill>
                  <a:srgbClr val="00B050"/>
                </a:solidFill>
              </a:rPr>
              <a:t>1. Do not over count</a:t>
            </a:r>
            <a:r>
              <a:rPr lang="en-SG" sz="4000" dirty="0" smtClean="0"/>
              <a:t/>
            </a:r>
            <a:br>
              <a:rPr lang="en-SG" sz="4000" dirty="0" smtClean="0"/>
            </a:br>
            <a:r>
              <a:rPr lang="en-SG" sz="4000" dirty="0" smtClean="0">
                <a:solidFill>
                  <a:srgbClr val="0070C0"/>
                </a:solidFill>
              </a:rPr>
              <a:t>2. Do not under count</a:t>
            </a:r>
            <a:r>
              <a:rPr lang="en-SG" sz="4000" dirty="0" smtClean="0"/>
              <a:t/>
            </a:r>
            <a:br>
              <a:rPr lang="en-SG" sz="4000" dirty="0" smtClean="0"/>
            </a:br>
            <a:r>
              <a:rPr lang="en-SG" sz="4000" dirty="0" smtClean="0">
                <a:solidFill>
                  <a:schemeClr val="accent2">
                    <a:lumMod val="75000"/>
                  </a:schemeClr>
                </a:solidFill>
              </a:rPr>
              <a:t>3. There are many ways to count the same thing</a:t>
            </a:r>
            <a:br>
              <a:rPr lang="en-SG" sz="4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SG" sz="4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SG" sz="4000" dirty="0" smtClean="0">
                <a:solidFill>
                  <a:schemeClr val="accent1">
                    <a:lumMod val="50000"/>
                  </a:schemeClr>
                </a:solidFill>
              </a:rPr>
              <a:t>Approach: try small examples first</a:t>
            </a:r>
            <a:r>
              <a:rPr lang="en-SG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S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5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(a) is a warm up….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(plus words missing) given in forum: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LcParenBoth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 is surely a recursive structure. So, let’s start with thinking in that manner.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rgbClr val="00B050"/>
                </a:solidFill>
              </a:rPr>
              <a:t>Then, in solving with recursion, we first discover small structure(s) in the given structure 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With </a:t>
            </a:r>
            <a:r>
              <a:rPr lang="en-US" dirty="0" smtClean="0">
                <a:solidFill>
                  <a:srgbClr val="00B050"/>
                </a:solidFill>
              </a:rPr>
              <a:t>(b)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we have established something that can under-count the answer. Next is then to build up what are missing till ALL are covered.</a:t>
            </a:r>
          </a:p>
          <a:p>
            <a:pPr marL="514350" indent="-514350">
              <a:buAutoNum type="alphaLcParenBoth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Once all are covered, we need to check whether you have over-counted anything – if so, remove duplicated ones. Then may now need to </a:t>
            </a:r>
            <a:r>
              <a:rPr lang="en-US" dirty="0" smtClean="0">
                <a:solidFill>
                  <a:srgbClr val="FF0000"/>
                </a:solidFill>
              </a:rPr>
              <a:t>repeat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(c)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and (d) again till no more under- and over-count.</a:t>
            </a:r>
          </a:p>
          <a:p>
            <a:pPr marL="0" indent="0">
              <a:buNone/>
            </a:pP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Note: The different solutions come about because of different in (</a:t>
            </a:r>
            <a:r>
              <a:rPr lang="en-US" dirty="0" smtClean="0">
                <a:solidFill>
                  <a:srgbClr val="FF0000"/>
                </a:solidFill>
              </a:rPr>
              <a:t>composition</a:t>
            </a:r>
            <a:r>
              <a:rPr lang="en-US" dirty="0" smtClean="0"/>
              <a:t>) of “smaller structure(s)”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(b)</a:t>
            </a:r>
            <a:r>
              <a:rPr lang="en-US" dirty="0" smtClean="0"/>
              <a:t>.</a:t>
            </a:r>
          </a:p>
          <a:p>
            <a:pPr marL="514350" indent="-51435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62885"/>
            <a:ext cx="987552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(b) First way of counting….</a:t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(while counting, revisiting under- and over-count often to remind ourselves not to make mistake)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/>
            </a:r>
            <a:br>
              <a:rPr lang="en-US" sz="3600" dirty="0">
                <a:solidFill>
                  <a:srgbClr val="FF0000"/>
                </a:solidFill>
              </a:rPr>
            </a:br>
            <a:r>
              <a:rPr lang="en-US" sz="3600" dirty="0" smtClean="0">
                <a:solidFill>
                  <a:srgbClr val="00B050"/>
                </a:solidFill>
              </a:rPr>
              <a:t>counting up-right triangle and inverted triangle separately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For 5 levels….</a:t>
            </a:r>
            <a:r>
              <a:rPr lang="en-SG" sz="2400" dirty="0" smtClean="0"/>
              <a:t>(think from biggest </a:t>
            </a:r>
            <a:r>
              <a:rPr lang="en-SG" sz="2400" dirty="0" smtClean="0">
                <a:sym typeface="Wingdings" panose="05000000000000000000" pitchFamily="2" charset="2"/>
              </a:rPr>
              <a:t> smallest, or vice-versa – testimony that there are more than 1 ways to do the counting)</a:t>
            </a:r>
            <a:endParaRPr lang="en-SG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5481" y="2178423"/>
            <a:ext cx="2129115" cy="2430552"/>
            <a:chOff x="385481" y="2178423"/>
            <a:chExt cx="2129115" cy="2430552"/>
          </a:xfrm>
        </p:grpSpPr>
        <p:grpSp>
          <p:nvGrpSpPr>
            <p:cNvPr id="17" name="Group 16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9" name="Isosceles Triangle 1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4505" y="2186546"/>
            <a:ext cx="2129115" cy="2430552"/>
            <a:chOff x="385481" y="2178423"/>
            <a:chExt cx="2129115" cy="2430552"/>
          </a:xfrm>
        </p:grpSpPr>
        <p:grpSp>
          <p:nvGrpSpPr>
            <p:cNvPr id="34" name="Group 33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5" name="Isosceles Triangle 34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80093" y="2119311"/>
            <a:ext cx="2129115" cy="2430552"/>
            <a:chOff x="385481" y="2178423"/>
            <a:chExt cx="2129115" cy="2430552"/>
          </a:xfrm>
        </p:grpSpPr>
        <p:grpSp>
          <p:nvGrpSpPr>
            <p:cNvPr id="51" name="Group 50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2" name="Isosceles Triangle 51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594474" y="2103065"/>
            <a:ext cx="2129115" cy="2430552"/>
            <a:chOff x="385481" y="2178423"/>
            <a:chExt cx="2129115" cy="2430552"/>
          </a:xfrm>
        </p:grpSpPr>
        <p:grpSp>
          <p:nvGrpSpPr>
            <p:cNvPr id="68" name="Group 67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Isosceles Triangle 6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Isosceles Triangle 23"/>
          <p:cNvSpPr/>
          <p:nvPr/>
        </p:nvSpPr>
        <p:spPr>
          <a:xfrm>
            <a:off x="493053" y="2073088"/>
            <a:ext cx="1891557" cy="2129118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Isosceles Triangle 83"/>
          <p:cNvSpPr/>
          <p:nvPr/>
        </p:nvSpPr>
        <p:spPr>
          <a:xfrm>
            <a:off x="3603807" y="2551858"/>
            <a:ext cx="1584513" cy="1650348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Isosceles Triangle 84"/>
          <p:cNvSpPr/>
          <p:nvPr/>
        </p:nvSpPr>
        <p:spPr>
          <a:xfrm>
            <a:off x="3793188" y="2048430"/>
            <a:ext cx="1584513" cy="1650348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6" name="Isosceles Triangle 85"/>
          <p:cNvSpPr/>
          <p:nvPr/>
        </p:nvSpPr>
        <p:spPr>
          <a:xfrm>
            <a:off x="4010582" y="2584771"/>
            <a:ext cx="1584513" cy="1650348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Isosceles Triangle 86"/>
          <p:cNvSpPr/>
          <p:nvPr/>
        </p:nvSpPr>
        <p:spPr>
          <a:xfrm>
            <a:off x="6719440" y="2999636"/>
            <a:ext cx="982119" cy="112933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/>
          <p:cNvSpPr txBox="1"/>
          <p:nvPr/>
        </p:nvSpPr>
        <p:spPr>
          <a:xfrm>
            <a:off x="637085" y="4655152"/>
            <a:ext cx="185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 more biggest</a:t>
            </a:r>
          </a:p>
          <a:p>
            <a:r>
              <a:rPr lang="en-SG" dirty="0" smtClean="0"/>
              <a:t>with 4 levels</a:t>
            </a:r>
            <a:endParaRPr lang="en-SG" dirty="0"/>
          </a:p>
        </p:txBody>
      </p:sp>
      <p:sp>
        <p:nvSpPr>
          <p:cNvPr id="89" name="TextBox 88"/>
          <p:cNvSpPr txBox="1"/>
          <p:nvPr/>
        </p:nvSpPr>
        <p:spPr>
          <a:xfrm>
            <a:off x="3423324" y="4656882"/>
            <a:ext cx="2428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Two more next biggest</a:t>
            </a:r>
          </a:p>
          <a:p>
            <a:r>
              <a:rPr lang="en-SG" dirty="0"/>
              <a:t>w</a:t>
            </a:r>
            <a:r>
              <a:rPr lang="en-SG" dirty="0" smtClean="0"/>
              <a:t>ith 3 levels (originally, </a:t>
            </a:r>
          </a:p>
          <a:p>
            <a:r>
              <a:rPr lang="en-SG" dirty="0" smtClean="0"/>
              <a:t>there is already 1). </a:t>
            </a:r>
            <a:endParaRPr lang="en-SG" dirty="0"/>
          </a:p>
        </p:txBody>
      </p:sp>
      <p:sp>
        <p:nvSpPr>
          <p:cNvPr id="90" name="TextBox 89"/>
          <p:cNvSpPr txBox="1"/>
          <p:nvPr/>
        </p:nvSpPr>
        <p:spPr>
          <a:xfrm>
            <a:off x="6378553" y="4715517"/>
            <a:ext cx="2931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Three more next </a:t>
            </a:r>
            <a:r>
              <a:rPr lang="en-SG" dirty="0" err="1" smtClean="0"/>
              <a:t>next</a:t>
            </a:r>
            <a:r>
              <a:rPr lang="en-SG" dirty="0" smtClean="0"/>
              <a:t> biggest</a:t>
            </a:r>
          </a:p>
          <a:p>
            <a:r>
              <a:rPr lang="en-SG" dirty="0"/>
              <a:t>w</a:t>
            </a:r>
            <a:r>
              <a:rPr lang="en-SG" dirty="0" smtClean="0"/>
              <a:t>ith 2 levels (originally, </a:t>
            </a:r>
          </a:p>
          <a:p>
            <a:r>
              <a:rPr lang="en-SG" dirty="0" smtClean="0"/>
              <a:t>there are already 3). </a:t>
            </a:r>
            <a:endParaRPr lang="en-SG" dirty="0"/>
          </a:p>
        </p:txBody>
      </p:sp>
      <p:sp>
        <p:nvSpPr>
          <p:cNvPr id="91" name="Isosceles Triangle 90"/>
          <p:cNvSpPr/>
          <p:nvPr/>
        </p:nvSpPr>
        <p:spPr>
          <a:xfrm>
            <a:off x="7147505" y="2994600"/>
            <a:ext cx="982119" cy="112933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2" name="Isosceles Triangle 91"/>
          <p:cNvSpPr/>
          <p:nvPr/>
        </p:nvSpPr>
        <p:spPr>
          <a:xfrm>
            <a:off x="7589150" y="2977234"/>
            <a:ext cx="982119" cy="112933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/>
          <p:cNvSpPr txBox="1"/>
          <p:nvPr/>
        </p:nvSpPr>
        <p:spPr>
          <a:xfrm>
            <a:off x="9581544" y="4672996"/>
            <a:ext cx="2553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Four more next </a:t>
            </a:r>
            <a:r>
              <a:rPr lang="en-SG" dirty="0" err="1" smtClean="0"/>
              <a:t>next</a:t>
            </a:r>
            <a:r>
              <a:rPr lang="en-SG" dirty="0" smtClean="0"/>
              <a:t> </a:t>
            </a:r>
            <a:r>
              <a:rPr lang="en-SG" dirty="0" err="1" smtClean="0"/>
              <a:t>next</a:t>
            </a:r>
            <a:r>
              <a:rPr lang="en-SG" dirty="0" smtClean="0"/>
              <a:t/>
            </a:r>
            <a:br>
              <a:rPr lang="en-SG" dirty="0" smtClean="0"/>
            </a:br>
            <a:r>
              <a:rPr lang="en-SG" dirty="0" smtClean="0"/>
              <a:t>biggest</a:t>
            </a:r>
            <a:r>
              <a:rPr lang="en-SG" dirty="0"/>
              <a:t> </a:t>
            </a:r>
            <a:r>
              <a:rPr lang="en-SG" dirty="0" smtClean="0"/>
              <a:t>(or smallest) </a:t>
            </a:r>
            <a:br>
              <a:rPr lang="en-SG" dirty="0" smtClean="0"/>
            </a:br>
            <a:r>
              <a:rPr lang="en-SG" dirty="0" smtClean="0"/>
              <a:t>with 1 levels. </a:t>
            </a:r>
            <a:endParaRPr lang="en-SG" dirty="0"/>
          </a:p>
        </p:txBody>
      </p:sp>
      <p:sp>
        <p:nvSpPr>
          <p:cNvPr id="94" name="Isosceles Triangle 93"/>
          <p:cNvSpPr/>
          <p:nvPr/>
        </p:nvSpPr>
        <p:spPr>
          <a:xfrm>
            <a:off x="9739226" y="3547688"/>
            <a:ext cx="571103" cy="533022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Isosceles Triangle 94"/>
          <p:cNvSpPr/>
          <p:nvPr/>
        </p:nvSpPr>
        <p:spPr>
          <a:xfrm>
            <a:off x="10169461" y="3548578"/>
            <a:ext cx="571103" cy="533022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Isosceles Triangle 95"/>
          <p:cNvSpPr/>
          <p:nvPr/>
        </p:nvSpPr>
        <p:spPr>
          <a:xfrm>
            <a:off x="10602857" y="3520745"/>
            <a:ext cx="559047" cy="584249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Isosceles Triangle 96"/>
          <p:cNvSpPr/>
          <p:nvPr/>
        </p:nvSpPr>
        <p:spPr>
          <a:xfrm>
            <a:off x="11033092" y="3486002"/>
            <a:ext cx="559047" cy="584249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37085" y="6185366"/>
            <a:ext cx="12459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So: we have handle all “new” triangles – Any over-count? Any under-count?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How to know what is not over-counted? Because </a:t>
            </a:r>
            <a:r>
              <a:rPr lang="en-US" dirty="0" smtClean="0">
                <a:solidFill>
                  <a:srgbClr val="00B050"/>
                </a:solidFill>
              </a:rPr>
              <a:t>you see that thos</a:t>
            </a:r>
            <a:r>
              <a:rPr lang="en-US" dirty="0" smtClean="0">
                <a:solidFill>
                  <a:srgbClr val="00B050"/>
                </a:solidFill>
              </a:rPr>
              <a:t>e new triangles all use some cards that appear only with 5 levels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" y="4509522"/>
            <a:ext cx="11663680" cy="154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88165" y="5779938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h-1:   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338" y="5507358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Under-count: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31237" y="5739516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h-2:   2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580093" y="5679153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h-3:   3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789483" y="5636110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h-4: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7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 animBg="1"/>
      <p:bldP spid="3" grpId="0"/>
      <p:bldP spid="98" grpId="0"/>
      <p:bldP spid="100" grpId="0"/>
      <p:bldP spid="101" grpId="0"/>
      <p:bldP spid="102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For 5 levels….(on inverted triangle)</a:t>
            </a:r>
            <a:endParaRPr lang="en-SG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5481" y="2178423"/>
            <a:ext cx="2129115" cy="2430552"/>
            <a:chOff x="385481" y="2178423"/>
            <a:chExt cx="2129115" cy="2430552"/>
          </a:xfrm>
        </p:grpSpPr>
        <p:grpSp>
          <p:nvGrpSpPr>
            <p:cNvPr id="17" name="Group 16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9" name="Isosceles Triangle 1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4505" y="2186546"/>
            <a:ext cx="2129115" cy="2430552"/>
            <a:chOff x="385481" y="2178423"/>
            <a:chExt cx="2129115" cy="2430552"/>
          </a:xfrm>
        </p:grpSpPr>
        <p:grpSp>
          <p:nvGrpSpPr>
            <p:cNvPr id="34" name="Group 33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5" name="Isosceles Triangle 34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80093" y="2119311"/>
            <a:ext cx="2129115" cy="2430552"/>
            <a:chOff x="385481" y="2178423"/>
            <a:chExt cx="2129115" cy="2430552"/>
          </a:xfrm>
        </p:grpSpPr>
        <p:grpSp>
          <p:nvGrpSpPr>
            <p:cNvPr id="51" name="Group 50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2" name="Isosceles Triangle 51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594474" y="2103065"/>
            <a:ext cx="2129115" cy="2430552"/>
            <a:chOff x="385481" y="2178423"/>
            <a:chExt cx="2129115" cy="2430552"/>
          </a:xfrm>
        </p:grpSpPr>
        <p:grpSp>
          <p:nvGrpSpPr>
            <p:cNvPr id="68" name="Group 67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Isosceles Triangle 6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4" name="Isosceles Triangle 83"/>
          <p:cNvSpPr/>
          <p:nvPr/>
        </p:nvSpPr>
        <p:spPr>
          <a:xfrm flipV="1">
            <a:off x="3904826" y="3608994"/>
            <a:ext cx="984719" cy="1127105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Isosceles Triangle 85"/>
          <p:cNvSpPr/>
          <p:nvPr/>
        </p:nvSpPr>
        <p:spPr>
          <a:xfrm flipV="1">
            <a:off x="7010397" y="3062289"/>
            <a:ext cx="1690941" cy="1662344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/>
          <p:cNvSpPr txBox="1"/>
          <p:nvPr/>
        </p:nvSpPr>
        <p:spPr>
          <a:xfrm>
            <a:off x="596151" y="4724603"/>
            <a:ext cx="198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Four more smallest</a:t>
            </a:r>
          </a:p>
          <a:p>
            <a:r>
              <a:rPr lang="en-SG" dirty="0" smtClean="0"/>
              <a:t>with 1 level</a:t>
            </a:r>
            <a:endParaRPr lang="en-SG" dirty="0"/>
          </a:p>
        </p:txBody>
      </p:sp>
      <p:sp>
        <p:nvSpPr>
          <p:cNvPr id="89" name="TextBox 88"/>
          <p:cNvSpPr txBox="1"/>
          <p:nvPr/>
        </p:nvSpPr>
        <p:spPr>
          <a:xfrm>
            <a:off x="3554505" y="4781667"/>
            <a:ext cx="2410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Two more next smallest</a:t>
            </a:r>
          </a:p>
          <a:p>
            <a:r>
              <a:rPr lang="en-SG" dirty="0"/>
              <a:t>w</a:t>
            </a:r>
            <a:r>
              <a:rPr lang="en-SG" dirty="0" smtClean="0"/>
              <a:t>ith 2 levels</a:t>
            </a:r>
            <a:endParaRPr lang="en-SG" dirty="0"/>
          </a:p>
        </p:txBody>
      </p:sp>
      <p:sp>
        <p:nvSpPr>
          <p:cNvPr id="90" name="TextBox 89"/>
          <p:cNvSpPr txBox="1"/>
          <p:nvPr/>
        </p:nvSpPr>
        <p:spPr>
          <a:xfrm>
            <a:off x="6561329" y="4728996"/>
            <a:ext cx="2140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0 more next smallest</a:t>
            </a:r>
          </a:p>
          <a:p>
            <a:r>
              <a:rPr lang="en-SG" dirty="0"/>
              <a:t>w</a:t>
            </a:r>
            <a:r>
              <a:rPr lang="en-SG" dirty="0" smtClean="0"/>
              <a:t>ith 3 levels</a:t>
            </a:r>
            <a:endParaRPr lang="en-SG" dirty="0"/>
          </a:p>
        </p:txBody>
      </p:sp>
      <p:sp>
        <p:nvSpPr>
          <p:cNvPr id="94" name="Isosceles Triangle 93"/>
          <p:cNvSpPr/>
          <p:nvPr/>
        </p:nvSpPr>
        <p:spPr>
          <a:xfrm flipV="1">
            <a:off x="512303" y="4128969"/>
            <a:ext cx="562141" cy="50201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8" name="Isosceles Triangle 97"/>
          <p:cNvSpPr/>
          <p:nvPr/>
        </p:nvSpPr>
        <p:spPr>
          <a:xfrm flipV="1">
            <a:off x="945752" y="4153732"/>
            <a:ext cx="562141" cy="50201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Isosceles Triangle 98"/>
          <p:cNvSpPr/>
          <p:nvPr/>
        </p:nvSpPr>
        <p:spPr>
          <a:xfrm flipV="1">
            <a:off x="1372917" y="4145609"/>
            <a:ext cx="562141" cy="50201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Isosceles Triangle 99"/>
          <p:cNvSpPr/>
          <p:nvPr/>
        </p:nvSpPr>
        <p:spPr>
          <a:xfrm flipV="1">
            <a:off x="1840404" y="4132862"/>
            <a:ext cx="562141" cy="502013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Isosceles Triangle 117"/>
          <p:cNvSpPr/>
          <p:nvPr/>
        </p:nvSpPr>
        <p:spPr>
          <a:xfrm flipV="1">
            <a:off x="4341233" y="3625382"/>
            <a:ext cx="984719" cy="1127105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Isosceles Triangle 84"/>
          <p:cNvSpPr/>
          <p:nvPr/>
        </p:nvSpPr>
        <p:spPr>
          <a:xfrm>
            <a:off x="522979" y="2103065"/>
            <a:ext cx="1831705" cy="195906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827" y="5805913"/>
            <a:ext cx="183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1: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9287" y="580591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- 1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866764" y="5774846"/>
            <a:ext cx="183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2: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606158" y="577496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- 3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7119169" y="5714667"/>
            <a:ext cx="183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size 3: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848364" y="571466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- 5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371574" y="56861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1160592" y="56723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5533333"/>
            <a:ext cx="14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Under-count: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29801" y="6364330"/>
            <a:ext cx="130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Over-count: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1254458" y="6337644"/>
            <a:ext cx="544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– because all the new counts uses some “new cards”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9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8" grpId="0"/>
      <p:bldP spid="89" grpId="0"/>
      <p:bldP spid="90" grpId="0"/>
      <p:bldP spid="94" grpId="0" animBg="1"/>
      <p:bldP spid="98" grpId="0" animBg="1"/>
      <p:bldP spid="99" grpId="0" animBg="1"/>
      <p:bldP spid="100" grpId="0" animBg="1"/>
      <p:bldP spid="118" grpId="0" animBg="1"/>
      <p:bldP spid="3" grpId="0"/>
      <p:bldP spid="6" grpId="0"/>
      <p:bldP spid="91" grpId="0"/>
      <p:bldP spid="92" grpId="0"/>
      <p:bldP spid="93" grpId="0"/>
      <p:bldP spid="95" grpId="0"/>
      <p:bldP spid="96" grpId="0"/>
      <p:bldP spid="97" grpId="0"/>
      <p:bldP spid="11" grpId="0"/>
      <p:bldP spid="101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62885"/>
            <a:ext cx="991108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(b) Second way of counting….</a:t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(still, while counting, revisiting under- and over-count often to remind ourselves not to make mistake)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7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For 5 levels….(Another way to count)</a:t>
            </a:r>
            <a:endParaRPr lang="en-SG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5481" y="2178423"/>
            <a:ext cx="2129115" cy="2430552"/>
            <a:chOff x="385481" y="2178423"/>
            <a:chExt cx="2129115" cy="2430552"/>
          </a:xfrm>
        </p:grpSpPr>
        <p:grpSp>
          <p:nvGrpSpPr>
            <p:cNvPr id="17" name="Group 16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Isosceles Triangle 8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19" name="Isosceles Triangle 1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54505" y="2186546"/>
            <a:ext cx="2129115" cy="2430552"/>
            <a:chOff x="385481" y="2178423"/>
            <a:chExt cx="2129115" cy="2430552"/>
          </a:xfrm>
        </p:grpSpPr>
        <p:grpSp>
          <p:nvGrpSpPr>
            <p:cNvPr id="34" name="Group 33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8" name="Isosceles Triangle 47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5" name="Isosceles Triangle 34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580093" y="2119311"/>
            <a:ext cx="2129115" cy="2430552"/>
            <a:chOff x="385481" y="2178423"/>
            <a:chExt cx="2129115" cy="2430552"/>
          </a:xfrm>
        </p:grpSpPr>
        <p:grpSp>
          <p:nvGrpSpPr>
            <p:cNvPr id="51" name="Group 50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2" name="Isosceles Triangle 51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9594474" y="2103065"/>
            <a:ext cx="2129115" cy="2430552"/>
            <a:chOff x="385481" y="2178423"/>
            <a:chExt cx="2129115" cy="2430552"/>
          </a:xfrm>
        </p:grpSpPr>
        <p:grpSp>
          <p:nvGrpSpPr>
            <p:cNvPr id="68" name="Group 67"/>
            <p:cNvGrpSpPr/>
            <p:nvPr/>
          </p:nvGrpSpPr>
          <p:grpSpPr>
            <a:xfrm>
              <a:off x="806823" y="2178423"/>
              <a:ext cx="1277469" cy="1463205"/>
              <a:chOff x="806823" y="2178423"/>
              <a:chExt cx="1277469" cy="1463205"/>
            </a:xfrm>
          </p:grpSpPr>
          <p:sp>
            <p:nvSpPr>
              <p:cNvPr id="78" name="Isosceles Triangle 77"/>
              <p:cNvSpPr/>
              <p:nvPr/>
            </p:nvSpPr>
            <p:spPr>
              <a:xfrm>
                <a:off x="1228165" y="217842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9" name="Isosceles Triangle 78"/>
              <p:cNvSpPr/>
              <p:nvPr/>
            </p:nvSpPr>
            <p:spPr>
              <a:xfrm>
                <a:off x="1017494" y="2666158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>
                <a:off x="1438835" y="2658035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>
                <a:off x="806823" y="3162016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>
                <a:off x="1228164" y="3153893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>
                <a:off x="1662951" y="3145770"/>
                <a:ext cx="421341" cy="47961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Isosceles Triangle 68"/>
            <p:cNvSpPr/>
            <p:nvPr/>
          </p:nvSpPr>
          <p:spPr>
            <a:xfrm>
              <a:off x="596152" y="364162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85481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806822" y="4121240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1873622" y="3625382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662951" y="4113117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2093255" y="4113958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1017492" y="3657874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452280" y="3649751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228162" y="4129363"/>
              <a:ext cx="421341" cy="479612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96151" y="4887002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One smaller in level</a:t>
            </a:r>
            <a:endParaRPr lang="en-SG" dirty="0"/>
          </a:p>
        </p:txBody>
      </p:sp>
      <p:sp>
        <p:nvSpPr>
          <p:cNvPr id="89" name="TextBox 88"/>
          <p:cNvSpPr txBox="1"/>
          <p:nvPr/>
        </p:nvSpPr>
        <p:spPr>
          <a:xfrm>
            <a:off x="3428440" y="4874468"/>
            <a:ext cx="241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Another smaller in level</a:t>
            </a:r>
            <a:endParaRPr lang="en-SG" dirty="0"/>
          </a:p>
        </p:txBody>
      </p:sp>
      <p:sp>
        <p:nvSpPr>
          <p:cNvPr id="90" name="TextBox 89"/>
          <p:cNvSpPr txBox="1"/>
          <p:nvPr/>
        </p:nvSpPr>
        <p:spPr>
          <a:xfrm>
            <a:off x="6642244" y="4820440"/>
            <a:ext cx="229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Overlap </a:t>
            </a:r>
            <a:r>
              <a:rPr lang="en-SG" dirty="0" smtClean="0">
                <a:sym typeface="Wingdings" panose="05000000000000000000" pitchFamily="2" charset="2"/>
              </a:rPr>
              <a:t> over-count</a:t>
            </a:r>
            <a:endParaRPr lang="en-SG" dirty="0"/>
          </a:p>
        </p:txBody>
      </p:sp>
      <p:sp>
        <p:nvSpPr>
          <p:cNvPr id="99" name="Isosceles Triangle 98"/>
          <p:cNvSpPr/>
          <p:nvPr/>
        </p:nvSpPr>
        <p:spPr>
          <a:xfrm rot="10800000" flipV="1">
            <a:off x="10067703" y="1984738"/>
            <a:ext cx="1160243" cy="1109689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0" name="Isosceles Triangle 99"/>
          <p:cNvSpPr/>
          <p:nvPr/>
        </p:nvSpPr>
        <p:spPr>
          <a:xfrm flipV="1">
            <a:off x="10289507" y="2539580"/>
            <a:ext cx="727776" cy="691127"/>
          </a:xfrm>
          <a:prstGeom prst="triangle">
            <a:avLst>
              <a:gd name="adj" fmla="val 4766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Isosceles Triangle 117"/>
          <p:cNvSpPr/>
          <p:nvPr/>
        </p:nvSpPr>
        <p:spPr>
          <a:xfrm rot="10800000" flipV="1">
            <a:off x="4010419" y="2647424"/>
            <a:ext cx="1673201" cy="1998104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Isosceles Triangle 84"/>
          <p:cNvSpPr/>
          <p:nvPr/>
        </p:nvSpPr>
        <p:spPr>
          <a:xfrm>
            <a:off x="307277" y="2686465"/>
            <a:ext cx="1831705" cy="195906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515569" y="4836686"/>
            <a:ext cx="26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Missing still…under-count</a:t>
            </a:r>
            <a:endParaRPr lang="en-SG" dirty="0"/>
          </a:p>
        </p:txBody>
      </p:sp>
      <p:sp>
        <p:nvSpPr>
          <p:cNvPr id="91" name="Isosceles Triangle 90"/>
          <p:cNvSpPr/>
          <p:nvPr/>
        </p:nvSpPr>
        <p:spPr>
          <a:xfrm>
            <a:off x="6539749" y="2619230"/>
            <a:ext cx="1831705" cy="1959063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FF0000"/>
              </a:solidFill>
            </a:endParaRPr>
          </a:p>
        </p:txBody>
      </p:sp>
      <p:sp>
        <p:nvSpPr>
          <p:cNvPr id="92" name="Isosceles Triangle 91"/>
          <p:cNvSpPr/>
          <p:nvPr/>
        </p:nvSpPr>
        <p:spPr>
          <a:xfrm rot="10800000" flipV="1">
            <a:off x="7016479" y="2575341"/>
            <a:ext cx="1673201" cy="1998104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4" name="Isosceles Triangle 83"/>
          <p:cNvSpPr/>
          <p:nvPr/>
        </p:nvSpPr>
        <p:spPr>
          <a:xfrm rot="10800000" flipV="1">
            <a:off x="7050926" y="3070412"/>
            <a:ext cx="1255831" cy="1458991"/>
          </a:xfrm>
          <a:prstGeom prst="triangle">
            <a:avLst/>
          </a:prstGeom>
          <a:pattFill prst="dashDnDiag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FF0000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1925017" y="5710971"/>
            <a:ext cx="674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Try to write this one and post in the forum for other to check together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0021" y="6178669"/>
            <a:ext cx="581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 form of the PIE : Principle of inclusion and exclusion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1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9" grpId="0" animBg="1"/>
      <p:bldP spid="100" grpId="0" animBg="1"/>
      <p:bldP spid="118" grpId="0" animBg="1"/>
      <p:bldP spid="85" grpId="0" animBg="1"/>
      <p:bldP spid="87" grpId="0"/>
      <p:bldP spid="91" grpId="0" animBg="1"/>
      <p:bldP spid="92" grpId="0" animBg="1"/>
      <p:bldP spid="84" grpId="0" animBg="1"/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762885"/>
            <a:ext cx="991108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(b) More other way of counting….</a:t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(still, while counting, revisiting under- and over-count often to remind ourselves not to make mistake)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366" y="4399901"/>
            <a:ext cx="956646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??? Post in forum if any </a:t>
            </a:r>
            <a:r>
              <a:rPr lang="en-US" sz="6600" dirty="0" smtClean="0"/>
              <a:t>???</a:t>
            </a:r>
          </a:p>
          <a:p>
            <a:r>
              <a:rPr lang="en-US" sz="2000" dirty="0" smtClean="0"/>
              <a:t>Note: interesting 1-1 mapping in forum already – do continue with your good effort 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879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568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Counting 1. Do not over count 2. Do not under count 3. There are many ways to count the same thing  Approach: try small examples first </vt:lpstr>
      <vt:lpstr>Question (a) is a warm up….</vt:lpstr>
      <vt:lpstr>Hint (plus words missing) given in forum:</vt:lpstr>
      <vt:lpstr>Question (b) First way of counting…. (while counting, revisiting under- and over-count often to remind ourselves not to make mistake)  counting up-right triangle and inverted triangle separately</vt:lpstr>
      <vt:lpstr>For 5 levels….(think from biggest  smallest, or vice-versa – testimony that there are more than 1 ways to do the counting)</vt:lpstr>
      <vt:lpstr>For 5 levels….(on inverted triangle)</vt:lpstr>
      <vt:lpstr>Question (b) Second way of counting…. (still, while counting, revisiting under- and over-count often to remind ourselves not to make mistake)</vt:lpstr>
      <vt:lpstr>For 5 levels….(Another way to count)</vt:lpstr>
      <vt:lpstr>Question (b) More other way of counting…. (still, while counting, revisiting under- and over-count often to remind ourselves not to make mistake)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Tiow Seng</dc:creator>
  <cp:lastModifiedBy>Tan Tiow Seng</cp:lastModifiedBy>
  <cp:revision>31</cp:revision>
  <cp:lastPrinted>2022-01-27T02:53:24Z</cp:lastPrinted>
  <dcterms:created xsi:type="dcterms:W3CDTF">2020-05-27T00:44:12Z</dcterms:created>
  <dcterms:modified xsi:type="dcterms:W3CDTF">2022-01-28T00:44:38Z</dcterms:modified>
</cp:coreProperties>
</file>