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wdoNvSNF5o6nHQ549lYpYVeJBx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ohan Ukka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6T21:42:07.441">
    <p:pos x="196" y="726"/>
    <p:text>Source: http://chdb.phmc.org/DataTool2009/maps/map_Philadelphia.htm</p:text>
    <p:extLst>
      <p:ext uri="{C676402C-5697-4E1C-873F-D02D1690AC5C}">
        <p15:threadingInfo timeZoneBias="0"/>
      </p:ext>
      <p:ext uri="http://customooxmlschemas.google.com/">
        <go:slidesCustomData xmlns:go="http://customooxmlschemas.google.com/" commentPostId="AAAAlJA1XM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db33b0e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db33b0e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db33b0e0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db33b0e0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8fcacc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8fcacc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db33b0e0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db33b0e0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db33b0e0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db33b0e0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aa7ec69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aa7ec69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aa7ec69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aa7ec69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aa7ec69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aa7ec69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db33b0e0a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db33b0e0a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db33b0e0a_3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db33b0e0a_3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db33b0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db33b0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db33b0e0a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db33b0e0a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db33b0e0a_3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db33b0e0a_3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cc3d615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cc3d615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bf83de6e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bf83de6e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bf83de6e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bf83de6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db33b0e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db33b0e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db33b0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db33b0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bf83de6e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bf83de6e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cc3d61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cc3d61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8fcaccb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8fcaccb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db33b0e0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db33b0e0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8fcacc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8fcacc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adb33b0e0a_3_2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adb33b0e0a_3_2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adb33b0e0a_3_22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g1adb33b0e0a_3_22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g1adb33b0e0a_3_2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adb33b0e0a_3_26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adb33b0e0a_3_26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g1adb33b0e0a_3_26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g1adb33b0e0a_3_2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adb33b0e0a_3_2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adb33b0e0a_3_22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adb33b0e0a_3_22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adb33b0e0a_3_22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g1adb33b0e0a_3_2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adb33b0e0a_3_23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adb33b0e0a_3_2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g1adb33b0e0a_3_2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1adb33b0e0a_3_2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adb33b0e0a_3_2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g1adb33b0e0a_3_23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adb33b0e0a_3_23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1adb33b0e0a_3_2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adb33b0e0a_3_2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g1adb33b0e0a_3_2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adb33b0e0a_3_24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g1adb33b0e0a_3_245"/>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g1adb33b0e0a_3_2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adb33b0e0a_3_2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adb33b0e0a_3_249"/>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g1adb33b0e0a_3_2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adb33b0e0a_3_25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1adb33b0e0a_3_25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adb33b0e0a_3_253"/>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g1adb33b0e0a_3_253"/>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g1adb33b0e0a_3_2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g1adb33b0e0a_3_2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adb33b0e0a_3_26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g1adb33b0e0a_3_2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adb33b0e0a_3_2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g1adb33b0e0a_3_2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g1adb33b0e0a_3_2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oradarealestate.com/blog/is-it-a-good-time-to-buy-a-house/" TargetMode="External"/><Relationship Id="rId4" Type="http://schemas.openxmlformats.org/officeDocument/2006/relationships/hyperlink" Target="https://www.noradarealestate.com/blog/author/marco-santarell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noradarealestate.com/blog/housing-market-correction/" TargetMode="External"/><Relationship Id="rId4" Type="http://schemas.openxmlformats.org/officeDocument/2006/relationships/hyperlink" Target="https://www.noradarealestate.com/blog/housing-market-trends/" TargetMode="External"/><Relationship Id="rId5" Type="http://schemas.openxmlformats.org/officeDocument/2006/relationships/hyperlink" Target="https://www.noradarealestate.com/blog/author/marco-santarelli/" TargetMode="External"/><Relationship Id="rId6" Type="http://schemas.openxmlformats.org/officeDocument/2006/relationships/hyperlink" Target="https://www.forbes.com/advisor/mortgages/real-estate/housing-market-predictions/" TargetMode="External"/><Relationship Id="rId7" Type="http://schemas.openxmlformats.org/officeDocument/2006/relationships/hyperlink" Target="https://www.forbes.com/advisor/author/rrothste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986950" y="1300650"/>
            <a:ext cx="7377300" cy="2542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990"/>
              <a:buFont typeface="Arial"/>
              <a:buNone/>
            </a:pPr>
            <a:r>
              <a:rPr lang="en-GB" sz="4180">
                <a:solidFill>
                  <a:srgbClr val="AF7B51"/>
                </a:solidFill>
              </a:rPr>
              <a:t>Analysis of the Housing Market in Two US Cities from 2020-2022</a:t>
            </a:r>
            <a:endParaRPr sz="3480">
              <a:solidFill>
                <a:srgbClr val="AF7B51"/>
              </a:solidFill>
            </a:endParaRPr>
          </a:p>
          <a:p>
            <a:pPr indent="0" lvl="0" marL="0" rtl="0" algn="ctr">
              <a:lnSpc>
                <a:spcPct val="100000"/>
              </a:lnSpc>
              <a:spcBef>
                <a:spcPts val="0"/>
              </a:spcBef>
              <a:spcAft>
                <a:spcPts val="0"/>
              </a:spcAft>
              <a:buSzPts val="5778"/>
              <a:buNone/>
            </a:pPr>
            <a:r>
              <a:t/>
            </a:r>
            <a:endParaRPr/>
          </a:p>
        </p:txBody>
      </p:sp>
      <p:sp>
        <p:nvSpPr>
          <p:cNvPr id="63" name="Google Shape;63;p1"/>
          <p:cNvSpPr txBox="1"/>
          <p:nvPr>
            <p:ph idx="1" type="subTitle"/>
          </p:nvPr>
        </p:nvSpPr>
        <p:spPr>
          <a:xfrm>
            <a:off x="2042800" y="4504500"/>
            <a:ext cx="5265600" cy="4149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ctr">
              <a:lnSpc>
                <a:spcPct val="100000"/>
              </a:lnSpc>
              <a:spcBef>
                <a:spcPts val="0"/>
              </a:spcBef>
              <a:spcAft>
                <a:spcPts val="0"/>
              </a:spcAft>
              <a:buClr>
                <a:schemeClr val="dk1"/>
              </a:buClr>
              <a:buSzPct val="68750"/>
              <a:buFont typeface="Arial"/>
              <a:buNone/>
            </a:pPr>
            <a:r>
              <a:rPr lang="en-GB" sz="1600">
                <a:solidFill>
                  <a:srgbClr val="AF7B51"/>
                </a:solidFill>
                <a:latin typeface="Open Sans"/>
                <a:ea typeface="Open Sans"/>
                <a:cs typeface="Open Sans"/>
                <a:sym typeface="Open Sans"/>
              </a:rPr>
              <a:t>Nikhil Muthuvenkatesh, Seyi Oyesiku, Luqing Qi, Rohan Ukkalam</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adb33b0e0a_3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 Real Estate Year Built Distribution</a:t>
            </a:r>
            <a:endParaRPr/>
          </a:p>
        </p:txBody>
      </p:sp>
      <p:sp>
        <p:nvSpPr>
          <p:cNvPr id="123" name="Google Shape;123;g1adb33b0e0a_3_0"/>
          <p:cNvSpPr txBox="1"/>
          <p:nvPr>
            <p:ph idx="1" type="body"/>
          </p:nvPr>
        </p:nvSpPr>
        <p:spPr>
          <a:xfrm>
            <a:off x="5787750" y="1246275"/>
            <a:ext cx="3044400" cy="33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g1adb33b0e0a_3_0"/>
          <p:cNvPicPr preferRelativeResize="0"/>
          <p:nvPr/>
        </p:nvPicPr>
        <p:blipFill>
          <a:blip r:embed="rId3">
            <a:alphaModFix/>
          </a:blip>
          <a:stretch>
            <a:fillRect/>
          </a:stretch>
        </p:blipFill>
        <p:spPr>
          <a:xfrm>
            <a:off x="350374" y="1191150"/>
            <a:ext cx="6339500" cy="320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adb33b0e0a_3_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Average Price in 2021 to 2022</a:t>
            </a:r>
            <a:endParaRPr/>
          </a:p>
        </p:txBody>
      </p:sp>
      <p:pic>
        <p:nvPicPr>
          <p:cNvPr id="130" name="Google Shape;130;g1adb33b0e0a_3_6"/>
          <p:cNvPicPr preferRelativeResize="0"/>
          <p:nvPr/>
        </p:nvPicPr>
        <p:blipFill>
          <a:blip r:embed="rId3">
            <a:alphaModFix/>
          </a:blip>
          <a:stretch>
            <a:fillRect/>
          </a:stretch>
        </p:blipFill>
        <p:spPr>
          <a:xfrm>
            <a:off x="311700" y="1780075"/>
            <a:ext cx="8451776" cy="187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a8fcaccb91_0_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Average Market Value Across NYC From 2012 to 2019</a:t>
            </a:r>
            <a:endParaRPr/>
          </a:p>
        </p:txBody>
      </p:sp>
      <p:sp>
        <p:nvSpPr>
          <p:cNvPr id="136" name="Google Shape;136;g1a8fcaccb91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g1a8fcaccb91_0_0"/>
          <p:cNvPicPr preferRelativeResize="0"/>
          <p:nvPr/>
        </p:nvPicPr>
        <p:blipFill>
          <a:blip r:embed="rId3">
            <a:alphaModFix/>
          </a:blip>
          <a:stretch>
            <a:fillRect/>
          </a:stretch>
        </p:blipFill>
        <p:spPr>
          <a:xfrm>
            <a:off x="311700" y="1152475"/>
            <a:ext cx="7085952" cy="311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adb33b0e0a_3_1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g1adb33b0e0a_3_1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g1adb33b0e0a_3_12"/>
          <p:cNvPicPr preferRelativeResize="0"/>
          <p:nvPr/>
        </p:nvPicPr>
        <p:blipFill>
          <a:blip r:embed="rId3">
            <a:alphaModFix/>
          </a:blip>
          <a:stretch>
            <a:fillRect/>
          </a:stretch>
        </p:blipFill>
        <p:spPr>
          <a:xfrm>
            <a:off x="263375" y="174325"/>
            <a:ext cx="8832302" cy="2097700"/>
          </a:xfrm>
          <a:prstGeom prst="rect">
            <a:avLst/>
          </a:prstGeom>
          <a:noFill/>
          <a:ln>
            <a:noFill/>
          </a:ln>
        </p:spPr>
      </p:pic>
      <p:pic>
        <p:nvPicPr>
          <p:cNvPr id="145" name="Google Shape;145;g1adb33b0e0a_3_12"/>
          <p:cNvPicPr preferRelativeResize="0"/>
          <p:nvPr/>
        </p:nvPicPr>
        <p:blipFill>
          <a:blip r:embed="rId4">
            <a:alphaModFix/>
          </a:blip>
          <a:stretch>
            <a:fillRect/>
          </a:stretch>
        </p:blipFill>
        <p:spPr>
          <a:xfrm>
            <a:off x="263375" y="2641857"/>
            <a:ext cx="8832298" cy="19865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adb33b0e0a_3_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Average Sale Price By Year by Brough</a:t>
            </a:r>
            <a:endParaRPr/>
          </a:p>
        </p:txBody>
      </p:sp>
      <p:pic>
        <p:nvPicPr>
          <p:cNvPr id="151" name="Google Shape;151;g1adb33b0e0a_3_19"/>
          <p:cNvPicPr preferRelativeResize="0"/>
          <p:nvPr/>
        </p:nvPicPr>
        <p:blipFill>
          <a:blip r:embed="rId3">
            <a:alphaModFix/>
          </a:blip>
          <a:stretch>
            <a:fillRect/>
          </a:stretch>
        </p:blipFill>
        <p:spPr>
          <a:xfrm>
            <a:off x="155850" y="1518525"/>
            <a:ext cx="8832302" cy="245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aaa7ec69ff_0_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7" name="Google Shape;157;g1aaa7ec69ff_0_1"/>
          <p:cNvSpPr txBox="1"/>
          <p:nvPr>
            <p:ph idx="1" type="body"/>
          </p:nvPr>
        </p:nvSpPr>
        <p:spPr>
          <a:xfrm>
            <a:off x="3161250" y="3264000"/>
            <a:ext cx="5670900" cy="1762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Top 3 Neighborhood with the Highest Average </a:t>
            </a:r>
            <a:r>
              <a:rPr lang="en-GB"/>
              <a:t>Market Value</a:t>
            </a:r>
            <a:endParaRPr/>
          </a:p>
          <a:p>
            <a:pPr indent="0" lvl="0" marL="0" rtl="0" algn="l">
              <a:spcBef>
                <a:spcPts val="1200"/>
              </a:spcBef>
              <a:spcAft>
                <a:spcPts val="0"/>
              </a:spcAft>
              <a:buNone/>
            </a:pPr>
            <a:r>
              <a:rPr lang="en-GB"/>
              <a:t>1.PARKCHESTER   $860,415,26</a:t>
            </a:r>
            <a:endParaRPr/>
          </a:p>
          <a:p>
            <a:pPr indent="0" lvl="0" marL="0" rtl="0" algn="l">
              <a:spcBef>
                <a:spcPts val="1200"/>
              </a:spcBef>
              <a:spcAft>
                <a:spcPts val="0"/>
              </a:spcAft>
              <a:buNone/>
            </a:pPr>
            <a:r>
              <a:rPr lang="en-GB"/>
              <a:t>2. </a:t>
            </a:r>
            <a:r>
              <a:rPr lang="en-GB">
                <a:solidFill>
                  <a:srgbClr val="333333"/>
                </a:solidFill>
              </a:rPr>
              <a:t>KIPS BAY		    $616,064,83</a:t>
            </a:r>
            <a:endParaRPr/>
          </a:p>
          <a:p>
            <a:pPr indent="0" lvl="0" marL="0" rtl="0" algn="l">
              <a:spcBef>
                <a:spcPts val="1200"/>
              </a:spcBef>
              <a:spcAft>
                <a:spcPts val="1200"/>
              </a:spcAft>
              <a:buNone/>
            </a:pPr>
            <a:r>
              <a:rPr lang="en-GB"/>
              <a:t>3. MIDTOWN CBD   $580,616,03</a:t>
            </a:r>
            <a:endParaRPr/>
          </a:p>
        </p:txBody>
      </p:sp>
      <p:pic>
        <p:nvPicPr>
          <p:cNvPr id="158" name="Google Shape;158;g1aaa7ec69ff_0_1"/>
          <p:cNvPicPr preferRelativeResize="0"/>
          <p:nvPr/>
        </p:nvPicPr>
        <p:blipFill>
          <a:blip r:embed="rId3">
            <a:alphaModFix/>
          </a:blip>
          <a:stretch>
            <a:fillRect/>
          </a:stretch>
        </p:blipFill>
        <p:spPr>
          <a:xfrm>
            <a:off x="152400" y="187049"/>
            <a:ext cx="8679900" cy="3076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aaa7ec69ff_0_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4" name="Google Shape;164;g1aaa7ec69ff_0_6"/>
          <p:cNvSpPr txBox="1"/>
          <p:nvPr>
            <p:ph idx="1" type="body"/>
          </p:nvPr>
        </p:nvSpPr>
        <p:spPr>
          <a:xfrm>
            <a:off x="3731300" y="3120950"/>
            <a:ext cx="4767900" cy="19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GB" sz="1360"/>
              <a:t>Top 3 Neighborhood with the Highest Market Value </a:t>
            </a:r>
            <a:endParaRPr sz="1360"/>
          </a:p>
          <a:p>
            <a:pPr indent="-314960" lvl="0" marL="457200" rtl="0" algn="l">
              <a:spcBef>
                <a:spcPts val="1200"/>
              </a:spcBef>
              <a:spcAft>
                <a:spcPts val="0"/>
              </a:spcAft>
              <a:buSzPts val="1360"/>
              <a:buAutoNum type="arabicPeriod"/>
            </a:pPr>
            <a:r>
              <a:rPr lang="en-GB" sz="1360"/>
              <a:t>Upper East Side(79-96)			$346.133M</a:t>
            </a:r>
            <a:endParaRPr sz="1360"/>
          </a:p>
          <a:p>
            <a:pPr indent="-314960" lvl="0" marL="457200" rtl="0" algn="l">
              <a:spcBef>
                <a:spcPts val="0"/>
              </a:spcBef>
              <a:spcAft>
                <a:spcPts val="0"/>
              </a:spcAft>
              <a:buSzPts val="1360"/>
              <a:buAutoNum type="arabicPeriod"/>
            </a:pPr>
            <a:r>
              <a:rPr lang="en-GB" sz="1360"/>
              <a:t>CLINTON 					$339.085M</a:t>
            </a:r>
            <a:endParaRPr sz="1360"/>
          </a:p>
          <a:p>
            <a:pPr indent="-314960" lvl="0" marL="457200" rtl="0" algn="l">
              <a:spcBef>
                <a:spcPts val="0"/>
              </a:spcBef>
              <a:spcAft>
                <a:spcPts val="0"/>
              </a:spcAft>
              <a:buSzPts val="1360"/>
              <a:buAutoNum type="arabicPeriod"/>
            </a:pPr>
            <a:r>
              <a:rPr lang="en-GB" sz="1360"/>
              <a:t>FINANCIAL 					$298.131M</a:t>
            </a:r>
            <a:endParaRPr sz="1360"/>
          </a:p>
        </p:txBody>
      </p:sp>
      <p:pic>
        <p:nvPicPr>
          <p:cNvPr id="165" name="Google Shape;165;g1aaa7ec69ff_0_6"/>
          <p:cNvPicPr preferRelativeResize="0"/>
          <p:nvPr/>
        </p:nvPicPr>
        <p:blipFill>
          <a:blip r:embed="rId3">
            <a:alphaModFix/>
          </a:blip>
          <a:stretch>
            <a:fillRect/>
          </a:stretch>
        </p:blipFill>
        <p:spPr>
          <a:xfrm>
            <a:off x="0" y="12"/>
            <a:ext cx="9144003" cy="31209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aaa7ec69ff_0_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g1aaa7ec69ff_0_11"/>
          <p:cNvSpPr txBox="1"/>
          <p:nvPr>
            <p:ph idx="1" type="body"/>
          </p:nvPr>
        </p:nvSpPr>
        <p:spPr>
          <a:xfrm>
            <a:off x="3511050" y="3503450"/>
            <a:ext cx="5143500" cy="15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Parkchester, Bronx have the highest a median Gross sq ft</a:t>
            </a:r>
            <a:endParaRPr/>
          </a:p>
          <a:p>
            <a:pPr indent="0" lvl="0" marL="0" rtl="0" algn="l">
              <a:spcBef>
                <a:spcPts val="1200"/>
              </a:spcBef>
              <a:spcAft>
                <a:spcPts val="1200"/>
              </a:spcAft>
              <a:buNone/>
            </a:pPr>
            <a:r>
              <a:rPr lang="en-GB"/>
              <a:t>2.30 M sq ft</a:t>
            </a:r>
            <a:endParaRPr/>
          </a:p>
        </p:txBody>
      </p:sp>
      <p:pic>
        <p:nvPicPr>
          <p:cNvPr id="172" name="Google Shape;172;g1aaa7ec69ff_0_11"/>
          <p:cNvPicPr preferRelativeResize="0"/>
          <p:nvPr/>
        </p:nvPicPr>
        <p:blipFill>
          <a:blip r:embed="rId3">
            <a:alphaModFix/>
          </a:blip>
          <a:stretch>
            <a:fillRect/>
          </a:stretch>
        </p:blipFill>
        <p:spPr>
          <a:xfrm>
            <a:off x="0" y="445029"/>
            <a:ext cx="9144003" cy="3058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adb33b0e0a_3_28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Demographics</a:t>
            </a:r>
            <a:r>
              <a:rPr lang="en-GB"/>
              <a:t> Distribution </a:t>
            </a:r>
            <a:endParaRPr/>
          </a:p>
        </p:txBody>
      </p:sp>
      <p:sp>
        <p:nvSpPr>
          <p:cNvPr id="178" name="Google Shape;178;g1adb33b0e0a_3_282"/>
          <p:cNvSpPr txBox="1"/>
          <p:nvPr>
            <p:ph idx="1" type="body"/>
          </p:nvPr>
        </p:nvSpPr>
        <p:spPr>
          <a:xfrm>
            <a:off x="3876100" y="1309650"/>
            <a:ext cx="4956300" cy="3269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GB">
                <a:solidFill>
                  <a:srgbClr val="434343"/>
                </a:solidFill>
              </a:rPr>
              <a:t>	In our dataset, we noticed that the bank allowed each mortgage have two borrowers. We did some basic demographics analysis about the borrowers.</a:t>
            </a:r>
            <a:endParaRPr>
              <a:solidFill>
                <a:srgbClr val="434343"/>
              </a:solidFill>
            </a:endParaRPr>
          </a:p>
          <a:p>
            <a:pPr indent="-317182" lvl="0" marL="457200" rtl="0" algn="l">
              <a:spcBef>
                <a:spcPts val="1200"/>
              </a:spcBef>
              <a:spcAft>
                <a:spcPts val="0"/>
              </a:spcAft>
              <a:buClr>
                <a:srgbClr val="434343"/>
              </a:buClr>
              <a:buSzPct val="100000"/>
              <a:buFont typeface="Roboto"/>
              <a:buChar char="-"/>
            </a:pPr>
            <a:r>
              <a:rPr b="1" lang="en-GB">
                <a:solidFill>
                  <a:srgbClr val="434343"/>
                </a:solidFill>
              </a:rPr>
              <a:t>Income </a:t>
            </a:r>
            <a:r>
              <a:rPr lang="en-GB">
                <a:solidFill>
                  <a:srgbClr val="434343"/>
                </a:solidFill>
              </a:rPr>
              <a:t>Average Total Monthly Income Amount equal to $10872.35</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Month </a:t>
            </a:r>
            <a:r>
              <a:rPr lang="en-GB">
                <a:solidFill>
                  <a:srgbClr val="434343"/>
                </a:solidFill>
              </a:rPr>
              <a:t>Most of the Mortgages browser have 360 months to pay back their loan </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Interest Rate </a:t>
            </a:r>
            <a:r>
              <a:rPr lang="en-GB">
                <a:solidFill>
                  <a:srgbClr val="434343"/>
                </a:solidFill>
              </a:rPr>
              <a:t>Average Mortgage interest range equal to 2.84</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Mortgage amount</a:t>
            </a:r>
            <a:r>
              <a:rPr lang="en-GB">
                <a:solidFill>
                  <a:srgbClr val="434343"/>
                </a:solidFill>
              </a:rPr>
              <a:t> equal to $227637.9</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age for Borrower one</a:t>
            </a:r>
            <a:r>
              <a:rPr lang="en-GB">
                <a:solidFill>
                  <a:srgbClr val="434343"/>
                </a:solidFill>
              </a:rPr>
              <a:t> equal to 44</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age for Borrower two</a:t>
            </a:r>
            <a:r>
              <a:rPr lang="en-GB">
                <a:solidFill>
                  <a:srgbClr val="434343"/>
                </a:solidFill>
              </a:rPr>
              <a:t> equal to 68</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Race </a:t>
            </a:r>
            <a:r>
              <a:rPr lang="en-GB">
                <a:solidFill>
                  <a:srgbClr val="434343"/>
                </a:solidFill>
              </a:rPr>
              <a:t>Majority of population White</a:t>
            </a:r>
            <a:endParaRPr/>
          </a:p>
        </p:txBody>
      </p:sp>
      <p:pic>
        <p:nvPicPr>
          <p:cNvPr id="179" name="Google Shape;179;g1adb33b0e0a_3_282"/>
          <p:cNvPicPr preferRelativeResize="0"/>
          <p:nvPr/>
        </p:nvPicPr>
        <p:blipFill>
          <a:blip r:embed="rId3">
            <a:alphaModFix/>
          </a:blip>
          <a:stretch>
            <a:fillRect/>
          </a:stretch>
        </p:blipFill>
        <p:spPr>
          <a:xfrm>
            <a:off x="359075" y="1225213"/>
            <a:ext cx="3105150" cy="305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adb33b0e0a_3_2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Credit Score, Gender, Income, &amp; NoteAmount</a:t>
            </a:r>
            <a:r>
              <a:rPr lang="en-GB" sz="3000">
                <a:solidFill>
                  <a:srgbClr val="2A3990"/>
                </a:solidFill>
              </a:rPr>
              <a:t> </a:t>
            </a:r>
            <a:endParaRPr/>
          </a:p>
        </p:txBody>
      </p:sp>
      <p:sp>
        <p:nvSpPr>
          <p:cNvPr id="185" name="Google Shape;185;g1adb33b0e0a_3_211"/>
          <p:cNvSpPr txBox="1"/>
          <p:nvPr>
            <p:ph idx="1" type="body"/>
          </p:nvPr>
        </p:nvSpPr>
        <p:spPr>
          <a:xfrm>
            <a:off x="5132950" y="1277925"/>
            <a:ext cx="3699300" cy="3301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GB" sz="1600"/>
              <a:t>From this graph, we could see that whites can borrow more than other groups with the same credit score. </a:t>
            </a:r>
            <a:endParaRPr sz="1600"/>
          </a:p>
          <a:p>
            <a:pPr indent="0" lvl="0" marL="457200" rtl="0" algn="l">
              <a:lnSpc>
                <a:spcPct val="115000"/>
              </a:lnSpc>
              <a:spcBef>
                <a:spcPts val="1000"/>
              </a:spcBef>
              <a:spcAft>
                <a:spcPts val="0"/>
              </a:spcAft>
              <a:buNone/>
            </a:pPr>
            <a:r>
              <a:t/>
            </a:r>
            <a:endParaRPr sz="1600"/>
          </a:p>
          <a:p>
            <a:pPr indent="-330200" lvl="0" marL="457200" rtl="0" algn="l">
              <a:lnSpc>
                <a:spcPct val="115000"/>
              </a:lnSpc>
              <a:spcBef>
                <a:spcPts val="1000"/>
              </a:spcBef>
              <a:spcAft>
                <a:spcPts val="0"/>
              </a:spcAft>
              <a:buSzPts val="1600"/>
              <a:buAutoNum type="arabicPeriod"/>
            </a:pPr>
            <a:r>
              <a:rPr lang="en-GB" sz="1600"/>
              <a:t>We also found that white women tended to borrow more with a credit rating of five.</a:t>
            </a:r>
            <a:endParaRPr sz="1600"/>
          </a:p>
          <a:p>
            <a:pPr indent="0" lvl="0" marL="0" rtl="0" algn="l">
              <a:spcBef>
                <a:spcPts val="1000"/>
              </a:spcBef>
              <a:spcAft>
                <a:spcPts val="1200"/>
              </a:spcAft>
              <a:buNone/>
            </a:pPr>
            <a:r>
              <a:t/>
            </a:r>
            <a:endParaRPr/>
          </a:p>
        </p:txBody>
      </p:sp>
      <p:pic>
        <p:nvPicPr>
          <p:cNvPr id="186" name="Google Shape;186;g1adb33b0e0a_3_211"/>
          <p:cNvPicPr preferRelativeResize="0"/>
          <p:nvPr/>
        </p:nvPicPr>
        <p:blipFill>
          <a:blip r:embed="rId3">
            <a:alphaModFix/>
          </a:blip>
          <a:stretch>
            <a:fillRect/>
          </a:stretch>
        </p:blipFill>
        <p:spPr>
          <a:xfrm>
            <a:off x="356325" y="1277925"/>
            <a:ext cx="4864150" cy="303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adb33b0e0a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 &amp; Motivation</a:t>
            </a:r>
            <a:endParaRPr/>
          </a:p>
        </p:txBody>
      </p:sp>
      <p:sp>
        <p:nvSpPr>
          <p:cNvPr id="69" name="Google Shape;69;g1adb33b0e0a_0_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At the start of the pandemic, there was a steep drop in real estate pricing, and then a large spike in pricing that has climbed until now. </a:t>
            </a:r>
            <a:endParaRPr/>
          </a:p>
          <a:p>
            <a:pPr indent="-342900" lvl="0" marL="457200" rtl="0" algn="l">
              <a:spcBef>
                <a:spcPts val="0"/>
              </a:spcBef>
              <a:spcAft>
                <a:spcPts val="0"/>
              </a:spcAft>
              <a:buSzPts val="1800"/>
              <a:buChar char="●"/>
            </a:pPr>
            <a:r>
              <a:rPr lang="en-GB"/>
              <a:t>Because of this, the team wanted to use real estate data from these last two years to try to predict what real estate pricing will be like in Pennsylvania and New York next year. </a:t>
            </a:r>
            <a:endParaRPr/>
          </a:p>
          <a:p>
            <a:pPr indent="-342900" lvl="0" marL="457200" rtl="0" algn="l">
              <a:spcBef>
                <a:spcPts val="0"/>
              </a:spcBef>
              <a:spcAft>
                <a:spcPts val="0"/>
              </a:spcAft>
              <a:buSzPts val="1800"/>
              <a:buChar char="●"/>
            </a:pPr>
            <a:r>
              <a:rPr lang="en-GB"/>
              <a:t>The motivation behind this project was from the group members, all of whom are interested in </a:t>
            </a:r>
            <a:r>
              <a:rPr lang="en-GB"/>
              <a:t>pursuing</a:t>
            </a:r>
            <a:r>
              <a:rPr lang="en-GB"/>
              <a:t> real estate after graduation. We wanted to understand where the market was going.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adb33b0e0a_3_2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700"/>
              <a:t>Total Monthly Income Amount vs Amount Money Borrow </a:t>
            </a:r>
            <a:endParaRPr sz="3700"/>
          </a:p>
        </p:txBody>
      </p:sp>
      <p:sp>
        <p:nvSpPr>
          <p:cNvPr id="192" name="Google Shape;192;g1adb33b0e0a_3_270"/>
          <p:cNvSpPr txBox="1"/>
          <p:nvPr>
            <p:ph idx="1" type="body"/>
          </p:nvPr>
        </p:nvSpPr>
        <p:spPr>
          <a:xfrm>
            <a:off x="6167975" y="1235700"/>
            <a:ext cx="2664300" cy="33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500"/>
              <a:t>We found a positive correlation between monthly income and the number of loans.</a:t>
            </a:r>
            <a:endParaRPr sz="1500"/>
          </a:p>
          <a:p>
            <a:pPr indent="0" lvl="0" marL="0" rtl="0" algn="l">
              <a:lnSpc>
                <a:spcPct val="115000"/>
              </a:lnSpc>
              <a:spcBef>
                <a:spcPts val="1000"/>
              </a:spcBef>
              <a:spcAft>
                <a:spcPts val="0"/>
              </a:spcAft>
              <a:buClr>
                <a:schemeClr val="dk1"/>
              </a:buClr>
              <a:buSzPts val="1100"/>
              <a:buFont typeface="Arial"/>
              <a:buNone/>
            </a:pPr>
            <a:r>
              <a:rPr lang="en-GB" sz="1500"/>
              <a:t> At the same time, we found that whites have more income and loans than other ethnic groups.</a:t>
            </a:r>
            <a:endParaRPr sz="1500"/>
          </a:p>
          <a:p>
            <a:pPr indent="0" lvl="0" marL="0" rtl="0" algn="l">
              <a:spcBef>
                <a:spcPts val="1000"/>
              </a:spcBef>
              <a:spcAft>
                <a:spcPts val="1200"/>
              </a:spcAft>
              <a:buNone/>
            </a:pPr>
            <a:r>
              <a:t/>
            </a:r>
            <a:endParaRPr/>
          </a:p>
        </p:txBody>
      </p:sp>
      <p:pic>
        <p:nvPicPr>
          <p:cNvPr id="193" name="Google Shape;193;g1adb33b0e0a_3_270"/>
          <p:cNvPicPr preferRelativeResize="0"/>
          <p:nvPr/>
        </p:nvPicPr>
        <p:blipFill>
          <a:blip r:embed="rId3">
            <a:alphaModFix/>
          </a:blip>
          <a:stretch>
            <a:fillRect/>
          </a:stretch>
        </p:blipFill>
        <p:spPr>
          <a:xfrm>
            <a:off x="311700" y="1147225"/>
            <a:ext cx="5953500" cy="32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adb33b0e0a_3_276"/>
          <p:cNvSpPr txBox="1"/>
          <p:nvPr>
            <p:ph type="title"/>
          </p:nvPr>
        </p:nvSpPr>
        <p:spPr>
          <a:xfrm>
            <a:off x="270175" y="2145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Correlation</a:t>
            </a:r>
            <a:r>
              <a:rPr lang="en-GB"/>
              <a:t> Matrix </a:t>
            </a:r>
            <a:endParaRPr/>
          </a:p>
        </p:txBody>
      </p:sp>
      <p:sp>
        <p:nvSpPr>
          <p:cNvPr id="199" name="Google Shape;199;g1adb33b0e0a_3_276"/>
          <p:cNvSpPr txBox="1"/>
          <p:nvPr>
            <p:ph idx="1" type="body"/>
          </p:nvPr>
        </p:nvSpPr>
        <p:spPr>
          <a:xfrm>
            <a:off x="4425300" y="1246275"/>
            <a:ext cx="4407000" cy="3333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500">
                <a:solidFill>
                  <a:srgbClr val="0E101A"/>
                </a:solidFill>
              </a:rPr>
              <a:t>From this graph, we can conclude that three important factors can affect the number of loans you can take:</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endParaRPr>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number of loans you borrow from the bank.</a:t>
            </a:r>
            <a:endParaRPr sz="1500"/>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median income for the </a:t>
            </a:r>
            <a:r>
              <a:rPr lang="en-GB" sz="1500">
                <a:solidFill>
                  <a:srgbClr val="0E101A"/>
                </a:solidFill>
              </a:rPr>
              <a:t>neighborhood</a:t>
            </a:r>
            <a:r>
              <a:rPr lang="en-GB" sz="1500">
                <a:solidFill>
                  <a:srgbClr val="0E101A"/>
                </a:solidFill>
              </a:rPr>
              <a:t> where house purchased.</a:t>
            </a:r>
            <a:endParaRPr sz="1500"/>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average monthly income of borrower.</a:t>
            </a:r>
            <a:endParaRPr sz="1500"/>
          </a:p>
          <a:p>
            <a:pPr indent="0" lvl="0" marL="0" rtl="0" algn="l">
              <a:spcBef>
                <a:spcPts val="0"/>
              </a:spcBef>
              <a:spcAft>
                <a:spcPts val="1200"/>
              </a:spcAft>
              <a:buNone/>
            </a:pPr>
            <a:r>
              <a:t/>
            </a:r>
            <a:endParaRPr sz="1500"/>
          </a:p>
        </p:txBody>
      </p:sp>
      <p:pic>
        <p:nvPicPr>
          <p:cNvPr id="200" name="Google Shape;200;g1adb33b0e0a_3_276"/>
          <p:cNvPicPr preferRelativeResize="0"/>
          <p:nvPr/>
        </p:nvPicPr>
        <p:blipFill>
          <a:blip r:embed="rId3">
            <a:alphaModFix/>
          </a:blip>
          <a:stretch>
            <a:fillRect/>
          </a:stretch>
        </p:blipFill>
        <p:spPr>
          <a:xfrm>
            <a:off x="270175" y="1045825"/>
            <a:ext cx="4155124" cy="390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acc3d6150a_0_7"/>
          <p:cNvSpPr txBox="1"/>
          <p:nvPr>
            <p:ph idx="1" type="body"/>
          </p:nvPr>
        </p:nvSpPr>
        <p:spPr>
          <a:xfrm>
            <a:off x="792675" y="1147225"/>
            <a:ext cx="6734700" cy="373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GB" sz="1348">
                <a:solidFill>
                  <a:srgbClr val="212529"/>
                </a:solidFill>
                <a:highlight>
                  <a:srgbClr val="FFFFFF"/>
                </a:highlight>
              </a:rPr>
              <a:t>“The percentage of respondents who say it is a good time to sell a home decreased from 59% to 51%, while the percentage who say it's a bad time to sell increased from 33% to 42%. As a result, the net share of those who say it is a good time to sell decreased 17 percentage points month over month.”</a:t>
            </a:r>
            <a:endParaRPr sz="1348">
              <a:solidFill>
                <a:srgbClr val="212529"/>
              </a:solidFill>
              <a:highlight>
                <a:srgbClr val="FFFFFF"/>
              </a:highlight>
            </a:endParaRPr>
          </a:p>
          <a:p>
            <a:pPr indent="0" lvl="0" marL="0" rtl="0" algn="l">
              <a:lnSpc>
                <a:spcPct val="95000"/>
              </a:lnSpc>
              <a:spcBef>
                <a:spcPts val="1200"/>
              </a:spcBef>
              <a:spcAft>
                <a:spcPts val="0"/>
              </a:spcAft>
              <a:buClr>
                <a:schemeClr val="dk1"/>
              </a:buClr>
              <a:buSzPts val="1018"/>
              <a:buFont typeface="Arial"/>
              <a:buNone/>
            </a:pPr>
            <a:r>
              <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rPr lang="en-GB" sz="1348">
                <a:solidFill>
                  <a:srgbClr val="212529"/>
                </a:solidFill>
                <a:highlight>
                  <a:srgbClr val="FFFFFF"/>
                </a:highlight>
              </a:rPr>
              <a:t>“In an effort to tamp down inflation, the Federal Reserve is raising interest rates. The Federal Reserve raised the target range for the federal funds rate by 75 bps to 3.75%-4% during its November 2022 meeting. It marks a sixth consecutive rate hike and the fourth straight three-quarter point increase, pushing borrowing costs to a new high since 2008.”</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rPr lang="en-GB" sz="1348" u="sng">
                <a:solidFill>
                  <a:srgbClr val="1155CC"/>
                </a:solidFill>
                <a:highlight>
                  <a:srgbClr val="FFFFFF"/>
                </a:highlight>
                <a:hlinkClick r:id="rId3">
                  <a:extLst>
                    <a:ext uri="{A12FA001-AC4F-418D-AE19-62706E023703}">
                      <ahyp:hlinkClr val="tx"/>
                    </a:ext>
                  </a:extLst>
                </a:hlinkClick>
              </a:rPr>
              <a:t>https://www.noradarealestate.com/blog/is-it-a-good-time-to-buy-a-house/</a:t>
            </a:r>
            <a:endParaRPr sz="1348">
              <a:solidFill>
                <a:srgbClr val="212529"/>
              </a:solidFill>
              <a:highlight>
                <a:srgbClr val="FFFFFF"/>
              </a:highlight>
            </a:endParaRPr>
          </a:p>
          <a:p>
            <a:pPr indent="0" lvl="0" marL="0" rtl="0" algn="l">
              <a:lnSpc>
                <a:spcPct val="95000"/>
              </a:lnSpc>
              <a:spcBef>
                <a:spcPts val="1200"/>
              </a:spcBef>
              <a:spcAft>
                <a:spcPts val="1200"/>
              </a:spcAft>
              <a:buClr>
                <a:schemeClr val="dk1"/>
              </a:buClr>
              <a:buSzPts val="1018"/>
              <a:buFont typeface="Arial"/>
              <a:buNone/>
            </a:pPr>
            <a:r>
              <a:rPr lang="en-GB" sz="932">
                <a:solidFill>
                  <a:srgbClr val="212529"/>
                </a:solidFill>
                <a:highlight>
                  <a:srgbClr val="FFFFFF"/>
                </a:highlight>
              </a:rPr>
              <a:t>December 7, 2022 By </a:t>
            </a:r>
            <a:r>
              <a:rPr lang="en-GB" sz="932">
                <a:solidFill>
                  <a:srgbClr val="999999"/>
                </a:solidFill>
                <a:highlight>
                  <a:srgbClr val="FFFFFF"/>
                </a:highlight>
                <a:uFill>
                  <a:noFill/>
                </a:uFill>
                <a:hlinkClick r:id="rId4">
                  <a:extLst>
                    <a:ext uri="{A12FA001-AC4F-418D-AE19-62706E023703}">
                      <ahyp:hlinkClr val="tx"/>
                    </a:ext>
                  </a:extLst>
                </a:hlinkClick>
              </a:rPr>
              <a:t>Marco Santarelli</a:t>
            </a:r>
            <a:endParaRPr sz="1348">
              <a:solidFill>
                <a:srgbClr val="212529"/>
              </a:solidFill>
              <a:highlight>
                <a:srgbClr val="FFFFFF"/>
              </a:highlight>
            </a:endParaRPr>
          </a:p>
        </p:txBody>
      </p:sp>
      <p:sp>
        <p:nvSpPr>
          <p:cNvPr id="206" name="Google Shape;206;g1acc3d6150a_0_7"/>
          <p:cNvSpPr txBox="1"/>
          <p:nvPr/>
        </p:nvSpPr>
        <p:spPr>
          <a:xfrm>
            <a:off x="505275" y="155475"/>
            <a:ext cx="7708800" cy="159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GB" sz="3880">
                <a:solidFill>
                  <a:schemeClr val="dk1"/>
                </a:solidFill>
                <a:latin typeface="Economica"/>
                <a:ea typeface="Economica"/>
                <a:cs typeface="Economica"/>
                <a:sym typeface="Economica"/>
              </a:rPr>
              <a:t>Is 2023 a good time to buy a house ?</a:t>
            </a:r>
            <a:endParaRPr sz="388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990"/>
              <a:buFont typeface="Arial"/>
              <a:buNone/>
            </a:pPr>
            <a:r>
              <a:t/>
            </a:r>
            <a:endParaRPr sz="388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abf83de6e8_1_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Limitations and Future work</a:t>
            </a:r>
            <a:endParaRPr/>
          </a:p>
        </p:txBody>
      </p:sp>
      <p:sp>
        <p:nvSpPr>
          <p:cNvPr id="212" name="Google Shape;212;g1abf83de6e8_1_2"/>
          <p:cNvSpPr txBox="1"/>
          <p:nvPr>
            <p:ph idx="1" type="body"/>
          </p:nvPr>
        </p:nvSpPr>
        <p:spPr>
          <a:xfrm>
            <a:off x="311700" y="1225225"/>
            <a:ext cx="8576100" cy="364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We were limited by the features that were available to us by our datasets. </a:t>
            </a:r>
            <a:r>
              <a:rPr lang="en-GB" sz="1400"/>
              <a:t>There are economic factors that could be considered in future work. </a:t>
            </a:r>
            <a:endParaRPr sz="1400"/>
          </a:p>
          <a:p>
            <a:pPr indent="-317500" lvl="0" marL="457200" rtl="0" algn="l">
              <a:spcBef>
                <a:spcPts val="0"/>
              </a:spcBef>
              <a:spcAft>
                <a:spcPts val="0"/>
              </a:spcAft>
              <a:buSzPts val="1400"/>
              <a:buChar char="●"/>
            </a:pPr>
            <a:r>
              <a:rPr lang="en-GB" sz="1400"/>
              <a:t>We limited our study to Philadelphia and New York, but there are many other cities in the United States with a growing real estate market. One example is Phoenix, Arizona, where there is a large amount of new communities that have been built there over the last two years. </a:t>
            </a:r>
            <a:endParaRPr sz="1400"/>
          </a:p>
          <a:p>
            <a:pPr indent="-317500" lvl="0" marL="457200" rtl="0" algn="just">
              <a:lnSpc>
                <a:spcPct val="100000"/>
              </a:lnSpc>
              <a:spcBef>
                <a:spcPts val="0"/>
              </a:spcBef>
              <a:spcAft>
                <a:spcPts val="0"/>
              </a:spcAft>
              <a:buSzPts val="1400"/>
              <a:buChar char="●"/>
            </a:pPr>
            <a:r>
              <a:rPr lang="en-GB" sz="1400"/>
              <a:t>We will be continuing our work by choosing models to use for predicting pricing with our data next term. Since we do have a target variable pricing, we will need to use only supervised learning methods. Since the number of features we might use for analysis would be fewer than 20, we could potentially use K-Nearest Neighbors. In addition, other options for us would be a Random Forest or Logistic Regression. For our machine learning model, we want to use Loan-level Public-Use Databases (PUDBs) data to predict the most important factor influencing the interest ratio and interest amount. The model we could use include: Decision tree, Random Forest, Neural Network, and Linear Regression.</a:t>
            </a:r>
            <a:endParaRPr sz="1400"/>
          </a:p>
          <a:p>
            <a:pPr indent="-317500" lvl="0" marL="457200" rtl="0" algn="just">
              <a:lnSpc>
                <a:spcPct val="100000"/>
              </a:lnSpc>
              <a:spcBef>
                <a:spcPts val="0"/>
              </a:spcBef>
              <a:spcAft>
                <a:spcPts val="0"/>
              </a:spcAft>
              <a:buSzPts val="1400"/>
              <a:buChar char="●"/>
            </a:pPr>
            <a:r>
              <a:rPr lang="en-GB" sz="1400"/>
              <a:t>We will keep exploring the feature in the public data for the real estate market in New York and Philadelphia. The new dataset we plan to use is Condominium Comparable Rental Income in NYC.</a:t>
            </a:r>
            <a:endParaRPr sz="1400"/>
          </a:p>
          <a:p>
            <a:pPr indent="0" lvl="0" marL="457200" rtl="0" algn="l">
              <a:spcBef>
                <a:spcPts val="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abf83de6e8_1_16"/>
          <p:cNvSpPr txBox="1"/>
          <p:nvPr>
            <p:ph type="title"/>
          </p:nvPr>
        </p:nvSpPr>
        <p:spPr>
          <a:xfrm>
            <a:off x="2645225" y="-508675"/>
            <a:ext cx="4627800" cy="3513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adb33b0e0a_0_1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Potential Stakeholders</a:t>
            </a:r>
            <a:endParaRPr/>
          </a:p>
        </p:txBody>
      </p:sp>
      <p:sp>
        <p:nvSpPr>
          <p:cNvPr id="75" name="Google Shape;75;g1adb33b0e0a_0_1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Anyone looking to buy a home within the next year or two would find this study helpful</a:t>
            </a:r>
            <a:endParaRPr/>
          </a:p>
          <a:p>
            <a:pPr indent="-342900" lvl="0" marL="457200" rtl="0" algn="l">
              <a:spcBef>
                <a:spcPts val="0"/>
              </a:spcBef>
              <a:spcAft>
                <a:spcPts val="0"/>
              </a:spcAft>
              <a:buSzPts val="1800"/>
              <a:buChar char="●"/>
            </a:pPr>
            <a:r>
              <a:rPr lang="en-GB"/>
              <a:t>Also, it could be useful for banks that provide home loans, mortgage companies, and escrow companies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adb33b0e0a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Goal</a:t>
            </a:r>
            <a:endParaRPr/>
          </a:p>
        </p:txBody>
      </p:sp>
      <p:sp>
        <p:nvSpPr>
          <p:cNvPr id="81" name="Google Shape;81;g1adb33b0e0a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lang="en-GB" sz="1700"/>
              <a:t>The goal of this project is to use real estate data from 2020-2022 to train a model that is able to predict real estate pricing in the future. We will attempt to use supervised learning with this model by giving our model the labels and outputs that were expected in the training set. This will allow us to use the factors that we trained the model with to find out what the pricing of housing would look like in the cities we chose.</a:t>
            </a:r>
            <a:endParaRPr sz="1700"/>
          </a:p>
          <a:p>
            <a:pPr indent="-355600" lvl="0" marL="457200" rtl="0" algn="l">
              <a:lnSpc>
                <a:spcPct val="95000"/>
              </a:lnSpc>
              <a:spcBef>
                <a:spcPts val="0"/>
              </a:spcBef>
              <a:spcAft>
                <a:spcPts val="0"/>
              </a:spcAft>
              <a:buSzPts val="2000"/>
              <a:buChar char="●"/>
            </a:pPr>
            <a:r>
              <a:rPr lang="en-GB" sz="1700"/>
              <a:t>The end result of this product will take a current table of listings, and then try to populate the dataset with pricing that it predicts for those houses/apartments. The model will use the columns in the dataset such as neighborhood, year built, and any other predictors that we used in the training phase.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abf83de6e8_1_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Current housing market trends</a:t>
            </a:r>
            <a:endParaRPr/>
          </a:p>
        </p:txBody>
      </p:sp>
      <p:sp>
        <p:nvSpPr>
          <p:cNvPr id="87" name="Google Shape;87;g1abf83de6e8_1_7"/>
          <p:cNvSpPr txBox="1"/>
          <p:nvPr>
            <p:ph idx="1" type="body"/>
          </p:nvPr>
        </p:nvSpPr>
        <p:spPr>
          <a:xfrm>
            <a:off x="240125" y="1272825"/>
            <a:ext cx="3698400" cy="3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12529"/>
                </a:solidFill>
                <a:highlight>
                  <a:srgbClr val="FFFFFF"/>
                </a:highlight>
              </a:rPr>
              <a:t>“The housing market is predicted to slow down further in the last quarter of 2022. For sellers, this could be terrible news, but for buyers, it's great. Yet, there is still the problem of sky-high mortgage rates. The bright side is that if buyers hold off, the supply of homes will increase, putting further pressure on sellers to decrease prices. This would constitute a long-overdue course </a:t>
            </a:r>
            <a:r>
              <a:rPr lang="en-GB" sz="1300">
                <a:solidFill>
                  <a:schemeClr val="dk1"/>
                </a:solidFill>
                <a:highlight>
                  <a:srgbClr val="FFFFFF"/>
                </a:highlight>
                <a:uFill>
                  <a:noFill/>
                </a:uFill>
                <a:hlinkClick r:id="rId3">
                  <a:extLst>
                    <a:ext uri="{A12FA001-AC4F-418D-AE19-62706E023703}">
                      <ahyp:hlinkClr val="tx"/>
                    </a:ext>
                  </a:extLst>
                </a:hlinkClick>
              </a:rPr>
              <a:t>correction for the housing market</a:t>
            </a:r>
            <a:r>
              <a:rPr lang="en-GB" sz="1300">
                <a:solidFill>
                  <a:schemeClr val="dk1"/>
                </a:solidFill>
                <a:highlight>
                  <a:srgbClr val="FFFFFF"/>
                </a:highlight>
              </a:rPr>
              <a:t>.</a:t>
            </a:r>
            <a:r>
              <a:rPr lang="en-GB" sz="1300">
                <a:solidFill>
                  <a:srgbClr val="212529"/>
                </a:solidFill>
                <a:highlight>
                  <a:srgbClr val="FFFFFF"/>
                </a:highlight>
              </a:rPr>
              <a:t>”</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212529"/>
                </a:solidFill>
                <a:highlight>
                  <a:srgbClr val="FFFFFF"/>
                </a:highlight>
                <a:latin typeface="Roboto"/>
                <a:ea typeface="Roboto"/>
                <a:cs typeface="Roboto"/>
                <a:sym typeface="Roboto"/>
              </a:rPr>
              <a:t>                    </a:t>
            </a:r>
            <a:r>
              <a:rPr lang="en-GB" sz="1000" u="sng">
                <a:solidFill>
                  <a:schemeClr val="hlink"/>
                </a:solidFill>
                <a:highlight>
                  <a:srgbClr val="FFFFFF"/>
                </a:highlight>
                <a:latin typeface="Roboto"/>
                <a:ea typeface="Roboto"/>
                <a:cs typeface="Roboto"/>
                <a:sym typeface="Roboto"/>
                <a:hlinkClick r:id="rId4"/>
              </a:rPr>
              <a:t>https://www.noradarealestate.com/blog/housing-market-trends/</a:t>
            </a:r>
            <a:endParaRPr sz="10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000">
                <a:solidFill>
                  <a:srgbClr val="212529"/>
                </a:solidFill>
                <a:highlight>
                  <a:srgbClr val="FFFFFF"/>
                </a:highlight>
              </a:rPr>
              <a:t>November 26,</a:t>
            </a:r>
            <a:r>
              <a:rPr lang="en-GB" sz="1000">
                <a:solidFill>
                  <a:srgbClr val="212529"/>
                </a:solidFill>
                <a:highlight>
                  <a:srgbClr val="FFFFFF"/>
                </a:highlight>
              </a:rPr>
              <a:t> 2022 By </a:t>
            </a:r>
            <a:r>
              <a:rPr lang="en-GB" sz="1000">
                <a:solidFill>
                  <a:srgbClr val="999999"/>
                </a:solidFill>
                <a:highlight>
                  <a:srgbClr val="FFFFFF"/>
                </a:highlight>
                <a:uFill>
                  <a:noFill/>
                </a:uFill>
                <a:hlinkClick r:id="rId5">
                  <a:extLst>
                    <a:ext uri="{A12FA001-AC4F-418D-AE19-62706E023703}">
                      <ahyp:hlinkClr val="tx"/>
                    </a:ext>
                  </a:extLst>
                </a:hlinkClick>
              </a:rPr>
              <a:t>Marco Santarelli</a:t>
            </a:r>
            <a:endParaRPr sz="10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t/>
            </a:r>
            <a:endParaRPr sz="1300">
              <a:solidFill>
                <a:srgbClr val="212529"/>
              </a:solidFill>
              <a:highlight>
                <a:srgbClr val="FFFFFF"/>
              </a:highlight>
              <a:latin typeface="Roboto"/>
              <a:ea typeface="Roboto"/>
              <a:cs typeface="Roboto"/>
              <a:sym typeface="Roboto"/>
            </a:endParaRPr>
          </a:p>
        </p:txBody>
      </p:sp>
      <p:sp>
        <p:nvSpPr>
          <p:cNvPr id="88" name="Google Shape;88;g1abf83de6e8_1_7"/>
          <p:cNvSpPr txBox="1"/>
          <p:nvPr/>
        </p:nvSpPr>
        <p:spPr>
          <a:xfrm>
            <a:off x="4709400" y="1094000"/>
            <a:ext cx="4122900" cy="30777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GB" sz="1300">
                <a:solidFill>
                  <a:srgbClr val="333333"/>
                </a:solidFill>
                <a:highlight>
                  <a:srgbClr val="FFFFFF"/>
                </a:highlight>
                <a:latin typeface="Open Sans"/>
                <a:ea typeface="Open Sans"/>
                <a:cs typeface="Open Sans"/>
                <a:sym typeface="Open Sans"/>
              </a:rPr>
              <a:t>“The nation’s overall housing supply remains limited, as those who purchased homes in recent years at extremely low mortgage rates are staying put. This tight inventory has kept prices from seeing deeper declines, making homes still unaffordable for many, especially first-time homebuyers.”</a:t>
            </a:r>
            <a:endParaRPr sz="1300">
              <a:solidFill>
                <a:srgbClr val="333333"/>
              </a:solidFill>
              <a:highlight>
                <a:srgbClr val="FFFFFF"/>
              </a:highlight>
              <a:latin typeface="Open Sans"/>
              <a:ea typeface="Open Sans"/>
              <a:cs typeface="Open Sans"/>
              <a:sym typeface="Open Sans"/>
            </a:endParaRPr>
          </a:p>
          <a:p>
            <a:pPr indent="0" lvl="0" marL="355600" rtl="0" algn="l">
              <a:lnSpc>
                <a:spcPct val="115000"/>
              </a:lnSpc>
              <a:spcBef>
                <a:spcPts val="1200"/>
              </a:spcBef>
              <a:spcAft>
                <a:spcPts val="0"/>
              </a:spcAft>
              <a:buClr>
                <a:schemeClr val="dk1"/>
              </a:buClr>
              <a:buSzPts val="1100"/>
              <a:buFont typeface="Arial"/>
              <a:buNone/>
            </a:pPr>
            <a:r>
              <a:t/>
            </a:r>
            <a:endParaRPr sz="1300">
              <a:solidFill>
                <a:srgbClr val="333333"/>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GB" sz="1000" u="sng">
                <a:solidFill>
                  <a:schemeClr val="hlink"/>
                </a:solidFill>
                <a:latin typeface="Open Sans"/>
                <a:ea typeface="Open Sans"/>
                <a:cs typeface="Open Sans"/>
                <a:sym typeface="Open Sans"/>
                <a:hlinkClick r:id="rId6"/>
              </a:rPr>
              <a:t>https://www.forbes.com/advisor/mortgages/real-estate/housing-market-predictions/</a:t>
            </a:r>
            <a:endParaRPr sz="1000">
              <a:latin typeface="Open Sans"/>
              <a:ea typeface="Open Sans"/>
              <a:cs typeface="Open Sans"/>
              <a:sym typeface="Open Sans"/>
            </a:endParaRPr>
          </a:p>
          <a:p>
            <a:pPr indent="0" lvl="0" marL="0" rtl="0" algn="l">
              <a:lnSpc>
                <a:spcPct val="128571"/>
              </a:lnSpc>
              <a:spcBef>
                <a:spcPts val="0"/>
              </a:spcBef>
              <a:spcAft>
                <a:spcPts val="0"/>
              </a:spcAft>
              <a:buClr>
                <a:schemeClr val="dk1"/>
              </a:buClr>
              <a:buSzPts val="1100"/>
              <a:buFont typeface="Arial"/>
              <a:buNone/>
            </a:pPr>
            <a:r>
              <a:rPr lang="en-GB" sz="1000">
                <a:latin typeface="Open Sans"/>
                <a:ea typeface="Open Sans"/>
                <a:cs typeface="Open Sans"/>
                <a:sym typeface="Open Sans"/>
              </a:rPr>
              <a:t>November 29 </a:t>
            </a:r>
            <a:r>
              <a:rPr lang="en-GB" sz="1000">
                <a:solidFill>
                  <a:schemeClr val="dk1"/>
                </a:solidFill>
                <a:highlight>
                  <a:srgbClr val="FFFFFF"/>
                </a:highlight>
                <a:uFill>
                  <a:noFill/>
                </a:uFill>
                <a:latin typeface="Open Sans"/>
                <a:ea typeface="Open Sans"/>
                <a:cs typeface="Open Sans"/>
                <a:sym typeface="Open Sans"/>
                <a:hlinkClick r:id="rId7">
                  <a:extLst>
                    <a:ext uri="{A12FA001-AC4F-418D-AE19-62706E023703}">
                      <ahyp:hlinkClr val="tx"/>
                    </a:ext>
                  </a:extLst>
                </a:hlinkClick>
              </a:rPr>
              <a:t>Robin Rothstein</a:t>
            </a:r>
            <a:r>
              <a:rPr lang="en-GB" sz="1000">
                <a:solidFill>
                  <a:srgbClr val="999999"/>
                </a:solidFill>
                <a:highlight>
                  <a:srgbClr val="FFFFFF"/>
                </a:highlight>
                <a:latin typeface="Open Sans"/>
                <a:ea typeface="Open Sans"/>
                <a:cs typeface="Open Sans"/>
                <a:sym typeface="Open Sans"/>
              </a:rPr>
              <a:t> Forbes Advisor Staff</a:t>
            </a:r>
            <a:endParaRPr sz="1000">
              <a:solidFill>
                <a:srgbClr val="999999"/>
              </a:solidFill>
              <a:highlight>
                <a:srgbClr val="FFFFFF"/>
              </a:highlight>
              <a:latin typeface="Open Sans"/>
              <a:ea typeface="Open Sans"/>
              <a:cs typeface="Open Sans"/>
              <a:sym typeface="Open Sans"/>
            </a:endParaRPr>
          </a:p>
          <a:p>
            <a:pPr indent="0" lvl="0" marL="0" rtl="0" algn="l">
              <a:spcBef>
                <a:spcPts val="300"/>
              </a:spcBef>
              <a:spcAft>
                <a:spcPts val="0"/>
              </a:spcAft>
              <a:buNone/>
            </a:pPr>
            <a:r>
              <a:t/>
            </a:r>
            <a:endParaRPr sz="13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acc3d6150a_0_0"/>
          <p:cNvSpPr txBox="1"/>
          <p:nvPr>
            <p:ph type="title"/>
          </p:nvPr>
        </p:nvSpPr>
        <p:spPr>
          <a:xfrm>
            <a:off x="234000" y="241800"/>
            <a:ext cx="63729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Average Price Across NY and PA</a:t>
            </a:r>
            <a:endParaRPr/>
          </a:p>
        </p:txBody>
      </p:sp>
      <p:pic>
        <p:nvPicPr>
          <p:cNvPr id="94" name="Google Shape;94;g1acc3d6150a_0_0"/>
          <p:cNvPicPr preferRelativeResize="0"/>
          <p:nvPr/>
        </p:nvPicPr>
        <p:blipFill>
          <a:blip r:embed="rId3">
            <a:alphaModFix/>
          </a:blip>
          <a:stretch>
            <a:fillRect/>
          </a:stretch>
        </p:blipFill>
        <p:spPr>
          <a:xfrm>
            <a:off x="234000" y="1321500"/>
            <a:ext cx="6372900" cy="361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a8fcaccb91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Philadelphia Zip Codes Avg Prices</a:t>
            </a:r>
            <a:endParaRPr/>
          </a:p>
        </p:txBody>
      </p:sp>
      <p:sp>
        <p:nvSpPr>
          <p:cNvPr id="100" name="Google Shape;100;g1a8fcaccb91_0_5"/>
          <p:cNvSpPr txBox="1"/>
          <p:nvPr>
            <p:ph idx="1" type="body"/>
          </p:nvPr>
        </p:nvSpPr>
        <p:spPr>
          <a:xfrm>
            <a:off x="311700" y="3925650"/>
            <a:ext cx="8304000" cy="1062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This is a heatmap of average prices across the various </a:t>
            </a:r>
            <a:r>
              <a:rPr lang="en-GB"/>
              <a:t>zip codes</a:t>
            </a:r>
            <a:r>
              <a:rPr lang="en-GB"/>
              <a:t> present in our Philadelphia data. For </a:t>
            </a:r>
            <a:r>
              <a:rPr lang="en-GB"/>
              <a:t>comparison is another map of counties to the left. We can see that Germantown/Chestnut Hill seems to be the most expensive, property wise</a:t>
            </a:r>
            <a:endParaRPr/>
          </a:p>
        </p:txBody>
      </p:sp>
      <p:pic>
        <p:nvPicPr>
          <p:cNvPr id="101" name="Google Shape;101;g1a8fcaccb91_0_5"/>
          <p:cNvPicPr preferRelativeResize="0"/>
          <p:nvPr/>
        </p:nvPicPr>
        <p:blipFill>
          <a:blip r:embed="rId4">
            <a:alphaModFix/>
          </a:blip>
          <a:stretch>
            <a:fillRect/>
          </a:stretch>
        </p:blipFill>
        <p:spPr>
          <a:xfrm>
            <a:off x="4472475" y="1017713"/>
            <a:ext cx="4473000" cy="2539971"/>
          </a:xfrm>
          <a:prstGeom prst="rect">
            <a:avLst/>
          </a:prstGeom>
          <a:noFill/>
          <a:ln>
            <a:noFill/>
          </a:ln>
        </p:spPr>
      </p:pic>
      <p:pic>
        <p:nvPicPr>
          <p:cNvPr id="102" name="Google Shape;102;g1a8fcaccb91_0_5"/>
          <p:cNvPicPr preferRelativeResize="0"/>
          <p:nvPr/>
        </p:nvPicPr>
        <p:blipFill>
          <a:blip r:embed="rId5">
            <a:alphaModFix/>
          </a:blip>
          <a:stretch>
            <a:fillRect/>
          </a:stretch>
        </p:blipFill>
        <p:spPr>
          <a:xfrm>
            <a:off x="311700" y="1153075"/>
            <a:ext cx="3273271" cy="24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adb33b0e0a_3_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 Real </a:t>
            </a:r>
            <a:r>
              <a:rPr lang="en-GB"/>
              <a:t>Estate Market Study </a:t>
            </a:r>
            <a:r>
              <a:rPr lang="en-GB"/>
              <a:t> </a:t>
            </a:r>
            <a:endParaRPr/>
          </a:p>
        </p:txBody>
      </p:sp>
      <p:pic>
        <p:nvPicPr>
          <p:cNvPr id="108" name="Google Shape;108;g1adb33b0e0a_3_25"/>
          <p:cNvPicPr preferRelativeResize="0"/>
          <p:nvPr/>
        </p:nvPicPr>
        <p:blipFill>
          <a:blip r:embed="rId3">
            <a:alphaModFix/>
          </a:blip>
          <a:stretch>
            <a:fillRect/>
          </a:stretch>
        </p:blipFill>
        <p:spPr>
          <a:xfrm>
            <a:off x="4101663" y="1147225"/>
            <a:ext cx="4730625" cy="3555851"/>
          </a:xfrm>
          <a:prstGeom prst="rect">
            <a:avLst/>
          </a:prstGeom>
          <a:noFill/>
          <a:ln>
            <a:noFill/>
          </a:ln>
        </p:spPr>
      </p:pic>
      <p:sp>
        <p:nvSpPr>
          <p:cNvPr id="109" name="Google Shape;109;g1adb33b0e0a_3_25"/>
          <p:cNvSpPr txBox="1"/>
          <p:nvPr/>
        </p:nvSpPr>
        <p:spPr>
          <a:xfrm>
            <a:off x="394700" y="1122450"/>
            <a:ext cx="3490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New York City was chosen because it is the most expensive city to live in in the United States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When we viewed the mean price change in New York, it started at around $480,000 in 2020, and has climbed up to a mean price of $600,000 in September 2022.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The mean prices in each borough of the city is discussed later, as well, and it shows why it was an interesting city for us to study.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a8fcaccb91_0_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a:t>
            </a:r>
            <a:r>
              <a:rPr lang="en-GB"/>
              <a:t> Zip Codes Avg Prices</a:t>
            </a:r>
            <a:endParaRPr/>
          </a:p>
        </p:txBody>
      </p:sp>
      <p:sp>
        <p:nvSpPr>
          <p:cNvPr id="115" name="Google Shape;115;g1a8fcaccb91_0_11"/>
          <p:cNvSpPr txBox="1"/>
          <p:nvPr>
            <p:ph idx="1" type="body"/>
          </p:nvPr>
        </p:nvSpPr>
        <p:spPr>
          <a:xfrm>
            <a:off x="311700" y="4119975"/>
            <a:ext cx="8200500" cy="80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Clr>
                <a:schemeClr val="dk1"/>
              </a:buClr>
              <a:buSzPct val="61111"/>
              <a:buFont typeface="Arial"/>
              <a:buNone/>
            </a:pPr>
            <a:r>
              <a:rPr lang="en-GB"/>
              <a:t>This is a heatmap of average prices across the various zip codes present in our New York City realtor data. For comparison is another map to the left. We can see that the most expensive zip code is in Manhattan, while the next most are in the Brooklyn area. </a:t>
            </a:r>
            <a:endParaRPr/>
          </a:p>
        </p:txBody>
      </p:sp>
      <p:pic>
        <p:nvPicPr>
          <p:cNvPr id="116" name="Google Shape;116;g1a8fcaccb91_0_11"/>
          <p:cNvPicPr preferRelativeResize="0"/>
          <p:nvPr/>
        </p:nvPicPr>
        <p:blipFill>
          <a:blip r:embed="rId3">
            <a:alphaModFix/>
          </a:blip>
          <a:stretch>
            <a:fillRect/>
          </a:stretch>
        </p:blipFill>
        <p:spPr>
          <a:xfrm>
            <a:off x="4273782" y="1170124"/>
            <a:ext cx="4704844" cy="2671599"/>
          </a:xfrm>
          <a:prstGeom prst="rect">
            <a:avLst/>
          </a:prstGeom>
          <a:noFill/>
          <a:ln>
            <a:noFill/>
          </a:ln>
        </p:spPr>
      </p:pic>
      <p:pic>
        <p:nvPicPr>
          <p:cNvPr id="117" name="Google Shape;117;g1a8fcaccb91_0_11"/>
          <p:cNvPicPr preferRelativeResize="0"/>
          <p:nvPr/>
        </p:nvPicPr>
        <p:blipFill>
          <a:blip r:embed="rId4">
            <a:alphaModFix/>
          </a:blip>
          <a:stretch>
            <a:fillRect/>
          </a:stretch>
        </p:blipFill>
        <p:spPr>
          <a:xfrm>
            <a:off x="618800" y="1170125"/>
            <a:ext cx="2828565" cy="2797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