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c96f23b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c96f23b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c96f23b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c96f23b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c96f23b6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c96f23b6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c96f23b6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c96f23b6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c96f23b6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c96f23b6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c96f23b6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c96f23b6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c96f23b6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c96f23b6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c96f23b6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c96f23b6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Unlessitoldyou/DSCI-Capstone1/projects?query=is%3Aop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919"/>
              <a:buFont typeface="Arial"/>
              <a:buNone/>
            </a:pPr>
            <a:r>
              <a:rPr lang="en" sz="2755">
                <a:latin typeface="Times New Roman"/>
                <a:ea typeface="Times New Roman"/>
                <a:cs typeface="Times New Roman"/>
                <a:sym typeface="Times New Roman"/>
              </a:rPr>
              <a:t>Analysis of the Housing Market in Two US Cities from 2020-2022</a:t>
            </a:r>
            <a:endParaRPr sz="2755">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ct val="26190"/>
              <a:buFont typeface="Arial"/>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en" sz="2000">
                <a:solidFill>
                  <a:schemeClr val="dk2"/>
                </a:solidFill>
                <a:latin typeface="Times New Roman"/>
                <a:ea typeface="Times New Roman"/>
                <a:cs typeface="Times New Roman"/>
                <a:sym typeface="Times New Roman"/>
              </a:rPr>
              <a:t>By </a:t>
            </a:r>
            <a:r>
              <a:rPr b="1" lang="en" sz="2000">
                <a:solidFill>
                  <a:schemeClr val="dk2"/>
                </a:solidFill>
                <a:latin typeface="Times New Roman"/>
                <a:ea typeface="Times New Roman"/>
                <a:cs typeface="Times New Roman"/>
                <a:sym typeface="Times New Roman"/>
              </a:rPr>
              <a:t>Real Estate Investment Group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000"/>
              </a:spcAft>
              <a:buNone/>
            </a:pPr>
            <a:r>
              <a:rPr lang="en" sz="2333">
                <a:latin typeface="Times New Roman"/>
                <a:ea typeface="Times New Roman"/>
                <a:cs typeface="Times New Roman"/>
                <a:sym typeface="Times New Roman"/>
              </a:rPr>
              <a:t>Real Estate Investment Group Members</a:t>
            </a:r>
            <a:endParaRPr sz="2933"/>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Nikhil Muthuvenkatesh- Intermediate level of programming in Python, background in sales/engineering to help market the final product, some knowledge of the real estate market</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Rohan Ukkalam - Intermediate level of programming in Python, some experience with programming in Java and C.</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Seyi Oyesiku - Intermediate level python programmer, my background is networking and supply chain logistics. Other familiar programming languages include C and Python.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Luqing Qi - Intermediate level Python programmer, my working experience coming from the healthcare industry.</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99" name="Google Shape;99;p15"/>
          <p:cNvSpPr txBox="1"/>
          <p:nvPr>
            <p:ph idx="1" type="body"/>
          </p:nvPr>
        </p:nvSpPr>
        <p:spPr>
          <a:xfrm>
            <a:off x="508400" y="1990450"/>
            <a:ext cx="7833300" cy="262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t>The goal of this project is to use real estate data from 2020-2022 to train a model t</a:t>
            </a:r>
            <a:r>
              <a:rPr lang="en" sz="1500"/>
              <a:t>hat </a:t>
            </a:r>
            <a:r>
              <a:rPr lang="en" sz="1500"/>
              <a:t>is able to predict real estate pricing in the future. We will attempt to use supervised learning with this model by giving our model the labels and outputs that were expected in the training set. This will allow us to use the factors that we trained the model with to find out what the pricing of housing would look like in the cities we chose.</a:t>
            </a:r>
            <a:endParaRPr sz="1500"/>
          </a:p>
          <a:p>
            <a:pPr indent="0" lvl="0" marL="0" rtl="0" algn="l">
              <a:lnSpc>
                <a:spcPct val="95000"/>
              </a:lnSpc>
              <a:spcBef>
                <a:spcPts val="1200"/>
              </a:spcBef>
              <a:spcAft>
                <a:spcPts val="1200"/>
              </a:spcAft>
              <a:buNone/>
            </a:pPr>
            <a:r>
              <a:rPr lang="en" sz="1500"/>
              <a:t>The end result of this </a:t>
            </a:r>
            <a:r>
              <a:rPr lang="en" sz="1500"/>
              <a:t>product will take a current table of listings, and then try to populate the dataset with pricing that it predicts for those houses/apartments. The model will use the columns in the dataset such as neighborhood, year built, and any other predictors that we used in the training phase.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Accomplishments</a:t>
            </a:r>
            <a:endParaRPr/>
          </a:p>
        </p:txBody>
      </p:sp>
      <p:sp>
        <p:nvSpPr>
          <p:cNvPr id="105" name="Google Shape;105;p16"/>
          <p:cNvSpPr txBox="1"/>
          <p:nvPr>
            <p:ph idx="1" type="body"/>
          </p:nvPr>
        </p:nvSpPr>
        <p:spPr>
          <a:xfrm>
            <a:off x="727650" y="1939100"/>
            <a:ext cx="7688700" cy="340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Thus far, we have acquired realtor data from Kaggle, and created a mask to filter only data from Philadelphia and New York real estate. This data has been stored in a local Pandas Dataframe. </a:t>
            </a:r>
            <a:endParaRPr/>
          </a:p>
          <a:p>
            <a:pPr indent="-311150" lvl="0" marL="457200" rtl="0" algn="l">
              <a:spcBef>
                <a:spcPts val="0"/>
              </a:spcBef>
              <a:spcAft>
                <a:spcPts val="0"/>
              </a:spcAft>
              <a:buSzPts val="1300"/>
              <a:buChar char="●"/>
            </a:pPr>
            <a:r>
              <a:rPr lang="en"/>
              <a:t>We have identified the unique values in all of our current data features  and have identified all the NaN values in our dataset.</a:t>
            </a:r>
            <a:endParaRPr/>
          </a:p>
          <a:p>
            <a:pPr indent="-311150" lvl="0" marL="457200" rtl="0" algn="l">
              <a:spcBef>
                <a:spcPts val="0"/>
              </a:spcBef>
              <a:spcAft>
                <a:spcPts val="0"/>
              </a:spcAft>
              <a:buSzPts val="1300"/>
              <a:buChar char="●"/>
            </a:pPr>
            <a:r>
              <a:rPr lang="en"/>
              <a:t>We have looked into various real estate websites, searching for publically available data and public APIs. After this search and considering the available options, we have submitted a request to gain access to the Zillow API, which we will use to acquire more data that would be helpful for training our model.</a:t>
            </a:r>
            <a:endParaRPr/>
          </a:p>
          <a:p>
            <a:pPr indent="-311150" lvl="0" marL="457200" rtl="0" algn="l">
              <a:spcBef>
                <a:spcPts val="0"/>
              </a:spcBef>
              <a:spcAft>
                <a:spcPts val="0"/>
              </a:spcAft>
              <a:buSzPts val="1300"/>
              <a:buChar char="●"/>
            </a:pPr>
            <a:r>
              <a:rPr lang="en"/>
              <a:t>All of our work including this presentation are uploaded to this github </a:t>
            </a:r>
            <a:r>
              <a:rPr lang="en"/>
              <a:t>repository:  </a:t>
            </a:r>
            <a:r>
              <a:rPr lang="en" u="sng">
                <a:solidFill>
                  <a:schemeClr val="hlink"/>
                </a:solidFill>
                <a:hlinkClick r:id="rId3"/>
              </a:rPr>
              <a:t>https://github.com/Unlessitoldyou/DSCI-Capstone1/projects?query=is%3Aopen</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Data</a:t>
            </a:r>
            <a:endParaRPr/>
          </a:p>
        </p:txBody>
      </p:sp>
      <p:sp>
        <p:nvSpPr>
          <p:cNvPr id="111" name="Google Shape;111;p17"/>
          <p:cNvSpPr txBox="1"/>
          <p:nvPr>
            <p:ph idx="1" type="body"/>
          </p:nvPr>
        </p:nvSpPr>
        <p:spPr>
          <a:xfrm>
            <a:off x="442125" y="1853850"/>
            <a:ext cx="5615100" cy="293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current dataset we have was procured from Kaggle, and is a recent compilation of real estate listings across the United States. We’ve filtered and modified the dataset such that it only contains the geographical locations we are interested in, and a column mostly comprised of NaNs has been dropped.  Data features present in the data set  include:</a:t>
            </a:r>
            <a:endParaRPr/>
          </a:p>
          <a:p>
            <a:pPr indent="-311150" lvl="0" marL="457200" rtl="0" algn="l">
              <a:spcBef>
                <a:spcPts val="1200"/>
              </a:spcBef>
              <a:spcAft>
                <a:spcPts val="0"/>
              </a:spcAft>
              <a:buSzPts val="1300"/>
              <a:buChar char="●"/>
            </a:pPr>
            <a:r>
              <a:rPr lang="en"/>
              <a:t>Status</a:t>
            </a:r>
            <a:endParaRPr/>
          </a:p>
          <a:p>
            <a:pPr indent="-311150" lvl="0" marL="457200" rtl="0" algn="l">
              <a:spcBef>
                <a:spcPts val="0"/>
              </a:spcBef>
              <a:spcAft>
                <a:spcPts val="0"/>
              </a:spcAft>
              <a:buSzPts val="1300"/>
              <a:buChar char="●"/>
            </a:pPr>
            <a:r>
              <a:rPr lang="en"/>
              <a:t>Price</a:t>
            </a:r>
            <a:endParaRPr/>
          </a:p>
          <a:p>
            <a:pPr indent="-311150" lvl="0" marL="457200" rtl="0" algn="l">
              <a:spcBef>
                <a:spcPts val="0"/>
              </a:spcBef>
              <a:spcAft>
                <a:spcPts val="0"/>
              </a:spcAft>
              <a:buSzPts val="1300"/>
              <a:buChar char="●"/>
            </a:pPr>
            <a:r>
              <a:rPr lang="en"/>
              <a:t>Bed</a:t>
            </a:r>
            <a:endParaRPr/>
          </a:p>
          <a:p>
            <a:pPr indent="-311150" lvl="0" marL="457200" rtl="0" algn="l">
              <a:spcBef>
                <a:spcPts val="0"/>
              </a:spcBef>
              <a:spcAft>
                <a:spcPts val="0"/>
              </a:spcAft>
              <a:buSzPts val="1300"/>
              <a:buChar char="●"/>
            </a:pPr>
            <a:r>
              <a:rPr lang="en"/>
              <a:t>Bath</a:t>
            </a:r>
            <a:endParaRPr/>
          </a:p>
          <a:p>
            <a:pPr indent="-311150" lvl="0" marL="457200" rtl="0" algn="l">
              <a:spcBef>
                <a:spcPts val="0"/>
              </a:spcBef>
              <a:spcAft>
                <a:spcPts val="0"/>
              </a:spcAft>
              <a:buSzPts val="1300"/>
              <a:buChar char="●"/>
            </a:pPr>
            <a:r>
              <a:rPr lang="en"/>
              <a:t>Full_address</a:t>
            </a:r>
            <a:endParaRPr/>
          </a:p>
          <a:p>
            <a:pPr indent="-311150" lvl="0" marL="457200" rtl="0" algn="l">
              <a:spcBef>
                <a:spcPts val="0"/>
              </a:spcBef>
              <a:spcAft>
                <a:spcPts val="0"/>
              </a:spcAft>
              <a:buSzPts val="1300"/>
              <a:buChar char="●"/>
            </a:pPr>
            <a:r>
              <a:rPr lang="en"/>
              <a:t>House_size</a:t>
            </a:r>
            <a:endParaRPr/>
          </a:p>
          <a:p>
            <a:pPr indent="-311150" lvl="0" marL="457200" rtl="0" algn="l">
              <a:spcBef>
                <a:spcPts val="0"/>
              </a:spcBef>
              <a:spcAft>
                <a:spcPts val="0"/>
              </a:spcAft>
              <a:buSzPts val="1300"/>
              <a:buChar char="●"/>
            </a:pPr>
            <a:r>
              <a:rPr lang="en"/>
              <a:t>sold_date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Data</a:t>
            </a:r>
            <a:endParaRPr/>
          </a:p>
        </p:txBody>
      </p:sp>
      <p:pic>
        <p:nvPicPr>
          <p:cNvPr id="117" name="Google Shape;117;p18"/>
          <p:cNvPicPr preferRelativeResize="0"/>
          <p:nvPr/>
        </p:nvPicPr>
        <p:blipFill>
          <a:blip r:embed="rId3">
            <a:alphaModFix/>
          </a:blip>
          <a:stretch>
            <a:fillRect/>
          </a:stretch>
        </p:blipFill>
        <p:spPr>
          <a:xfrm>
            <a:off x="1125100" y="1853850"/>
            <a:ext cx="6766105" cy="2984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Dataset Expansion</a:t>
            </a:r>
            <a:endParaRPr/>
          </a:p>
        </p:txBody>
      </p:sp>
      <p:sp>
        <p:nvSpPr>
          <p:cNvPr id="123" name="Google Shape;123;p19"/>
          <p:cNvSpPr txBox="1"/>
          <p:nvPr>
            <p:ph idx="1" type="body"/>
          </p:nvPr>
        </p:nvSpPr>
        <p:spPr>
          <a:xfrm>
            <a:off x="729450" y="2078875"/>
            <a:ext cx="7688700" cy="265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requested access to the Zillow API. This will be important to our project because if we are able to access listings in the past and currently, we will have more data than we already have, and should be able to train our model better.  We also plan to use the Redfin API if Zillow’s does not have the information that we need.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There are a number of NaN values in our data, so we have a few options on how we would like to </a:t>
            </a:r>
            <a:r>
              <a:rPr lang="en"/>
              <a:t>handle</a:t>
            </a:r>
            <a:r>
              <a:rPr lang="en"/>
              <a:t> these. Some of our columns will require different strategies, so we will have to decide what to apply where. We plan to </a:t>
            </a:r>
            <a:r>
              <a:rPr lang="en"/>
              <a:t>either</a:t>
            </a:r>
            <a:r>
              <a:rPr lang="en"/>
              <a:t> web scrape to find the missing values, drop some of those values entirely, or we use a default value to populate these values.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9" name="Google Shape;129;p20"/>
          <p:cNvSpPr txBox="1"/>
          <p:nvPr>
            <p:ph idx="1" type="body"/>
          </p:nvPr>
        </p:nvSpPr>
        <p:spPr>
          <a:xfrm>
            <a:off x="729450" y="2078875"/>
            <a:ext cx="5445600" cy="288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plan to next consolidate further data through API usage, which should be finished by the next week. </a:t>
            </a:r>
            <a:endParaRPr/>
          </a:p>
          <a:p>
            <a:pPr indent="-311150" lvl="0" marL="457200" rtl="0" algn="l">
              <a:spcBef>
                <a:spcPts val="0"/>
              </a:spcBef>
              <a:spcAft>
                <a:spcPts val="0"/>
              </a:spcAft>
              <a:buSzPts val="1300"/>
              <a:buChar char="●"/>
            </a:pPr>
            <a:r>
              <a:rPr lang="en"/>
              <a:t>Using the data gathered through the API, we will compile all the data we’ve gathered into a clean, processed data set</a:t>
            </a:r>
            <a:endParaRPr/>
          </a:p>
          <a:p>
            <a:pPr indent="-311150" lvl="0" marL="457200" rtl="0" algn="l">
              <a:spcBef>
                <a:spcPts val="0"/>
              </a:spcBef>
              <a:spcAft>
                <a:spcPts val="0"/>
              </a:spcAft>
              <a:buSzPts val="1300"/>
              <a:buChar char="●"/>
            </a:pPr>
            <a:r>
              <a:rPr lang="en"/>
              <a:t>With this completed data set, we can begin further Exploratory Data Analysis and Data Visualizations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582075" y="1333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