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Quicksa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EAF59A-7444-416B-A3A1-491D773EABE7}">
  <a:tblStyle styleId="{94EAF59A-7444-416B-A3A1-491D773EA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Quicksa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567884a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567884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b345ebc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b345eb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0b345ebca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0b345ebc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567884a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567884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ba3e7f8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ba3e7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b345ebc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b345eb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0b345ebca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0b345eb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4d685c6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4d685c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0b345ebca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0b345eb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0b345ebc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0b345eb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b345ebca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b345ebc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0b345ebca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0b345ebc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0b345ebc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0b345ebc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0b345ebc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0b345eb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b345ebc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b345eb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b345ebca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b345eb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b345ebca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b345eb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966f052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1966f05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1567884a2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1567884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25"/>
            <a:ext cx="77739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Final Presentation</a:t>
            </a:r>
            <a:r>
              <a:rPr b="1" lang="en" sz="4300"/>
              <a:t>: </a:t>
            </a:r>
            <a:endParaRPr b="1"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Wikipedia Toxic Comments Classification</a:t>
            </a:r>
            <a:endParaRPr sz="4300"/>
          </a:p>
        </p:txBody>
      </p:sp>
      <p:sp>
        <p:nvSpPr>
          <p:cNvPr id="72" name="Google Shape;72;p12"/>
          <p:cNvSpPr txBox="1"/>
          <p:nvPr/>
        </p:nvSpPr>
        <p:spPr>
          <a:xfrm>
            <a:off x="1520275" y="4426075"/>
            <a:ext cx="70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Team: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Amira Bendjama, Nikhil Muthuvenkatesh,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Seyi Oyesiku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Connor Roth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</a:t>
            </a:r>
            <a:r>
              <a:rPr lang="en" sz="3200">
                <a:solidFill>
                  <a:srgbClr val="39C0BA"/>
                </a:solidFill>
              </a:rPr>
              <a:t>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165500" y="1158075"/>
            <a:ext cx="4245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Download BERT uncased tokenizer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Use “encode_plus” on all sentences within the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Gather input ids and attention masks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Split training set into train/validation (90/10 split)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Convert data to tensors and create dataloaders</a:t>
            </a:r>
            <a:endParaRPr sz="2200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50" y="1332375"/>
            <a:ext cx="3700525" cy="6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450" y="2037825"/>
            <a:ext cx="3700526" cy="263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Architectures</a:t>
            </a:r>
            <a:endParaRPr sz="4000"/>
          </a:p>
        </p:txBody>
      </p:sp>
      <p:sp>
        <p:nvSpPr>
          <p:cNvPr id="148" name="Google Shape;148;p2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Modeling Overview</a:t>
            </a:r>
            <a:r>
              <a:rPr lang="en" sz="3200">
                <a:solidFill>
                  <a:srgbClr val="39C0BA"/>
                </a:solidFill>
              </a:rPr>
              <a:t> 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Binary Classification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Binary LSTM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Binary BERT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Multi-Label Classification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Multi-Label LSTM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Multi-Label BERT</a:t>
            </a:r>
            <a:endParaRPr sz="24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Binary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165500" y="1158075"/>
            <a:ext cx="4030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Relevant parameters for Torch implementation: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Max_length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Embedding_size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LSTM layers = 50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Batch size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Dropout = 0.1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Compiler: Adam optimizer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Loss Function: BCELoss</a:t>
            </a:r>
            <a:endParaRPr sz="2100"/>
          </a:p>
        </p:txBody>
      </p:sp>
      <p:sp>
        <p:nvSpPr>
          <p:cNvPr id="164" name="Google Shape;164;p24"/>
          <p:cNvSpPr/>
          <p:nvPr/>
        </p:nvSpPr>
        <p:spPr>
          <a:xfrm>
            <a:off x="5480050" y="16693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480050" y="22856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480050" y="29019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480050" y="35182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480125" y="413452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Sigmoid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Activation Layer 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480050" y="10530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0" name="Google Shape;170;p24"/>
          <p:cNvCxnSpPr>
            <a:stCxn id="169" idx="2"/>
            <a:endCxn id="164" idx="0"/>
          </p:cNvCxnSpPr>
          <p:nvPr/>
        </p:nvCxnSpPr>
        <p:spPr>
          <a:xfrm>
            <a:off x="7192600" y="13731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>
            <a:stCxn id="172" idx="2"/>
            <a:endCxn id="173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>
            <a:stCxn id="164" idx="2"/>
            <a:endCxn id="165" idx="0"/>
          </p:cNvCxnSpPr>
          <p:nvPr/>
        </p:nvCxnSpPr>
        <p:spPr>
          <a:xfrm>
            <a:off x="7192600" y="19894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>
            <a:stCxn id="165" idx="2"/>
            <a:endCxn id="166" idx="0"/>
          </p:cNvCxnSpPr>
          <p:nvPr/>
        </p:nvCxnSpPr>
        <p:spPr>
          <a:xfrm>
            <a:off x="7192600" y="26057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>
            <a:stCxn id="166" idx="2"/>
            <a:endCxn id="167" idx="0"/>
          </p:cNvCxnSpPr>
          <p:nvPr/>
        </p:nvCxnSpPr>
        <p:spPr>
          <a:xfrm>
            <a:off x="7192600" y="32220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4"/>
          <p:cNvCxnSpPr>
            <a:stCxn id="167" idx="2"/>
            <a:endCxn id="168" idx="0"/>
          </p:cNvCxnSpPr>
          <p:nvPr/>
        </p:nvCxnSpPr>
        <p:spPr>
          <a:xfrm>
            <a:off x="7192600" y="38383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Binary Classification (Keras)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165500" y="1158075"/>
            <a:ext cx="632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Keras implementation: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Max_length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Embedding_size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LSTM layers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Batch size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Dropout = 0.2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Compiler: Adam optimizer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Loss Function:</a:t>
            </a:r>
            <a:r>
              <a:rPr lang="en" sz="2100"/>
              <a:t> Binary Cross Entropy</a:t>
            </a:r>
            <a:endParaRPr sz="2100"/>
          </a:p>
        </p:txBody>
      </p:sp>
      <p:cxnSp>
        <p:nvCxnSpPr>
          <p:cNvPr id="185" name="Google Shape;185;p25"/>
          <p:cNvCxnSpPr>
            <a:stCxn id="186" idx="2"/>
            <a:endCxn id="187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stCxn id="189" idx="2"/>
            <a:endCxn id="190" idx="0"/>
          </p:cNvCxnSpPr>
          <p:nvPr/>
        </p:nvCxnSpPr>
        <p:spPr>
          <a:xfrm>
            <a:off x="7192600" y="1861650"/>
            <a:ext cx="0" cy="427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>
            <a:stCxn id="190" idx="2"/>
            <a:endCxn id="192" idx="0"/>
          </p:cNvCxnSpPr>
          <p:nvPr/>
        </p:nvCxnSpPr>
        <p:spPr>
          <a:xfrm>
            <a:off x="7192600" y="2609013"/>
            <a:ext cx="0" cy="427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>
            <a:stCxn id="194" idx="2"/>
            <a:endCxn id="195" idx="0"/>
          </p:cNvCxnSpPr>
          <p:nvPr/>
        </p:nvCxnSpPr>
        <p:spPr>
          <a:xfrm>
            <a:off x="7192600" y="3234313"/>
            <a:ext cx="0" cy="274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/>
          <p:nvPr/>
        </p:nvSpPr>
        <p:spPr>
          <a:xfrm>
            <a:off x="5480050" y="1541550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480050" y="228891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480050" y="303627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Dense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Multiclass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165500" y="1158075"/>
            <a:ext cx="4030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Relevant parameters for Torch implementation</a:t>
            </a:r>
            <a:r>
              <a:rPr lang="en" sz="2200"/>
              <a:t>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Max_length = 300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Embedding_size = 300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LSTM layers = 50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Batch size = 32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Dropout = 0.1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Compiler: Adam optimizer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Loss Function: BCELoss</a:t>
            </a:r>
            <a:endParaRPr sz="21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480125" y="145726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480163" y="1861500"/>
            <a:ext cx="16515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Average Pooling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7253713" y="1861513"/>
            <a:ext cx="16515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Max Pooling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480050" y="2265738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Concatenation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480050" y="266997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(1)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480125" y="307421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5480050" y="3478450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5480050" y="3882688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(2)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480125" y="428692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Sigmoid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5480050" y="10530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3" name="Google Shape;213;p26"/>
          <p:cNvCxnSpPr>
            <a:stCxn id="212" idx="2"/>
            <a:endCxn id="203" idx="0"/>
          </p:cNvCxnSpPr>
          <p:nvPr/>
        </p:nvCxnSpPr>
        <p:spPr>
          <a:xfrm>
            <a:off x="7192600" y="1373125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6"/>
          <p:cNvCxnSpPr>
            <a:stCxn id="203" idx="2"/>
            <a:endCxn id="204" idx="0"/>
          </p:cNvCxnSpPr>
          <p:nvPr/>
        </p:nvCxnSpPr>
        <p:spPr>
          <a:xfrm flipH="1">
            <a:off x="6305875" y="1777363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6"/>
          <p:cNvCxnSpPr>
            <a:stCxn id="203" idx="2"/>
            <a:endCxn id="205" idx="0"/>
          </p:cNvCxnSpPr>
          <p:nvPr/>
        </p:nvCxnSpPr>
        <p:spPr>
          <a:xfrm>
            <a:off x="7192675" y="1777363"/>
            <a:ext cx="886800" cy="843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6"/>
          <p:cNvCxnSpPr>
            <a:stCxn id="206" idx="0"/>
            <a:endCxn id="204" idx="2"/>
          </p:cNvCxnSpPr>
          <p:nvPr/>
        </p:nvCxnSpPr>
        <p:spPr>
          <a:xfrm rot="10800000">
            <a:off x="6305800" y="2181738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6"/>
          <p:cNvCxnSpPr>
            <a:stCxn id="205" idx="2"/>
            <a:endCxn id="206" idx="0"/>
          </p:cNvCxnSpPr>
          <p:nvPr/>
        </p:nvCxnSpPr>
        <p:spPr>
          <a:xfrm flipH="1">
            <a:off x="7192663" y="2181613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06" idx="2"/>
            <a:endCxn id="207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07" idx="2"/>
            <a:endCxn id="208" idx="0"/>
          </p:cNvCxnSpPr>
          <p:nvPr/>
        </p:nvCxnSpPr>
        <p:spPr>
          <a:xfrm>
            <a:off x="7192600" y="2990075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08" idx="2"/>
            <a:endCxn id="209" idx="0"/>
          </p:cNvCxnSpPr>
          <p:nvPr/>
        </p:nvCxnSpPr>
        <p:spPr>
          <a:xfrm>
            <a:off x="7192675" y="3394313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>
            <a:stCxn id="209" idx="2"/>
            <a:endCxn id="210" idx="0"/>
          </p:cNvCxnSpPr>
          <p:nvPr/>
        </p:nvCxnSpPr>
        <p:spPr>
          <a:xfrm>
            <a:off x="7192600" y="3798550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>
            <a:stCxn id="210" idx="2"/>
            <a:endCxn id="211" idx="0"/>
          </p:cNvCxnSpPr>
          <p:nvPr/>
        </p:nvCxnSpPr>
        <p:spPr>
          <a:xfrm>
            <a:off x="7192600" y="420278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6312700" y="1958700"/>
            <a:ext cx="2698500" cy="27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BERT: </a:t>
            </a:r>
            <a:r>
              <a:rPr lang="en" sz="3200"/>
              <a:t>Binary Classification (PyTorch)</a:t>
            </a:r>
            <a:endParaRPr sz="3200"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165501" y="1158075"/>
            <a:ext cx="490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Binary implementation consists of…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Pretrained BERT (uncased)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Linear layer: </a:t>
            </a:r>
            <a:r>
              <a:rPr lang="en" sz="2100"/>
              <a:t>receives</a:t>
            </a:r>
            <a:r>
              <a:rPr lang="en" sz="2100"/>
              <a:t> BERT output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ReLU layer: serves as activation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Linear layer: outputs model’s prediction (logits)</a:t>
            </a:r>
            <a:endParaRPr sz="2100"/>
          </a:p>
        </p:txBody>
      </p:sp>
      <p:sp>
        <p:nvSpPr>
          <p:cNvPr id="231" name="Google Shape;231;p27"/>
          <p:cNvSpPr/>
          <p:nvPr/>
        </p:nvSpPr>
        <p:spPr>
          <a:xfrm>
            <a:off x="6418750" y="13419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(Pretrained, Uncased)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18750" y="216807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418750" y="299425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418750" y="382042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(Prediction)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5" name="Google Shape;235;p27"/>
          <p:cNvCxnSpPr>
            <a:stCxn id="232" idx="2"/>
            <a:endCxn id="233" idx="0"/>
          </p:cNvCxnSpPr>
          <p:nvPr/>
        </p:nvCxnSpPr>
        <p:spPr>
          <a:xfrm>
            <a:off x="7661950" y="2680475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>
            <a:stCxn id="233" idx="2"/>
            <a:endCxn id="234" idx="0"/>
          </p:cNvCxnSpPr>
          <p:nvPr/>
        </p:nvCxnSpPr>
        <p:spPr>
          <a:xfrm>
            <a:off x="7661950" y="3506650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 txBox="1"/>
          <p:nvPr/>
        </p:nvSpPr>
        <p:spPr>
          <a:xfrm>
            <a:off x="6255700" y="4343475"/>
            <a:ext cx="28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Sequential Layers for Classification</a:t>
            </a:r>
            <a:endParaRPr b="1" sz="11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" name="Google Shape;238;p27"/>
          <p:cNvCxnSpPr>
            <a:stCxn id="231" idx="2"/>
            <a:endCxn id="232" idx="0"/>
          </p:cNvCxnSpPr>
          <p:nvPr/>
        </p:nvCxnSpPr>
        <p:spPr>
          <a:xfrm>
            <a:off x="7661950" y="1854300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BERT: </a:t>
            </a:r>
            <a:r>
              <a:rPr lang="en" sz="3200"/>
              <a:t>Multilabel</a:t>
            </a:r>
            <a:r>
              <a:rPr lang="en" sz="3200"/>
              <a:t>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165500" y="1158075"/>
            <a:ext cx="4416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Architecture for Multilabel is highly similar to Binary, except…</a:t>
            </a:r>
            <a:endParaRPr sz="22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Different out-dimension (6 instead of 1)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Additional Sigmoid activation layer for probabilities</a:t>
            </a:r>
            <a:endParaRPr sz="2000"/>
          </a:p>
        </p:txBody>
      </p:sp>
      <p:sp>
        <p:nvSpPr>
          <p:cNvPr id="246" name="Google Shape;246;p28"/>
          <p:cNvSpPr/>
          <p:nvPr/>
        </p:nvSpPr>
        <p:spPr>
          <a:xfrm>
            <a:off x="6312700" y="1958700"/>
            <a:ext cx="2698500" cy="27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6418750" y="13419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(Pretrained, Uncased)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418750" y="201567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418750" y="261325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418750" y="321082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6255700" y="4343475"/>
            <a:ext cx="28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Sequential Layers for Classification</a:t>
            </a:r>
            <a:endParaRPr b="1" sz="11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2" name="Google Shape;252;p28"/>
          <p:cNvCxnSpPr>
            <a:stCxn id="248" idx="2"/>
            <a:endCxn id="249" idx="0"/>
          </p:cNvCxnSpPr>
          <p:nvPr/>
        </p:nvCxnSpPr>
        <p:spPr>
          <a:xfrm>
            <a:off x="7661950" y="2528075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8"/>
          <p:cNvCxnSpPr>
            <a:stCxn id="249" idx="2"/>
            <a:endCxn id="250" idx="0"/>
          </p:cNvCxnSpPr>
          <p:nvPr/>
        </p:nvCxnSpPr>
        <p:spPr>
          <a:xfrm>
            <a:off x="7661950" y="3125650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8"/>
          <p:cNvCxnSpPr>
            <a:stCxn id="247" idx="2"/>
            <a:endCxn id="248" idx="0"/>
          </p:cNvCxnSpPr>
          <p:nvPr/>
        </p:nvCxnSpPr>
        <p:spPr>
          <a:xfrm>
            <a:off x="7661950" y="1854300"/>
            <a:ext cx="0" cy="1614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6418750" y="38084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Sigmoid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6" name="Google Shape;256;p28"/>
          <p:cNvCxnSpPr>
            <a:stCxn id="250" idx="2"/>
            <a:endCxn id="255" idx="0"/>
          </p:cNvCxnSpPr>
          <p:nvPr/>
        </p:nvCxnSpPr>
        <p:spPr>
          <a:xfrm>
            <a:off x="7661950" y="3723225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Performance</a:t>
            </a:r>
            <a:endParaRPr sz="4000"/>
          </a:p>
        </p:txBody>
      </p:sp>
      <p:sp>
        <p:nvSpPr>
          <p:cNvPr id="262" name="Google Shape;262;p2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Baseline and Evaluation Criteria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Baseline</a:t>
            </a:r>
            <a:r>
              <a:rPr b="1" lang="en" sz="2400" u="sng"/>
              <a:t>:</a:t>
            </a:r>
            <a:r>
              <a:rPr lang="en" sz="2400"/>
              <a:t> </a:t>
            </a:r>
            <a:r>
              <a:rPr lang="en" sz="2400"/>
              <a:t>Match or exceed best-performing model from paper review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Binary Classification:</a:t>
            </a:r>
            <a:r>
              <a:rPr lang="en" sz="2400"/>
              <a:t> F1-score of 0.828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Multi-Label Classification: </a:t>
            </a:r>
            <a:r>
              <a:rPr lang="en" sz="2400"/>
              <a:t>F1-score of 0.872*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Evaluation </a:t>
            </a:r>
            <a:r>
              <a:rPr b="1" lang="en" sz="2400" u="sng"/>
              <a:t>Criteria:</a:t>
            </a:r>
            <a:r>
              <a:rPr lang="en" sz="2400"/>
              <a:t> Utilize F1-score and Accuracy as primary metric. Other metrics are included as necessary.</a:t>
            </a:r>
            <a:endParaRPr sz="2400"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960375" y="4701275"/>
            <a:ext cx="76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*Note: F1 score obtained by only sampling positive cases, resulting in a boosted score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Overview</a:t>
            </a:r>
            <a:endParaRPr sz="4000"/>
          </a:p>
        </p:txBody>
      </p:sp>
      <p:sp>
        <p:nvSpPr>
          <p:cNvPr id="78" name="Google Shape;78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Binary</a:t>
            </a:r>
            <a:r>
              <a:rPr lang="en" sz="3200">
                <a:solidFill>
                  <a:srgbClr val="39C0BA"/>
                </a:solidFill>
              </a:rPr>
              <a:t> Classification Task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5036550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1165475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Bi-LSTM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80" name="Google Shape;280;p31"/>
          <p:cNvGraphicFramePr/>
          <p:nvPr/>
        </p:nvGraphicFramePr>
        <p:xfrm>
          <a:off x="1165475" y="19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{94EAF59A-7444-416B-A3A1-491D773EABE7}</a:tableStyleId>
              </a:tblPr>
              <a:tblGrid>
                <a:gridCol w="1023475"/>
                <a:gridCol w="821025"/>
                <a:gridCol w="821025"/>
                <a:gridCol w="821025"/>
              </a:tblGrid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KERAS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Val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Test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0.96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F1 Score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0.44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0.73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0.62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31"/>
          <p:cNvSpPr txBox="1"/>
          <p:nvPr/>
        </p:nvSpPr>
        <p:spPr>
          <a:xfrm>
            <a:off x="5036550" y="195210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165450" y="354355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PYTORCH </a:t>
            </a: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Multi-Label Classification Task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036550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1165475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Bi-LSTM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5036550" y="195210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92" name="Google Shape;292;p32"/>
          <p:cNvGraphicFramePr/>
          <p:nvPr/>
        </p:nvGraphicFramePr>
        <p:xfrm>
          <a:off x="1165475" y="19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{94EAF59A-7444-416B-A3A1-491D773EABE7}</a:tableStyleId>
              </a:tblPr>
              <a:tblGrid>
                <a:gridCol w="1023475"/>
                <a:gridCol w="821025"/>
                <a:gridCol w="821025"/>
                <a:gridCol w="8210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PYTORCH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Val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Test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F1 Score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0.73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0.61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toxic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0.67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1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severe_toxic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obscene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threat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insult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identity_hate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Wrap-Up and Questions</a:t>
            </a:r>
            <a:endParaRPr sz="4000"/>
          </a:p>
        </p:txBody>
      </p:sp>
      <p:sp>
        <p:nvSpPr>
          <p:cNvPr id="298" name="Google Shape;298;p3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4294967295" type="ctrTitle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Thanks!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05" name="Google Shape;305;p34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06" name="Google Shape;306;p34"/>
          <p:cNvSpPr txBox="1"/>
          <p:nvPr>
            <p:ph idx="4294967295" type="body"/>
          </p:nvPr>
        </p:nvSpPr>
        <p:spPr>
          <a:xfrm>
            <a:off x="1336100" y="2771586"/>
            <a:ext cx="73377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Contact Information: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◦"/>
            </a:pPr>
            <a:r>
              <a:rPr lang="en" sz="1400"/>
              <a:t>Amira Bendjama: ab4745@drexel.edu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◦"/>
            </a:pPr>
            <a:r>
              <a:rPr lang="en" sz="1400"/>
              <a:t>Nikhil Muthuvenkatesh: nm3297@drexel.edu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◦"/>
            </a:pPr>
            <a:r>
              <a:rPr lang="en" sz="1400"/>
              <a:t>Seyi Oyesiku: so536@drexel.edu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◦"/>
            </a:pPr>
            <a:r>
              <a:rPr lang="en" sz="1400"/>
              <a:t>Connor Roth: cxr25@drexel.edu</a:t>
            </a:r>
            <a:endParaRPr sz="1400"/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Project Goal and Task Description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Project Goal:</a:t>
            </a:r>
            <a:r>
              <a:rPr b="1" lang="en" sz="2400"/>
              <a:t> </a:t>
            </a:r>
            <a:r>
              <a:rPr lang="en" sz="2400"/>
              <a:t>Develop model to detect and classify different types of toxic comments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Task Description:</a:t>
            </a:r>
            <a:r>
              <a:rPr b="1" lang="en" sz="2400"/>
              <a:t> </a:t>
            </a:r>
            <a:r>
              <a:rPr lang="en" sz="2400"/>
              <a:t>Text-based classification</a:t>
            </a:r>
            <a:endParaRPr sz="24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>
                <a:solidFill>
                  <a:schemeClr val="lt2"/>
                </a:solidFill>
              </a:rPr>
              <a:t>Binary Classification:</a:t>
            </a:r>
            <a:r>
              <a:rPr lang="en" sz="2200">
                <a:solidFill>
                  <a:schemeClr val="lt2"/>
                </a:solidFill>
              </a:rPr>
              <a:t> “toxic” versus “non_toxic”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>
                <a:solidFill>
                  <a:schemeClr val="lt2"/>
                </a:solidFill>
              </a:rPr>
              <a:t>Multi-Label Classification: </a:t>
            </a:r>
            <a:r>
              <a:rPr lang="en" sz="2200">
                <a:solidFill>
                  <a:schemeClr val="lt2"/>
                </a:solidFill>
              </a:rPr>
              <a:t>“toxic”, “severe_toxic”, “obscene”, “threat”, “insult”, “identity_hate”</a:t>
            </a:r>
            <a:endParaRPr sz="22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Overview</a:t>
            </a:r>
            <a:endParaRPr sz="4000"/>
          </a:p>
        </p:txBody>
      </p:sp>
      <p:sp>
        <p:nvSpPr>
          <p:cNvPr id="92" name="Google Shape;92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Wikipedia Toxic Comments Dataset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Dataset Description</a:t>
            </a:r>
            <a:r>
              <a:rPr b="1" lang="en" sz="2400" u="sng"/>
              <a:t>:</a:t>
            </a:r>
            <a:r>
              <a:rPr lang="en" sz="2400"/>
              <a:t> Collection of Wikipedia comments labeled by human raters for toxic behavior</a:t>
            </a:r>
            <a:endParaRPr sz="24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Files: </a:t>
            </a:r>
            <a:r>
              <a:rPr lang="en" sz="2200"/>
              <a:t>train.csv, test.csv, test_labels.csv, and sample_submission.csv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Records:</a:t>
            </a:r>
            <a:r>
              <a:rPr lang="en" sz="2200"/>
              <a:t> ~150K for Train and Test files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Train.csv </a:t>
            </a:r>
            <a:r>
              <a:rPr b="1" lang="en" sz="2200"/>
              <a:t>Columns:</a:t>
            </a:r>
            <a:r>
              <a:rPr lang="en" sz="2200"/>
              <a:t> ID, </a:t>
            </a:r>
            <a:r>
              <a:rPr lang="en" sz="2200">
                <a:solidFill>
                  <a:schemeClr val="lt2"/>
                </a:solidFill>
              </a:rPr>
              <a:t>comment_text, </a:t>
            </a:r>
            <a:r>
              <a:rPr lang="en" sz="2200"/>
              <a:t>toxic, severe_toxic, obscene, threat, insult, identity_hate</a:t>
            </a:r>
            <a:endParaRPr sz="22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Preprocessing</a:t>
            </a:r>
            <a:endParaRPr sz="4000"/>
          </a:p>
        </p:txBody>
      </p:sp>
      <p:sp>
        <p:nvSpPr>
          <p:cNvPr id="106" name="Google Shape;106;p1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General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165499" y="1158075"/>
            <a:ext cx="355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Roll up labels for binary classification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Preprocess text (removing certain characters and extra whitespace)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Split into X/Y, Train/Test</a:t>
            </a:r>
            <a:endParaRPr sz="2200"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25104" t="0"/>
          <a:stretch/>
        </p:blipFill>
        <p:spPr>
          <a:xfrm>
            <a:off x="4719600" y="3407875"/>
            <a:ext cx="4352249" cy="1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00" y="2306800"/>
            <a:ext cx="3681149" cy="1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600" y="1306325"/>
            <a:ext cx="4352249" cy="94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Bi-LSTM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65500" y="1158075"/>
            <a:ext cx="4998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Create tokenizer with max 100,000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Fit tokenizer to training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Convert texts to sequences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Pad sequences to max length (300)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Split training set into train/validation (90/10 split)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Convert data to tensors and create Dataloaders</a:t>
            </a:r>
            <a:endParaRPr sz="220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675" y="1166500"/>
            <a:ext cx="3055926" cy="21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Bi-LSTM Preprocessing (cont’d)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165500" y="1158075"/>
            <a:ext cx="348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Using GloVe 840B 300d, populate embeddings index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Create embeddings matrix from the collected embeddings</a:t>
            </a:r>
            <a:endParaRPr sz="2200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425" y="1310738"/>
            <a:ext cx="3700657" cy="365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