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3"/>
  </p:notesMasterIdLst>
  <p:sldIdLst>
    <p:sldId id="256" r:id="rId2"/>
    <p:sldId id="258" r:id="rId3"/>
    <p:sldId id="257" r:id="rId4"/>
    <p:sldId id="259" r:id="rId5"/>
    <p:sldId id="260" r:id="rId6"/>
    <p:sldId id="261" r:id="rId7"/>
    <p:sldId id="262" r:id="rId8"/>
    <p:sldId id="337" r:id="rId9"/>
    <p:sldId id="338" r:id="rId10"/>
    <p:sldId id="339" r:id="rId11"/>
    <p:sldId id="264" r:id="rId12"/>
  </p:sldIdLst>
  <p:sldSz cx="9144000" cy="5143500" type="screen16x9"/>
  <p:notesSz cx="6858000" cy="9144000"/>
  <p:embeddedFontLst>
    <p:embeddedFont>
      <p:font typeface="Overpass Black" panose="020B0604020202020204" charset="0"/>
      <p:bold r:id="rId14"/>
      <p:boldItalic r:id="rId15"/>
    </p:embeddedFont>
    <p:embeddedFont>
      <p:font typeface="Overpass ExtraBold" panose="020B0604020202020204" charset="0"/>
      <p:bold r:id="rId16"/>
      <p:boldItalic r:id="rId17"/>
    </p:embeddedFont>
    <p:embeddedFont>
      <p:font typeface="Overpass SemiBold" panose="020B0604020202020204" charset="0"/>
      <p:regular r:id="rId18"/>
      <p:bold r:id="rId19"/>
      <p:italic r:id="rId20"/>
      <p:boldItalic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A5B8C8-B52C-4F37-910D-620EDA0A11D4}">
  <a:tblStyle styleId="{44A5B8C8-B52C-4F37-910D-620EDA0A11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5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73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8c7ef38d1c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8c7ef38d1c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8c7ef38d1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8c7ef38d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bec5cc5d5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bec5cc5d5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c7ef38d1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c7ef38d1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bee2f40088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bee2f40088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227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59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30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4_1_1">
    <p:spTree>
      <p:nvGrpSpPr>
        <p:cNvPr id="1" name="Shape 306"/>
        <p:cNvGrpSpPr/>
        <p:nvPr/>
      </p:nvGrpSpPr>
      <p:grpSpPr>
        <a:xfrm>
          <a:off x="0" y="0"/>
          <a:ext cx="0" cy="0"/>
          <a:chOff x="0" y="0"/>
          <a:chExt cx="0" cy="0"/>
        </a:xfrm>
      </p:grpSpPr>
      <p:sp>
        <p:nvSpPr>
          <p:cNvPr id="307" name="Google Shape;307;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4_1_1_1">
    <p:spTree>
      <p:nvGrpSpPr>
        <p:cNvPr id="1" name="Shape 308"/>
        <p:cNvGrpSpPr/>
        <p:nvPr/>
      </p:nvGrpSpPr>
      <p:grpSpPr>
        <a:xfrm>
          <a:off x="0" y="0"/>
          <a:ext cx="0" cy="0"/>
          <a:chOff x="0" y="0"/>
          <a:chExt cx="0" cy="0"/>
        </a:xfrm>
      </p:grpSpPr>
      <p:sp>
        <p:nvSpPr>
          <p:cNvPr id="309" name="Google Shape;309;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p:nvPr/>
        </p:nvSpPr>
        <p:spPr>
          <a:xfrm>
            <a:off x="-881225" y="1272176"/>
            <a:ext cx="7340216" cy="4171360"/>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p:nvPr/>
        </p:nvSpPr>
        <p:spPr>
          <a:xfrm flipH="1">
            <a:off x="-74873"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flipH="1">
            <a:off x="3103052" y="1776900"/>
            <a:ext cx="2937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9"/>
          <p:cNvSpPr txBox="1">
            <a:spLocks noGrp="1"/>
          </p:cNvSpPr>
          <p:nvPr>
            <p:ph type="subTitle" idx="1"/>
          </p:nvPr>
        </p:nvSpPr>
        <p:spPr>
          <a:xfrm flipH="1">
            <a:off x="1809925" y="2532600"/>
            <a:ext cx="5524200" cy="8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 name="Google Shape;47;p9"/>
          <p:cNvSpPr/>
          <p:nvPr/>
        </p:nvSpPr>
        <p:spPr>
          <a:xfrm rot="10800000" flipH="1">
            <a:off x="5061097" y="-113"/>
            <a:ext cx="4119383" cy="352731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flipH="1">
            <a:off x="-79428" y="2445900"/>
            <a:ext cx="3182478" cy="2725068"/>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5">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61" name="Google Shape;61;p13"/>
          <p:cNvSpPr txBox="1">
            <a:spLocks noGrp="1"/>
          </p:cNvSpPr>
          <p:nvPr>
            <p:ph type="title" idx="2" hasCustomPrompt="1"/>
          </p:nvPr>
        </p:nvSpPr>
        <p:spPr>
          <a:xfrm>
            <a:off x="831026" y="178102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164162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4" hasCustomPrompt="1"/>
          </p:nvPr>
        </p:nvSpPr>
        <p:spPr>
          <a:xfrm>
            <a:off x="4790389" y="1781032"/>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5"/>
          </p:nvPr>
        </p:nvSpPr>
        <p:spPr>
          <a:xfrm>
            <a:off x="5574884"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557487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7" hasCustomPrompt="1"/>
          </p:nvPr>
        </p:nvSpPr>
        <p:spPr>
          <a:xfrm>
            <a:off x="831025" y="345650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8"/>
          </p:nvPr>
        </p:nvSpPr>
        <p:spPr>
          <a:xfrm>
            <a:off x="1641625"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164162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0" name="Google Shape;70;p13"/>
          <p:cNvSpPr txBox="1">
            <a:spLocks noGrp="1"/>
          </p:cNvSpPr>
          <p:nvPr>
            <p:ph type="title" idx="13" hasCustomPrompt="1"/>
          </p:nvPr>
        </p:nvSpPr>
        <p:spPr>
          <a:xfrm>
            <a:off x="4790360" y="3456507"/>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4"/>
          </p:nvPr>
        </p:nvSpPr>
        <p:spPr>
          <a:xfrm>
            <a:off x="5574875"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557487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5_1">
    <p:bg>
      <p:bgPr>
        <a:solidFill>
          <a:schemeClr val="lt1"/>
        </a:solidFill>
        <a:effectLst/>
      </p:bgPr>
    </p:bg>
    <p:spTree>
      <p:nvGrpSpPr>
        <p:cNvPr id="1" name="Shape 73"/>
        <p:cNvGrpSpPr/>
        <p:nvPr/>
      </p:nvGrpSpPr>
      <p:grpSpPr>
        <a:xfrm>
          <a:off x="0" y="0"/>
          <a:ext cx="0" cy="0"/>
          <a:chOff x="0" y="0"/>
          <a:chExt cx="0" cy="0"/>
        </a:xfrm>
      </p:grpSpPr>
      <p:sp>
        <p:nvSpPr>
          <p:cNvPr id="74" name="Google Shape;74;p14"/>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76" name="Google Shape;76;p14"/>
          <p:cNvSpPr txBox="1">
            <a:spLocks noGrp="1"/>
          </p:cNvSpPr>
          <p:nvPr>
            <p:ph type="title" idx="2" hasCustomPrompt="1"/>
          </p:nvPr>
        </p:nvSpPr>
        <p:spPr>
          <a:xfrm>
            <a:off x="720001" y="1254513"/>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1"/>
          </p:nvPr>
        </p:nvSpPr>
        <p:spPr>
          <a:xfrm>
            <a:off x="720025"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8" name="Google Shape;78;p14"/>
          <p:cNvSpPr txBox="1">
            <a:spLocks noGrp="1"/>
          </p:cNvSpPr>
          <p:nvPr>
            <p:ph type="subTitle" idx="3"/>
          </p:nvPr>
        </p:nvSpPr>
        <p:spPr>
          <a:xfrm>
            <a:off x="720000"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9" name="Google Shape;79;p14"/>
          <p:cNvSpPr txBox="1">
            <a:spLocks noGrp="1"/>
          </p:cNvSpPr>
          <p:nvPr>
            <p:ph type="title" idx="4" hasCustomPrompt="1"/>
          </p:nvPr>
        </p:nvSpPr>
        <p:spPr>
          <a:xfrm>
            <a:off x="6009539" y="125452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5"/>
          </p:nvPr>
        </p:nvSpPr>
        <p:spPr>
          <a:xfrm>
            <a:off x="6009503"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1" name="Google Shape;81;p14"/>
          <p:cNvSpPr txBox="1">
            <a:spLocks noGrp="1"/>
          </p:cNvSpPr>
          <p:nvPr>
            <p:ph type="subTitle" idx="6"/>
          </p:nvPr>
        </p:nvSpPr>
        <p:spPr>
          <a:xfrm>
            <a:off x="6009500"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2" name="Google Shape;82;p14"/>
          <p:cNvSpPr txBox="1">
            <a:spLocks noGrp="1"/>
          </p:cNvSpPr>
          <p:nvPr>
            <p:ph type="title" idx="7" hasCustomPrompt="1"/>
          </p:nvPr>
        </p:nvSpPr>
        <p:spPr>
          <a:xfrm>
            <a:off x="720000" y="2929988"/>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8"/>
          </p:nvPr>
        </p:nvSpPr>
        <p:spPr>
          <a:xfrm>
            <a:off x="720000"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4" name="Google Shape;84;p14"/>
          <p:cNvSpPr txBox="1">
            <a:spLocks noGrp="1"/>
          </p:cNvSpPr>
          <p:nvPr>
            <p:ph type="subTitle" idx="9"/>
          </p:nvPr>
        </p:nvSpPr>
        <p:spPr>
          <a:xfrm>
            <a:off x="720000"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5" name="Google Shape;85;p14"/>
          <p:cNvSpPr txBox="1">
            <a:spLocks noGrp="1"/>
          </p:cNvSpPr>
          <p:nvPr>
            <p:ph type="title" idx="13" hasCustomPrompt="1"/>
          </p:nvPr>
        </p:nvSpPr>
        <p:spPr>
          <a:xfrm>
            <a:off x="6009510" y="292999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4"/>
          <p:cNvSpPr txBox="1">
            <a:spLocks noGrp="1"/>
          </p:cNvSpPr>
          <p:nvPr>
            <p:ph type="subTitle" idx="14"/>
          </p:nvPr>
        </p:nvSpPr>
        <p:spPr>
          <a:xfrm>
            <a:off x="6009500"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7" name="Google Shape;87;p14"/>
          <p:cNvSpPr txBox="1">
            <a:spLocks noGrp="1"/>
          </p:cNvSpPr>
          <p:nvPr>
            <p:ph type="subTitle" idx="15"/>
          </p:nvPr>
        </p:nvSpPr>
        <p:spPr>
          <a:xfrm>
            <a:off x="6009500"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8" name="Google Shape;88;p14"/>
          <p:cNvSpPr txBox="1">
            <a:spLocks noGrp="1"/>
          </p:cNvSpPr>
          <p:nvPr>
            <p:ph type="title" idx="16" hasCustomPrompt="1"/>
          </p:nvPr>
        </p:nvSpPr>
        <p:spPr>
          <a:xfrm>
            <a:off x="3364763" y="1254513"/>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4"/>
          <p:cNvSpPr txBox="1">
            <a:spLocks noGrp="1"/>
          </p:cNvSpPr>
          <p:nvPr>
            <p:ph type="subTitle" idx="17"/>
          </p:nvPr>
        </p:nvSpPr>
        <p:spPr>
          <a:xfrm>
            <a:off x="3364796" y="1781025"/>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 name="Google Shape;90;p14"/>
          <p:cNvSpPr txBox="1">
            <a:spLocks noGrp="1"/>
          </p:cNvSpPr>
          <p:nvPr>
            <p:ph type="subTitle" idx="18"/>
          </p:nvPr>
        </p:nvSpPr>
        <p:spPr>
          <a:xfrm>
            <a:off x="3364763"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1" name="Google Shape;91;p14"/>
          <p:cNvSpPr txBox="1">
            <a:spLocks noGrp="1"/>
          </p:cNvSpPr>
          <p:nvPr>
            <p:ph type="title" idx="19" hasCustomPrompt="1"/>
          </p:nvPr>
        </p:nvSpPr>
        <p:spPr>
          <a:xfrm>
            <a:off x="3364763" y="2929988"/>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4"/>
          <p:cNvSpPr txBox="1">
            <a:spLocks noGrp="1"/>
          </p:cNvSpPr>
          <p:nvPr>
            <p:ph type="subTitle" idx="20"/>
          </p:nvPr>
        </p:nvSpPr>
        <p:spPr>
          <a:xfrm>
            <a:off x="3364763"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3" name="Google Shape;93;p14"/>
          <p:cNvSpPr txBox="1">
            <a:spLocks noGrp="1"/>
          </p:cNvSpPr>
          <p:nvPr>
            <p:ph type="subTitle" idx="21"/>
          </p:nvPr>
        </p:nvSpPr>
        <p:spPr>
          <a:xfrm>
            <a:off x="3364763"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_1_1">
    <p:bg>
      <p:bgPr>
        <a:solidFill>
          <a:schemeClr val="lt1"/>
        </a:solidFill>
        <a:effectLst/>
      </p:bgPr>
    </p:bg>
    <p:spTree>
      <p:nvGrpSpPr>
        <p:cNvPr id="1" name="Shape 94"/>
        <p:cNvGrpSpPr/>
        <p:nvPr/>
      </p:nvGrpSpPr>
      <p:grpSpPr>
        <a:xfrm>
          <a:off x="0" y="0"/>
          <a:ext cx="0" cy="0"/>
          <a:chOff x="0" y="0"/>
          <a:chExt cx="0" cy="0"/>
        </a:xfrm>
      </p:grpSpPr>
      <p:sp>
        <p:nvSpPr>
          <p:cNvPr id="95" name="Google Shape;95;p1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8" name="Google Shape;98;p15"/>
          <p:cNvSpPr txBox="1">
            <a:spLocks noGrp="1"/>
          </p:cNvSpPr>
          <p:nvPr>
            <p:ph type="subTitle" idx="1"/>
          </p:nvPr>
        </p:nvSpPr>
        <p:spPr>
          <a:xfrm>
            <a:off x="7143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9" name="Google Shape;99;p15"/>
          <p:cNvSpPr txBox="1">
            <a:spLocks noGrp="1"/>
          </p:cNvSpPr>
          <p:nvPr>
            <p:ph type="subTitle" idx="2"/>
          </p:nvPr>
        </p:nvSpPr>
        <p:spPr>
          <a:xfrm>
            <a:off x="7150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0" name="Google Shape;100;p15"/>
          <p:cNvSpPr txBox="1">
            <a:spLocks noGrp="1"/>
          </p:cNvSpPr>
          <p:nvPr>
            <p:ph type="subTitle" idx="3"/>
          </p:nvPr>
        </p:nvSpPr>
        <p:spPr>
          <a:xfrm>
            <a:off x="33741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1" name="Google Shape;101;p15"/>
          <p:cNvSpPr txBox="1">
            <a:spLocks noGrp="1"/>
          </p:cNvSpPr>
          <p:nvPr>
            <p:ph type="subTitle" idx="4"/>
          </p:nvPr>
        </p:nvSpPr>
        <p:spPr>
          <a:xfrm>
            <a:off x="33748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2" name="Google Shape;102;p15"/>
          <p:cNvSpPr txBox="1">
            <a:spLocks noGrp="1"/>
          </p:cNvSpPr>
          <p:nvPr>
            <p:ph type="subTitle" idx="5"/>
          </p:nvPr>
        </p:nvSpPr>
        <p:spPr>
          <a:xfrm>
            <a:off x="60339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ubTitle" idx="6"/>
          </p:nvPr>
        </p:nvSpPr>
        <p:spPr>
          <a:xfrm>
            <a:off x="60346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104"/>
        <p:cNvGrpSpPr/>
        <p:nvPr/>
      </p:nvGrpSpPr>
      <p:grpSpPr>
        <a:xfrm>
          <a:off x="0" y="0"/>
          <a:ext cx="0" cy="0"/>
          <a:chOff x="0" y="0"/>
          <a:chExt cx="0" cy="0"/>
        </a:xfrm>
      </p:grpSpPr>
      <p:sp>
        <p:nvSpPr>
          <p:cNvPr id="105" name="Google Shape;105;p16"/>
          <p:cNvSpPr/>
          <p:nvPr/>
        </p:nvSpPr>
        <p:spPr>
          <a:xfrm rot="308984">
            <a:off x="-1672431"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720000"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7" name="Google Shape;107;p16"/>
          <p:cNvSpPr txBox="1">
            <a:spLocks noGrp="1"/>
          </p:cNvSpPr>
          <p:nvPr>
            <p:ph type="subTitle" idx="1"/>
          </p:nvPr>
        </p:nvSpPr>
        <p:spPr>
          <a:xfrm>
            <a:off x="720000"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6"/>
          <p:cNvSpPr>
            <a:spLocks noGrp="1"/>
          </p:cNvSpPr>
          <p:nvPr>
            <p:ph type="pic" idx="2"/>
          </p:nvPr>
        </p:nvSpPr>
        <p:spPr>
          <a:xfrm>
            <a:off x="4972375" y="-37175"/>
            <a:ext cx="4171500" cy="51807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59" r:id="rId6"/>
    <p:sldLayoutId id="2147483660" r:id="rId7"/>
    <p:sldLayoutId id="2147483661" r:id="rId8"/>
    <p:sldLayoutId id="2147483662" r:id="rId9"/>
    <p:sldLayoutId id="2147483692" r:id="rId10"/>
    <p:sldLayoutId id="2147483693" r:id="rId11"/>
    <p:sldLayoutId id="214748369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ctrTitle"/>
          </p:nvPr>
        </p:nvSpPr>
        <p:spPr>
          <a:xfrm>
            <a:off x="352462" y="621316"/>
            <a:ext cx="4748184" cy="17532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dirty="0"/>
              <a:t>Resultados</a:t>
            </a:r>
            <a:r>
              <a:rPr lang="en" dirty="0">
                <a:latin typeface="Overpass Black"/>
                <a:ea typeface="Overpass Black"/>
                <a:cs typeface="Overpass Black"/>
                <a:sym typeface="Overpass Black"/>
              </a:rPr>
              <a:t> </a:t>
            </a:r>
            <a:r>
              <a:rPr lang="en" sz="5400" dirty="0">
                <a:solidFill>
                  <a:schemeClr val="accent1"/>
                </a:solidFill>
                <a:latin typeface="Overpass SemiBold"/>
                <a:ea typeface="Overpass SemiBold"/>
                <a:cs typeface="Overpass SemiBold"/>
                <a:sym typeface="Overpass SemiBold"/>
              </a:rPr>
              <a:t>Diamantes</a:t>
            </a:r>
            <a:endParaRPr dirty="0">
              <a:solidFill>
                <a:schemeClr val="accent1"/>
              </a:solidFill>
              <a:latin typeface="Overpass SemiBold"/>
              <a:ea typeface="Overpass SemiBold"/>
              <a:cs typeface="Overpass SemiBold"/>
              <a:sym typeface="Overpass SemiBold"/>
            </a:endParaRPr>
          </a:p>
        </p:txBody>
      </p:sp>
      <p:sp>
        <p:nvSpPr>
          <p:cNvPr id="320" name="Google Shape;320;p51"/>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Analisis Comercial </a:t>
            </a:r>
            <a:endParaRPr dirty="0"/>
          </a:p>
        </p:txBody>
      </p:sp>
      <p:grpSp>
        <p:nvGrpSpPr>
          <p:cNvPr id="321" name="Google Shape;321;p51"/>
          <p:cNvGrpSpPr/>
          <p:nvPr/>
        </p:nvGrpSpPr>
        <p:grpSpPr>
          <a:xfrm>
            <a:off x="4621660" y="644449"/>
            <a:ext cx="4224528" cy="4024800"/>
            <a:chOff x="1938100" y="1191125"/>
            <a:chExt cx="3459325" cy="3295775"/>
          </a:xfrm>
        </p:grpSpPr>
        <p:sp>
          <p:nvSpPr>
            <p:cNvPr id="322" name="Google Shape;322;p51"/>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1"/>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1"/>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1"/>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1"/>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1"/>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1"/>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1"/>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1"/>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1"/>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1"/>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1"/>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1"/>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1"/>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1"/>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1"/>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1"/>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1"/>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1"/>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1"/>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1"/>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1"/>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1"/>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1"/>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1"/>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1"/>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1"/>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1"/>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1"/>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1"/>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1"/>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1"/>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1"/>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1"/>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1"/>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1"/>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1"/>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1"/>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1"/>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1"/>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1"/>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1"/>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1"/>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1"/>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1"/>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1"/>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1"/>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1"/>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1"/>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1"/>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1"/>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1"/>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1"/>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0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ANÁLISIS </a:t>
            </a:r>
            <a:r>
              <a:rPr lang="en" dirty="0">
                <a:solidFill>
                  <a:schemeClr val="accent1"/>
                </a:solidFill>
                <a:latin typeface="Overpass SemiBold"/>
                <a:ea typeface="Overpass SemiBold"/>
                <a:cs typeface="Overpass SemiBold"/>
                <a:sym typeface="Overpass SemiBold"/>
              </a:rPr>
              <a:t>EXPLORATORIO</a:t>
            </a:r>
            <a:endParaRPr dirty="0">
              <a:solidFill>
                <a:schemeClr val="accent1"/>
              </a:solidFill>
              <a:latin typeface="Overpass SemiBold"/>
              <a:ea typeface="Overpass SemiBold"/>
              <a:cs typeface="Overpass SemiBold"/>
              <a:sym typeface="Overpass SemiBold"/>
            </a:endParaRPr>
          </a:p>
        </p:txBody>
      </p:sp>
      <p:sp>
        <p:nvSpPr>
          <p:cNvPr id="14" name="Google Shape;670;p56">
            <a:extLst>
              <a:ext uri="{FF2B5EF4-FFF2-40B4-BE49-F238E27FC236}">
                <a16:creationId xmlns:a16="http://schemas.microsoft.com/office/drawing/2014/main" id="{E0A4D092-4F0F-AE4B-31E0-2CD2E3B93962}"/>
              </a:ext>
            </a:extLst>
          </p:cNvPr>
          <p:cNvSpPr txBox="1">
            <a:spLocks noGrp="1"/>
          </p:cNvSpPr>
          <p:nvPr>
            <p:ph type="subTitle" idx="1"/>
          </p:nvPr>
        </p:nvSpPr>
        <p:spPr>
          <a:xfrm flipH="1">
            <a:off x="1257297" y="1190021"/>
            <a:ext cx="6561581" cy="104891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PE" sz="1200" dirty="0">
                <a:solidFill>
                  <a:schemeClr val="bg2"/>
                </a:solidFill>
                <a:latin typeface="Source Sans Pro" panose="020B0503030403020204" pitchFamily="34" charset="0"/>
                <a:ea typeface="Source Sans Pro" panose="020B0503030403020204" pitchFamily="34" charset="0"/>
              </a:rPr>
              <a:t>Así mismo se realizo una comparativa a través de un diagrama de dispersión para poder evaluar el volumen respecto al precio y como este es influenciado.</a:t>
            </a:r>
            <a:endParaRPr lang="en" sz="1100" dirty="0">
              <a:solidFill>
                <a:schemeClr val="bg2"/>
              </a:solidFill>
              <a:latin typeface="Source Sans Pro" panose="020B0503030403020204" pitchFamily="34" charset="0"/>
              <a:ea typeface="Source Sans Pro" panose="020B0503030403020204" pitchFamily="34" charset="0"/>
            </a:endParaRPr>
          </a:p>
          <a:p>
            <a:pPr marL="0" lvl="0" indent="0" algn="l" rtl="0">
              <a:spcBef>
                <a:spcPts val="0"/>
              </a:spcBef>
              <a:spcAft>
                <a:spcPts val="1600"/>
              </a:spcAft>
              <a:buNone/>
            </a:pPr>
            <a:endParaRPr dirty="0"/>
          </a:p>
        </p:txBody>
      </p:sp>
      <p:pic>
        <p:nvPicPr>
          <p:cNvPr id="5122" name="Picture 2">
            <a:extLst>
              <a:ext uri="{FF2B5EF4-FFF2-40B4-BE49-F238E27FC236}">
                <a16:creationId xmlns:a16="http://schemas.microsoft.com/office/drawing/2014/main" id="{150A460E-FC49-AB92-B6AF-C37B6FF3C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599" y="1714478"/>
            <a:ext cx="4776975" cy="304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82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9"/>
          <p:cNvSpPr txBox="1">
            <a:spLocks noGrp="1"/>
          </p:cNvSpPr>
          <p:nvPr>
            <p:ph type="title"/>
          </p:nvPr>
        </p:nvSpPr>
        <p:spPr>
          <a:xfrm>
            <a:off x="719999" y="1112725"/>
            <a:ext cx="4044505" cy="183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 INSIGHTS</a:t>
            </a:r>
            <a:r>
              <a:rPr lang="en" dirty="0">
                <a:solidFill>
                  <a:schemeClr val="accent1"/>
                </a:solidFill>
                <a:latin typeface="Overpass SemiBold"/>
                <a:sym typeface="Overpass SemiBold"/>
              </a:rPr>
              <a:t> Y RECOMENDACIONES</a:t>
            </a:r>
            <a:endParaRPr dirty="0">
              <a:solidFill>
                <a:schemeClr val="accent1"/>
              </a:solidFill>
              <a:latin typeface="Overpass SemiBold"/>
              <a:ea typeface="Overpass SemiBold"/>
              <a:cs typeface="Overpass SemiBold"/>
              <a:sym typeface="Overpass SemiBold"/>
            </a:endParaRPr>
          </a:p>
        </p:txBody>
      </p:sp>
      <p:sp>
        <p:nvSpPr>
          <p:cNvPr id="776" name="Google Shape;776;p59"/>
          <p:cNvSpPr txBox="1">
            <a:spLocks noGrp="1"/>
          </p:cNvSpPr>
          <p:nvPr>
            <p:ph type="subTitle" idx="1"/>
          </p:nvPr>
        </p:nvSpPr>
        <p:spPr>
          <a:xfrm>
            <a:off x="5039513" y="391886"/>
            <a:ext cx="3795951" cy="44344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a:t>
            </a:r>
            <a:r>
              <a:rPr lang="en" dirty="0"/>
              <a:t> todos los estudios por corte, si bien se extrajo datos por cada tipo se puedo determinar que estos efectivamente no brindaran una correlacion exacta sobre los precios y que estaran bien sujetos a un precio promedio similar.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De todas las caracteristicas de los diamantes el que mas influencia en su precio es el quilate y seguido del volumen.</a:t>
            </a:r>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5"/>
                                        </p:tgtEl>
                                        <p:attrNameLst>
                                          <p:attrName>style.visibility</p:attrName>
                                        </p:attrNameLst>
                                      </p:cBhvr>
                                      <p:to>
                                        <p:strVal val="visible"/>
                                      </p:to>
                                    </p:set>
                                    <p:anim calcmode="lin" valueType="num">
                                      <p:cBhvr additive="base">
                                        <p:cTn id="7" dur="1000"/>
                                        <p:tgtEl>
                                          <p:spTgt spid="775"/>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776"/>
                                        </p:tgtEl>
                                        <p:attrNameLst>
                                          <p:attrName>style.visibility</p:attrName>
                                        </p:attrNameLst>
                                      </p:cBhvr>
                                      <p:to>
                                        <p:strVal val="visible"/>
                                      </p:to>
                                    </p:set>
                                    <p:anim calcmode="lin" valueType="num">
                                      <p:cBhvr additive="base">
                                        <p:cTn id="11" dur="1000"/>
                                        <p:tgtEl>
                                          <p:spTgt spid="7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TABLA </a:t>
            </a:r>
            <a:r>
              <a:rPr lang="en" dirty="0">
                <a:solidFill>
                  <a:schemeClr val="accent1"/>
                </a:solidFill>
                <a:latin typeface="Overpass SemiBold"/>
                <a:sym typeface="Overpass SemiBold"/>
              </a:rPr>
              <a:t>DE CONTENIDOS</a:t>
            </a:r>
            <a:endParaRPr dirty="0">
              <a:solidFill>
                <a:schemeClr val="accent1"/>
              </a:solidFill>
              <a:latin typeface="Overpass SemiBold"/>
              <a:ea typeface="Overpass SemiBold"/>
              <a:cs typeface="Overpass SemiBold"/>
              <a:sym typeface="Overpass SemiBold"/>
            </a:endParaRPr>
          </a:p>
        </p:txBody>
      </p:sp>
      <p:sp>
        <p:nvSpPr>
          <p:cNvPr id="515" name="Google Shape;515;p53"/>
          <p:cNvSpPr txBox="1">
            <a:spLocks noGrp="1"/>
          </p:cNvSpPr>
          <p:nvPr>
            <p:ph type="title" idx="2"/>
          </p:nvPr>
        </p:nvSpPr>
        <p:spPr>
          <a:xfrm>
            <a:off x="831026" y="1781025"/>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516" name="Google Shape;516;p53"/>
          <p:cNvSpPr txBox="1">
            <a:spLocks noGrp="1"/>
          </p:cNvSpPr>
          <p:nvPr>
            <p:ph type="subTitle" idx="1"/>
          </p:nvPr>
        </p:nvSpPr>
        <p:spPr>
          <a:xfrm>
            <a:off x="1641650" y="1781025"/>
            <a:ext cx="293035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CONTEXTO Y AUDIENCIA</a:t>
            </a:r>
            <a:endParaRPr dirty="0"/>
          </a:p>
        </p:txBody>
      </p:sp>
      <p:sp>
        <p:nvSpPr>
          <p:cNvPr id="518" name="Google Shape;518;p53"/>
          <p:cNvSpPr txBox="1">
            <a:spLocks noGrp="1"/>
          </p:cNvSpPr>
          <p:nvPr>
            <p:ph type="title" idx="4"/>
          </p:nvPr>
        </p:nvSpPr>
        <p:spPr>
          <a:xfrm>
            <a:off x="4790389" y="1781032"/>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519" name="Google Shape;519;p53"/>
          <p:cNvSpPr txBox="1">
            <a:spLocks noGrp="1"/>
          </p:cNvSpPr>
          <p:nvPr>
            <p:ph type="subTitle" idx="5"/>
          </p:nvPr>
        </p:nvSpPr>
        <p:spPr>
          <a:xfrm>
            <a:off x="5574883" y="1781025"/>
            <a:ext cx="3303646"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HIPÓTESIS / PREGUNTA DE INTERÉS</a:t>
            </a:r>
          </a:p>
        </p:txBody>
      </p:sp>
      <p:sp>
        <p:nvSpPr>
          <p:cNvPr id="521" name="Google Shape;521;p53"/>
          <p:cNvSpPr txBox="1">
            <a:spLocks noGrp="1"/>
          </p:cNvSpPr>
          <p:nvPr>
            <p:ph type="title" idx="7"/>
          </p:nvPr>
        </p:nvSpPr>
        <p:spPr>
          <a:xfrm>
            <a:off x="831026" y="2637964"/>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522" name="Google Shape;522;p53"/>
          <p:cNvSpPr txBox="1">
            <a:spLocks noGrp="1"/>
          </p:cNvSpPr>
          <p:nvPr>
            <p:ph type="subTitle" idx="8"/>
          </p:nvPr>
        </p:nvSpPr>
        <p:spPr>
          <a:xfrm>
            <a:off x="1641626" y="2637964"/>
            <a:ext cx="293035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METADATA</a:t>
            </a:r>
            <a:endParaRPr dirty="0"/>
          </a:p>
        </p:txBody>
      </p:sp>
      <p:sp>
        <p:nvSpPr>
          <p:cNvPr id="524" name="Google Shape;524;p53"/>
          <p:cNvSpPr txBox="1">
            <a:spLocks noGrp="1"/>
          </p:cNvSpPr>
          <p:nvPr>
            <p:ph type="title" idx="13"/>
          </p:nvPr>
        </p:nvSpPr>
        <p:spPr>
          <a:xfrm>
            <a:off x="4790389" y="2571757"/>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525" name="Google Shape;525;p53"/>
          <p:cNvSpPr txBox="1">
            <a:spLocks noGrp="1"/>
          </p:cNvSpPr>
          <p:nvPr>
            <p:ph type="subTitle" idx="14"/>
          </p:nvPr>
        </p:nvSpPr>
        <p:spPr>
          <a:xfrm>
            <a:off x="5574904" y="2571750"/>
            <a:ext cx="3303646"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ANÁLISIS EXPLORATORIO</a:t>
            </a:r>
            <a:endParaRPr dirty="0"/>
          </a:p>
        </p:txBody>
      </p:sp>
      <p:sp>
        <p:nvSpPr>
          <p:cNvPr id="10" name="Google Shape;524;p53">
            <a:extLst>
              <a:ext uri="{FF2B5EF4-FFF2-40B4-BE49-F238E27FC236}">
                <a16:creationId xmlns:a16="http://schemas.microsoft.com/office/drawing/2014/main" id="{A59E622A-C640-3A82-2B01-D72541381E36}"/>
              </a:ext>
            </a:extLst>
          </p:cNvPr>
          <p:cNvSpPr txBox="1">
            <a:spLocks/>
          </p:cNvSpPr>
          <p:nvPr/>
        </p:nvSpPr>
        <p:spPr>
          <a:xfrm>
            <a:off x="2745279" y="3494910"/>
            <a:ext cx="784500" cy="5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verpass Black"/>
              <a:buNone/>
              <a:defRPr sz="3000" b="0" i="0" u="none" strike="noStrike" cap="none">
                <a:solidFill>
                  <a:schemeClr val="accent1"/>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en" dirty="0"/>
              <a:t>05</a:t>
            </a:r>
          </a:p>
        </p:txBody>
      </p:sp>
      <p:sp>
        <p:nvSpPr>
          <p:cNvPr id="11" name="Google Shape;525;p53">
            <a:extLst>
              <a:ext uri="{FF2B5EF4-FFF2-40B4-BE49-F238E27FC236}">
                <a16:creationId xmlns:a16="http://schemas.microsoft.com/office/drawing/2014/main" id="{24466A1B-1045-5B30-FF8D-B5E7BC013901}"/>
              </a:ext>
            </a:extLst>
          </p:cNvPr>
          <p:cNvSpPr txBox="1">
            <a:spLocks/>
          </p:cNvSpPr>
          <p:nvPr/>
        </p:nvSpPr>
        <p:spPr>
          <a:xfrm>
            <a:off x="3529794" y="3494903"/>
            <a:ext cx="3637922" cy="5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1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9pPr>
          </a:lstStyle>
          <a:p>
            <a:pPr marL="0" indent="0"/>
            <a:r>
              <a:rPr lang="en-US" dirty="0"/>
              <a:t>INSIGHTS Y RECOMENDACIONES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5"/>
                                        </p:tgtEl>
                                        <p:attrNameLst>
                                          <p:attrName>style.visibility</p:attrName>
                                        </p:attrNameLst>
                                      </p:cBhvr>
                                      <p:to>
                                        <p:strVal val="visible"/>
                                      </p:to>
                                    </p:set>
                                    <p:anim calcmode="lin" valueType="num">
                                      <p:cBhvr additive="base">
                                        <p:cTn id="7" dur="1000"/>
                                        <p:tgtEl>
                                          <p:spTgt spid="51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16"/>
                                        </p:tgtEl>
                                        <p:attrNameLst>
                                          <p:attrName>style.visibility</p:attrName>
                                        </p:attrNameLst>
                                      </p:cBhvr>
                                      <p:to>
                                        <p:strVal val="visible"/>
                                      </p:to>
                                    </p:set>
                                    <p:animEffect transition="in" filter="fade">
                                      <p:cBhvr>
                                        <p:cTn id="10" dur="1000"/>
                                        <p:tgtEl>
                                          <p:spTgt spid="516"/>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518"/>
                                        </p:tgtEl>
                                        <p:attrNameLst>
                                          <p:attrName>style.visibility</p:attrName>
                                        </p:attrNameLst>
                                      </p:cBhvr>
                                      <p:to>
                                        <p:strVal val="visible"/>
                                      </p:to>
                                    </p:set>
                                    <p:anim calcmode="lin" valueType="num">
                                      <p:cBhvr additive="base">
                                        <p:cTn id="14" dur="1000"/>
                                        <p:tgtEl>
                                          <p:spTgt spid="518"/>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519"/>
                                        </p:tgtEl>
                                        <p:attrNameLst>
                                          <p:attrName>style.visibility</p:attrName>
                                        </p:attrNameLst>
                                      </p:cBhvr>
                                      <p:to>
                                        <p:strVal val="visible"/>
                                      </p:to>
                                    </p:set>
                                    <p:animEffect transition="in" filter="fade">
                                      <p:cBhvr>
                                        <p:cTn id="17" dur="1000"/>
                                        <p:tgtEl>
                                          <p:spTgt spid="519"/>
                                        </p:tgtEl>
                                      </p:cBhvr>
                                    </p:animEffect>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521"/>
                                        </p:tgtEl>
                                        <p:attrNameLst>
                                          <p:attrName>style.visibility</p:attrName>
                                        </p:attrNameLst>
                                      </p:cBhvr>
                                      <p:to>
                                        <p:strVal val="visible"/>
                                      </p:to>
                                    </p:set>
                                    <p:anim calcmode="lin" valueType="num">
                                      <p:cBhvr additive="base">
                                        <p:cTn id="21" dur="1000"/>
                                        <p:tgtEl>
                                          <p:spTgt spid="521"/>
                                        </p:tgtEl>
                                        <p:attrNameLst>
                                          <p:attrName>ppt_x</p:attrName>
                                        </p:attrNameLst>
                                      </p:cBhvr>
                                      <p:tavLst>
                                        <p:tav tm="0">
                                          <p:val>
                                            <p:strVal val="#ppt_x-1"/>
                                          </p:val>
                                        </p:tav>
                                        <p:tav tm="100000">
                                          <p:val>
                                            <p:strVal val="#ppt_x"/>
                                          </p:val>
                                        </p:tav>
                                      </p:tavLst>
                                    </p:anim>
                                  </p:childTnLst>
                                </p:cTn>
                              </p:par>
                              <p:par>
                                <p:cTn id="22" presetID="10" presetClass="entr" presetSubtype="0" fill="hold" nodeType="withEffect">
                                  <p:stCondLst>
                                    <p:cond delay="0"/>
                                  </p:stCondLst>
                                  <p:childTnLst>
                                    <p:set>
                                      <p:cBhvr>
                                        <p:cTn id="23" dur="1" fill="hold">
                                          <p:stCondLst>
                                            <p:cond delay="0"/>
                                          </p:stCondLst>
                                        </p:cTn>
                                        <p:tgtEl>
                                          <p:spTgt spid="522"/>
                                        </p:tgtEl>
                                        <p:attrNameLst>
                                          <p:attrName>style.visibility</p:attrName>
                                        </p:attrNameLst>
                                      </p:cBhvr>
                                      <p:to>
                                        <p:strVal val="visible"/>
                                      </p:to>
                                    </p:set>
                                    <p:animEffect transition="in" filter="fade">
                                      <p:cBhvr>
                                        <p:cTn id="24" dur="1000"/>
                                        <p:tgtEl>
                                          <p:spTgt spid="522"/>
                                        </p:tgtEl>
                                      </p:cBhvr>
                                    </p:animEffect>
                                  </p:childTnLst>
                                </p:cTn>
                              </p:par>
                            </p:childTnLst>
                          </p:cTn>
                        </p:par>
                        <p:par>
                          <p:cTn id="25" fill="hold">
                            <p:stCondLst>
                              <p:cond delay="3000"/>
                            </p:stCondLst>
                            <p:childTnLst>
                              <p:par>
                                <p:cTn id="26" presetID="2" presetClass="entr" presetSubtype="8" fill="hold" nodeType="afterEffect">
                                  <p:stCondLst>
                                    <p:cond delay="0"/>
                                  </p:stCondLst>
                                  <p:childTnLst>
                                    <p:set>
                                      <p:cBhvr>
                                        <p:cTn id="27" dur="1" fill="hold">
                                          <p:stCondLst>
                                            <p:cond delay="0"/>
                                          </p:stCondLst>
                                        </p:cTn>
                                        <p:tgtEl>
                                          <p:spTgt spid="524"/>
                                        </p:tgtEl>
                                        <p:attrNameLst>
                                          <p:attrName>style.visibility</p:attrName>
                                        </p:attrNameLst>
                                      </p:cBhvr>
                                      <p:to>
                                        <p:strVal val="visible"/>
                                      </p:to>
                                    </p:set>
                                    <p:anim calcmode="lin" valueType="num">
                                      <p:cBhvr additive="base">
                                        <p:cTn id="28" dur="1000"/>
                                        <p:tgtEl>
                                          <p:spTgt spid="524"/>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525"/>
                                        </p:tgtEl>
                                        <p:attrNameLst>
                                          <p:attrName>style.visibility</p:attrName>
                                        </p:attrNameLst>
                                      </p:cBhvr>
                                      <p:to>
                                        <p:strVal val="visible"/>
                                      </p:to>
                                    </p:set>
                                    <p:animEffect transition="in" filter="fade">
                                      <p:cBhvr>
                                        <p:cTn id="31" dur="1000"/>
                                        <p:tgtEl>
                                          <p:spTgt spid="525"/>
                                        </p:tgtEl>
                                      </p:cBhvr>
                                    </p:animEffect>
                                  </p:childTnLst>
                                </p:cTn>
                              </p:par>
                            </p:childTnLst>
                          </p:cTn>
                        </p:par>
                        <p:par>
                          <p:cTn id="32" fill="hold">
                            <p:stCondLst>
                              <p:cond delay="4000"/>
                            </p:stCondLst>
                            <p:childTnLst>
                              <p:par>
                                <p:cTn id="33" presetID="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p:tgtEl>
                                          <p:spTgt spid="10"/>
                                        </p:tgtEl>
                                        <p:attrNameLst>
                                          <p:attrName>ppt_x</p:attrName>
                                        </p:attrNameLst>
                                      </p:cBhvr>
                                      <p:tavLst>
                                        <p:tav tm="0">
                                          <p:val>
                                            <p:strVal val="#ppt_x-1"/>
                                          </p:val>
                                        </p:tav>
                                        <p:tav tm="100000">
                                          <p:val>
                                            <p:strVal val="#ppt_x"/>
                                          </p:val>
                                        </p:tav>
                                      </p:tavLst>
                                    </p:anim>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verpass Black"/>
                <a:ea typeface="Overpass Black"/>
                <a:cs typeface="Overpass Black"/>
                <a:sym typeface="Overpass Black"/>
              </a:rPr>
              <a:t>01</a:t>
            </a:r>
            <a:r>
              <a:rPr lang="en" dirty="0"/>
              <a:t> </a:t>
            </a:r>
            <a:r>
              <a:rPr lang="en" dirty="0">
                <a:solidFill>
                  <a:schemeClr val="accent1"/>
                </a:solidFill>
                <a:latin typeface="Overpass SemiBold"/>
                <a:ea typeface="Overpass SemiBold"/>
                <a:cs typeface="Overpass SemiBold"/>
                <a:sym typeface="Overpass SemiBold"/>
              </a:rPr>
              <a:t>CONTEXTO Y AUDIENCIA</a:t>
            </a:r>
            <a:endParaRPr dirty="0">
              <a:solidFill>
                <a:schemeClr val="accent1"/>
              </a:solidFill>
              <a:latin typeface="Overpass SemiBold"/>
              <a:ea typeface="Overpass SemiBold"/>
              <a:cs typeface="Overpass SemiBold"/>
              <a:sym typeface="Overpass SemiBold"/>
            </a:endParaRPr>
          </a:p>
        </p:txBody>
      </p:sp>
      <p:sp>
        <p:nvSpPr>
          <p:cNvPr id="509" name="Google Shape;509;p52"/>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PE" b="1" dirty="0">
                <a:solidFill>
                  <a:schemeClr val="accent1"/>
                </a:solidFill>
                <a:uFill>
                  <a:noFill/>
                </a:uFill>
              </a:rPr>
              <a:t>Contexto:</a:t>
            </a:r>
            <a:endParaRPr dirty="0"/>
          </a:p>
          <a:p>
            <a:pPr marL="457200" lvl="0" indent="-304800" algn="l" rtl="0">
              <a:spcBef>
                <a:spcPts val="1600"/>
              </a:spcBef>
              <a:spcAft>
                <a:spcPts val="1200"/>
              </a:spcAft>
              <a:buSzPts val="1200"/>
              <a:buChar char="●"/>
            </a:pPr>
            <a:r>
              <a:rPr lang="en" dirty="0"/>
              <a:t>Si bien hay mucha información en la que se puede ver los diferentes tipos de diamantes, aun hay una incógnita sobre que determina realmente el precio de uno, se sabe que los diamantes pueden tener diferentes caracteristicas como colores, cortes, dimensiones, etc.</a:t>
            </a:r>
          </a:p>
          <a:p>
            <a:pPr marL="0" lvl="0" indent="0" algn="l" rtl="0">
              <a:spcBef>
                <a:spcPts val="0"/>
              </a:spcBef>
              <a:spcAft>
                <a:spcPts val="0"/>
              </a:spcAft>
              <a:buClr>
                <a:schemeClr val="dk1"/>
              </a:buClr>
              <a:buSzPts val="1100"/>
              <a:buFont typeface="Arial"/>
              <a:buNone/>
            </a:pPr>
            <a:r>
              <a:rPr lang="es-ES" b="1" dirty="0">
                <a:solidFill>
                  <a:schemeClr val="accent1"/>
                </a:solidFill>
                <a:uFill>
                  <a:noFill/>
                </a:uFill>
              </a:rPr>
              <a:t>Audiencia:</a:t>
            </a:r>
            <a:endParaRPr lang="es-ES" dirty="0"/>
          </a:p>
          <a:p>
            <a:pPr marL="457200" lvl="0" indent="-304800" algn="l" rtl="0">
              <a:spcBef>
                <a:spcPts val="1600"/>
              </a:spcBef>
              <a:spcAft>
                <a:spcPts val="1200"/>
              </a:spcAft>
              <a:buSzPts val="1200"/>
              <a:buChar char="●"/>
            </a:pPr>
            <a:r>
              <a:rPr lang="es-ES" dirty="0"/>
              <a:t>Este análisis ayudara al mercado que extrae diamantes en base a data histórica como poder determinar el precio estimado del mercado en base a las características que mas influya en este, dicho sea de paso puede servir si el costo estimado en base a las características y si esto cubrirá los costos por cada extracción.</a:t>
            </a:r>
          </a:p>
          <a:p>
            <a:pPr marL="0" lvl="0" indent="0" algn="l" rtl="0">
              <a:spcBef>
                <a:spcPts val="0"/>
              </a:spcBef>
              <a:spcAft>
                <a:spcPts val="0"/>
              </a:spcAft>
              <a:buClr>
                <a:schemeClr val="dk1"/>
              </a:buClr>
              <a:buSzPts val="1100"/>
              <a:buFont typeface="Arial"/>
              <a:buNone/>
            </a:pPr>
            <a:r>
              <a:rPr lang="es-ES" b="1" dirty="0">
                <a:solidFill>
                  <a:schemeClr val="accent1"/>
                </a:solidFill>
                <a:uFill>
                  <a:noFill/>
                </a:uFill>
              </a:rPr>
              <a:t>Limitaciones:</a:t>
            </a:r>
            <a:endParaRPr lang="es-ES" dirty="0"/>
          </a:p>
          <a:p>
            <a:pPr marL="457200" lvl="0" indent="-304800" algn="l" rtl="0">
              <a:spcBef>
                <a:spcPts val="1600"/>
              </a:spcBef>
              <a:spcAft>
                <a:spcPts val="0"/>
              </a:spcAft>
              <a:buSzPts val="1200"/>
              <a:buChar char="●"/>
            </a:pPr>
            <a:r>
              <a:rPr lang="es-ES" dirty="0"/>
              <a:t>Los limitantes son las fechas de extracción de los datos, el lugar, ya que como sabemos dependiendo del contexto histórico, y el lugar es que un articulo puede adquirir una mayor valorización o empezar a darse a la baja por lo mismo.</a:t>
            </a:r>
          </a:p>
          <a:p>
            <a:pPr marL="457200" lvl="0" indent="-304800" algn="l" rtl="0">
              <a:spcBef>
                <a:spcPts val="1600"/>
              </a:spcBef>
              <a:spcAft>
                <a:spcPts val="0"/>
              </a:spcAft>
              <a:buSzPts val="1200"/>
              <a:buChar char="●"/>
            </a:pPr>
            <a:endParaRPr lang="es-ES" dirty="0"/>
          </a:p>
          <a:p>
            <a:pPr marL="457200" lvl="0" indent="-304800" algn="l" rtl="0">
              <a:spcBef>
                <a:spcPts val="1600"/>
              </a:spcBef>
              <a:spcAft>
                <a:spcPts val="0"/>
              </a:spcAft>
              <a:buSzPts val="1200"/>
              <a:buChar char="●"/>
            </a:pPr>
            <a:endParaRPr lang="es-ES" dirty="0"/>
          </a:p>
          <a:p>
            <a:pPr marL="457200" lvl="0" indent="-304800" algn="l" rtl="0">
              <a:spcBef>
                <a:spcPts val="1600"/>
              </a:spcBef>
              <a:spcAft>
                <a:spcPts val="0"/>
              </a:spcAft>
              <a:buSzPts val="1200"/>
              <a:buChar char="●"/>
            </a:pPr>
            <a:endParaRPr lang="en" dirty="0"/>
          </a:p>
          <a:p>
            <a:pPr marL="457200" lvl="0" indent="-304800" algn="l" rtl="0">
              <a:spcBef>
                <a:spcPts val="1600"/>
              </a:spcBef>
              <a:spcAft>
                <a:spcPts val="0"/>
              </a:spcAft>
              <a:buSzPts val="1200"/>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41" name="Google Shape;508;p52">
            <a:extLst>
              <a:ext uri="{FF2B5EF4-FFF2-40B4-BE49-F238E27FC236}">
                <a16:creationId xmlns:a16="http://schemas.microsoft.com/office/drawing/2014/main" id="{B3036C85-BD09-2CB6-44D6-C5AE781DD229}"/>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verpass Black"/>
                <a:ea typeface="Overpass Black"/>
                <a:cs typeface="Overpass Black"/>
                <a:sym typeface="Overpass Black"/>
              </a:rPr>
              <a:t>02</a:t>
            </a:r>
            <a:r>
              <a:rPr lang="en" dirty="0"/>
              <a:t> </a:t>
            </a:r>
            <a:r>
              <a:rPr lang="en" dirty="0">
                <a:solidFill>
                  <a:schemeClr val="accent1"/>
                </a:solidFill>
                <a:latin typeface="Overpass SemiBold"/>
                <a:ea typeface="Overpass SemiBold"/>
                <a:cs typeface="Overpass SemiBold"/>
                <a:sym typeface="Overpass SemiBold"/>
              </a:rPr>
              <a:t>PREGUNTAS DE INTERÉS</a:t>
            </a:r>
            <a:endParaRPr dirty="0">
              <a:solidFill>
                <a:schemeClr val="accent1"/>
              </a:solidFill>
              <a:latin typeface="Overpass SemiBold"/>
              <a:ea typeface="Overpass SemiBold"/>
              <a:cs typeface="Overpass SemiBold"/>
              <a:sym typeface="Overpass SemiBold"/>
            </a:endParaRPr>
          </a:p>
        </p:txBody>
      </p:sp>
      <p:sp>
        <p:nvSpPr>
          <p:cNvPr id="42" name="Google Shape;509;p52">
            <a:extLst>
              <a:ext uri="{FF2B5EF4-FFF2-40B4-BE49-F238E27FC236}">
                <a16:creationId xmlns:a16="http://schemas.microsoft.com/office/drawing/2014/main" id="{7ABD33FE-0AA5-101B-7285-A491388D8C99}"/>
              </a:ext>
            </a:extLst>
          </p:cNvPr>
          <p:cNvSpPr txBox="1">
            <a:spLocks/>
          </p:cNvSpPr>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1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9pPr>
          </a:lstStyle>
          <a:p>
            <a:pPr marL="0" lvl="0" indent="0" algn="l" rtl="0">
              <a:spcBef>
                <a:spcPts val="600"/>
              </a:spcBef>
              <a:spcAft>
                <a:spcPts val="600"/>
              </a:spcAft>
              <a:buClr>
                <a:schemeClr val="dk1"/>
              </a:buClr>
              <a:buSzPts val="1100"/>
              <a:buFont typeface="Arial"/>
              <a:buNone/>
            </a:pPr>
            <a:r>
              <a:rPr lang="es-ES" sz="1200" b="1" dirty="0">
                <a:solidFill>
                  <a:schemeClr val="accent1"/>
                </a:solidFill>
                <a:uFill>
                  <a:noFill/>
                </a:uFill>
                <a:latin typeface="Source Sans Pro" panose="020B0503030403020204" pitchFamily="34" charset="0"/>
                <a:ea typeface="Source Sans Pro" panose="020B0503030403020204" pitchFamily="34" charset="0"/>
              </a:rPr>
              <a:t>Preguntas Principales o Primarias</a:t>
            </a:r>
            <a:endParaRPr lang="es-ES" sz="1200" dirty="0">
              <a:latin typeface="Source Sans Pro" panose="020B0503030403020204" pitchFamily="34" charset="0"/>
              <a:ea typeface="Source Sans Pro" panose="020B0503030403020204" pitchFamily="34" charset="0"/>
            </a:endParaRPr>
          </a:p>
          <a:p>
            <a:pPr marL="457200" lvl="0" indent="-304800" algn="l" rtl="0">
              <a:spcBef>
                <a:spcPts val="600"/>
              </a:spcBef>
              <a:spcAft>
                <a:spcPts val="600"/>
              </a:spcAft>
              <a:buSzPts val="1200"/>
              <a:buChar char="●"/>
            </a:pPr>
            <a:r>
              <a:rPr lang="es-ES" sz="1200" dirty="0">
                <a:solidFill>
                  <a:schemeClr val="bg2"/>
                </a:solidFill>
                <a:latin typeface="Source Sans Pro" panose="020B0503030403020204" pitchFamily="34" charset="0"/>
                <a:ea typeface="Source Sans Pro" panose="020B0503030403020204" pitchFamily="34" charset="0"/>
              </a:rPr>
              <a:t>¿Qué característica Influencia mas en el valor de los Diamantes?</a:t>
            </a:r>
          </a:p>
          <a:p>
            <a:pPr marL="457200" lvl="0" indent="-304800" algn="l" rtl="0">
              <a:spcBef>
                <a:spcPts val="600"/>
              </a:spcBef>
              <a:spcAft>
                <a:spcPts val="600"/>
              </a:spcAft>
              <a:buSzPts val="1200"/>
              <a:buChar char="●"/>
            </a:pPr>
            <a:r>
              <a:rPr lang="es-ES" sz="1200" dirty="0">
                <a:solidFill>
                  <a:schemeClr val="bg2"/>
                </a:solidFill>
                <a:latin typeface="Source Sans Pro" panose="020B0503030403020204" pitchFamily="34" charset="0"/>
                <a:ea typeface="Source Sans Pro" panose="020B0503030403020204" pitchFamily="34" charset="0"/>
              </a:rPr>
              <a:t>Los diamantes con mayor dimensión son ¿los más valiosos?</a:t>
            </a:r>
          </a:p>
          <a:p>
            <a:pPr marL="0" lvl="0" indent="0" algn="l" rtl="0">
              <a:spcBef>
                <a:spcPts val="600"/>
              </a:spcBef>
              <a:spcAft>
                <a:spcPts val="600"/>
              </a:spcAft>
              <a:buClr>
                <a:schemeClr val="dk1"/>
              </a:buClr>
              <a:buSzPts val="1100"/>
              <a:buFont typeface="Arial"/>
              <a:buNone/>
            </a:pPr>
            <a:r>
              <a:rPr lang="es-ES" sz="1200" b="1" dirty="0">
                <a:solidFill>
                  <a:schemeClr val="accent1"/>
                </a:solidFill>
                <a:uFill>
                  <a:noFill/>
                </a:uFill>
                <a:latin typeface="Source Sans Pro" panose="020B0503030403020204" pitchFamily="34" charset="0"/>
                <a:ea typeface="Source Sans Pro" panose="020B0503030403020204" pitchFamily="34" charset="0"/>
              </a:rPr>
              <a:t>Preguntas Secundarias</a:t>
            </a:r>
            <a:endParaRPr lang="es-ES" sz="1200" dirty="0">
              <a:latin typeface="Source Sans Pro" panose="020B0503030403020204" pitchFamily="34" charset="0"/>
              <a:ea typeface="Source Sans Pro" panose="020B0503030403020204" pitchFamily="34" charset="0"/>
            </a:endParaRPr>
          </a:p>
          <a:p>
            <a:pPr algn="l">
              <a:spcBef>
                <a:spcPts val="600"/>
              </a:spcBef>
              <a:spcAft>
                <a:spcPts val="600"/>
              </a:spcAft>
              <a:buFont typeface="Arial" panose="020B0604020202020204" pitchFamily="34" charset="0"/>
              <a:buChar char="•"/>
            </a:pPr>
            <a:r>
              <a:rPr lang="es-ES" sz="1200" dirty="0">
                <a:solidFill>
                  <a:schemeClr val="bg2"/>
                </a:solidFill>
                <a:latin typeface="Source Sans Pro" panose="020B0503030403020204" pitchFamily="34" charset="0"/>
                <a:ea typeface="Source Sans Pro" panose="020B0503030403020204" pitchFamily="34" charset="0"/>
              </a:rPr>
              <a:t>De la lista de Datos ¿Como es la distribución de los datos? es decir cuantos diamantes de cierto tamaño se encuentran en la base?, verificar por cada característica</a:t>
            </a:r>
          </a:p>
          <a:p>
            <a:pPr algn="l">
              <a:spcBef>
                <a:spcPts val="600"/>
              </a:spcBef>
              <a:spcAft>
                <a:spcPts val="600"/>
              </a:spcAft>
              <a:buFont typeface="Arial" panose="020B0604020202020204" pitchFamily="34" charset="0"/>
              <a:buChar char="•"/>
            </a:pPr>
            <a:r>
              <a:rPr lang="es-ES" sz="1200" dirty="0">
                <a:solidFill>
                  <a:schemeClr val="bg2"/>
                </a:solidFill>
                <a:latin typeface="Source Sans Pro" panose="020B0503030403020204" pitchFamily="34" charset="0"/>
                <a:ea typeface="Source Sans Pro" panose="020B0503030403020204" pitchFamily="34" charset="0"/>
              </a:rPr>
              <a:t>¿Como son las características principales por tipo de corte?</a:t>
            </a:r>
          </a:p>
          <a:p>
            <a:pPr algn="l">
              <a:spcBef>
                <a:spcPts val="600"/>
              </a:spcBef>
              <a:spcAft>
                <a:spcPts val="600"/>
              </a:spcAft>
              <a:buFont typeface="Arial" panose="020B0604020202020204" pitchFamily="34" charset="0"/>
              <a:buChar char="•"/>
            </a:pPr>
            <a:r>
              <a:rPr lang="es-ES" sz="1200" dirty="0">
                <a:solidFill>
                  <a:schemeClr val="bg2"/>
                </a:solidFill>
                <a:latin typeface="Source Sans Pro" panose="020B0503030403020204" pitchFamily="34" charset="0"/>
                <a:ea typeface="Source Sans Pro" panose="020B0503030403020204" pitchFamily="34" charset="0"/>
              </a:rPr>
              <a:t>¿Como es el precio promedio por cada tipo de corte?</a:t>
            </a:r>
          </a:p>
          <a:p>
            <a:pPr marL="457200" lvl="0" indent="-304800" algn="l" rtl="0">
              <a:spcBef>
                <a:spcPts val="600"/>
              </a:spcBef>
              <a:spcAft>
                <a:spcPts val="600"/>
              </a:spcAft>
              <a:buSzPts val="1200"/>
              <a:buChar char="●"/>
            </a:pPr>
            <a:endParaRPr lang="es-ES" sz="1200" dirty="0">
              <a:solidFill>
                <a:schemeClr val="bg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5"/>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 RESUMEN </a:t>
            </a:r>
            <a:r>
              <a:rPr lang="en" dirty="0">
                <a:solidFill>
                  <a:schemeClr val="accent1"/>
                </a:solidFill>
                <a:latin typeface="Overpass SemiBold"/>
                <a:ea typeface="Overpass SemiBold"/>
                <a:cs typeface="Overpass SemiBold"/>
                <a:sym typeface="Overpass SemiBold"/>
              </a:rPr>
              <a:t>METADATA</a:t>
            </a:r>
            <a:endParaRPr dirty="0">
              <a:solidFill>
                <a:schemeClr val="accent1"/>
              </a:solidFill>
              <a:latin typeface="Overpass SemiBold"/>
              <a:ea typeface="Overpass SemiBold"/>
              <a:cs typeface="Overpass SemiBold"/>
              <a:sym typeface="Overpass SemiBold"/>
            </a:endParaRPr>
          </a:p>
        </p:txBody>
      </p:sp>
      <p:sp>
        <p:nvSpPr>
          <p:cNvPr id="555" name="Google Shape;555;p55"/>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s-PE" dirty="0"/>
              <a:t>Se evaluara la fiabilidad de los datos que tenemos en el </a:t>
            </a:r>
            <a:r>
              <a:rPr lang="es-PE" dirty="0" err="1"/>
              <a:t>Dataset</a:t>
            </a:r>
            <a:r>
              <a:rPr lang="es-PE" dirty="0"/>
              <a:t> para saber su confiabilidad y como están distribuidas sus características</a:t>
            </a:r>
            <a:endParaRPr dirty="0"/>
          </a:p>
        </p:txBody>
      </p:sp>
      <p:grpSp>
        <p:nvGrpSpPr>
          <p:cNvPr id="556" name="Google Shape;556;p55"/>
          <p:cNvGrpSpPr/>
          <p:nvPr/>
        </p:nvGrpSpPr>
        <p:grpSpPr>
          <a:xfrm flipH="1">
            <a:off x="720011" y="544670"/>
            <a:ext cx="3420241" cy="4058814"/>
            <a:chOff x="4380325" y="1801525"/>
            <a:chExt cx="1537325" cy="1824350"/>
          </a:xfrm>
        </p:grpSpPr>
        <p:sp>
          <p:nvSpPr>
            <p:cNvPr id="557" name="Google Shape;557;p55"/>
            <p:cNvSpPr/>
            <p:nvPr/>
          </p:nvSpPr>
          <p:spPr>
            <a:xfrm>
              <a:off x="5511325" y="3181325"/>
              <a:ext cx="113575" cy="198025"/>
            </a:xfrm>
            <a:custGeom>
              <a:avLst/>
              <a:gdLst/>
              <a:ahLst/>
              <a:cxnLst/>
              <a:rect l="l" t="t" r="r" b="b"/>
              <a:pathLst>
                <a:path w="4543" h="7921" extrusionOk="0">
                  <a:moveTo>
                    <a:pt x="1" y="0"/>
                  </a:moveTo>
                  <a:lnTo>
                    <a:pt x="1" y="5296"/>
                  </a:lnTo>
                  <a:lnTo>
                    <a:pt x="4543" y="7921"/>
                  </a:lnTo>
                  <a:lnTo>
                    <a:pt x="4543" y="2625"/>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55"/>
            <p:cNvGrpSpPr/>
            <p:nvPr/>
          </p:nvGrpSpPr>
          <p:grpSpPr>
            <a:xfrm>
              <a:off x="4380325" y="1801525"/>
              <a:ext cx="1537325" cy="1824350"/>
              <a:chOff x="4380325" y="1801525"/>
              <a:chExt cx="1537325" cy="1824350"/>
            </a:xfrm>
          </p:grpSpPr>
          <p:sp>
            <p:nvSpPr>
              <p:cNvPr id="559" name="Google Shape;559;p55"/>
              <p:cNvSpPr/>
              <p:nvPr/>
            </p:nvSpPr>
            <p:spPr>
              <a:xfrm>
                <a:off x="4580050" y="2872050"/>
                <a:ext cx="639700" cy="371350"/>
              </a:xfrm>
              <a:custGeom>
                <a:avLst/>
                <a:gdLst/>
                <a:ahLst/>
                <a:cxnLst/>
                <a:rect l="l" t="t" r="r" b="b"/>
                <a:pathLst>
                  <a:path w="25588" h="14854" extrusionOk="0">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5"/>
              <p:cNvSpPr/>
              <p:nvPr/>
            </p:nvSpPr>
            <p:spPr>
              <a:xfrm>
                <a:off x="4581775" y="2987300"/>
                <a:ext cx="636275" cy="277775"/>
              </a:xfrm>
              <a:custGeom>
                <a:avLst/>
                <a:gdLst/>
                <a:ahLst/>
                <a:cxnLst/>
                <a:rect l="l" t="t" r="r" b="b"/>
                <a:pathLst>
                  <a:path w="25451" h="11111" extrusionOk="0">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5"/>
              <p:cNvSpPr/>
              <p:nvPr/>
            </p:nvSpPr>
            <p:spPr>
              <a:xfrm>
                <a:off x="4581775" y="2987300"/>
                <a:ext cx="440550" cy="277350"/>
              </a:xfrm>
              <a:custGeom>
                <a:avLst/>
                <a:gdLst/>
                <a:ahLst/>
                <a:cxnLst/>
                <a:rect l="l" t="t" r="r" b="b"/>
                <a:pathLst>
                  <a:path w="17622" h="11094" extrusionOk="0">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5"/>
              <p:cNvSpPr/>
              <p:nvPr/>
            </p:nvSpPr>
            <p:spPr>
              <a:xfrm>
                <a:off x="4380325" y="2029775"/>
                <a:ext cx="999775" cy="1315925"/>
              </a:xfrm>
              <a:custGeom>
                <a:avLst/>
                <a:gdLst/>
                <a:ahLst/>
                <a:cxnLst/>
                <a:rect l="l" t="t" r="r" b="b"/>
                <a:pathLst>
                  <a:path w="39991" h="52637" extrusionOk="0">
                    <a:moveTo>
                      <a:pt x="1" y="29331"/>
                    </a:moveTo>
                    <a:lnTo>
                      <a:pt x="39991" y="52636"/>
                    </a:lnTo>
                    <a:lnTo>
                      <a:pt x="39991" y="231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5"/>
              <p:cNvSpPr/>
              <p:nvPr/>
            </p:nvSpPr>
            <p:spPr>
              <a:xfrm>
                <a:off x="5380075" y="2589575"/>
                <a:ext cx="33125" cy="756125"/>
              </a:xfrm>
              <a:custGeom>
                <a:avLst/>
                <a:gdLst/>
                <a:ahLst/>
                <a:cxnLst/>
                <a:rect l="l" t="t" r="r" b="b"/>
                <a:pathLst>
                  <a:path w="1325" h="30245" extrusionOk="0">
                    <a:moveTo>
                      <a:pt x="1325" y="1"/>
                    </a:moveTo>
                    <a:lnTo>
                      <a:pt x="1" y="799"/>
                    </a:lnTo>
                    <a:lnTo>
                      <a:pt x="1" y="30244"/>
                    </a:lnTo>
                    <a:lnTo>
                      <a:pt x="1325" y="29422"/>
                    </a:lnTo>
                    <a:lnTo>
                      <a:pt x="1325"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5"/>
              <p:cNvSpPr/>
              <p:nvPr/>
            </p:nvSpPr>
            <p:spPr>
              <a:xfrm>
                <a:off x="4380325" y="2009825"/>
                <a:ext cx="1032875" cy="599750"/>
              </a:xfrm>
              <a:custGeom>
                <a:avLst/>
                <a:gdLst/>
                <a:ahLst/>
                <a:cxnLst/>
                <a:rect l="l" t="t" r="r" b="b"/>
                <a:pathLst>
                  <a:path w="41315" h="23990" extrusionOk="0">
                    <a:moveTo>
                      <a:pt x="1348" y="0"/>
                    </a:moveTo>
                    <a:lnTo>
                      <a:pt x="1" y="799"/>
                    </a:lnTo>
                    <a:lnTo>
                      <a:pt x="39991" y="23989"/>
                    </a:lnTo>
                    <a:lnTo>
                      <a:pt x="41315" y="23191"/>
                    </a:lnTo>
                    <a:lnTo>
                      <a:pt x="1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5"/>
              <p:cNvSpPr/>
              <p:nvPr/>
            </p:nvSpPr>
            <p:spPr>
              <a:xfrm>
                <a:off x="4380325" y="2029775"/>
                <a:ext cx="999775" cy="1315925"/>
              </a:xfrm>
              <a:custGeom>
                <a:avLst/>
                <a:gdLst/>
                <a:ahLst/>
                <a:cxnLst/>
                <a:rect l="l" t="t" r="r" b="b"/>
                <a:pathLst>
                  <a:path w="39991" h="52637" extrusionOk="0">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5"/>
              <p:cNvSpPr/>
              <p:nvPr/>
            </p:nvSpPr>
            <p:spPr>
              <a:xfrm>
                <a:off x="5512475" y="2220950"/>
                <a:ext cx="376625" cy="667100"/>
              </a:xfrm>
              <a:custGeom>
                <a:avLst/>
                <a:gdLst/>
                <a:ahLst/>
                <a:cxnLst/>
                <a:rect l="l" t="t" r="r" b="b"/>
                <a:pathLst>
                  <a:path w="15065" h="26684" extrusionOk="0">
                    <a:moveTo>
                      <a:pt x="0" y="0"/>
                    </a:moveTo>
                    <a:lnTo>
                      <a:pt x="0" y="17964"/>
                    </a:lnTo>
                    <a:lnTo>
                      <a:pt x="15065" y="26683"/>
                    </a:lnTo>
                    <a:lnTo>
                      <a:pt x="15065" y="867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5"/>
              <p:cNvSpPr/>
              <p:nvPr/>
            </p:nvSpPr>
            <p:spPr>
              <a:xfrm>
                <a:off x="5889100" y="2420675"/>
                <a:ext cx="28550" cy="467375"/>
              </a:xfrm>
              <a:custGeom>
                <a:avLst/>
                <a:gdLst/>
                <a:ahLst/>
                <a:cxnLst/>
                <a:rect l="l" t="t" r="r" b="b"/>
                <a:pathLst>
                  <a:path w="1142" h="18695" extrusionOk="0">
                    <a:moveTo>
                      <a:pt x="1141" y="0"/>
                    </a:moveTo>
                    <a:lnTo>
                      <a:pt x="0" y="685"/>
                    </a:lnTo>
                    <a:lnTo>
                      <a:pt x="0" y="18694"/>
                    </a:lnTo>
                    <a:lnTo>
                      <a:pt x="1141" y="18009"/>
                    </a:lnTo>
                    <a:lnTo>
                      <a:pt x="1141" y="0"/>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5"/>
              <p:cNvSpPr/>
              <p:nvPr/>
            </p:nvSpPr>
            <p:spPr>
              <a:xfrm>
                <a:off x="5512475" y="2204400"/>
                <a:ext cx="405175" cy="233425"/>
              </a:xfrm>
              <a:custGeom>
                <a:avLst/>
                <a:gdLst/>
                <a:ahLst/>
                <a:cxnLst/>
                <a:rect l="l" t="t" r="r" b="b"/>
                <a:pathLst>
                  <a:path w="16207" h="9337" extrusionOk="0">
                    <a:moveTo>
                      <a:pt x="1164" y="0"/>
                    </a:moveTo>
                    <a:lnTo>
                      <a:pt x="0" y="662"/>
                    </a:lnTo>
                    <a:lnTo>
                      <a:pt x="15065" y="9336"/>
                    </a:lnTo>
                    <a:lnTo>
                      <a:pt x="16206" y="865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5"/>
              <p:cNvSpPr/>
              <p:nvPr/>
            </p:nvSpPr>
            <p:spPr>
              <a:xfrm>
                <a:off x="5544425" y="2277450"/>
                <a:ext cx="313300" cy="554100"/>
              </a:xfrm>
              <a:custGeom>
                <a:avLst/>
                <a:gdLst/>
                <a:ahLst/>
                <a:cxnLst/>
                <a:rect l="l" t="t" r="r" b="b"/>
                <a:pathLst>
                  <a:path w="12532" h="22164" extrusionOk="0">
                    <a:moveTo>
                      <a:pt x="1" y="0"/>
                    </a:moveTo>
                    <a:lnTo>
                      <a:pt x="1" y="14905"/>
                    </a:lnTo>
                    <a:lnTo>
                      <a:pt x="12532" y="22163"/>
                    </a:lnTo>
                    <a:lnTo>
                      <a:pt x="12532" y="719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5"/>
              <p:cNvSpPr/>
              <p:nvPr/>
            </p:nvSpPr>
            <p:spPr>
              <a:xfrm>
                <a:off x="5567250" y="2531375"/>
                <a:ext cx="57100" cy="134125"/>
              </a:xfrm>
              <a:custGeom>
                <a:avLst/>
                <a:gdLst/>
                <a:ahLst/>
                <a:cxnLst/>
                <a:rect l="l" t="t" r="r" b="b"/>
                <a:pathLst>
                  <a:path w="2284" h="5365" extrusionOk="0">
                    <a:moveTo>
                      <a:pt x="1" y="0"/>
                    </a:moveTo>
                    <a:lnTo>
                      <a:pt x="1" y="4063"/>
                    </a:lnTo>
                    <a:lnTo>
                      <a:pt x="2283" y="5364"/>
                    </a:lnTo>
                    <a:lnTo>
                      <a:pt x="2283" y="130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5"/>
              <p:cNvSpPr/>
              <p:nvPr/>
            </p:nvSpPr>
            <p:spPr>
              <a:xfrm>
                <a:off x="5538725" y="26072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5"/>
              <p:cNvSpPr/>
              <p:nvPr/>
            </p:nvSpPr>
            <p:spPr>
              <a:xfrm>
                <a:off x="5538725" y="25696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5"/>
              <p:cNvSpPr/>
              <p:nvPr/>
            </p:nvSpPr>
            <p:spPr>
              <a:xfrm>
                <a:off x="5538725" y="253195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5"/>
              <p:cNvSpPr/>
              <p:nvPr/>
            </p:nvSpPr>
            <p:spPr>
              <a:xfrm>
                <a:off x="5538725" y="249427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5"/>
              <p:cNvSpPr/>
              <p:nvPr/>
            </p:nvSpPr>
            <p:spPr>
              <a:xfrm>
                <a:off x="5538725" y="245662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5"/>
              <p:cNvSpPr/>
              <p:nvPr/>
            </p:nvSpPr>
            <p:spPr>
              <a:xfrm>
                <a:off x="5538725" y="241895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5"/>
              <p:cNvSpPr/>
              <p:nvPr/>
            </p:nvSpPr>
            <p:spPr>
              <a:xfrm>
                <a:off x="5538725" y="238130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5"/>
              <p:cNvSpPr/>
              <p:nvPr/>
            </p:nvSpPr>
            <p:spPr>
              <a:xfrm>
                <a:off x="5538725" y="23436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5"/>
              <p:cNvSpPr/>
              <p:nvPr/>
            </p:nvSpPr>
            <p:spPr>
              <a:xfrm>
                <a:off x="5637450" y="2487425"/>
                <a:ext cx="57075" cy="218575"/>
              </a:xfrm>
              <a:custGeom>
                <a:avLst/>
                <a:gdLst/>
                <a:ahLst/>
                <a:cxnLst/>
                <a:rect l="l" t="t" r="r" b="b"/>
                <a:pathLst>
                  <a:path w="2283" h="8743" extrusionOk="0">
                    <a:moveTo>
                      <a:pt x="0" y="1"/>
                    </a:moveTo>
                    <a:lnTo>
                      <a:pt x="0" y="7442"/>
                    </a:lnTo>
                    <a:lnTo>
                      <a:pt x="2283" y="8743"/>
                    </a:lnTo>
                    <a:lnTo>
                      <a:pt x="2283" y="130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5"/>
              <p:cNvSpPr/>
              <p:nvPr/>
            </p:nvSpPr>
            <p:spPr>
              <a:xfrm>
                <a:off x="5707625" y="2553050"/>
                <a:ext cx="57100" cy="194050"/>
              </a:xfrm>
              <a:custGeom>
                <a:avLst/>
                <a:gdLst/>
                <a:ahLst/>
                <a:cxnLst/>
                <a:rect l="l" t="t" r="r" b="b"/>
                <a:pathLst>
                  <a:path w="2284" h="7762" extrusionOk="0">
                    <a:moveTo>
                      <a:pt x="1" y="1"/>
                    </a:moveTo>
                    <a:lnTo>
                      <a:pt x="1" y="6437"/>
                    </a:lnTo>
                    <a:lnTo>
                      <a:pt x="2283" y="7761"/>
                    </a:lnTo>
                    <a:lnTo>
                      <a:pt x="2283" y="13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5"/>
              <p:cNvSpPr/>
              <p:nvPr/>
            </p:nvSpPr>
            <p:spPr>
              <a:xfrm>
                <a:off x="5777825" y="2496575"/>
                <a:ext cx="57075" cy="291025"/>
              </a:xfrm>
              <a:custGeom>
                <a:avLst/>
                <a:gdLst/>
                <a:ahLst/>
                <a:cxnLst/>
                <a:rect l="l" t="t" r="r" b="b"/>
                <a:pathLst>
                  <a:path w="2283" h="11641" extrusionOk="0">
                    <a:moveTo>
                      <a:pt x="0" y="0"/>
                    </a:moveTo>
                    <a:lnTo>
                      <a:pt x="0" y="10340"/>
                    </a:lnTo>
                    <a:lnTo>
                      <a:pt x="2283" y="11641"/>
                    </a:lnTo>
                    <a:lnTo>
                      <a:pt x="2283" y="130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5"/>
              <p:cNvSpPr/>
              <p:nvPr/>
            </p:nvSpPr>
            <p:spPr>
              <a:xfrm>
                <a:off x="5051975" y="1818075"/>
                <a:ext cx="376625" cy="666525"/>
              </a:xfrm>
              <a:custGeom>
                <a:avLst/>
                <a:gdLst/>
                <a:ahLst/>
                <a:cxnLst/>
                <a:rect l="l" t="t" r="r" b="b"/>
                <a:pathLst>
                  <a:path w="15065" h="26661" extrusionOk="0">
                    <a:moveTo>
                      <a:pt x="0" y="1"/>
                    </a:moveTo>
                    <a:lnTo>
                      <a:pt x="0" y="17941"/>
                    </a:lnTo>
                    <a:lnTo>
                      <a:pt x="15065" y="26661"/>
                    </a:lnTo>
                    <a:lnTo>
                      <a:pt x="15065" y="865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p:nvPr/>
            </p:nvSpPr>
            <p:spPr>
              <a:xfrm>
                <a:off x="5428575" y="2017225"/>
                <a:ext cx="28575" cy="467375"/>
              </a:xfrm>
              <a:custGeom>
                <a:avLst/>
                <a:gdLst/>
                <a:ahLst/>
                <a:cxnLst/>
                <a:rect l="l" t="t" r="r" b="b"/>
                <a:pathLst>
                  <a:path w="1143" h="18695" extrusionOk="0">
                    <a:moveTo>
                      <a:pt x="1142" y="1"/>
                    </a:moveTo>
                    <a:lnTo>
                      <a:pt x="1" y="686"/>
                    </a:lnTo>
                    <a:lnTo>
                      <a:pt x="1" y="18695"/>
                    </a:lnTo>
                    <a:lnTo>
                      <a:pt x="1142" y="18010"/>
                    </a:lnTo>
                    <a:lnTo>
                      <a:pt x="1142"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5"/>
              <p:cNvSpPr/>
              <p:nvPr/>
            </p:nvSpPr>
            <p:spPr>
              <a:xfrm>
                <a:off x="5051975" y="1801525"/>
                <a:ext cx="405175" cy="232850"/>
              </a:xfrm>
              <a:custGeom>
                <a:avLst/>
                <a:gdLst/>
                <a:ahLst/>
                <a:cxnLst/>
                <a:rect l="l" t="t" r="r" b="b"/>
                <a:pathLst>
                  <a:path w="16207" h="9314" extrusionOk="0">
                    <a:moveTo>
                      <a:pt x="1164" y="1"/>
                    </a:moveTo>
                    <a:lnTo>
                      <a:pt x="0" y="663"/>
                    </a:lnTo>
                    <a:lnTo>
                      <a:pt x="15065" y="9314"/>
                    </a:lnTo>
                    <a:lnTo>
                      <a:pt x="16206" y="8629"/>
                    </a:lnTo>
                    <a:lnTo>
                      <a:pt x="11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5"/>
              <p:cNvSpPr/>
              <p:nvPr/>
            </p:nvSpPr>
            <p:spPr>
              <a:xfrm>
                <a:off x="5083925" y="1874000"/>
                <a:ext cx="313300" cy="554100"/>
              </a:xfrm>
              <a:custGeom>
                <a:avLst/>
                <a:gdLst/>
                <a:ahLst/>
                <a:cxnLst/>
                <a:rect l="l" t="t" r="r" b="b"/>
                <a:pathLst>
                  <a:path w="12532" h="22164" extrusionOk="0">
                    <a:moveTo>
                      <a:pt x="1" y="1"/>
                    </a:moveTo>
                    <a:lnTo>
                      <a:pt x="1" y="14928"/>
                    </a:lnTo>
                    <a:lnTo>
                      <a:pt x="12532" y="22164"/>
                    </a:lnTo>
                    <a:lnTo>
                      <a:pt x="12532" y="72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5"/>
              <p:cNvSpPr/>
              <p:nvPr/>
            </p:nvSpPr>
            <p:spPr>
              <a:xfrm>
                <a:off x="5078225" y="22038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5"/>
              <p:cNvSpPr/>
              <p:nvPr/>
            </p:nvSpPr>
            <p:spPr>
              <a:xfrm>
                <a:off x="5078225" y="21661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5"/>
              <p:cNvSpPr/>
              <p:nvPr/>
            </p:nvSpPr>
            <p:spPr>
              <a:xfrm>
                <a:off x="5078225" y="21285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5"/>
              <p:cNvSpPr/>
              <p:nvPr/>
            </p:nvSpPr>
            <p:spPr>
              <a:xfrm>
                <a:off x="5078225" y="2090850"/>
                <a:ext cx="17700" cy="20550"/>
              </a:xfrm>
              <a:custGeom>
                <a:avLst/>
                <a:gdLst/>
                <a:ahLst/>
                <a:cxnLst/>
                <a:rect l="l" t="t" r="r" b="b"/>
                <a:pathLst>
                  <a:path w="708" h="822" extrusionOk="0">
                    <a:moveTo>
                      <a:pt x="0" y="0"/>
                    </a:moveTo>
                    <a:lnTo>
                      <a:pt x="0" y="388"/>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5"/>
              <p:cNvSpPr/>
              <p:nvPr/>
            </p:nvSpPr>
            <p:spPr>
              <a:xfrm>
                <a:off x="5078225" y="2053175"/>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5078225" y="2015525"/>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5"/>
              <p:cNvSpPr/>
              <p:nvPr/>
            </p:nvSpPr>
            <p:spPr>
              <a:xfrm>
                <a:off x="5078225" y="1977850"/>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5"/>
              <p:cNvSpPr/>
              <p:nvPr/>
            </p:nvSpPr>
            <p:spPr>
              <a:xfrm>
                <a:off x="5078225" y="1940200"/>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5"/>
              <p:cNvSpPr/>
              <p:nvPr/>
            </p:nvSpPr>
            <p:spPr>
              <a:xfrm>
                <a:off x="5511325" y="3113425"/>
                <a:ext cx="231700" cy="133550"/>
              </a:xfrm>
              <a:custGeom>
                <a:avLst/>
                <a:gdLst/>
                <a:ahLst/>
                <a:cxnLst/>
                <a:rect l="l" t="t" r="r" b="b"/>
                <a:pathLst>
                  <a:path w="9268" h="5342" extrusionOk="0">
                    <a:moveTo>
                      <a:pt x="4703" y="0"/>
                    </a:moveTo>
                    <a:lnTo>
                      <a:pt x="1" y="2716"/>
                    </a:lnTo>
                    <a:lnTo>
                      <a:pt x="4543" y="5341"/>
                    </a:lnTo>
                    <a:lnTo>
                      <a:pt x="9268" y="2648"/>
                    </a:lnTo>
                    <a:lnTo>
                      <a:pt x="4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5"/>
              <p:cNvSpPr/>
              <p:nvPr/>
            </p:nvSpPr>
            <p:spPr>
              <a:xfrm>
                <a:off x="5624875" y="3179600"/>
                <a:ext cx="118150" cy="199750"/>
              </a:xfrm>
              <a:custGeom>
                <a:avLst/>
                <a:gdLst/>
                <a:ahLst/>
                <a:cxnLst/>
                <a:rect l="l" t="t" r="r" b="b"/>
                <a:pathLst>
                  <a:path w="4726" h="7990" extrusionOk="0">
                    <a:moveTo>
                      <a:pt x="4726" y="1"/>
                    </a:moveTo>
                    <a:lnTo>
                      <a:pt x="1" y="2694"/>
                    </a:lnTo>
                    <a:lnTo>
                      <a:pt x="1" y="7990"/>
                    </a:lnTo>
                    <a:lnTo>
                      <a:pt x="4726" y="5274"/>
                    </a:lnTo>
                    <a:lnTo>
                      <a:pt x="4726"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5"/>
              <p:cNvSpPr/>
              <p:nvPr/>
            </p:nvSpPr>
            <p:spPr>
              <a:xfrm>
                <a:off x="5122725" y="2107350"/>
                <a:ext cx="241400" cy="162175"/>
              </a:xfrm>
              <a:custGeom>
                <a:avLst/>
                <a:gdLst/>
                <a:ahLst/>
                <a:cxnLst/>
                <a:rect l="l" t="t" r="r" b="b"/>
                <a:pathLst>
                  <a:path w="9656" h="6487" extrusionOk="0">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5"/>
              <p:cNvSpPr/>
              <p:nvPr/>
            </p:nvSpPr>
            <p:spPr>
              <a:xfrm>
                <a:off x="5178650" y="3121400"/>
                <a:ext cx="152375" cy="103325"/>
              </a:xfrm>
              <a:custGeom>
                <a:avLst/>
                <a:gdLst/>
                <a:ahLst/>
                <a:cxnLst/>
                <a:rect l="l" t="t" r="r" b="b"/>
                <a:pathLst>
                  <a:path w="6095"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a:off x="5002900" y="3019825"/>
                <a:ext cx="152950" cy="103325"/>
              </a:xfrm>
              <a:custGeom>
                <a:avLst/>
                <a:gdLst/>
                <a:ahLst/>
                <a:cxnLst/>
                <a:rect l="l" t="t" r="r" b="b"/>
                <a:pathLst>
                  <a:path w="6118" h="4133" extrusionOk="0">
                    <a:moveTo>
                      <a:pt x="0" y="1"/>
                    </a:moveTo>
                    <a:lnTo>
                      <a:pt x="0" y="594"/>
                    </a:lnTo>
                    <a:lnTo>
                      <a:pt x="6117" y="4132"/>
                    </a:lnTo>
                    <a:lnTo>
                      <a:pt x="6117"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5"/>
              <p:cNvSpPr/>
              <p:nvPr/>
            </p:nvSpPr>
            <p:spPr>
              <a:xfrm>
                <a:off x="5002900" y="3044950"/>
                <a:ext cx="152950" cy="103300"/>
              </a:xfrm>
              <a:custGeom>
                <a:avLst/>
                <a:gdLst/>
                <a:ahLst/>
                <a:cxnLst/>
                <a:rect l="l" t="t" r="r" b="b"/>
                <a:pathLst>
                  <a:path w="6118" h="4132" extrusionOk="0">
                    <a:moveTo>
                      <a:pt x="0" y="0"/>
                    </a:moveTo>
                    <a:lnTo>
                      <a:pt x="0" y="594"/>
                    </a:lnTo>
                    <a:lnTo>
                      <a:pt x="6117" y="4131"/>
                    </a:lnTo>
                    <a:lnTo>
                      <a:pt x="6117"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5"/>
              <p:cNvSpPr/>
              <p:nvPr/>
            </p:nvSpPr>
            <p:spPr>
              <a:xfrm>
                <a:off x="4827700" y="2918250"/>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5"/>
              <p:cNvSpPr/>
              <p:nvPr/>
            </p:nvSpPr>
            <p:spPr>
              <a:xfrm>
                <a:off x="4827700" y="2943375"/>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5"/>
              <p:cNvSpPr/>
              <p:nvPr/>
            </p:nvSpPr>
            <p:spPr>
              <a:xfrm>
                <a:off x="4651950" y="2816675"/>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5"/>
              <p:cNvSpPr/>
              <p:nvPr/>
            </p:nvSpPr>
            <p:spPr>
              <a:xfrm>
                <a:off x="4651950" y="2841800"/>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5"/>
              <p:cNvSpPr/>
              <p:nvPr/>
            </p:nvSpPr>
            <p:spPr>
              <a:xfrm>
                <a:off x="4609150" y="2221525"/>
                <a:ext cx="721875" cy="950700"/>
              </a:xfrm>
              <a:custGeom>
                <a:avLst/>
                <a:gdLst/>
                <a:ahLst/>
                <a:cxnLst/>
                <a:rect l="l" t="t" r="r" b="b"/>
                <a:pathLst>
                  <a:path w="28875" h="38028" extrusionOk="0">
                    <a:moveTo>
                      <a:pt x="1" y="0"/>
                    </a:moveTo>
                    <a:lnTo>
                      <a:pt x="1" y="21205"/>
                    </a:lnTo>
                    <a:lnTo>
                      <a:pt x="28875" y="38027"/>
                    </a:lnTo>
                    <a:lnTo>
                      <a:pt x="28875" y="1675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5"/>
              <p:cNvSpPr/>
              <p:nvPr/>
            </p:nvSpPr>
            <p:spPr>
              <a:xfrm>
                <a:off x="4626850" y="27219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5"/>
              <p:cNvSpPr/>
              <p:nvPr/>
            </p:nvSpPr>
            <p:spPr>
              <a:xfrm>
                <a:off x="4626850" y="26597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5"/>
              <p:cNvSpPr/>
              <p:nvPr/>
            </p:nvSpPr>
            <p:spPr>
              <a:xfrm>
                <a:off x="4626850" y="2597575"/>
                <a:ext cx="681350" cy="402875"/>
              </a:xfrm>
              <a:custGeom>
                <a:avLst/>
                <a:gdLst/>
                <a:ahLst/>
                <a:cxnLst/>
                <a:rect l="l" t="t" r="r" b="b"/>
                <a:pathLst>
                  <a:path w="27254" h="16115" extrusionOk="0">
                    <a:moveTo>
                      <a:pt x="0" y="0"/>
                    </a:moveTo>
                    <a:lnTo>
                      <a:pt x="0" y="251"/>
                    </a:lnTo>
                    <a:lnTo>
                      <a:pt x="27254" y="16115"/>
                    </a:lnTo>
                    <a:lnTo>
                      <a:pt x="27254" y="15886"/>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5"/>
              <p:cNvSpPr/>
              <p:nvPr/>
            </p:nvSpPr>
            <p:spPr>
              <a:xfrm>
                <a:off x="4626850" y="2535925"/>
                <a:ext cx="681350" cy="402325"/>
              </a:xfrm>
              <a:custGeom>
                <a:avLst/>
                <a:gdLst/>
                <a:ahLst/>
                <a:cxnLst/>
                <a:rect l="l" t="t" r="r" b="b"/>
                <a:pathLst>
                  <a:path w="27254" h="16093" extrusionOk="0">
                    <a:moveTo>
                      <a:pt x="0" y="1"/>
                    </a:moveTo>
                    <a:lnTo>
                      <a:pt x="0" y="229"/>
                    </a:lnTo>
                    <a:lnTo>
                      <a:pt x="27254" y="16093"/>
                    </a:lnTo>
                    <a:lnTo>
                      <a:pt x="27254" y="1586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5"/>
              <p:cNvSpPr/>
              <p:nvPr/>
            </p:nvSpPr>
            <p:spPr>
              <a:xfrm>
                <a:off x="4626850" y="24737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5"/>
              <p:cNvSpPr/>
              <p:nvPr/>
            </p:nvSpPr>
            <p:spPr>
              <a:xfrm>
                <a:off x="4626850" y="24115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5"/>
              <p:cNvSpPr/>
              <p:nvPr/>
            </p:nvSpPr>
            <p:spPr>
              <a:xfrm>
                <a:off x="4626850" y="23493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5"/>
              <p:cNvSpPr/>
              <p:nvPr/>
            </p:nvSpPr>
            <p:spPr>
              <a:xfrm>
                <a:off x="4692475" y="2328800"/>
                <a:ext cx="5150" cy="434850"/>
              </a:xfrm>
              <a:custGeom>
                <a:avLst/>
                <a:gdLst/>
                <a:ahLst/>
                <a:cxnLst/>
                <a:rect l="l" t="t" r="r" b="b"/>
                <a:pathLst>
                  <a:path w="206" h="17394" extrusionOk="0">
                    <a:moveTo>
                      <a:pt x="0" y="0"/>
                    </a:moveTo>
                    <a:lnTo>
                      <a:pt x="0" y="17256"/>
                    </a:lnTo>
                    <a:lnTo>
                      <a:pt x="206" y="17393"/>
                    </a:lnTo>
                    <a:lnTo>
                      <a:pt x="206" y="115"/>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5"/>
              <p:cNvSpPr/>
              <p:nvPr/>
            </p:nvSpPr>
            <p:spPr>
              <a:xfrm>
                <a:off x="4758100" y="2367025"/>
                <a:ext cx="5150" cy="434850"/>
              </a:xfrm>
              <a:custGeom>
                <a:avLst/>
                <a:gdLst/>
                <a:ahLst/>
                <a:cxnLst/>
                <a:rect l="l" t="t" r="r" b="b"/>
                <a:pathLst>
                  <a:path w="206" h="17394" extrusionOk="0">
                    <a:moveTo>
                      <a:pt x="0" y="1"/>
                    </a:moveTo>
                    <a:lnTo>
                      <a:pt x="0" y="17257"/>
                    </a:lnTo>
                    <a:lnTo>
                      <a:pt x="206" y="17394"/>
                    </a:lnTo>
                    <a:lnTo>
                      <a:pt x="206" y="11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5"/>
              <p:cNvSpPr/>
              <p:nvPr/>
            </p:nvSpPr>
            <p:spPr>
              <a:xfrm>
                <a:off x="4823150" y="2405250"/>
                <a:ext cx="5725" cy="434850"/>
              </a:xfrm>
              <a:custGeom>
                <a:avLst/>
                <a:gdLst/>
                <a:ahLst/>
                <a:cxnLst/>
                <a:rect l="l" t="t" r="r" b="b"/>
                <a:pathLst>
                  <a:path w="229" h="17394" extrusionOk="0">
                    <a:moveTo>
                      <a:pt x="0" y="1"/>
                    </a:moveTo>
                    <a:lnTo>
                      <a:pt x="0" y="17280"/>
                    </a:lnTo>
                    <a:lnTo>
                      <a:pt x="229" y="17394"/>
                    </a:lnTo>
                    <a:lnTo>
                      <a:pt x="229"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5"/>
              <p:cNvSpPr/>
              <p:nvPr/>
            </p:nvSpPr>
            <p:spPr>
              <a:xfrm>
                <a:off x="4888775" y="2443500"/>
                <a:ext cx="5725" cy="434850"/>
              </a:xfrm>
              <a:custGeom>
                <a:avLst/>
                <a:gdLst/>
                <a:ahLst/>
                <a:cxnLst/>
                <a:rect l="l" t="t" r="r" b="b"/>
                <a:pathLst>
                  <a:path w="229" h="17394" extrusionOk="0">
                    <a:moveTo>
                      <a:pt x="0" y="0"/>
                    </a:moveTo>
                    <a:lnTo>
                      <a:pt x="0" y="17279"/>
                    </a:lnTo>
                    <a:lnTo>
                      <a:pt x="229" y="17393"/>
                    </a:lnTo>
                    <a:lnTo>
                      <a:pt x="229" y="137"/>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5"/>
              <p:cNvSpPr/>
              <p:nvPr/>
            </p:nvSpPr>
            <p:spPr>
              <a:xfrm>
                <a:off x="4954400" y="2481725"/>
                <a:ext cx="5725" cy="434850"/>
              </a:xfrm>
              <a:custGeom>
                <a:avLst/>
                <a:gdLst/>
                <a:ahLst/>
                <a:cxnLst/>
                <a:rect l="l" t="t" r="r" b="b"/>
                <a:pathLst>
                  <a:path w="229" h="17394" extrusionOk="0">
                    <a:moveTo>
                      <a:pt x="0" y="1"/>
                    </a:moveTo>
                    <a:lnTo>
                      <a:pt x="0" y="17279"/>
                    </a:lnTo>
                    <a:lnTo>
                      <a:pt x="228" y="17393"/>
                    </a:lnTo>
                    <a:lnTo>
                      <a:pt x="228"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5"/>
              <p:cNvSpPr/>
              <p:nvPr/>
            </p:nvSpPr>
            <p:spPr>
              <a:xfrm>
                <a:off x="5020025" y="2519950"/>
                <a:ext cx="5150" cy="434850"/>
              </a:xfrm>
              <a:custGeom>
                <a:avLst/>
                <a:gdLst/>
                <a:ahLst/>
                <a:cxnLst/>
                <a:rect l="l" t="t" r="r" b="b"/>
                <a:pathLst>
                  <a:path w="206" h="17394" extrusionOk="0">
                    <a:moveTo>
                      <a:pt x="0" y="1"/>
                    </a:moveTo>
                    <a:lnTo>
                      <a:pt x="0" y="17280"/>
                    </a:lnTo>
                    <a:lnTo>
                      <a:pt x="205" y="17394"/>
                    </a:lnTo>
                    <a:lnTo>
                      <a:pt x="205"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5"/>
              <p:cNvSpPr/>
              <p:nvPr/>
            </p:nvSpPr>
            <p:spPr>
              <a:xfrm>
                <a:off x="5085625" y="2558200"/>
                <a:ext cx="5175" cy="434825"/>
              </a:xfrm>
              <a:custGeom>
                <a:avLst/>
                <a:gdLst/>
                <a:ahLst/>
                <a:cxnLst/>
                <a:rect l="l" t="t" r="r" b="b"/>
                <a:pathLst>
                  <a:path w="207" h="17393" extrusionOk="0">
                    <a:moveTo>
                      <a:pt x="1" y="0"/>
                    </a:moveTo>
                    <a:lnTo>
                      <a:pt x="1" y="17279"/>
                    </a:lnTo>
                    <a:lnTo>
                      <a:pt x="206" y="17393"/>
                    </a:lnTo>
                    <a:lnTo>
                      <a:pt x="206" y="137"/>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5"/>
              <p:cNvSpPr/>
              <p:nvPr/>
            </p:nvSpPr>
            <p:spPr>
              <a:xfrm>
                <a:off x="5151250" y="2597000"/>
                <a:ext cx="5175" cy="434275"/>
              </a:xfrm>
              <a:custGeom>
                <a:avLst/>
                <a:gdLst/>
                <a:ahLst/>
                <a:cxnLst/>
                <a:rect l="l" t="t" r="r" b="b"/>
                <a:pathLst>
                  <a:path w="207" h="17371" extrusionOk="0">
                    <a:moveTo>
                      <a:pt x="1" y="0"/>
                    </a:moveTo>
                    <a:lnTo>
                      <a:pt x="1" y="17256"/>
                    </a:lnTo>
                    <a:lnTo>
                      <a:pt x="206" y="17370"/>
                    </a:lnTo>
                    <a:lnTo>
                      <a:pt x="206" y="114"/>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5"/>
              <p:cNvSpPr/>
              <p:nvPr/>
            </p:nvSpPr>
            <p:spPr>
              <a:xfrm>
                <a:off x="5216875" y="2635225"/>
                <a:ext cx="5175" cy="434850"/>
              </a:xfrm>
              <a:custGeom>
                <a:avLst/>
                <a:gdLst/>
                <a:ahLst/>
                <a:cxnLst/>
                <a:rect l="l" t="t" r="r" b="b"/>
                <a:pathLst>
                  <a:path w="207" h="17394" extrusionOk="0">
                    <a:moveTo>
                      <a:pt x="1" y="1"/>
                    </a:moveTo>
                    <a:lnTo>
                      <a:pt x="1" y="17256"/>
                    </a:lnTo>
                    <a:lnTo>
                      <a:pt x="206" y="17393"/>
                    </a:lnTo>
                    <a:lnTo>
                      <a:pt x="206"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p:nvPr/>
            </p:nvSpPr>
            <p:spPr>
              <a:xfrm>
                <a:off x="5281925" y="2673450"/>
                <a:ext cx="5750" cy="434850"/>
              </a:xfrm>
              <a:custGeom>
                <a:avLst/>
                <a:gdLst/>
                <a:ahLst/>
                <a:cxnLst/>
                <a:rect l="l" t="t" r="r" b="b"/>
                <a:pathLst>
                  <a:path w="230" h="17394" extrusionOk="0">
                    <a:moveTo>
                      <a:pt x="1" y="1"/>
                    </a:moveTo>
                    <a:lnTo>
                      <a:pt x="1" y="17257"/>
                    </a:lnTo>
                    <a:lnTo>
                      <a:pt x="229" y="17394"/>
                    </a:lnTo>
                    <a:lnTo>
                      <a:pt x="229"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5"/>
              <p:cNvSpPr/>
              <p:nvPr/>
            </p:nvSpPr>
            <p:spPr>
              <a:xfrm>
                <a:off x="4747250" y="2660950"/>
                <a:ext cx="26850" cy="34175"/>
              </a:xfrm>
              <a:custGeom>
                <a:avLst/>
                <a:gdLst/>
                <a:ahLst/>
                <a:cxnLst/>
                <a:rect l="l" t="t" r="r" b="b"/>
                <a:pathLst>
                  <a:path w="1074" h="1367" extrusionOk="0">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5"/>
              <p:cNvSpPr/>
              <p:nvPr/>
            </p:nvSpPr>
            <p:spPr>
              <a:xfrm>
                <a:off x="4747250" y="2597825"/>
                <a:ext cx="26850" cy="34325"/>
              </a:xfrm>
              <a:custGeom>
                <a:avLst/>
                <a:gdLst/>
                <a:ahLst/>
                <a:cxnLst/>
                <a:rect l="l" t="t" r="r" b="b"/>
                <a:pathLst>
                  <a:path w="1074" h="1373" extrusionOk="0">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5"/>
              <p:cNvSpPr/>
              <p:nvPr/>
            </p:nvSpPr>
            <p:spPr>
              <a:xfrm>
                <a:off x="4878500" y="2739900"/>
                <a:ext cx="26275" cy="34325"/>
              </a:xfrm>
              <a:custGeom>
                <a:avLst/>
                <a:gdLst/>
                <a:ahLst/>
                <a:cxnLst/>
                <a:rect l="l" t="t" r="r" b="b"/>
                <a:pathLst>
                  <a:path w="1051" h="1373" extrusionOk="0">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5"/>
              <p:cNvSpPr/>
              <p:nvPr/>
            </p:nvSpPr>
            <p:spPr>
              <a:xfrm>
                <a:off x="4944125" y="2651250"/>
                <a:ext cx="26275" cy="34275"/>
              </a:xfrm>
              <a:custGeom>
                <a:avLst/>
                <a:gdLst/>
                <a:ahLst/>
                <a:cxnLst/>
                <a:rect l="l" t="t" r="r" b="b"/>
                <a:pathLst>
                  <a:path w="1051" h="1371" extrusionOk="0">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5"/>
              <p:cNvSpPr/>
              <p:nvPr/>
            </p:nvSpPr>
            <p:spPr>
              <a:xfrm>
                <a:off x="5008600" y="2626725"/>
                <a:ext cx="26850" cy="34175"/>
              </a:xfrm>
              <a:custGeom>
                <a:avLst/>
                <a:gdLst/>
                <a:ahLst/>
                <a:cxnLst/>
                <a:rect l="l" t="t" r="r" b="b"/>
                <a:pathLst>
                  <a:path w="1074" h="1367" extrusionOk="0">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5"/>
              <p:cNvSpPr/>
              <p:nvPr/>
            </p:nvSpPr>
            <p:spPr>
              <a:xfrm>
                <a:off x="5140425" y="2766525"/>
                <a:ext cx="26825" cy="34275"/>
              </a:xfrm>
              <a:custGeom>
                <a:avLst/>
                <a:gdLst/>
                <a:ahLst/>
                <a:cxnLst/>
                <a:rect l="l" t="t" r="r" b="b"/>
                <a:pathLst>
                  <a:path w="1073" h="1371" extrusionOk="0">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5"/>
              <p:cNvSpPr/>
              <p:nvPr/>
            </p:nvSpPr>
            <p:spPr>
              <a:xfrm>
                <a:off x="5074800" y="2852900"/>
                <a:ext cx="26850" cy="34325"/>
              </a:xfrm>
              <a:custGeom>
                <a:avLst/>
                <a:gdLst/>
                <a:ahLst/>
                <a:cxnLst/>
                <a:rect l="l" t="t" r="r" b="b"/>
                <a:pathLst>
                  <a:path w="1074" h="1373" extrusionOk="0">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5"/>
              <p:cNvSpPr/>
              <p:nvPr/>
            </p:nvSpPr>
            <p:spPr>
              <a:xfrm>
                <a:off x="5206050" y="2737625"/>
                <a:ext cx="26825" cy="34325"/>
              </a:xfrm>
              <a:custGeom>
                <a:avLst/>
                <a:gdLst/>
                <a:ahLst/>
                <a:cxnLst/>
                <a:rect l="l" t="t" r="r" b="b"/>
                <a:pathLst>
                  <a:path w="1073" h="1373" extrusionOk="0">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5"/>
              <p:cNvSpPr/>
              <p:nvPr/>
            </p:nvSpPr>
            <p:spPr>
              <a:xfrm>
                <a:off x="4812875" y="2734575"/>
                <a:ext cx="26850" cy="34525"/>
              </a:xfrm>
              <a:custGeom>
                <a:avLst/>
                <a:gdLst/>
                <a:ahLst/>
                <a:cxnLst/>
                <a:rect l="l" t="t" r="r" b="b"/>
                <a:pathLst>
                  <a:path w="1074" h="1381" extrusionOk="0">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5"/>
              <p:cNvSpPr/>
              <p:nvPr/>
            </p:nvSpPr>
            <p:spPr>
              <a:xfrm>
                <a:off x="4878500" y="2678075"/>
                <a:ext cx="26275" cy="34175"/>
              </a:xfrm>
              <a:custGeom>
                <a:avLst/>
                <a:gdLst/>
                <a:ahLst/>
                <a:cxnLst/>
                <a:rect l="l" t="t" r="r" b="b"/>
                <a:pathLst>
                  <a:path w="1051" h="1367" extrusionOk="0">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5"/>
              <p:cNvSpPr/>
              <p:nvPr/>
            </p:nvSpPr>
            <p:spPr>
              <a:xfrm>
                <a:off x="5008600" y="2784775"/>
                <a:ext cx="26850" cy="34175"/>
              </a:xfrm>
              <a:custGeom>
                <a:avLst/>
                <a:gdLst/>
                <a:ahLst/>
                <a:cxnLst/>
                <a:rect l="l" t="t" r="r" b="b"/>
                <a:pathLst>
                  <a:path w="1074" h="1367" extrusionOk="0">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5"/>
              <p:cNvSpPr/>
              <p:nvPr/>
            </p:nvSpPr>
            <p:spPr>
              <a:xfrm>
                <a:off x="5074800" y="2708200"/>
                <a:ext cx="26850" cy="34275"/>
              </a:xfrm>
              <a:custGeom>
                <a:avLst/>
                <a:gdLst/>
                <a:ahLst/>
                <a:cxnLst/>
                <a:rect l="l" t="t" r="r" b="b"/>
                <a:pathLst>
                  <a:path w="1074" h="1371" extrusionOk="0">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5"/>
              <p:cNvSpPr/>
              <p:nvPr/>
            </p:nvSpPr>
            <p:spPr>
              <a:xfrm>
                <a:off x="5206050" y="2682075"/>
                <a:ext cx="26825" cy="34525"/>
              </a:xfrm>
              <a:custGeom>
                <a:avLst/>
                <a:gdLst/>
                <a:ahLst/>
                <a:cxnLst/>
                <a:rect l="l" t="t" r="r" b="b"/>
                <a:pathLst>
                  <a:path w="1073" h="1381" extrusionOk="0">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5"/>
              <p:cNvSpPr/>
              <p:nvPr/>
            </p:nvSpPr>
            <p:spPr>
              <a:xfrm>
                <a:off x="4694175" y="2675175"/>
                <a:ext cx="525575" cy="130125"/>
              </a:xfrm>
              <a:custGeom>
                <a:avLst/>
                <a:gdLst/>
                <a:ahLst/>
                <a:cxnLst/>
                <a:rect l="l" t="t" r="r" b="b"/>
                <a:pathLst>
                  <a:path w="21023" h="5205" extrusionOk="0">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5"/>
              <p:cNvSpPr/>
              <p:nvPr/>
            </p:nvSpPr>
            <p:spPr>
              <a:xfrm>
                <a:off x="4690750" y="2610700"/>
                <a:ext cx="529575" cy="265350"/>
              </a:xfrm>
              <a:custGeom>
                <a:avLst/>
                <a:gdLst/>
                <a:ahLst/>
                <a:cxnLst/>
                <a:rect l="l" t="t" r="r" b="b"/>
                <a:pathLst>
                  <a:path w="21183" h="10614" extrusionOk="0">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4681625" y="2686275"/>
                <a:ext cx="26850" cy="34325"/>
              </a:xfrm>
              <a:custGeom>
                <a:avLst/>
                <a:gdLst/>
                <a:ahLst/>
                <a:cxnLst/>
                <a:rect l="l" t="t" r="r" b="b"/>
                <a:pathLst>
                  <a:path w="1074" h="1373" extrusionOk="0">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5762975" y="2798075"/>
                <a:ext cx="67075" cy="83700"/>
              </a:xfrm>
              <a:custGeom>
                <a:avLst/>
                <a:gdLst/>
                <a:ahLst/>
                <a:cxnLst/>
                <a:rect l="l" t="t" r="r" b="b"/>
                <a:pathLst>
                  <a:path w="2683" h="3348" extrusionOk="0">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5430875" y="3545250"/>
                <a:ext cx="140975" cy="64000"/>
              </a:xfrm>
              <a:custGeom>
                <a:avLst/>
                <a:gdLst/>
                <a:ahLst/>
                <a:cxnLst/>
                <a:rect l="l" t="t" r="r" b="b"/>
                <a:pathLst>
                  <a:path w="5639" h="2560" extrusionOk="0">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5"/>
              <p:cNvSpPr/>
              <p:nvPr/>
            </p:nvSpPr>
            <p:spPr>
              <a:xfrm>
                <a:off x="5497075" y="3563525"/>
                <a:ext cx="140400" cy="62350"/>
              </a:xfrm>
              <a:custGeom>
                <a:avLst/>
                <a:gdLst/>
                <a:ahLst/>
                <a:cxnLst/>
                <a:rect l="l" t="t" r="r" b="b"/>
                <a:pathLst>
                  <a:path w="5616" h="2494" extrusionOk="0">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5"/>
              <p:cNvSpPr/>
              <p:nvPr/>
            </p:nvSpPr>
            <p:spPr>
              <a:xfrm>
                <a:off x="5429150" y="3174475"/>
                <a:ext cx="89625" cy="394000"/>
              </a:xfrm>
              <a:custGeom>
                <a:avLst/>
                <a:gdLst/>
                <a:ahLst/>
                <a:cxnLst/>
                <a:rect l="l" t="t" r="r" b="b"/>
                <a:pathLst>
                  <a:path w="3585" h="15760" extrusionOk="0">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5491925" y="3178475"/>
                <a:ext cx="91900" cy="407575"/>
              </a:xfrm>
              <a:custGeom>
                <a:avLst/>
                <a:gdLst/>
                <a:ahLst/>
                <a:cxnLst/>
                <a:rect l="l" t="t" r="r" b="b"/>
                <a:pathLst>
                  <a:path w="3676" h="16303" extrusionOk="0">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5382925" y="2901150"/>
                <a:ext cx="57675" cy="174050"/>
              </a:xfrm>
              <a:custGeom>
                <a:avLst/>
                <a:gdLst/>
                <a:ahLst/>
                <a:cxnLst/>
                <a:rect l="l" t="t" r="r" b="b"/>
                <a:pathLst>
                  <a:path w="2307" h="6962" extrusionOk="0">
                    <a:moveTo>
                      <a:pt x="1188" y="0"/>
                    </a:moveTo>
                    <a:cubicBezTo>
                      <a:pt x="1188" y="0"/>
                      <a:pt x="1" y="3698"/>
                      <a:pt x="252" y="5638"/>
                    </a:cubicBezTo>
                    <a:cubicBezTo>
                      <a:pt x="252" y="5638"/>
                      <a:pt x="1211" y="6460"/>
                      <a:pt x="2306" y="6962"/>
                    </a:cubicBezTo>
                    <a:lnTo>
                      <a:pt x="118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5469100" y="2751625"/>
                <a:ext cx="104450" cy="128425"/>
              </a:xfrm>
              <a:custGeom>
                <a:avLst/>
                <a:gdLst/>
                <a:ahLst/>
                <a:cxnLst/>
                <a:rect l="l" t="t" r="r" b="b"/>
                <a:pathLst>
                  <a:path w="4178" h="5137" extrusionOk="0">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5"/>
              <p:cNvSpPr/>
              <p:nvPr/>
            </p:nvSpPr>
            <p:spPr>
              <a:xfrm>
                <a:off x="5412600" y="2865675"/>
                <a:ext cx="196325" cy="338300"/>
              </a:xfrm>
              <a:custGeom>
                <a:avLst/>
                <a:gdLst/>
                <a:ahLst/>
                <a:cxnLst/>
                <a:rect l="l" t="t" r="r" b="b"/>
                <a:pathLst>
                  <a:path w="7853" h="13532" extrusionOk="0">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5"/>
              <p:cNvSpPr/>
              <p:nvPr/>
            </p:nvSpPr>
            <p:spPr>
              <a:xfrm>
                <a:off x="5556975" y="2850925"/>
                <a:ext cx="238550" cy="139825"/>
              </a:xfrm>
              <a:custGeom>
                <a:avLst/>
                <a:gdLst/>
                <a:ahLst/>
                <a:cxnLst/>
                <a:rect l="l" t="t" r="r" b="b"/>
                <a:pathLst>
                  <a:path w="9542" h="5593" extrusionOk="0">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5425175" y="2747525"/>
                <a:ext cx="156375" cy="116125"/>
              </a:xfrm>
              <a:custGeom>
                <a:avLst/>
                <a:gdLst/>
                <a:ahLst/>
                <a:cxnLst/>
                <a:rect l="l" t="t" r="r" b="b"/>
                <a:pathLst>
                  <a:path w="6255" h="4645" extrusionOk="0">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55"/>
            <p:cNvSpPr/>
            <p:nvPr/>
          </p:nvSpPr>
          <p:spPr>
            <a:xfrm>
              <a:off x="4428275" y="211710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428275" y="2142200"/>
              <a:ext cx="152375" cy="103300"/>
            </a:xfrm>
            <a:custGeom>
              <a:avLst/>
              <a:gdLst/>
              <a:ahLst/>
              <a:cxnLst/>
              <a:rect l="l" t="t" r="r" b="b"/>
              <a:pathLst>
                <a:path w="6095" h="4132" extrusionOk="0">
                  <a:moveTo>
                    <a:pt x="0" y="1"/>
                  </a:moveTo>
                  <a:lnTo>
                    <a:pt x="0" y="594"/>
                  </a:lnTo>
                  <a:lnTo>
                    <a:pt x="6095" y="4132"/>
                  </a:lnTo>
                  <a:lnTo>
                    <a:pt x="6095" y="353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5"/>
            <p:cNvSpPr/>
            <p:nvPr/>
          </p:nvSpPr>
          <p:spPr>
            <a:xfrm>
              <a:off x="4428275" y="2167300"/>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5"/>
            <p:cNvSpPr/>
            <p:nvPr/>
          </p:nvSpPr>
          <p:spPr>
            <a:xfrm>
              <a:off x="4428275" y="219185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4428275" y="22169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4428275" y="22420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428275" y="2267175"/>
              <a:ext cx="152375" cy="102725"/>
            </a:xfrm>
            <a:custGeom>
              <a:avLst/>
              <a:gdLst/>
              <a:ahLst/>
              <a:cxnLst/>
              <a:rect l="l" t="t" r="r" b="b"/>
              <a:pathLst>
                <a:path w="6095" h="4109" extrusionOk="0">
                  <a:moveTo>
                    <a:pt x="0" y="0"/>
                  </a:moveTo>
                  <a:lnTo>
                    <a:pt x="0" y="594"/>
                  </a:lnTo>
                  <a:lnTo>
                    <a:pt x="6095" y="4109"/>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5"/>
            <p:cNvSpPr/>
            <p:nvPr/>
          </p:nvSpPr>
          <p:spPr>
            <a:xfrm>
              <a:off x="4428275" y="2292275"/>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5"/>
            <p:cNvSpPr/>
            <p:nvPr/>
          </p:nvSpPr>
          <p:spPr>
            <a:xfrm>
              <a:off x="4428275" y="2316825"/>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4428275" y="234192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p:nvPr/>
          </p:nvSpPr>
          <p:spPr>
            <a:xfrm>
              <a:off x="4428275" y="23670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4428275" y="2392150"/>
              <a:ext cx="152375" cy="102725"/>
            </a:xfrm>
            <a:custGeom>
              <a:avLst/>
              <a:gdLst/>
              <a:ahLst/>
              <a:cxnLst/>
              <a:rect l="l" t="t" r="r" b="b"/>
              <a:pathLst>
                <a:path w="6095" h="4109" extrusionOk="0">
                  <a:moveTo>
                    <a:pt x="0" y="0"/>
                  </a:moveTo>
                  <a:lnTo>
                    <a:pt x="0" y="593"/>
                  </a:lnTo>
                  <a:lnTo>
                    <a:pt x="6095" y="4109"/>
                  </a:lnTo>
                  <a:lnTo>
                    <a:pt x="6095" y="35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5"/>
            <p:cNvSpPr/>
            <p:nvPr/>
          </p:nvSpPr>
          <p:spPr>
            <a:xfrm>
              <a:off x="4428275" y="241667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5"/>
            <p:cNvSpPr/>
            <p:nvPr/>
          </p:nvSpPr>
          <p:spPr>
            <a:xfrm>
              <a:off x="4428275" y="244177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5"/>
            <p:cNvSpPr/>
            <p:nvPr/>
          </p:nvSpPr>
          <p:spPr>
            <a:xfrm>
              <a:off x="4428275" y="2466900"/>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5"/>
            <p:cNvSpPr/>
            <p:nvPr/>
          </p:nvSpPr>
          <p:spPr>
            <a:xfrm>
              <a:off x="4428275" y="2492000"/>
              <a:ext cx="152375" cy="102725"/>
            </a:xfrm>
            <a:custGeom>
              <a:avLst/>
              <a:gdLst/>
              <a:ahLst/>
              <a:cxnLst/>
              <a:rect l="l" t="t" r="r" b="b"/>
              <a:pathLst>
                <a:path w="6095" h="4109" extrusionOk="0">
                  <a:moveTo>
                    <a:pt x="0" y="0"/>
                  </a:moveTo>
                  <a:lnTo>
                    <a:pt x="0" y="594"/>
                  </a:lnTo>
                  <a:lnTo>
                    <a:pt x="6095" y="4109"/>
                  </a:lnTo>
                  <a:lnTo>
                    <a:pt x="6095" y="35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5"/>
            <p:cNvSpPr/>
            <p:nvPr/>
          </p:nvSpPr>
          <p:spPr>
            <a:xfrm>
              <a:off x="4428275" y="25165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4"/>
                                        </p:tgtEl>
                                        <p:attrNameLst>
                                          <p:attrName>style.visibility</p:attrName>
                                        </p:attrNameLst>
                                      </p:cBhvr>
                                      <p:to>
                                        <p:strVal val="visible"/>
                                      </p:to>
                                    </p:set>
                                    <p:anim calcmode="lin" valueType="num">
                                      <p:cBhvr additive="base">
                                        <p:cTn id="7" dur="1000"/>
                                        <p:tgtEl>
                                          <p:spTgt spid="55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6"/>
                                        </p:tgtEl>
                                        <p:attrNameLst>
                                          <p:attrName>style.visibility</p:attrName>
                                        </p:attrNameLst>
                                      </p:cBhvr>
                                      <p:to>
                                        <p:strVal val="visible"/>
                                      </p:to>
                                    </p:set>
                                    <p:animEffect transition="in" filter="fade">
                                      <p:cBhvr>
                                        <p:cTn id="12" dur="1000"/>
                                        <p:tgtEl>
                                          <p:spTgt spid="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6"/>
          <p:cNvSpPr txBox="1">
            <a:spLocks noGrp="1"/>
          </p:cNvSpPr>
          <p:nvPr>
            <p:ph type="title"/>
          </p:nvPr>
        </p:nvSpPr>
        <p:spPr>
          <a:xfrm flipH="1">
            <a:off x="5674798" y="1145392"/>
            <a:ext cx="2937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 </a:t>
            </a:r>
            <a:r>
              <a:rPr lang="en" dirty="0">
                <a:solidFill>
                  <a:schemeClr val="accent1"/>
                </a:solidFill>
                <a:latin typeface="Overpass SemiBold"/>
                <a:ea typeface="Overpass SemiBold"/>
                <a:cs typeface="Overpass SemiBold"/>
                <a:sym typeface="Overpass SemiBold"/>
              </a:rPr>
              <a:t>Diamantes</a:t>
            </a:r>
            <a:endParaRPr dirty="0">
              <a:solidFill>
                <a:schemeClr val="accent1"/>
              </a:solidFill>
              <a:latin typeface="Overpass SemiBold"/>
              <a:ea typeface="Overpass SemiBold"/>
              <a:cs typeface="Overpass SemiBold"/>
              <a:sym typeface="Overpass SemiBold"/>
            </a:endParaRPr>
          </a:p>
        </p:txBody>
      </p:sp>
      <p:sp>
        <p:nvSpPr>
          <p:cNvPr id="670" name="Google Shape;670;p56"/>
          <p:cNvSpPr txBox="1">
            <a:spLocks noGrp="1"/>
          </p:cNvSpPr>
          <p:nvPr>
            <p:ph type="subTitle" idx="1"/>
          </p:nvPr>
        </p:nvSpPr>
        <p:spPr>
          <a:xfrm flipH="1">
            <a:off x="586367" y="360046"/>
            <a:ext cx="5524200" cy="29323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Los Diamantes son evaluados por estas caracteristicas principales:</a:t>
            </a:r>
          </a:p>
          <a:p>
            <a:pPr marL="342900" lvl="0" indent="-342900" algn="l" rtl="0">
              <a:spcBef>
                <a:spcPts val="0"/>
              </a:spcBef>
              <a:spcAft>
                <a:spcPts val="600"/>
              </a:spcAft>
              <a:buSzPct val="140000"/>
              <a:buFont typeface="+mj-lt"/>
              <a:buAutoNum type="arabicPeriod"/>
            </a:pPr>
            <a:r>
              <a:rPr lang="en" sz="1100" dirty="0"/>
              <a:t>Carat o Quilates, peso del Diamante</a:t>
            </a:r>
          </a:p>
          <a:p>
            <a:pPr marL="342900" lvl="0" indent="-342900" algn="l" rtl="0">
              <a:spcBef>
                <a:spcPts val="0"/>
              </a:spcBef>
              <a:spcAft>
                <a:spcPts val="600"/>
              </a:spcAft>
              <a:buSzPct val="140000"/>
              <a:buFont typeface="+mj-lt"/>
              <a:buAutoNum type="arabicPeriod"/>
            </a:pPr>
            <a:r>
              <a:rPr lang="en" sz="1100" dirty="0"/>
              <a:t>Cut o Corte, es la calidad del corte del Diamante</a:t>
            </a:r>
          </a:p>
          <a:p>
            <a:pPr marL="342900" lvl="0" indent="-342900" algn="l" rtl="0">
              <a:spcBef>
                <a:spcPts val="0"/>
              </a:spcBef>
              <a:spcAft>
                <a:spcPts val="600"/>
              </a:spcAft>
              <a:buSzPct val="140000"/>
              <a:buFont typeface="+mj-lt"/>
              <a:buAutoNum type="arabicPeriod"/>
            </a:pPr>
            <a:r>
              <a:rPr lang="en" sz="1100" dirty="0"/>
              <a:t>Color, siendo color caracgteristico y valorado en el mercado, J = Peor y D = mejor</a:t>
            </a:r>
          </a:p>
          <a:p>
            <a:pPr marL="342900" lvl="0" indent="-342900" algn="l" rtl="0">
              <a:spcBef>
                <a:spcPts val="0"/>
              </a:spcBef>
              <a:spcAft>
                <a:spcPts val="600"/>
              </a:spcAft>
              <a:buSzPct val="140000"/>
              <a:buFont typeface="+mj-lt"/>
              <a:buAutoNum type="arabicPeriod"/>
            </a:pPr>
            <a:r>
              <a:rPr lang="en" sz="1100" dirty="0"/>
              <a:t>Claridad, la medida en cuan claro es el diamante, de peor a mejor I1, SI2, SI1, VS2, VS1, VVS2, VVS1, IF</a:t>
            </a:r>
          </a:p>
          <a:p>
            <a:pPr marL="342900" lvl="0" indent="-342900" algn="l" rtl="0">
              <a:spcBef>
                <a:spcPts val="0"/>
              </a:spcBef>
              <a:spcAft>
                <a:spcPts val="600"/>
              </a:spcAft>
              <a:buSzPct val="140000"/>
              <a:buFont typeface="+mj-lt"/>
              <a:buAutoNum type="arabicPeriod"/>
            </a:pPr>
            <a:r>
              <a:rPr lang="en-US" sz="1100" dirty="0"/>
              <a:t>Depth</a:t>
            </a:r>
            <a:r>
              <a:rPr lang="en" sz="1100" dirty="0"/>
              <a:t> o Profundidad, distancia entre punto mas alto hasta la punta baja</a:t>
            </a:r>
          </a:p>
          <a:p>
            <a:pPr marL="342900" lvl="0" indent="-342900" algn="l" rtl="0">
              <a:spcBef>
                <a:spcPts val="0"/>
              </a:spcBef>
              <a:spcAft>
                <a:spcPts val="600"/>
              </a:spcAft>
              <a:buSzPct val="140000"/>
              <a:buFont typeface="+mj-lt"/>
              <a:buAutoNum type="arabicPeriod"/>
            </a:pPr>
            <a:r>
              <a:rPr lang="en" sz="1100" dirty="0"/>
              <a:t>Table, medida parte superior del diamante</a:t>
            </a:r>
          </a:p>
          <a:p>
            <a:pPr marL="342900" lvl="0" indent="-342900" algn="l" rtl="0">
              <a:spcBef>
                <a:spcPts val="0"/>
              </a:spcBef>
              <a:spcAft>
                <a:spcPts val="600"/>
              </a:spcAft>
              <a:buSzPct val="140000"/>
              <a:buFont typeface="+mj-lt"/>
              <a:buAutoNum type="arabicPeriod"/>
            </a:pPr>
            <a:r>
              <a:rPr lang="en-US" sz="1100" dirty="0"/>
              <a:t>X</a:t>
            </a:r>
            <a:r>
              <a:rPr lang="en" sz="1100" dirty="0"/>
              <a:t> = largo en mm</a:t>
            </a:r>
          </a:p>
          <a:p>
            <a:pPr marL="342900" lvl="0" indent="-342900" algn="l" rtl="0">
              <a:spcBef>
                <a:spcPts val="0"/>
              </a:spcBef>
              <a:spcAft>
                <a:spcPts val="600"/>
              </a:spcAft>
              <a:buSzPct val="140000"/>
              <a:buFont typeface="+mj-lt"/>
              <a:buAutoNum type="arabicPeriod"/>
            </a:pPr>
            <a:r>
              <a:rPr lang="en-US" sz="1100" dirty="0"/>
              <a:t>Y</a:t>
            </a:r>
            <a:r>
              <a:rPr lang="en" sz="1100" dirty="0"/>
              <a:t> = ancho en mm</a:t>
            </a:r>
          </a:p>
          <a:p>
            <a:pPr marL="342900" lvl="0" indent="-342900" algn="l" rtl="0">
              <a:spcBef>
                <a:spcPts val="0"/>
              </a:spcBef>
              <a:spcAft>
                <a:spcPts val="600"/>
              </a:spcAft>
              <a:buSzPct val="140000"/>
              <a:buFont typeface="+mj-lt"/>
              <a:buAutoNum type="arabicPeriod"/>
            </a:pPr>
            <a:r>
              <a:rPr lang="en-US" sz="1100" dirty="0"/>
              <a:t>Z</a:t>
            </a:r>
            <a:r>
              <a:rPr lang="en" sz="1100" dirty="0"/>
              <a:t> = alto en mm</a:t>
            </a:r>
          </a:p>
          <a:p>
            <a:pPr marL="0" lvl="0" indent="0" algn="l" rtl="0">
              <a:spcBef>
                <a:spcPts val="0"/>
              </a:spcBef>
              <a:spcAft>
                <a:spcPts val="1600"/>
              </a:spcAft>
              <a:buNone/>
            </a:pPr>
            <a:endParaRPr dirty="0"/>
          </a:p>
        </p:txBody>
      </p:sp>
      <p:pic>
        <p:nvPicPr>
          <p:cNvPr id="1026" name="Picture 2">
            <a:extLst>
              <a:ext uri="{FF2B5EF4-FFF2-40B4-BE49-F238E27FC236}">
                <a16:creationId xmlns:a16="http://schemas.microsoft.com/office/drawing/2014/main" id="{477DC8F3-82E1-5DD5-7604-29E8D84D2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261" y="2443162"/>
            <a:ext cx="4643437" cy="26137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 ANÁLISIS </a:t>
            </a:r>
            <a:r>
              <a:rPr lang="en" dirty="0">
                <a:solidFill>
                  <a:schemeClr val="accent1"/>
                </a:solidFill>
                <a:latin typeface="Overpass SemiBold"/>
                <a:ea typeface="Overpass SemiBold"/>
                <a:cs typeface="Overpass SemiBold"/>
                <a:sym typeface="Overpass SemiBold"/>
              </a:rPr>
              <a:t>EXPLORATORIO</a:t>
            </a:r>
            <a:endParaRPr dirty="0">
              <a:solidFill>
                <a:schemeClr val="accent1"/>
              </a:solidFill>
              <a:latin typeface="Overpass SemiBold"/>
              <a:ea typeface="Overpass SemiBold"/>
              <a:cs typeface="Overpass SemiBold"/>
              <a:sym typeface="Overpass SemiBold"/>
            </a:endParaRPr>
          </a:p>
        </p:txBody>
      </p:sp>
      <p:pic>
        <p:nvPicPr>
          <p:cNvPr id="2050" name="Picture 2">
            <a:extLst>
              <a:ext uri="{FF2B5EF4-FFF2-40B4-BE49-F238E27FC236}">
                <a16:creationId xmlns:a16="http://schemas.microsoft.com/office/drawing/2014/main" id="{6CE0C27C-7625-65BC-D789-B80FBADB2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06" y="1041735"/>
            <a:ext cx="2839188" cy="1979124"/>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670;p56">
            <a:extLst>
              <a:ext uri="{FF2B5EF4-FFF2-40B4-BE49-F238E27FC236}">
                <a16:creationId xmlns:a16="http://schemas.microsoft.com/office/drawing/2014/main" id="{E0A4D092-4F0F-AE4B-31E0-2CD2E3B93962}"/>
              </a:ext>
            </a:extLst>
          </p:cNvPr>
          <p:cNvSpPr txBox="1">
            <a:spLocks noGrp="1"/>
          </p:cNvSpPr>
          <p:nvPr>
            <p:ph type="subTitle" idx="1"/>
          </p:nvPr>
        </p:nvSpPr>
        <p:spPr>
          <a:xfrm flipH="1">
            <a:off x="3745007" y="1109338"/>
            <a:ext cx="4678993" cy="174475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PE" sz="1200" dirty="0">
                <a:solidFill>
                  <a:schemeClr val="bg2"/>
                </a:solidFill>
                <a:latin typeface="Source Sans Pro" panose="020B0503030403020204" pitchFamily="34" charset="0"/>
                <a:ea typeface="Source Sans Pro" panose="020B0503030403020204" pitchFamily="34" charset="0"/>
              </a:rPr>
              <a:t>De los datos generales de la base de datos se puede determinar los siguiente por las características cualitativas, las cuales son:</a:t>
            </a:r>
          </a:p>
          <a:p>
            <a:pPr marL="228600" lvl="0" indent="-228600" algn="l" rtl="0">
              <a:spcBef>
                <a:spcPts val="600"/>
              </a:spcBef>
              <a:spcAft>
                <a:spcPts val="600"/>
              </a:spcAft>
              <a:buSzPct val="135000"/>
              <a:buFont typeface="+mj-lt"/>
              <a:buAutoNum type="alphaLcParenR"/>
            </a:pPr>
            <a:r>
              <a:rPr lang="es-PE" sz="1100" dirty="0">
                <a:solidFill>
                  <a:schemeClr val="bg2"/>
                </a:solidFill>
                <a:latin typeface="Source Sans Pro" panose="020B0503030403020204" pitchFamily="34" charset="0"/>
                <a:ea typeface="Source Sans Pro" panose="020B0503030403020204" pitchFamily="34" charset="0"/>
              </a:rPr>
              <a:t>Corte</a:t>
            </a:r>
          </a:p>
          <a:p>
            <a:pPr marL="228600" lvl="0" indent="-228600" algn="l" rtl="0">
              <a:spcBef>
                <a:spcPts val="600"/>
              </a:spcBef>
              <a:spcAft>
                <a:spcPts val="600"/>
              </a:spcAft>
              <a:buSzPct val="135000"/>
              <a:buFont typeface="+mj-lt"/>
              <a:buAutoNum type="alphaLcParenR"/>
            </a:pPr>
            <a:r>
              <a:rPr lang="es-PE" sz="1100" dirty="0">
                <a:solidFill>
                  <a:schemeClr val="bg2"/>
                </a:solidFill>
                <a:latin typeface="Source Sans Pro" panose="020B0503030403020204" pitchFamily="34" charset="0"/>
                <a:ea typeface="Source Sans Pro" panose="020B0503030403020204" pitchFamily="34" charset="0"/>
              </a:rPr>
              <a:t>Color</a:t>
            </a:r>
          </a:p>
          <a:p>
            <a:pPr marL="228600" lvl="0" indent="-228600" algn="l" rtl="0">
              <a:spcBef>
                <a:spcPts val="600"/>
              </a:spcBef>
              <a:spcAft>
                <a:spcPts val="600"/>
              </a:spcAft>
              <a:buSzPct val="135000"/>
              <a:buFont typeface="+mj-lt"/>
              <a:buAutoNum type="alphaLcParenR"/>
            </a:pPr>
            <a:r>
              <a:rPr lang="es-PE" sz="1100" dirty="0">
                <a:solidFill>
                  <a:schemeClr val="bg2"/>
                </a:solidFill>
                <a:latin typeface="Source Sans Pro" panose="020B0503030403020204" pitchFamily="34" charset="0"/>
                <a:ea typeface="Source Sans Pro" panose="020B0503030403020204" pitchFamily="34" charset="0"/>
              </a:rPr>
              <a:t>Claridad</a:t>
            </a:r>
            <a:endParaRPr lang="en" sz="1100" dirty="0">
              <a:solidFill>
                <a:schemeClr val="bg2"/>
              </a:solidFill>
              <a:latin typeface="Source Sans Pro" panose="020B0503030403020204" pitchFamily="34" charset="0"/>
              <a:ea typeface="Source Sans Pro" panose="020B0503030403020204" pitchFamily="34" charset="0"/>
            </a:endParaRPr>
          </a:p>
          <a:p>
            <a:pPr marL="0" lvl="0" indent="0" algn="l" rtl="0">
              <a:spcBef>
                <a:spcPts val="0"/>
              </a:spcBef>
              <a:spcAft>
                <a:spcPts val="1600"/>
              </a:spcAft>
              <a:buNone/>
            </a:pPr>
            <a:endParaRPr dirty="0"/>
          </a:p>
        </p:txBody>
      </p:sp>
      <p:pic>
        <p:nvPicPr>
          <p:cNvPr id="2052" name="Picture 4">
            <a:extLst>
              <a:ext uri="{FF2B5EF4-FFF2-40B4-BE49-F238E27FC236}">
                <a16:creationId xmlns:a16="http://schemas.microsoft.com/office/drawing/2014/main" id="{BCC86CDB-78D3-0FC0-DD43-79F0008DF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882" y="3112203"/>
            <a:ext cx="2951505" cy="18496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4019FB1-1BB4-9B33-716B-39B610C990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9196" y="2896797"/>
            <a:ext cx="3144804" cy="20650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ANÁLISIS </a:t>
            </a:r>
            <a:r>
              <a:rPr lang="en" dirty="0">
                <a:solidFill>
                  <a:schemeClr val="accent1"/>
                </a:solidFill>
                <a:latin typeface="Overpass SemiBold"/>
                <a:ea typeface="Overpass SemiBold"/>
                <a:cs typeface="Overpass SemiBold"/>
                <a:sym typeface="Overpass SemiBold"/>
              </a:rPr>
              <a:t>EXPLORATORIO POR TIPO</a:t>
            </a:r>
            <a:endParaRPr dirty="0">
              <a:solidFill>
                <a:schemeClr val="accent1"/>
              </a:solidFill>
              <a:latin typeface="Overpass SemiBold"/>
              <a:ea typeface="Overpass SemiBold"/>
              <a:cs typeface="Overpass SemiBold"/>
              <a:sym typeface="Overpass SemiBold"/>
            </a:endParaRPr>
          </a:p>
        </p:txBody>
      </p:sp>
      <p:sp>
        <p:nvSpPr>
          <p:cNvPr id="14" name="Google Shape;670;p56">
            <a:extLst>
              <a:ext uri="{FF2B5EF4-FFF2-40B4-BE49-F238E27FC236}">
                <a16:creationId xmlns:a16="http://schemas.microsoft.com/office/drawing/2014/main" id="{E0A4D092-4F0F-AE4B-31E0-2CD2E3B93962}"/>
              </a:ext>
            </a:extLst>
          </p:cNvPr>
          <p:cNvSpPr txBox="1">
            <a:spLocks noGrp="1"/>
          </p:cNvSpPr>
          <p:nvPr>
            <p:ph type="subTitle" idx="1"/>
          </p:nvPr>
        </p:nvSpPr>
        <p:spPr>
          <a:xfrm flipH="1">
            <a:off x="3139888" y="1190021"/>
            <a:ext cx="4678993" cy="82031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PE" sz="1200" dirty="0">
                <a:solidFill>
                  <a:schemeClr val="bg2"/>
                </a:solidFill>
                <a:latin typeface="Source Sans Pro" panose="020B0503030403020204" pitchFamily="34" charset="0"/>
                <a:ea typeface="Source Sans Pro" panose="020B0503030403020204" pitchFamily="34" charset="0"/>
              </a:rPr>
              <a:t>Se hará un análisis de como se distribuye las características cualitativas de los distintos tipos de corte además de así como estadística general de los datos cuantitativos.</a:t>
            </a:r>
            <a:endParaRPr lang="en" sz="1100" dirty="0">
              <a:solidFill>
                <a:schemeClr val="bg2"/>
              </a:solidFill>
              <a:latin typeface="Source Sans Pro" panose="020B0503030403020204" pitchFamily="34" charset="0"/>
              <a:ea typeface="Source Sans Pro" panose="020B0503030403020204" pitchFamily="34" charset="0"/>
            </a:endParaRPr>
          </a:p>
          <a:p>
            <a:pPr marL="0" lvl="0" indent="0" algn="l" rtl="0">
              <a:spcBef>
                <a:spcPts val="0"/>
              </a:spcBef>
              <a:spcAft>
                <a:spcPts val="1600"/>
              </a:spcAft>
              <a:buNone/>
            </a:pPr>
            <a:endParaRPr dirty="0"/>
          </a:p>
        </p:txBody>
      </p:sp>
      <p:sp>
        <p:nvSpPr>
          <p:cNvPr id="2" name="Google Shape;670;p56">
            <a:extLst>
              <a:ext uri="{FF2B5EF4-FFF2-40B4-BE49-F238E27FC236}">
                <a16:creationId xmlns:a16="http://schemas.microsoft.com/office/drawing/2014/main" id="{70F44823-D043-656A-474B-C8ACEBB7743C}"/>
              </a:ext>
            </a:extLst>
          </p:cNvPr>
          <p:cNvSpPr txBox="1">
            <a:spLocks/>
          </p:cNvSpPr>
          <p:nvPr/>
        </p:nvSpPr>
        <p:spPr>
          <a:xfrm flipH="1">
            <a:off x="1224265" y="1317756"/>
            <a:ext cx="1721223" cy="443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1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chemeClr val="dk2"/>
              </a:buClr>
              <a:buSzPts val="2100"/>
              <a:buFont typeface="Source Sans Pro"/>
              <a:buNone/>
              <a:defRPr sz="2100" b="0" i="0" u="none" strike="noStrike" cap="none">
                <a:solidFill>
                  <a:schemeClr val="dk2"/>
                </a:solidFill>
                <a:latin typeface="Source Sans Pro"/>
                <a:ea typeface="Source Sans Pro"/>
                <a:cs typeface="Source Sans Pro"/>
                <a:sym typeface="Source Sans Pro"/>
              </a:defRPr>
            </a:lvl9pPr>
          </a:lstStyle>
          <a:p>
            <a:pPr marL="0" indent="0" algn="l">
              <a:spcAft>
                <a:spcPts val="1600"/>
              </a:spcAft>
            </a:pPr>
            <a:r>
              <a:rPr lang="es-ES" dirty="0">
                <a:latin typeface="Overpass Black"/>
                <a:sym typeface="Overpass Black"/>
              </a:rPr>
              <a:t>1. </a:t>
            </a:r>
            <a:r>
              <a:rPr lang="es-ES" dirty="0">
                <a:solidFill>
                  <a:schemeClr val="accent1"/>
                </a:solidFill>
                <a:latin typeface="Overpass SemiBold"/>
                <a:sym typeface="Overpass Black"/>
              </a:rPr>
              <a:t>Corte Ideal</a:t>
            </a:r>
          </a:p>
          <a:p>
            <a:pPr marL="0" indent="0" algn="l">
              <a:spcAft>
                <a:spcPts val="1600"/>
              </a:spcAft>
            </a:pPr>
            <a:endParaRPr lang="es-ES" sz="1400" dirty="0"/>
          </a:p>
        </p:txBody>
      </p:sp>
      <p:pic>
        <p:nvPicPr>
          <p:cNvPr id="4" name="Imagen 3">
            <a:extLst>
              <a:ext uri="{FF2B5EF4-FFF2-40B4-BE49-F238E27FC236}">
                <a16:creationId xmlns:a16="http://schemas.microsoft.com/office/drawing/2014/main" id="{6254B019-0563-0FE4-A84F-5869B02619F4}"/>
              </a:ext>
            </a:extLst>
          </p:cNvPr>
          <p:cNvPicPr>
            <a:picLocks noChangeAspect="1"/>
          </p:cNvPicPr>
          <p:nvPr/>
        </p:nvPicPr>
        <p:blipFill>
          <a:blip r:embed="rId3"/>
          <a:stretch>
            <a:fillRect/>
          </a:stretch>
        </p:blipFill>
        <p:spPr>
          <a:xfrm>
            <a:off x="171379" y="1963271"/>
            <a:ext cx="3728265" cy="1297744"/>
          </a:xfrm>
          <a:prstGeom prst="rect">
            <a:avLst/>
          </a:prstGeom>
        </p:spPr>
      </p:pic>
      <p:pic>
        <p:nvPicPr>
          <p:cNvPr id="6" name="Imagen 5">
            <a:extLst>
              <a:ext uri="{FF2B5EF4-FFF2-40B4-BE49-F238E27FC236}">
                <a16:creationId xmlns:a16="http://schemas.microsoft.com/office/drawing/2014/main" id="{59D471E2-3899-F917-179C-07379028FA79}"/>
              </a:ext>
            </a:extLst>
          </p:cNvPr>
          <p:cNvPicPr>
            <a:picLocks noChangeAspect="1"/>
          </p:cNvPicPr>
          <p:nvPr/>
        </p:nvPicPr>
        <p:blipFill>
          <a:blip r:embed="rId4"/>
          <a:stretch>
            <a:fillRect/>
          </a:stretch>
        </p:blipFill>
        <p:spPr>
          <a:xfrm>
            <a:off x="660860" y="3360626"/>
            <a:ext cx="2679975" cy="1596052"/>
          </a:xfrm>
          <a:prstGeom prst="rect">
            <a:avLst/>
          </a:prstGeom>
        </p:spPr>
      </p:pic>
      <p:pic>
        <p:nvPicPr>
          <p:cNvPr id="3074" name="Picture 2">
            <a:extLst>
              <a:ext uri="{FF2B5EF4-FFF2-40B4-BE49-F238E27FC236}">
                <a16:creationId xmlns:a16="http://schemas.microsoft.com/office/drawing/2014/main" id="{5D57AEE5-826B-09D9-614F-284D260BC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9369" y="3310028"/>
            <a:ext cx="2679975" cy="16972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90ABB88-9F92-DFD5-5454-8C00584CEF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2645" y="2059349"/>
            <a:ext cx="2679976" cy="177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66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ANÁLISIS </a:t>
            </a:r>
            <a:r>
              <a:rPr lang="en" dirty="0">
                <a:solidFill>
                  <a:schemeClr val="accent1"/>
                </a:solidFill>
                <a:latin typeface="Overpass SemiBold"/>
                <a:ea typeface="Overpass SemiBold"/>
                <a:cs typeface="Overpass SemiBold"/>
                <a:sym typeface="Overpass SemiBold"/>
              </a:rPr>
              <a:t>EXPLORATORIO</a:t>
            </a:r>
            <a:endParaRPr dirty="0">
              <a:solidFill>
                <a:schemeClr val="accent1"/>
              </a:solidFill>
              <a:latin typeface="Overpass SemiBold"/>
              <a:ea typeface="Overpass SemiBold"/>
              <a:cs typeface="Overpass SemiBold"/>
              <a:sym typeface="Overpass SemiBold"/>
            </a:endParaRPr>
          </a:p>
        </p:txBody>
      </p:sp>
      <p:sp>
        <p:nvSpPr>
          <p:cNvPr id="14" name="Google Shape;670;p56">
            <a:extLst>
              <a:ext uri="{FF2B5EF4-FFF2-40B4-BE49-F238E27FC236}">
                <a16:creationId xmlns:a16="http://schemas.microsoft.com/office/drawing/2014/main" id="{E0A4D092-4F0F-AE4B-31E0-2CD2E3B93962}"/>
              </a:ext>
            </a:extLst>
          </p:cNvPr>
          <p:cNvSpPr txBox="1">
            <a:spLocks noGrp="1"/>
          </p:cNvSpPr>
          <p:nvPr>
            <p:ph type="subTitle" idx="1"/>
          </p:nvPr>
        </p:nvSpPr>
        <p:spPr>
          <a:xfrm flipH="1">
            <a:off x="1257297" y="1190021"/>
            <a:ext cx="6561581" cy="104891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PE" sz="1200" dirty="0">
                <a:solidFill>
                  <a:schemeClr val="bg2"/>
                </a:solidFill>
                <a:latin typeface="Source Sans Pro" panose="020B0503030403020204" pitchFamily="34" charset="0"/>
                <a:ea typeface="Source Sans Pro" panose="020B0503030403020204" pitchFamily="34" charset="0"/>
              </a:rPr>
              <a:t>A los valores cualitativos se les asigno un valor numérico que complemente su valor cualitativo, mientras mas alto mayor el valor.</a:t>
            </a:r>
          </a:p>
          <a:p>
            <a:pPr marL="0" lvl="0" indent="0" algn="l" rtl="0">
              <a:spcBef>
                <a:spcPts val="0"/>
              </a:spcBef>
              <a:spcAft>
                <a:spcPts val="1600"/>
              </a:spcAft>
              <a:buNone/>
            </a:pPr>
            <a:r>
              <a:rPr lang="es-PE" sz="1200" dirty="0">
                <a:solidFill>
                  <a:schemeClr val="bg2"/>
                </a:solidFill>
                <a:latin typeface="Source Sans Pro" panose="020B0503030403020204" pitchFamily="34" charset="0"/>
                <a:ea typeface="Source Sans Pro" panose="020B0503030403020204" pitchFamily="34" charset="0"/>
              </a:rPr>
              <a:t>Así mismo se creo la variable volumen a partir de la multiplicación de las 3 dimensiones X, Y </a:t>
            </a:r>
            <a:r>
              <a:rPr lang="es-PE" sz="1200" dirty="0" err="1">
                <a:solidFill>
                  <a:schemeClr val="bg2"/>
                </a:solidFill>
                <a:latin typeface="Source Sans Pro" panose="020B0503030403020204" pitchFamily="34" charset="0"/>
                <a:ea typeface="Source Sans Pro" panose="020B0503030403020204" pitchFamily="34" charset="0"/>
              </a:rPr>
              <a:t>y</a:t>
            </a:r>
            <a:r>
              <a:rPr lang="es-PE" sz="1200" dirty="0">
                <a:solidFill>
                  <a:schemeClr val="bg2"/>
                </a:solidFill>
                <a:latin typeface="Source Sans Pro" panose="020B0503030403020204" pitchFamily="34" charset="0"/>
                <a:ea typeface="Source Sans Pro" panose="020B0503030403020204" pitchFamily="34" charset="0"/>
              </a:rPr>
              <a:t> Z.</a:t>
            </a:r>
            <a:endParaRPr lang="en" sz="1100" dirty="0">
              <a:solidFill>
                <a:schemeClr val="bg2"/>
              </a:solidFill>
              <a:latin typeface="Source Sans Pro" panose="020B0503030403020204" pitchFamily="34" charset="0"/>
              <a:ea typeface="Source Sans Pro" panose="020B0503030403020204" pitchFamily="34" charset="0"/>
            </a:endParaRPr>
          </a:p>
          <a:p>
            <a:pPr marL="0" lvl="0" indent="0" algn="l" rtl="0">
              <a:spcBef>
                <a:spcPts val="0"/>
              </a:spcBef>
              <a:spcAft>
                <a:spcPts val="1600"/>
              </a:spcAft>
              <a:buNone/>
            </a:pPr>
            <a:endParaRPr dirty="0"/>
          </a:p>
        </p:txBody>
      </p:sp>
      <p:pic>
        <p:nvPicPr>
          <p:cNvPr id="4098" name="Picture 2">
            <a:extLst>
              <a:ext uri="{FF2B5EF4-FFF2-40B4-BE49-F238E27FC236}">
                <a16:creationId xmlns:a16="http://schemas.microsoft.com/office/drawing/2014/main" id="{CD3A8908-569D-32F4-303E-D5D88F2D5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97" y="2116270"/>
            <a:ext cx="3931117" cy="289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937069"/>
      </p:ext>
    </p:extLst>
  </p:cSld>
  <p:clrMapOvr>
    <a:masterClrMapping/>
  </p:clrMapOvr>
</p:sld>
</file>

<file path=ppt/theme/theme1.xml><?xml version="1.0" encoding="utf-8"?>
<a:theme xmlns:a="http://schemas.openxmlformats.org/drawingml/2006/main"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620</Words>
  <Application>Microsoft Office PowerPoint</Application>
  <PresentationFormat>Presentación en pantalla (16:9)</PresentationFormat>
  <Paragraphs>60</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Overpass SemiBold</vt:lpstr>
      <vt:lpstr>Source Sans Pro</vt:lpstr>
      <vt:lpstr>Overpass Black</vt:lpstr>
      <vt:lpstr>Overpass ExtraBold</vt:lpstr>
      <vt:lpstr>Arial</vt:lpstr>
      <vt:lpstr>Public Consulting XL by Slidesgo</vt:lpstr>
      <vt:lpstr>Resultados Diamantes</vt:lpstr>
      <vt:lpstr>TABLA DE CONTENIDOS</vt:lpstr>
      <vt:lpstr>01 CONTEXTO Y AUDIENCIA</vt:lpstr>
      <vt:lpstr>02 PREGUNTAS DE INTERÉS</vt:lpstr>
      <vt:lpstr>03 RESUMEN METADATA</vt:lpstr>
      <vt:lpstr>DATASET Diamantes</vt:lpstr>
      <vt:lpstr>04. ANÁLISIS EXPLORATORIO</vt:lpstr>
      <vt:lpstr>ANÁLISIS EXPLORATORIO POR TIPO</vt:lpstr>
      <vt:lpstr>ANÁLISIS EXPLORATORIO</vt:lpstr>
      <vt:lpstr>ANÁLISIS EXPLORATORIO</vt:lpstr>
      <vt:lpstr>05. INSIGHTS Y 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Diamantes</dc:title>
  <dc:creator>Felix Cruz</dc:creator>
  <cp:lastModifiedBy>Félix Alonso Cruz Guzmán</cp:lastModifiedBy>
  <cp:revision>1</cp:revision>
  <dcterms:modified xsi:type="dcterms:W3CDTF">2023-09-13T20:12:07Z</dcterms:modified>
</cp:coreProperties>
</file>