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59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7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4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98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14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506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028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24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230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10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18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41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60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1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67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2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11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73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70468C-D4EE-4B74-BA92-025DA0F09500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CDB7F0-A45A-4793-A4F9-41E1F944E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008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 smtClean="0"/>
              <a:t>MLP </a:t>
            </a:r>
            <a:r>
              <a:rPr lang="en-US" altLang="zh-TW" sz="9600" dirty="0" err="1" smtClean="0"/>
              <a:t>Keras</a:t>
            </a:r>
            <a:endParaRPr lang="zh-TW" altLang="en-US" sz="9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32833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著作</a:t>
            </a:r>
            <a:r>
              <a:rPr lang="en-US" altLang="zh-TW" dirty="0" smtClean="0">
                <a:solidFill>
                  <a:schemeClr val="tx1"/>
                </a:solidFill>
              </a:rPr>
              <a:t>:110516026 </a:t>
            </a:r>
            <a:r>
              <a:rPr lang="zh-TW" altLang="en-US" dirty="0" smtClean="0">
                <a:solidFill>
                  <a:schemeClr val="tx1"/>
                </a:solidFill>
              </a:rPr>
              <a:t>鄭濠營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本作所有資料皆作者所有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請勿私自拿去商業活動或未經本人同意分享。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如果違反依智財法處理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sz="1800" dirty="0" smtClean="0">
                <a:solidFill>
                  <a:schemeClr val="tx1"/>
                </a:solidFill>
              </a:rPr>
              <a:t>後面備註</a:t>
            </a:r>
            <a:r>
              <a:rPr lang="en-US" altLang="zh-TW" sz="1800" dirty="0" smtClean="0">
                <a:solidFill>
                  <a:schemeClr val="tx1"/>
                </a:solidFill>
              </a:rPr>
              <a:t>:</a:t>
            </a:r>
            <a:r>
              <a:rPr lang="zh-TW" altLang="en-US" sz="1800" dirty="0" smtClean="0">
                <a:solidFill>
                  <a:schemeClr val="tx1"/>
                </a:solidFill>
              </a:rPr>
              <a:t>以上言論只是開開玩笑</a:t>
            </a:r>
            <a:r>
              <a:rPr lang="en-US" altLang="zh-TW" sz="1800" dirty="0" smtClean="0">
                <a:solidFill>
                  <a:schemeClr val="tx1"/>
                </a:solidFill>
              </a:rPr>
              <a:t>,</a:t>
            </a:r>
            <a:r>
              <a:rPr lang="zh-TW" altLang="en-US" sz="1800" dirty="0" smtClean="0">
                <a:solidFill>
                  <a:schemeClr val="tx1"/>
                </a:solidFill>
              </a:rPr>
              <a:t>這種破程式隨便拿去</a:t>
            </a:r>
            <a:r>
              <a:rPr lang="en-US" altLang="zh-TW" sz="1800" dirty="0" smtClean="0">
                <a:solidFill>
                  <a:schemeClr val="tx1"/>
                </a:solidFill>
              </a:rPr>
              <a:t>,</a:t>
            </a:r>
            <a:r>
              <a:rPr lang="zh-TW" altLang="en-US" sz="1800" dirty="0" smtClean="0">
                <a:solidFill>
                  <a:schemeClr val="tx1"/>
                </a:solidFill>
              </a:rPr>
              <a:t>我只是想說這話過過癮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18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 smtClean="0"/>
              <a:t>實際實作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52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19" y="784496"/>
            <a:ext cx="4719095" cy="980295"/>
          </a:xfrm>
        </p:spPr>
      </p:pic>
      <p:sp>
        <p:nvSpPr>
          <p:cNvPr id="5" name="矩形 4"/>
          <p:cNvSpPr/>
          <p:nvPr/>
        </p:nvSpPr>
        <p:spPr>
          <a:xfrm>
            <a:off x="960120" y="914400"/>
            <a:ext cx="3675888" cy="411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069080" y="1325880"/>
            <a:ext cx="1911096" cy="1435608"/>
          </a:xfrm>
          <a:prstGeom prst="straightConnector1">
            <a:avLst/>
          </a:prstGeom>
          <a:ln>
            <a:solidFill>
              <a:srgbClr val="C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980176" y="2338345"/>
            <a:ext cx="542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參數裡填入圖片集最上層資料夾</a:t>
            </a:r>
            <a:endParaRPr lang="zh-TW" altLang="en-US" sz="28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76" y="2961642"/>
            <a:ext cx="5128324" cy="272814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19672" y="4287178"/>
            <a:ext cx="2432304" cy="2848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94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6" y="735860"/>
            <a:ext cx="9358678" cy="1102084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6" y="2055950"/>
            <a:ext cx="7117482" cy="35697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5880" y="3154680"/>
            <a:ext cx="1636776" cy="4206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249680" y="3885116"/>
            <a:ext cx="1636776" cy="4206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74647" y="3364992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</a:rPr>
              <a:t>除了</a:t>
            </a:r>
            <a:r>
              <a:rPr lang="en-US" altLang="zh-TW" dirty="0" smtClean="0">
                <a:solidFill>
                  <a:schemeClr val="accent6"/>
                </a:solidFill>
              </a:rPr>
              <a:t>model</a:t>
            </a:r>
            <a:r>
              <a:rPr lang="zh-TW" altLang="en-US" dirty="0" smtClean="0">
                <a:solidFill>
                  <a:schemeClr val="accent6"/>
                </a:solidFill>
              </a:rPr>
              <a:t>及剩餘檔案</a:t>
            </a:r>
            <a:r>
              <a:rPr lang="en-US" altLang="zh-TW" dirty="0" smtClean="0">
                <a:solidFill>
                  <a:schemeClr val="accent6"/>
                </a:solidFill>
              </a:rPr>
              <a:t>,</a:t>
            </a:r>
            <a:r>
              <a:rPr lang="zh-TW" altLang="en-US" dirty="0" smtClean="0">
                <a:solidFill>
                  <a:schemeClr val="accent6"/>
                </a:solidFill>
              </a:rPr>
              <a:t>其他皆為</a:t>
            </a:r>
            <a:r>
              <a:rPr lang="en-US" altLang="zh-TW" dirty="0" err="1" smtClean="0">
                <a:solidFill>
                  <a:schemeClr val="accent6"/>
                </a:solidFill>
              </a:rPr>
              <a:t>findfile,readData</a:t>
            </a:r>
            <a:r>
              <a:rPr lang="zh-TW" altLang="en-US" dirty="0" smtClean="0">
                <a:solidFill>
                  <a:schemeClr val="accent6"/>
                </a:solidFill>
              </a:rPr>
              <a:t>的尋找目標</a:t>
            </a:r>
            <a:r>
              <a:rPr lang="en-US" altLang="zh-TW" dirty="0" smtClean="0">
                <a:solidFill>
                  <a:schemeClr val="accent6"/>
                </a:solidFill>
              </a:rPr>
              <a:t>,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25880" y="5750185"/>
            <a:ext cx="8543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切記</a:t>
            </a:r>
            <a:r>
              <a:rPr lang="en-US" altLang="zh-TW" sz="4400" dirty="0" smtClean="0"/>
              <a:t>: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model</a:t>
            </a:r>
            <a:r>
              <a:rPr lang="zh-TW" altLang="en-US" sz="4400" dirty="0" smtClean="0"/>
              <a:t>資料夾名稱請勿更動</a:t>
            </a:r>
            <a:endParaRPr lang="zh-TW" altLang="en-US" sz="4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74736" y="4056082"/>
            <a:ext cx="2944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p.s. </a:t>
            </a:r>
            <a:r>
              <a:rPr lang="zh-TW" altLang="en-US" sz="3200" dirty="0" smtClean="0"/>
              <a:t>如果你看得懂程式碼就隨便你動ㄌ</a:t>
            </a:r>
            <a:r>
              <a:rPr lang="en-US" altLang="zh-TW" sz="3200" dirty="0" smtClean="0"/>
              <a:t>@@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348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695698"/>
            <a:ext cx="5484498" cy="2464822"/>
          </a:xfrm>
        </p:spPr>
      </p:pic>
      <p:sp>
        <p:nvSpPr>
          <p:cNvPr id="5" name="文字方塊 4"/>
          <p:cNvSpPr txBox="1"/>
          <p:nvPr/>
        </p:nvSpPr>
        <p:spPr>
          <a:xfrm>
            <a:off x="758952" y="594360"/>
            <a:ext cx="7818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以下為</a:t>
            </a:r>
            <a:r>
              <a:rPr lang="en-US" altLang="zh-TW" sz="2800" dirty="0" err="1" smtClean="0"/>
              <a:t>readData</a:t>
            </a:r>
            <a:r>
              <a:rPr lang="zh-TW" altLang="en-US" sz="2800" dirty="0" smtClean="0"/>
              <a:t>所做的事情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將圖片集全數讀入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並存成</a:t>
            </a:r>
            <a:r>
              <a:rPr lang="en-US" altLang="zh-TW" sz="2800" dirty="0" smtClean="0"/>
              <a:t>2-dim</a:t>
            </a:r>
            <a:r>
              <a:rPr lang="zh-TW" altLang="en-US" sz="2800" dirty="0" smtClean="0"/>
              <a:t>陣列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74" y="1695698"/>
            <a:ext cx="3819873" cy="106326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547104" y="2928109"/>
            <a:ext cx="529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npimg</a:t>
            </a:r>
            <a:r>
              <a:rPr lang="zh-TW" altLang="en-US" sz="2800" dirty="0" smtClean="0"/>
              <a:t>是顯示單張圖片資料長</a:t>
            </a:r>
            <a:r>
              <a:rPr lang="zh-TW" altLang="en-US" sz="2800" dirty="0"/>
              <a:t>度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547104" y="3492277"/>
            <a:ext cx="5035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data</a:t>
            </a:r>
            <a:r>
              <a:rPr lang="zh-TW" altLang="en-US" sz="2800" dirty="0" smtClean="0"/>
              <a:t>是顯示圖片集資料長度</a:t>
            </a:r>
            <a:r>
              <a:rPr lang="en-US" altLang="zh-TW" sz="2800" dirty="0" smtClean="0"/>
              <a:t>,</a:t>
            </a:r>
          </a:p>
          <a:p>
            <a:r>
              <a:rPr lang="en-US" altLang="zh-TW" sz="2800" dirty="0" smtClean="0"/>
              <a:t>(7</a:t>
            </a:r>
            <a:r>
              <a:rPr lang="zh-TW" altLang="en-US" sz="2800" dirty="0" smtClean="0"/>
              <a:t>張</a:t>
            </a:r>
            <a:r>
              <a:rPr lang="en-US" altLang="zh-TW" sz="2800" dirty="0" smtClean="0"/>
              <a:t>,1024[32x32])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11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75" y="4428827"/>
            <a:ext cx="4700017" cy="2357306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63" y="221976"/>
            <a:ext cx="9014828" cy="3024144"/>
          </a:xfrm>
        </p:spPr>
      </p:pic>
      <p:sp>
        <p:nvSpPr>
          <p:cNvPr id="5" name="文字方塊 4"/>
          <p:cNvSpPr txBox="1"/>
          <p:nvPr/>
        </p:nvSpPr>
        <p:spPr>
          <a:xfrm>
            <a:off x="708063" y="3474720"/>
            <a:ext cx="9074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這部分就是壓縮檔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姑且設為副檔名</a:t>
            </a:r>
            <a:r>
              <a:rPr lang="en-US" altLang="zh-TW" sz="2800" dirty="0" smtClean="0"/>
              <a:t>pickle,</a:t>
            </a:r>
            <a:r>
              <a:rPr lang="zh-TW" altLang="en-US" sz="2800" dirty="0" smtClean="0"/>
              <a:t>代表其是用</a:t>
            </a:r>
            <a:r>
              <a:rPr lang="en-US" altLang="zh-TW" sz="2800" dirty="0" smtClean="0"/>
              <a:t>pickle module</a:t>
            </a:r>
            <a:r>
              <a:rPr lang="zh-TW" altLang="en-US" sz="2800" dirty="0" smtClean="0"/>
              <a:t>進行壓縮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有附</a:t>
            </a:r>
            <a:r>
              <a:rPr lang="en-US" altLang="zh-TW" sz="2800" dirty="0" err="1" smtClean="0"/>
              <a:t>api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文件檔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自行參考</a:t>
            </a:r>
            <a:r>
              <a:rPr lang="en-US" altLang="zh-TW" sz="2800" dirty="0" smtClean="0"/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6537960" y="5843016"/>
            <a:ext cx="2331720" cy="5669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48640" y="4754880"/>
            <a:ext cx="5111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檔案名我已經定義好ㄌ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如果你看得懂且想改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不阻撓你。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49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08" y="918358"/>
            <a:ext cx="10278740" cy="956162"/>
          </a:xfrm>
        </p:spPr>
      </p:pic>
      <p:sp>
        <p:nvSpPr>
          <p:cNvPr id="5" name="文字方塊 4"/>
          <p:cNvSpPr txBox="1"/>
          <p:nvPr/>
        </p:nvSpPr>
        <p:spPr>
          <a:xfrm>
            <a:off x="1002108" y="2240280"/>
            <a:ext cx="101352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這裡是</a:t>
            </a:r>
            <a:r>
              <a:rPr lang="en-US" altLang="zh-TW" sz="2800" dirty="0" err="1" smtClean="0"/>
              <a:t>loadData</a:t>
            </a:r>
            <a:r>
              <a:rPr lang="zh-TW" altLang="en-US" sz="2800" dirty="0" smtClean="0"/>
              <a:t>所顯示的部分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其就是負責載入</a:t>
            </a:r>
            <a:r>
              <a:rPr lang="en-US" altLang="zh-TW" sz="2800" dirty="0" smtClean="0"/>
              <a:t>pickle</a:t>
            </a:r>
            <a:r>
              <a:rPr lang="zh-TW" altLang="en-US" sz="2800" dirty="0" smtClean="0"/>
              <a:t>檔案</a:t>
            </a:r>
            <a:endParaRPr lang="en-US" altLang="zh-TW" sz="2800" dirty="0"/>
          </a:p>
          <a:p>
            <a:r>
              <a:rPr lang="zh-TW" altLang="en-US" sz="2800" dirty="0" smtClean="0"/>
              <a:t>可以看到</a:t>
            </a:r>
            <a:r>
              <a:rPr lang="en-US" altLang="zh-TW" sz="2800" dirty="0" err="1" smtClean="0"/>
              <a:t>pickleData</a:t>
            </a:r>
            <a:r>
              <a:rPr lang="zh-TW" altLang="en-US" sz="2800" dirty="0" smtClean="0"/>
              <a:t>顯示的就是</a:t>
            </a:r>
            <a:r>
              <a:rPr lang="en-US" altLang="zh-TW" sz="2800" dirty="0" smtClean="0"/>
              <a:t>pickle</a:t>
            </a:r>
            <a:r>
              <a:rPr lang="zh-TW" altLang="en-US" sz="2800" dirty="0" smtClean="0"/>
              <a:t>檔內部儲存的</a:t>
            </a:r>
            <a:r>
              <a:rPr lang="en-US" altLang="zh-TW" sz="2800" dirty="0" smtClean="0"/>
              <a:t>dictionary</a:t>
            </a:r>
            <a:r>
              <a:rPr lang="zh-TW" altLang="en-US" sz="2800" dirty="0" smtClean="0"/>
              <a:t>資料型態</a:t>
            </a:r>
            <a:endParaRPr lang="en-US" altLang="zh-TW" sz="2800" dirty="0" smtClean="0"/>
          </a:p>
          <a:p>
            <a:r>
              <a:rPr lang="en-US" altLang="zh-TW" sz="2800" dirty="0" smtClean="0"/>
              <a:t>Labels</a:t>
            </a:r>
            <a:r>
              <a:rPr lang="zh-TW" altLang="en-US" sz="2800" dirty="0" smtClean="0"/>
              <a:t> 設置標籤分類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代表這</a:t>
            </a:r>
            <a:r>
              <a:rPr lang="en-US" altLang="zh-TW" sz="2800" dirty="0" smtClean="0"/>
              <a:t>7</a:t>
            </a:r>
            <a:r>
              <a:rPr lang="zh-TW" altLang="en-US" sz="2800" dirty="0" smtClean="0"/>
              <a:t>張屬於第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類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73" y="4144485"/>
            <a:ext cx="3475701" cy="246662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773168" y="4056162"/>
            <a:ext cx="6620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ym typeface="Wingdings" panose="05000000000000000000" pitchFamily="2" charset="2"/>
              </a:rPr>
              <a:t></a:t>
            </a:r>
            <a:r>
              <a:rPr lang="zh-TW" altLang="en-US" sz="2800" dirty="0" smtClean="0"/>
              <a:t>這部分就是</a:t>
            </a:r>
            <a:r>
              <a:rPr lang="en-US" altLang="zh-TW" sz="2800" dirty="0" smtClean="0"/>
              <a:t>one-hot-encoding</a:t>
            </a:r>
            <a:r>
              <a:rPr lang="zh-TW" altLang="en-US" sz="2800" dirty="0" smtClean="0"/>
              <a:t>轉換的部分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簡而言之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就是其他為</a:t>
            </a:r>
            <a:r>
              <a:rPr lang="en-US" altLang="zh-TW" sz="2800" dirty="0" smtClean="0"/>
              <a:t>0,</a:t>
            </a:r>
            <a:r>
              <a:rPr lang="zh-TW" altLang="en-US" sz="2800" dirty="0" smtClean="0"/>
              <a:t>只有一類為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的轉換方式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以索引值來代表分類號碼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然後屬於其分類號碼就設置</a:t>
            </a:r>
            <a:r>
              <a:rPr lang="en-US" altLang="zh-TW" sz="2800" dirty="0" smtClean="0"/>
              <a:t>1,</a:t>
            </a:r>
            <a:r>
              <a:rPr lang="zh-TW" altLang="en-US" sz="2800" dirty="0" smtClean="0"/>
              <a:t>其他為</a:t>
            </a:r>
            <a:r>
              <a:rPr lang="en-US" altLang="zh-TW" sz="2800" dirty="0" smtClean="0"/>
              <a:t>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8223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59" y="650770"/>
            <a:ext cx="4517053" cy="1168886"/>
          </a:xfrm>
        </p:spPr>
      </p:pic>
      <p:sp>
        <p:nvSpPr>
          <p:cNvPr id="5" name="文字方塊 4"/>
          <p:cNvSpPr txBox="1"/>
          <p:nvPr/>
        </p:nvSpPr>
        <p:spPr>
          <a:xfrm>
            <a:off x="899059" y="2157984"/>
            <a:ext cx="96531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從</a:t>
            </a:r>
            <a:r>
              <a:rPr lang="en-US" altLang="zh-TW" sz="2800" dirty="0" err="1" smtClean="0"/>
              <a:t>loadData</a:t>
            </a:r>
            <a:r>
              <a:rPr lang="zh-TW" altLang="en-US" sz="2800" dirty="0" smtClean="0"/>
              <a:t>這部分處理完後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可以看到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這是已經載入所有圖片集</a:t>
            </a:r>
            <a:r>
              <a:rPr lang="zh-TW" altLang="en-US" sz="2800" dirty="0"/>
              <a:t>的</a:t>
            </a:r>
            <a:r>
              <a:rPr lang="zh-TW" altLang="en-US" sz="2800" dirty="0" smtClean="0"/>
              <a:t>資料陣列型態</a:t>
            </a:r>
            <a:endParaRPr lang="en-US" altLang="zh-TW" sz="2800" dirty="0" smtClean="0"/>
          </a:p>
          <a:p>
            <a:r>
              <a:rPr lang="en-US" altLang="zh-TW" sz="2800" dirty="0" err="1" smtClean="0"/>
              <a:t>datas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(14</a:t>
            </a:r>
            <a:r>
              <a:rPr lang="zh-TW" altLang="en-US" sz="2800" dirty="0" smtClean="0"/>
              <a:t>張</a:t>
            </a:r>
            <a:r>
              <a:rPr lang="en-US" altLang="zh-TW" sz="2800" dirty="0" smtClean="0"/>
              <a:t>,1024[32x32]</a:t>
            </a:r>
            <a:r>
              <a:rPr lang="zh-TW" altLang="en-US" sz="2800" dirty="0" smtClean="0"/>
              <a:t>圖檔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 smtClean="0"/>
              <a:t>labels (14</a:t>
            </a:r>
            <a:r>
              <a:rPr lang="zh-TW" altLang="en-US" sz="2800" dirty="0" smtClean="0"/>
              <a:t>張</a:t>
            </a:r>
            <a:r>
              <a:rPr lang="en-US" altLang="zh-TW" sz="2800" dirty="0" smtClean="0"/>
              <a:t>,2</a:t>
            </a:r>
            <a:r>
              <a:rPr lang="zh-TW" altLang="en-US" sz="2800" dirty="0" smtClean="0"/>
              <a:t>種分類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006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70" y="491718"/>
            <a:ext cx="8179111" cy="3330474"/>
          </a:xfrm>
        </p:spPr>
      </p:pic>
      <p:sp>
        <p:nvSpPr>
          <p:cNvPr id="5" name="文字方塊 4"/>
          <p:cNvSpPr txBox="1"/>
          <p:nvPr/>
        </p:nvSpPr>
        <p:spPr>
          <a:xfrm>
            <a:off x="559358" y="4133088"/>
            <a:ext cx="11254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這部分就是模型的內容摘要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可以知道我建了</a:t>
            </a:r>
            <a:r>
              <a:rPr lang="en-US" altLang="zh-TW" sz="3200" dirty="0" smtClean="0"/>
              <a:t>3</a:t>
            </a:r>
            <a:r>
              <a:rPr lang="zh-TW" altLang="en-US" sz="3200" dirty="0" smtClean="0"/>
              <a:t>層</a:t>
            </a:r>
            <a:endParaRPr lang="en-US" altLang="zh-TW" sz="3200" dirty="0" smtClean="0"/>
          </a:p>
          <a:p>
            <a:r>
              <a:rPr lang="zh-TW" altLang="en-US" sz="3200" dirty="0" smtClean="0"/>
              <a:t>輸入層</a:t>
            </a:r>
            <a:r>
              <a:rPr lang="en-US" altLang="zh-TW" sz="3200" dirty="0" smtClean="0"/>
              <a:t>(1024</a:t>
            </a:r>
            <a:r>
              <a:rPr lang="zh-TW" altLang="en-US" sz="3200" dirty="0" smtClean="0"/>
              <a:t>神經元</a:t>
            </a:r>
            <a:r>
              <a:rPr lang="en-US" altLang="zh-TW" sz="3200" dirty="0" smtClean="0"/>
              <a:t>)</a:t>
            </a:r>
            <a:r>
              <a:rPr lang="en-US" altLang="zh-TW" sz="3200" dirty="0" smtClean="0">
                <a:sym typeface="Wingdings" panose="05000000000000000000" pitchFamily="2" charset="2"/>
              </a:rPr>
              <a:t></a:t>
            </a:r>
            <a:r>
              <a:rPr lang="zh-TW" altLang="en-US" sz="3200" dirty="0" smtClean="0">
                <a:sym typeface="Wingdings" panose="05000000000000000000" pitchFamily="2" charset="2"/>
              </a:rPr>
              <a:t>隱藏層</a:t>
            </a:r>
            <a:r>
              <a:rPr lang="en-US" altLang="zh-TW" sz="3200" dirty="0" smtClean="0">
                <a:sym typeface="Wingdings" panose="05000000000000000000" pitchFamily="2" charset="2"/>
              </a:rPr>
              <a:t>(256</a:t>
            </a:r>
            <a:r>
              <a:rPr lang="zh-TW" altLang="en-US" sz="3200" dirty="0" smtClean="0">
                <a:sym typeface="Wingdings" panose="05000000000000000000" pitchFamily="2" charset="2"/>
              </a:rPr>
              <a:t>神經元</a:t>
            </a:r>
            <a:r>
              <a:rPr lang="en-US" altLang="zh-TW" sz="3200" dirty="0" smtClean="0">
                <a:sym typeface="Wingdings" panose="05000000000000000000" pitchFamily="2" charset="2"/>
              </a:rPr>
              <a:t>)</a:t>
            </a:r>
            <a:r>
              <a:rPr lang="zh-TW" altLang="en-US" sz="3200" dirty="0" smtClean="0">
                <a:sym typeface="Wingdings" panose="05000000000000000000" pitchFamily="2" charset="2"/>
              </a:rPr>
              <a:t>輸出層</a:t>
            </a:r>
            <a:r>
              <a:rPr lang="en-US" altLang="zh-TW" sz="3200" dirty="0" smtClean="0">
                <a:sym typeface="Wingdings" panose="05000000000000000000" pitchFamily="2" charset="2"/>
              </a:rPr>
              <a:t>(2</a:t>
            </a:r>
            <a:r>
              <a:rPr lang="zh-TW" altLang="en-US" sz="3200" dirty="0" smtClean="0">
                <a:sym typeface="Wingdings" panose="05000000000000000000" pitchFamily="2" charset="2"/>
              </a:rPr>
              <a:t>神經元</a:t>
            </a:r>
            <a:r>
              <a:rPr lang="en-US" altLang="zh-TW" sz="32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TW" sz="3200" dirty="0" err="1" smtClean="0">
                <a:sym typeface="Wingdings" panose="05000000000000000000" pitchFamily="2" charset="2"/>
              </a:rPr>
              <a:t>Param</a:t>
            </a:r>
            <a:r>
              <a:rPr lang="zh-TW" altLang="en-US" sz="3200" dirty="0" smtClean="0">
                <a:sym typeface="Wingdings" panose="05000000000000000000" pitchFamily="2" charset="2"/>
              </a:rPr>
              <a:t>是這模型每一層的參數總量</a:t>
            </a:r>
            <a:r>
              <a:rPr lang="en-US" altLang="zh-TW" sz="3200" dirty="0" smtClean="0">
                <a:sym typeface="Wingdings" panose="05000000000000000000" pitchFamily="2" charset="2"/>
              </a:rPr>
              <a:t>256*1024+256</a:t>
            </a:r>
          </a:p>
        </p:txBody>
      </p:sp>
    </p:spTree>
    <p:extLst>
      <p:ext uri="{BB962C8B-B14F-4D97-AF65-F5344CB8AC3E}">
        <p14:creationId xmlns:p14="http://schemas.microsoft.com/office/powerpoint/2010/main" val="2596989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7" y="347472"/>
            <a:ext cx="4515960" cy="5815584"/>
          </a:xfrm>
        </p:spPr>
      </p:pic>
      <p:sp>
        <p:nvSpPr>
          <p:cNvPr id="5" name="文字方塊 4"/>
          <p:cNvSpPr txBox="1"/>
          <p:nvPr/>
        </p:nvSpPr>
        <p:spPr>
          <a:xfrm>
            <a:off x="5138928" y="320040"/>
            <a:ext cx="60076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這邊是訓練過程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可以看到損失率及準確率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目前訓練</a:t>
            </a:r>
            <a:r>
              <a:rPr lang="en-US" altLang="zh-TW" sz="3200" dirty="0" smtClean="0"/>
              <a:t>20</a:t>
            </a:r>
            <a:r>
              <a:rPr lang="zh-TW" altLang="en-US" sz="3200" dirty="0" smtClean="0"/>
              <a:t>次。</a:t>
            </a:r>
            <a:endParaRPr lang="en-US" altLang="zh-TW" sz="3200" dirty="0" smtClean="0"/>
          </a:p>
          <a:p>
            <a:r>
              <a:rPr lang="zh-TW" altLang="en-US" sz="3200" dirty="0" smtClean="0"/>
              <a:t>這邊因為我只是用於測試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圖庫少而且單一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所以訓練很快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並不會讓電腦難以分辨及計算。</a:t>
            </a:r>
            <a:endParaRPr lang="zh-TW" altLang="en-US" sz="3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28" y="2874585"/>
            <a:ext cx="5318870" cy="38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74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7" y="610514"/>
            <a:ext cx="9212999" cy="797662"/>
          </a:xfrm>
        </p:spPr>
      </p:pic>
      <p:sp>
        <p:nvSpPr>
          <p:cNvPr id="5" name="文字方塊 4"/>
          <p:cNvSpPr txBox="1"/>
          <p:nvPr/>
        </p:nvSpPr>
        <p:spPr>
          <a:xfrm>
            <a:off x="731520" y="1728216"/>
            <a:ext cx="87233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這是使用</a:t>
            </a:r>
            <a:r>
              <a:rPr lang="en-US" altLang="zh-TW" sz="3200" dirty="0" err="1" smtClean="0"/>
              <a:t>keras</a:t>
            </a:r>
            <a:r>
              <a:rPr lang="zh-TW" altLang="en-US" sz="3200" dirty="0" smtClean="0"/>
              <a:t>用於評估的函式 </a:t>
            </a:r>
            <a:r>
              <a:rPr lang="en-US" altLang="zh-TW" sz="3200" dirty="0" err="1" smtClean="0"/>
              <a:t>model.evaluate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測試用圖片集</a:t>
            </a:r>
            <a:r>
              <a:rPr lang="en-US" altLang="zh-TW" sz="3200" dirty="0" smtClean="0"/>
              <a:t>,labels)</a:t>
            </a:r>
          </a:p>
          <a:p>
            <a:endParaRPr lang="en-US" altLang="zh-TW" sz="3200" dirty="0"/>
          </a:p>
          <a:p>
            <a:r>
              <a:rPr lang="zh-TW" altLang="en-US" sz="3200" dirty="0" smtClean="0"/>
              <a:t>可以看到其值 </a:t>
            </a:r>
            <a:r>
              <a:rPr lang="en-US" altLang="zh-TW" sz="3200" dirty="0" smtClean="0"/>
              <a:t>[</a:t>
            </a:r>
            <a:r>
              <a:rPr lang="zh-TW" altLang="en-US" sz="3200" dirty="0" smtClean="0"/>
              <a:t>錯誤率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準確度</a:t>
            </a:r>
            <a:r>
              <a:rPr lang="en-US" altLang="zh-TW" sz="3200" dirty="0" smtClean="0"/>
              <a:t>] </a:t>
            </a:r>
            <a:r>
              <a:rPr lang="zh-TW" altLang="en-US" sz="3200" dirty="0" smtClean="0"/>
              <a:t>的比較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82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檔案路徑分類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68096" y="521208"/>
            <a:ext cx="8202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data</a:t>
            </a:r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|_</a:t>
            </a:r>
            <a:r>
              <a:rPr lang="zh-TW" altLang="en-US" sz="3600" dirty="0" smtClean="0"/>
              <a:t>自建一個圖片集資料夾</a:t>
            </a:r>
            <a:endParaRPr lang="en-US" altLang="zh-TW" sz="3600" dirty="0" smtClean="0"/>
          </a:p>
          <a:p>
            <a:r>
              <a:rPr lang="en-US" altLang="zh-TW" sz="3600" dirty="0"/>
              <a:t>	</a:t>
            </a:r>
            <a:r>
              <a:rPr lang="en-US" altLang="zh-TW" sz="3600" dirty="0" smtClean="0"/>
              <a:t>	|_</a:t>
            </a:r>
            <a:r>
              <a:rPr lang="zh-TW" altLang="en-US" sz="3600" dirty="0" smtClean="0"/>
              <a:t> 建立資料夾且分類好圖片集</a:t>
            </a:r>
            <a:endParaRPr lang="en-US" altLang="zh-TW" sz="3600" dirty="0" smtClean="0"/>
          </a:p>
          <a:p>
            <a:endParaRPr lang="en-US" altLang="zh-TW" sz="3600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69" y="2400494"/>
            <a:ext cx="4577455" cy="22949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35024" y="3136392"/>
            <a:ext cx="804672" cy="301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86" y="3287268"/>
            <a:ext cx="3683189" cy="220356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42232" y="4361688"/>
            <a:ext cx="1411865" cy="219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554097" y="4073798"/>
            <a:ext cx="230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建立圖片集資料夾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848" y="2575796"/>
            <a:ext cx="4089610" cy="205115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940335" y="3136392"/>
            <a:ext cx="640188" cy="2625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955280" y="3601373"/>
            <a:ext cx="606718" cy="230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15483" y="3090706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分類好圖片集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4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" y="920883"/>
            <a:ext cx="4460154" cy="169696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" y="176954"/>
            <a:ext cx="11925364" cy="4905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8996" y="2706624"/>
            <a:ext cx="118314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之後就可以爽爽的預測啦</a:t>
            </a:r>
            <a:r>
              <a:rPr lang="en-US" altLang="zh-TW" sz="3200" dirty="0" smtClean="0"/>
              <a:t>!</a:t>
            </a:r>
          </a:p>
          <a:p>
            <a:r>
              <a:rPr lang="en-US" altLang="zh-TW" sz="3200" dirty="0" smtClean="0"/>
              <a:t>input</a:t>
            </a:r>
            <a:r>
              <a:rPr lang="zh-TW" altLang="en-US" sz="3200" dirty="0" smtClean="0"/>
              <a:t>先載入你要辨識的圖檔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路徑要正確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最好是用絕對路徑最穩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3200" dirty="0" smtClean="0"/>
              <a:t>這邊可以看到</a:t>
            </a:r>
            <a:r>
              <a:rPr lang="en-US" altLang="zh-TW" sz="3200" dirty="0" smtClean="0"/>
              <a:t>input </a:t>
            </a:r>
            <a:r>
              <a:rPr lang="zh-TW" altLang="en-US" sz="3200" dirty="0" smtClean="0"/>
              <a:t>的</a:t>
            </a:r>
            <a:r>
              <a:rPr lang="en-US" altLang="zh-TW" sz="3200" dirty="0" smtClean="0"/>
              <a:t>2-dim</a:t>
            </a:r>
            <a:r>
              <a:rPr lang="zh-TW" altLang="en-US" sz="3200" dirty="0" smtClean="0"/>
              <a:t>陣列型態</a:t>
            </a:r>
            <a:r>
              <a:rPr lang="en-US" altLang="zh-TW" sz="3200" dirty="0" smtClean="0"/>
              <a:t>(1,1024)</a:t>
            </a:r>
            <a:r>
              <a:rPr lang="zh-TW" altLang="en-US" sz="3200" dirty="0" smtClean="0"/>
              <a:t>是為了與測試圖片維度需一致而做調整。</a:t>
            </a:r>
            <a:endParaRPr lang="en-US" altLang="zh-TW" sz="3200" dirty="0" smtClean="0"/>
          </a:p>
          <a:p>
            <a:r>
              <a:rPr lang="en-US" altLang="zh-TW" sz="3200" dirty="0" smtClean="0"/>
              <a:t>predicts</a:t>
            </a:r>
            <a:r>
              <a:rPr lang="zh-TW" altLang="en-US" sz="3200" dirty="0" smtClean="0"/>
              <a:t>是利用測試圖片前</a:t>
            </a:r>
            <a:r>
              <a:rPr lang="en-US" altLang="zh-TW" sz="3200" dirty="0" smtClean="0"/>
              <a:t>5</a:t>
            </a:r>
            <a:r>
              <a:rPr lang="zh-TW" altLang="en-US" sz="3200" dirty="0" smtClean="0"/>
              <a:t>張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我前五張都是來自同一分類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來預測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這部分可以略過</a:t>
            </a:r>
            <a:r>
              <a:rPr lang="en-US" altLang="zh-TW" sz="3200" dirty="0" smtClean="0"/>
              <a:t>)</a:t>
            </a:r>
          </a:p>
          <a:p>
            <a:r>
              <a:rPr lang="en-US" altLang="zh-TW" sz="3200" dirty="0" err="1" smtClean="0"/>
              <a:t>one_predict</a:t>
            </a:r>
            <a:r>
              <a:rPr lang="zh-TW" altLang="en-US" sz="3200" dirty="0" smtClean="0"/>
              <a:t>可以清楚知道其圖片屬於哪一類</a:t>
            </a:r>
            <a:r>
              <a:rPr lang="en-US" altLang="zh-TW" sz="3200" dirty="0" smtClean="0"/>
              <a:t>(one-hot)</a:t>
            </a:r>
          </a:p>
          <a:p>
            <a:r>
              <a:rPr lang="zh-TW" altLang="en-US" sz="3200" dirty="0" smtClean="0"/>
              <a:t>之後就可以看到顯示</a:t>
            </a:r>
            <a:r>
              <a:rPr lang="en-US" altLang="zh-TW" sz="3200" dirty="0" smtClean="0"/>
              <a:t>’</a:t>
            </a:r>
            <a:r>
              <a:rPr lang="zh-TW" altLang="en-US" sz="3200" dirty="0" smtClean="0"/>
              <a:t>這是摩托車</a:t>
            </a:r>
            <a:r>
              <a:rPr lang="en-US" altLang="zh-TW" sz="3200" dirty="0" smtClean="0"/>
              <a:t>’</a:t>
            </a:r>
            <a:r>
              <a:rPr lang="zh-TW" altLang="en-US" sz="3200" dirty="0" smtClean="0"/>
              <a:t>的字樣啦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087987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THE END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060756" cy="2154597"/>
          </a:xfrm>
        </p:spPr>
        <p:txBody>
          <a:bodyPr>
            <a:normAutofit fontScale="92500"/>
          </a:bodyPr>
          <a:lstStyle/>
          <a:p>
            <a:r>
              <a:rPr lang="zh-TW" altLang="en-US" sz="2400" dirty="0" smtClean="0">
                <a:solidFill>
                  <a:schemeClr val="tx1"/>
                </a:solidFill>
              </a:rPr>
              <a:t>備註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</a:rPr>
              <a:t>目前想不到要補充甚麼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想知道甚麼可以問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寫這程式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我另有寫了幾個</a:t>
            </a:r>
            <a:r>
              <a:rPr lang="en-US" altLang="zh-TW" sz="2400" dirty="0" smtClean="0">
                <a:solidFill>
                  <a:schemeClr val="tx1"/>
                </a:solidFill>
              </a:rPr>
              <a:t>python</a:t>
            </a:r>
            <a:r>
              <a:rPr lang="zh-TW" altLang="en-US" sz="2400" dirty="0" smtClean="0">
                <a:solidFill>
                  <a:schemeClr val="tx1"/>
                </a:solidFill>
              </a:rPr>
              <a:t>內部函式庫的</a:t>
            </a:r>
            <a:r>
              <a:rPr lang="en-US" altLang="zh-TW" sz="2400" dirty="0" smtClean="0">
                <a:solidFill>
                  <a:schemeClr val="tx1"/>
                </a:solidFill>
              </a:rPr>
              <a:t>API</a:t>
            </a:r>
            <a:r>
              <a:rPr lang="zh-TW" altLang="en-US" sz="2400" dirty="0" smtClean="0">
                <a:solidFill>
                  <a:schemeClr val="tx1"/>
                </a:solidFill>
              </a:rPr>
              <a:t>文件檔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有些程式不懂請自行去看</a:t>
            </a:r>
            <a:r>
              <a:rPr lang="en-US" altLang="zh-TW" sz="2400" dirty="0" smtClean="0">
                <a:solidFill>
                  <a:schemeClr val="tx1"/>
                </a:solidFill>
              </a:rPr>
              <a:t>API</a:t>
            </a:r>
            <a:r>
              <a:rPr lang="zh-TW" altLang="en-US" sz="2400" dirty="0" smtClean="0">
                <a:solidFill>
                  <a:schemeClr val="tx1"/>
                </a:solidFill>
              </a:rPr>
              <a:t>文件檔</a:t>
            </a: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</a:rPr>
              <a:t>可能寫得不清楚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請見諒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TW" altLang="en-US" sz="2400" dirty="0" smtClean="0">
                <a:solidFill>
                  <a:schemeClr val="tx1"/>
                </a:solidFill>
              </a:rPr>
              <a:t>另外我大概會把這程式上傳到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github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之後要用就去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github</a:t>
            </a:r>
            <a:r>
              <a:rPr lang="zh-TW" altLang="en-US" sz="2400" dirty="0" smtClean="0">
                <a:solidFill>
                  <a:schemeClr val="tx1"/>
                </a:solidFill>
              </a:rPr>
              <a:t>載</a:t>
            </a:r>
            <a:r>
              <a:rPr lang="en-US" altLang="zh-TW" sz="2400" dirty="0" smtClean="0">
                <a:solidFill>
                  <a:schemeClr val="tx1"/>
                </a:solidFill>
              </a:rPr>
              <a:t>—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github</a:t>
            </a:r>
            <a:r>
              <a:rPr lang="zh-TW" altLang="en-US" sz="2400" dirty="0" smtClean="0">
                <a:solidFill>
                  <a:schemeClr val="tx1"/>
                </a:solidFill>
              </a:rPr>
              <a:t>名</a:t>
            </a:r>
            <a:r>
              <a:rPr lang="en-US" altLang="zh-TW" sz="2400" dirty="0">
                <a:solidFill>
                  <a:schemeClr val="tx1"/>
                </a:solidFill>
              </a:rPr>
              <a:t>’ </a:t>
            </a:r>
            <a:r>
              <a:rPr lang="en-US" altLang="zh-TW" sz="2400" dirty="0" smtClean="0">
                <a:solidFill>
                  <a:schemeClr val="tx1"/>
                </a:solidFill>
              </a:rPr>
              <a:t>Unlimited-Gold-Work’</a:t>
            </a:r>
            <a:r>
              <a:rPr lang="zh-TW" altLang="en-US" sz="2400" dirty="0" smtClean="0">
                <a:solidFill>
                  <a:schemeClr val="tx1"/>
                </a:solidFill>
              </a:rPr>
              <a:t>。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4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800" dirty="0" smtClean="0"/>
              <a:t>流程介紹</a:t>
            </a:r>
            <a:endParaRPr lang="zh-TW" altLang="en-US" sz="8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13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流程簡介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496" y="329184"/>
            <a:ext cx="10131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(1)</a:t>
            </a:r>
            <a:r>
              <a:rPr lang="zh-TW" altLang="en-US" sz="2800" dirty="0" smtClean="0"/>
              <a:t>先建立好路徑及分類好圖片集</a:t>
            </a:r>
            <a:endParaRPr lang="en-US" altLang="zh-TW" sz="2800" dirty="0" smtClean="0"/>
          </a:p>
          <a:p>
            <a:r>
              <a:rPr lang="en-US" altLang="zh-TW" sz="2800" dirty="0" smtClean="0"/>
              <a:t>(2)</a:t>
            </a:r>
            <a:r>
              <a:rPr lang="zh-TW" altLang="en-US" sz="2800" dirty="0" smtClean="0"/>
              <a:t>尋找圖片集路徑</a:t>
            </a:r>
            <a:r>
              <a:rPr lang="en-US" altLang="zh-TW" sz="2800" dirty="0"/>
              <a:t> </a:t>
            </a:r>
            <a:r>
              <a:rPr lang="en-US" altLang="zh-TW" sz="2800" dirty="0" smtClean="0">
                <a:sym typeface="Wingdings" panose="05000000000000000000" pitchFamily="2" charset="2"/>
              </a:rPr>
              <a:t> </a:t>
            </a:r>
            <a:r>
              <a:rPr lang="zh-TW" altLang="en-US" sz="2800" dirty="0" smtClean="0">
                <a:sym typeface="Wingdings" panose="05000000000000000000" pitchFamily="2" charset="2"/>
              </a:rPr>
              <a:t>接著讀取圖片</a:t>
            </a:r>
            <a:r>
              <a:rPr lang="en-US" altLang="zh-TW" sz="2800" dirty="0">
                <a:sym typeface="Wingdings" panose="05000000000000000000" pitchFamily="2" charset="2"/>
              </a:rPr>
              <a:t> </a:t>
            </a:r>
            <a:r>
              <a:rPr lang="en-US" altLang="zh-TW" sz="2800" dirty="0" smtClean="0">
                <a:sym typeface="Wingdings" panose="05000000000000000000" pitchFamily="2" charset="2"/>
              </a:rPr>
              <a:t> </a:t>
            </a:r>
            <a:r>
              <a:rPr lang="zh-TW" altLang="en-US" sz="2800" dirty="0" smtClean="0">
                <a:sym typeface="Wingdings" panose="05000000000000000000" pitchFamily="2" charset="2"/>
              </a:rPr>
              <a:t>圖大小改為一致</a:t>
            </a:r>
            <a:endParaRPr lang="en-US" altLang="zh-TW" sz="2800" dirty="0" smtClean="0">
              <a:sym typeface="Wingdings" panose="05000000000000000000" pitchFamily="2" charset="2"/>
            </a:endParaRPr>
          </a:p>
          <a:p>
            <a:r>
              <a:rPr lang="en-US" altLang="zh-TW" sz="2800" dirty="0" smtClean="0">
                <a:sym typeface="Wingdings" panose="05000000000000000000" pitchFamily="2" charset="2"/>
              </a:rPr>
              <a:t>(3)</a:t>
            </a:r>
            <a:r>
              <a:rPr lang="zh-TW" altLang="en-US" sz="2800" dirty="0" smtClean="0">
                <a:sym typeface="Wingdings" panose="05000000000000000000" pitchFamily="2" charset="2"/>
              </a:rPr>
              <a:t>分析圖片二進位資料</a:t>
            </a:r>
            <a:r>
              <a:rPr lang="en-US" altLang="zh-TW" sz="2800" dirty="0" smtClean="0">
                <a:sym typeface="Wingdings" panose="05000000000000000000" pitchFamily="2" charset="2"/>
              </a:rPr>
              <a:t>(0~255)</a:t>
            </a:r>
            <a:r>
              <a:rPr lang="zh-TW" altLang="en-US" sz="2800" dirty="0" smtClean="0">
                <a:sym typeface="Wingdings" panose="05000000000000000000" pitchFamily="2" charset="2"/>
              </a:rPr>
              <a:t> </a:t>
            </a:r>
            <a:r>
              <a:rPr lang="en-US" altLang="zh-TW" sz="2800" dirty="0" smtClean="0">
                <a:sym typeface="Wingdings" panose="05000000000000000000" pitchFamily="2" charset="2"/>
              </a:rPr>
              <a:t> </a:t>
            </a:r>
            <a:r>
              <a:rPr lang="zh-TW" altLang="en-US" sz="2800" dirty="0" smtClean="0">
                <a:sym typeface="Wingdings" panose="05000000000000000000" pitchFamily="2" charset="2"/>
              </a:rPr>
              <a:t>一個個儲存於陣列變數</a:t>
            </a:r>
            <a:endParaRPr lang="en-US" altLang="zh-TW" sz="2800" dirty="0" smtClean="0">
              <a:sym typeface="Wingdings" panose="05000000000000000000" pitchFamily="2" charset="2"/>
            </a:endParaRPr>
          </a:p>
          <a:p>
            <a:r>
              <a:rPr lang="en-US" altLang="zh-TW" sz="2800" dirty="0" smtClean="0">
                <a:sym typeface="Wingdings" panose="05000000000000000000" pitchFamily="2" charset="2"/>
              </a:rPr>
              <a:t>(4)</a:t>
            </a:r>
            <a:r>
              <a:rPr lang="zh-TW" altLang="en-US" sz="2800" dirty="0" smtClean="0">
                <a:sym typeface="Wingdings" panose="05000000000000000000" pitchFamily="2" charset="2"/>
              </a:rPr>
              <a:t>資料預處理 </a:t>
            </a:r>
            <a:r>
              <a:rPr lang="en-US" altLang="zh-TW" sz="2800" dirty="0" smtClean="0">
                <a:sym typeface="Wingdings" panose="05000000000000000000" pitchFamily="2" charset="2"/>
              </a:rPr>
              <a:t> </a:t>
            </a:r>
            <a:r>
              <a:rPr lang="zh-TW" altLang="en-US" sz="2800" dirty="0" smtClean="0">
                <a:sym typeface="Wingdings" panose="05000000000000000000" pitchFamily="2" charset="2"/>
              </a:rPr>
              <a:t>先將資料</a:t>
            </a:r>
            <a:r>
              <a:rPr lang="en-US" altLang="zh-TW" sz="2800" dirty="0" smtClean="0">
                <a:sym typeface="Wingdings" panose="05000000000000000000" pitchFamily="2" charset="2"/>
              </a:rPr>
              <a:t>0~255</a:t>
            </a:r>
            <a:r>
              <a:rPr lang="zh-TW" altLang="en-US" sz="2800" dirty="0" smtClean="0">
                <a:sym typeface="Wingdings" panose="05000000000000000000" pitchFamily="2" charset="2"/>
              </a:rPr>
              <a:t>對應為</a:t>
            </a:r>
            <a:r>
              <a:rPr lang="en-US" altLang="zh-TW" sz="2800" dirty="0" smtClean="0">
                <a:sym typeface="Wingdings" panose="05000000000000000000" pitchFamily="2" charset="2"/>
              </a:rPr>
              <a:t>0~1</a:t>
            </a:r>
            <a:r>
              <a:rPr lang="zh-TW" altLang="en-US" sz="2800" dirty="0" smtClean="0">
                <a:sym typeface="Wingdings" panose="05000000000000000000" pitchFamily="2" charset="2"/>
              </a:rPr>
              <a:t> </a:t>
            </a:r>
            <a:r>
              <a:rPr lang="en-US" altLang="zh-TW" sz="2800" dirty="0" smtClean="0">
                <a:sym typeface="Wingdings" panose="05000000000000000000" pitchFamily="2" charset="2"/>
              </a:rPr>
              <a:t></a:t>
            </a:r>
            <a:r>
              <a:rPr lang="zh-TW" altLang="en-US" sz="2800" dirty="0" smtClean="0">
                <a:sym typeface="Wingdings" panose="05000000000000000000" pitchFamily="2" charset="2"/>
              </a:rPr>
              <a:t> 型態轉換</a:t>
            </a:r>
            <a:r>
              <a:rPr lang="en-US" altLang="zh-TW" sz="2800" dirty="0" err="1" smtClean="0">
                <a:sym typeface="Wingdings" panose="05000000000000000000" pitchFamily="2" charset="2"/>
              </a:rPr>
              <a:t>floatlabel</a:t>
            </a:r>
            <a:r>
              <a:rPr lang="zh-TW" altLang="en-US" sz="2800" dirty="0" smtClean="0">
                <a:sym typeface="Wingdings" panose="05000000000000000000" pitchFamily="2" charset="2"/>
              </a:rPr>
              <a:t>進行</a:t>
            </a:r>
            <a:r>
              <a:rPr lang="en-US" altLang="zh-TW" sz="2800" dirty="0" smtClean="0">
                <a:sym typeface="Wingdings" panose="05000000000000000000" pitchFamily="2" charset="2"/>
              </a:rPr>
              <a:t>one-hot-encoding</a:t>
            </a:r>
            <a:r>
              <a:rPr lang="zh-TW" altLang="en-US" sz="2800" dirty="0" smtClean="0">
                <a:sym typeface="Wingdings" panose="05000000000000000000" pitchFamily="2" charset="2"/>
              </a:rPr>
              <a:t>處理 </a:t>
            </a:r>
            <a:r>
              <a:rPr lang="en-US" altLang="zh-TW" sz="2800" dirty="0" smtClean="0">
                <a:sym typeface="Wingdings" panose="05000000000000000000" pitchFamily="2" charset="2"/>
              </a:rPr>
              <a:t></a:t>
            </a:r>
            <a:r>
              <a:rPr lang="zh-TW" altLang="en-US" sz="2800" dirty="0" smtClean="0">
                <a:sym typeface="Wingdings" panose="05000000000000000000" pitchFamily="2" charset="2"/>
              </a:rPr>
              <a:t> 訓練圖庫資料以及其標籤值以</a:t>
            </a:r>
            <a:r>
              <a:rPr lang="en-US" altLang="zh-TW" sz="2800" dirty="0" smtClean="0">
                <a:sym typeface="Wingdings" panose="05000000000000000000" pitchFamily="2" charset="2"/>
              </a:rPr>
              <a:t>dictionary</a:t>
            </a:r>
            <a:r>
              <a:rPr lang="zh-TW" altLang="en-US" sz="2800" dirty="0" smtClean="0">
                <a:sym typeface="Wingdings" panose="05000000000000000000" pitchFamily="2" charset="2"/>
              </a:rPr>
              <a:t>格式儲存</a:t>
            </a:r>
            <a:r>
              <a:rPr lang="en-US" altLang="zh-TW" sz="2800" dirty="0" smtClean="0">
                <a:sym typeface="Wingdings" panose="05000000000000000000" pitchFamily="2" charset="2"/>
              </a:rPr>
              <a:t></a:t>
            </a:r>
            <a:r>
              <a:rPr lang="zh-TW" altLang="en-US" sz="2800" dirty="0" smtClean="0">
                <a:sym typeface="Wingdings" panose="05000000000000000000" pitchFamily="2" charset="2"/>
              </a:rPr>
              <a:t>並壓縮成</a:t>
            </a:r>
            <a:r>
              <a:rPr lang="en-US" altLang="zh-TW" sz="2800" dirty="0" smtClean="0">
                <a:sym typeface="Wingdings" panose="05000000000000000000" pitchFamily="2" charset="2"/>
              </a:rPr>
              <a:t>pickle</a:t>
            </a:r>
            <a:r>
              <a:rPr lang="zh-TW" altLang="en-US" sz="2800" dirty="0" smtClean="0">
                <a:sym typeface="Wingdings" panose="05000000000000000000" pitchFamily="2" charset="2"/>
              </a:rPr>
              <a:t>檔</a:t>
            </a:r>
            <a:endParaRPr lang="en-US" altLang="zh-TW" sz="2800" dirty="0" smtClean="0">
              <a:sym typeface="Wingdings" panose="05000000000000000000" pitchFamily="2" charset="2"/>
            </a:endParaRPr>
          </a:p>
          <a:p>
            <a:r>
              <a:rPr lang="en-US" altLang="zh-TW" sz="2800" dirty="0" smtClean="0">
                <a:sym typeface="Wingdings" panose="05000000000000000000" pitchFamily="2" charset="2"/>
              </a:rPr>
              <a:t>(5)</a:t>
            </a:r>
            <a:r>
              <a:rPr lang="zh-TW" altLang="en-US" sz="2800" dirty="0" smtClean="0">
                <a:sym typeface="Wingdings" panose="05000000000000000000" pitchFamily="2" charset="2"/>
              </a:rPr>
              <a:t>建立模型</a:t>
            </a:r>
            <a:r>
              <a:rPr lang="en-US" altLang="zh-TW" sz="2800" dirty="0" smtClean="0">
                <a:sym typeface="Wingdings" panose="05000000000000000000" pitchFamily="2" charset="2"/>
              </a:rPr>
              <a:t>[</a:t>
            </a:r>
            <a:r>
              <a:rPr lang="zh-TW" altLang="en-US" sz="2800" dirty="0" smtClean="0">
                <a:sym typeface="Wingdings" panose="05000000000000000000" pitchFamily="2" charset="2"/>
              </a:rPr>
              <a:t>後面再談</a:t>
            </a:r>
            <a:r>
              <a:rPr lang="en-US" altLang="zh-TW" sz="2800" dirty="0" smtClean="0">
                <a:sym typeface="Wingdings" panose="05000000000000000000" pitchFamily="2" charset="2"/>
              </a:rPr>
              <a:t>]</a:t>
            </a:r>
            <a:r>
              <a:rPr lang="zh-TW" altLang="en-US" sz="2800" dirty="0" smtClean="0">
                <a:sym typeface="Wingdings" panose="05000000000000000000" pitchFamily="2" charset="2"/>
              </a:rPr>
              <a:t>訓練模型</a:t>
            </a:r>
            <a:endParaRPr lang="en-US" altLang="zh-TW" sz="2800" dirty="0" smtClean="0">
              <a:sym typeface="Wingdings" panose="05000000000000000000" pitchFamily="2" charset="2"/>
            </a:endParaRPr>
          </a:p>
          <a:p>
            <a:r>
              <a:rPr lang="en-US" altLang="zh-TW" sz="2800" dirty="0" smtClean="0">
                <a:sym typeface="Wingdings" panose="05000000000000000000" pitchFamily="2" charset="2"/>
              </a:rPr>
              <a:t>(6)</a:t>
            </a:r>
            <a:r>
              <a:rPr lang="zh-TW" altLang="en-US" sz="2800" dirty="0" smtClean="0">
                <a:sym typeface="Wingdings" panose="05000000000000000000" pitchFamily="2" charset="2"/>
              </a:rPr>
              <a:t>儲存模型</a:t>
            </a:r>
            <a:r>
              <a:rPr lang="en-US" altLang="zh-TW" sz="2800" dirty="0" smtClean="0">
                <a:sym typeface="Wingdings" panose="05000000000000000000" pitchFamily="2" charset="2"/>
              </a:rPr>
              <a:t></a:t>
            </a:r>
            <a:r>
              <a:rPr lang="zh-TW" altLang="en-US" sz="2800" dirty="0" smtClean="0">
                <a:sym typeface="Wingdings" panose="05000000000000000000" pitchFamily="2" charset="2"/>
              </a:rPr>
              <a:t>之後就可預測模型</a:t>
            </a:r>
            <a:r>
              <a:rPr lang="en-US" altLang="zh-TW" sz="2800" dirty="0" smtClean="0">
                <a:sym typeface="Wingdings" panose="05000000000000000000" pitchFamily="2" charset="2"/>
              </a:rPr>
              <a:t> </a:t>
            </a:r>
            <a:r>
              <a:rPr lang="zh-TW" altLang="en-US" sz="2800" dirty="0" smtClean="0">
                <a:sym typeface="Wingdings" panose="05000000000000000000" pitchFamily="2" charset="2"/>
              </a:rPr>
              <a:t>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442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800" dirty="0" smtClean="0"/>
              <a:t>函式介紹</a:t>
            </a:r>
            <a:endParaRPr lang="zh-TW" altLang="en-US" sz="8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solidFill>
                  <a:schemeClr val="tx1"/>
                </a:solidFill>
              </a:rPr>
              <a:t>皆放在</a:t>
            </a:r>
            <a:r>
              <a:rPr lang="en-US" altLang="zh-TW" sz="4400" dirty="0" smtClean="0">
                <a:solidFill>
                  <a:schemeClr val="tx1"/>
                </a:solidFill>
              </a:rPr>
              <a:t>main.py</a:t>
            </a:r>
            <a:r>
              <a:rPr lang="zh-TW" altLang="en-US" sz="4400" dirty="0" smtClean="0">
                <a:solidFill>
                  <a:schemeClr val="tx1"/>
                </a:solidFill>
              </a:rPr>
              <a:t>之中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3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348" y="5157216"/>
            <a:ext cx="8534400" cy="1507067"/>
          </a:xfrm>
        </p:spPr>
        <p:txBody>
          <a:bodyPr/>
          <a:lstStyle/>
          <a:p>
            <a:r>
              <a:rPr lang="zh-TW" altLang="en-US" dirty="0" smtClean="0"/>
              <a:t>設計的</a:t>
            </a:r>
            <a:r>
              <a:rPr lang="zh-TW" altLang="en-US" dirty="0"/>
              <a:t>函</a:t>
            </a:r>
            <a:r>
              <a:rPr lang="zh-TW" altLang="en-US" dirty="0" smtClean="0"/>
              <a:t>式種類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8952" y="594360"/>
            <a:ext cx="10204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/>
              <a:t>f</a:t>
            </a:r>
            <a:r>
              <a:rPr lang="en-US" altLang="zh-TW" sz="4000" dirty="0" err="1" smtClean="0"/>
              <a:t>indfile</a:t>
            </a:r>
            <a:r>
              <a:rPr lang="en-US" altLang="zh-TW" sz="4000" dirty="0" smtClean="0"/>
              <a:t>(filename)</a:t>
            </a:r>
          </a:p>
          <a:p>
            <a:r>
              <a:rPr lang="zh-TW" altLang="en-US" sz="4000" dirty="0" smtClean="0"/>
              <a:t>作用為搜尋分類好的圖片集</a:t>
            </a:r>
            <a:r>
              <a:rPr lang="en-US" altLang="zh-TW" sz="4000" dirty="0" smtClean="0"/>
              <a:t>,</a:t>
            </a:r>
            <a:r>
              <a:rPr lang="zh-TW" altLang="en-US" sz="4000" dirty="0" smtClean="0"/>
              <a:t>即是底下的</a:t>
            </a:r>
            <a:r>
              <a:rPr lang="en-US" altLang="zh-TW" sz="4000" dirty="0" err="1" smtClean="0"/>
              <a:t>bicyble</a:t>
            </a:r>
            <a:r>
              <a:rPr lang="en-US" altLang="zh-TW" sz="4000" dirty="0" smtClean="0"/>
              <a:t> &amp;&amp; moto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2643690"/>
            <a:ext cx="6922539" cy="2879286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7" name="矩形 6"/>
          <p:cNvSpPr/>
          <p:nvPr/>
        </p:nvSpPr>
        <p:spPr>
          <a:xfrm>
            <a:off x="1444752" y="3538728"/>
            <a:ext cx="987552" cy="2834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444752" y="4023360"/>
            <a:ext cx="987552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02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4212" y="438912"/>
            <a:ext cx="826776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readData</a:t>
            </a:r>
            <a:r>
              <a:rPr lang="en-US" altLang="zh-TW" sz="3200" dirty="0" smtClean="0"/>
              <a:t>(filename)</a:t>
            </a:r>
          </a:p>
          <a:p>
            <a:r>
              <a:rPr lang="zh-TW" altLang="en-US" sz="3200" dirty="0" smtClean="0"/>
              <a:t>圖片修改統一大小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讀取圖片資料</a:t>
            </a:r>
            <a:r>
              <a:rPr lang="en-US" altLang="zh-TW" sz="3200" dirty="0" smtClean="0"/>
              <a:t>,0~255</a:t>
            </a:r>
            <a:r>
              <a:rPr lang="zh-TW" altLang="en-US" sz="3200" dirty="0" smtClean="0"/>
              <a:t>表示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之後儲存到陣列裡面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en-US" altLang="zh-TW" sz="3200" dirty="0" err="1" smtClean="0"/>
              <a:t>packingData</a:t>
            </a:r>
            <a:r>
              <a:rPr lang="en-US" altLang="zh-TW" sz="3200" dirty="0" smtClean="0"/>
              <a:t>(data)</a:t>
            </a:r>
          </a:p>
          <a:p>
            <a:r>
              <a:rPr lang="zh-TW" altLang="en-US" sz="3200" dirty="0" smtClean="0"/>
              <a:t>將圖片資訊壓縮成一個檔案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格式採用</a:t>
            </a:r>
            <a:r>
              <a:rPr lang="en-US" altLang="zh-TW" sz="3200" dirty="0" smtClean="0"/>
              <a:t>dictionary(</a:t>
            </a:r>
            <a:r>
              <a:rPr lang="zh-TW" altLang="en-US" sz="3200" dirty="0" smtClean="0"/>
              <a:t>類</a:t>
            </a:r>
            <a:r>
              <a:rPr lang="zh-TW" altLang="en-US" sz="3200" dirty="0"/>
              <a:t>似</a:t>
            </a:r>
            <a:r>
              <a:rPr lang="en-US" altLang="zh-TW" sz="3200" dirty="0" err="1" smtClean="0"/>
              <a:t>json</a:t>
            </a:r>
            <a:r>
              <a:rPr lang="en-US" altLang="zh-TW" sz="3200" dirty="0" smtClean="0"/>
              <a:t>),</a:t>
            </a:r>
            <a:r>
              <a:rPr lang="zh-TW" altLang="en-US" sz="3200" dirty="0" smtClean="0"/>
              <a:t>資訊有</a:t>
            </a:r>
            <a:r>
              <a:rPr lang="en-US" altLang="zh-TW" sz="3200" dirty="0" err="1" smtClean="0"/>
              <a:t>filename,datas,labels</a:t>
            </a:r>
            <a:r>
              <a:rPr lang="zh-TW" altLang="en-US" sz="3200" dirty="0" smtClean="0"/>
              <a:t>這三種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值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one-hot(</a:t>
            </a:r>
            <a:r>
              <a:rPr lang="en-US" altLang="zh-TW" sz="3200" dirty="0" err="1" smtClean="0"/>
              <a:t>x,n</a:t>
            </a:r>
            <a:r>
              <a:rPr lang="en-US" altLang="zh-TW" sz="3200" dirty="0" smtClean="0"/>
              <a:t>)</a:t>
            </a:r>
          </a:p>
          <a:p>
            <a:r>
              <a:rPr lang="en-US" altLang="zh-TW" sz="3200" dirty="0" smtClean="0"/>
              <a:t>x</a:t>
            </a:r>
            <a:r>
              <a:rPr lang="zh-TW" altLang="en-US" sz="3200" dirty="0" smtClean="0"/>
              <a:t>指的是儲存</a:t>
            </a:r>
            <a:r>
              <a:rPr lang="en-US" altLang="zh-TW" sz="3200" dirty="0" smtClean="0"/>
              <a:t>labels</a:t>
            </a:r>
            <a:r>
              <a:rPr lang="zh-TW" altLang="en-US" sz="3200" dirty="0" smtClean="0"/>
              <a:t>的陣列</a:t>
            </a:r>
            <a:r>
              <a:rPr lang="en-US" altLang="zh-TW" sz="3200" dirty="0" smtClean="0"/>
              <a:t>,n</a:t>
            </a:r>
            <a:r>
              <a:rPr lang="zh-TW" altLang="en-US" sz="3200" dirty="0" smtClean="0"/>
              <a:t>代表輸出值數量</a:t>
            </a:r>
            <a:endParaRPr lang="en-US" altLang="zh-TW" sz="3200" dirty="0" smtClean="0"/>
          </a:p>
          <a:p>
            <a:r>
              <a:rPr lang="zh-TW" altLang="en-US" sz="3200" dirty="0" smtClean="0"/>
              <a:t>顧名思義進行</a:t>
            </a:r>
            <a:r>
              <a:rPr lang="en-US" altLang="zh-TW" sz="3200" dirty="0" smtClean="0"/>
              <a:t>one-hot-encoding</a:t>
            </a:r>
            <a:r>
              <a:rPr lang="zh-TW" altLang="en-US" sz="3200" dirty="0" smtClean="0"/>
              <a:t>的轉換</a:t>
            </a:r>
            <a:endParaRPr lang="en-US" altLang="zh-TW" sz="3200" dirty="0" smtClean="0"/>
          </a:p>
          <a:p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72392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31520" y="630936"/>
            <a:ext cx="10341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loadData</a:t>
            </a:r>
            <a:r>
              <a:rPr lang="en-US" altLang="zh-TW" sz="3200" dirty="0" smtClean="0"/>
              <a:t>()</a:t>
            </a:r>
          </a:p>
          <a:p>
            <a:r>
              <a:rPr lang="zh-TW" altLang="en-US" sz="3200" dirty="0" smtClean="0"/>
              <a:t>負責把壓縮的</a:t>
            </a:r>
            <a:r>
              <a:rPr lang="en-US" altLang="zh-TW" sz="3200" dirty="0" smtClean="0"/>
              <a:t>pickle</a:t>
            </a:r>
            <a:r>
              <a:rPr lang="zh-TW" altLang="en-US" sz="3200" dirty="0" smtClean="0"/>
              <a:t>檔讀取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相當於讀取裡面的</a:t>
            </a:r>
            <a:r>
              <a:rPr lang="en-US" altLang="zh-TW" sz="3200" dirty="0" smtClean="0"/>
              <a:t>dictionary</a:t>
            </a:r>
            <a:r>
              <a:rPr lang="zh-TW" altLang="en-US" sz="3200" dirty="0" smtClean="0"/>
              <a:t>資料格式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並且進行</a:t>
            </a:r>
            <a:r>
              <a:rPr lang="en-US" altLang="zh-TW" sz="3200" dirty="0" smtClean="0"/>
              <a:t>0~255</a:t>
            </a:r>
            <a:r>
              <a:rPr lang="en-US" altLang="zh-TW" sz="3200" dirty="0" smtClean="0">
                <a:sym typeface="Wingdings" panose="05000000000000000000" pitchFamily="2" charset="2"/>
              </a:rPr>
              <a:t>0~1</a:t>
            </a:r>
            <a:r>
              <a:rPr lang="zh-TW" altLang="en-US" sz="3200" dirty="0" smtClean="0">
                <a:sym typeface="Wingdings" panose="05000000000000000000" pitchFamily="2" charset="2"/>
              </a:rPr>
              <a:t>正規化</a:t>
            </a:r>
            <a:r>
              <a:rPr lang="en-US" altLang="zh-TW" sz="3200" dirty="0" smtClean="0">
                <a:sym typeface="Wingdings" panose="05000000000000000000" pitchFamily="2" charset="2"/>
              </a:rPr>
              <a:t>,one-hot-encoding</a:t>
            </a:r>
            <a:r>
              <a:rPr lang="zh-TW" altLang="en-US" sz="3200" dirty="0" smtClean="0">
                <a:sym typeface="Wingdings" panose="05000000000000000000" pitchFamily="2" charset="2"/>
              </a:rPr>
              <a:t>也在此進行</a:t>
            </a:r>
            <a:r>
              <a:rPr lang="en-US" altLang="zh-TW" sz="3200" dirty="0" smtClean="0">
                <a:sym typeface="Wingdings" panose="05000000000000000000" pitchFamily="2" charset="2"/>
              </a:rPr>
              <a:t>,</a:t>
            </a:r>
            <a:r>
              <a:rPr lang="zh-TW" altLang="en-US" sz="3200" dirty="0" smtClean="0">
                <a:sym typeface="Wingdings" panose="05000000000000000000" pitchFamily="2" charset="2"/>
              </a:rPr>
              <a:t>然後分成</a:t>
            </a:r>
            <a:r>
              <a:rPr lang="en-US" altLang="zh-TW" sz="3200" dirty="0" err="1" smtClean="0">
                <a:sym typeface="Wingdings" panose="05000000000000000000" pitchFamily="2" charset="2"/>
              </a:rPr>
              <a:t>Xtrain,Ytrain</a:t>
            </a:r>
            <a:r>
              <a:rPr lang="zh-TW" altLang="en-US" sz="3200" dirty="0" smtClean="0">
                <a:sym typeface="Wingdings" panose="05000000000000000000" pitchFamily="2" charset="2"/>
              </a:rPr>
              <a:t>陣列分別儲存</a:t>
            </a:r>
            <a:r>
              <a:rPr lang="en-US" altLang="zh-TW" sz="3200" dirty="0" smtClean="0">
                <a:sym typeface="Wingdings" panose="05000000000000000000" pitchFamily="2" charset="2"/>
              </a:rPr>
              <a:t>,</a:t>
            </a:r>
            <a:r>
              <a:rPr lang="zh-TW" altLang="en-US" sz="3200" dirty="0" smtClean="0">
                <a:sym typeface="Wingdings" panose="05000000000000000000" pitchFamily="2" charset="2"/>
              </a:rPr>
              <a:t>皆為二維陣列</a:t>
            </a:r>
            <a:endParaRPr lang="en-US" altLang="zh-TW" sz="3200" dirty="0" smtClean="0">
              <a:sym typeface="Wingdings" panose="05000000000000000000" pitchFamily="2" charset="2"/>
            </a:endParaRPr>
          </a:p>
          <a:p>
            <a:endParaRPr lang="en-US" altLang="zh-TW" sz="3200" dirty="0">
              <a:sym typeface="Wingdings" panose="05000000000000000000" pitchFamily="2" charset="2"/>
            </a:endParaRPr>
          </a:p>
          <a:p>
            <a:r>
              <a:rPr lang="en-US" altLang="zh-TW" sz="3200" dirty="0">
                <a:sym typeface="Wingdings" panose="05000000000000000000" pitchFamily="2" charset="2"/>
              </a:rPr>
              <a:t>i</a:t>
            </a:r>
            <a:r>
              <a:rPr lang="en-US" altLang="zh-TW" sz="3200" dirty="0" smtClean="0">
                <a:sym typeface="Wingdings" panose="05000000000000000000" pitchFamily="2" charset="2"/>
              </a:rPr>
              <a:t>nput(</a:t>
            </a:r>
            <a:r>
              <a:rPr lang="en-US" altLang="zh-TW" sz="3200" dirty="0" err="1" smtClean="0">
                <a:sym typeface="Wingdings" panose="05000000000000000000" pitchFamily="2" charset="2"/>
              </a:rPr>
              <a:t>filepath</a:t>
            </a:r>
            <a:r>
              <a:rPr lang="en-US" altLang="zh-TW" sz="3200" dirty="0" smtClean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sz="3200" dirty="0" smtClean="0">
                <a:sym typeface="Wingdings" panose="05000000000000000000" pitchFamily="2" charset="2"/>
              </a:rPr>
              <a:t>這是模型訓練完成之後</a:t>
            </a:r>
            <a:r>
              <a:rPr lang="en-US" altLang="zh-TW" sz="3200" dirty="0" smtClean="0">
                <a:sym typeface="Wingdings" panose="05000000000000000000" pitchFamily="2" charset="2"/>
              </a:rPr>
              <a:t>,</a:t>
            </a:r>
            <a:r>
              <a:rPr lang="zh-TW" altLang="en-US" sz="3200" dirty="0" smtClean="0">
                <a:sym typeface="Wingdings" panose="05000000000000000000" pitchFamily="2" charset="2"/>
              </a:rPr>
              <a:t>可用圖片路徑來讀取圖片並轉換輸入神經元進行預測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4269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42416" y="758952"/>
            <a:ext cx="8595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如果模型訓練完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且儲存完畢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可用</a:t>
            </a:r>
            <a:r>
              <a:rPr lang="en-US" altLang="zh-TW" sz="3200" dirty="0" smtClean="0"/>
              <a:t>model_reuse.py</a:t>
            </a:r>
            <a:r>
              <a:rPr lang="zh-TW" altLang="en-US" sz="3200" dirty="0" smtClean="0"/>
              <a:t>將儲存的模型載入利用</a:t>
            </a:r>
            <a:endParaRPr lang="en-US" altLang="zh-TW" sz="3200" dirty="0" smtClean="0"/>
          </a:p>
          <a:p>
            <a:endParaRPr lang="en-US" altLang="zh-TW" sz="3200" dirty="0"/>
          </a:p>
          <a:p>
            <a:r>
              <a:rPr lang="zh-TW" altLang="en-US" sz="3200" dirty="0" smtClean="0"/>
              <a:t>同樣有</a:t>
            </a:r>
            <a:r>
              <a:rPr lang="en-US" altLang="zh-TW" sz="3200" dirty="0" smtClean="0"/>
              <a:t>input() function</a:t>
            </a:r>
            <a:r>
              <a:rPr lang="zh-TW" altLang="en-US" sz="3200" dirty="0" smtClean="0"/>
              <a:t>可以實作</a:t>
            </a:r>
            <a:endParaRPr lang="en-US" altLang="zh-TW" sz="3200" dirty="0" smtClean="0"/>
          </a:p>
          <a:p>
            <a:r>
              <a:rPr lang="en-US" altLang="zh-TW" sz="3200" dirty="0" err="1" smtClean="0"/>
              <a:t>datapath</a:t>
            </a:r>
            <a:r>
              <a:rPr lang="en-US" altLang="zh-TW" sz="3200" dirty="0" smtClean="0"/>
              <a:t>(filename)</a:t>
            </a:r>
          </a:p>
          <a:p>
            <a:r>
              <a:rPr lang="zh-TW" altLang="en-US" sz="3200" dirty="0" smtClean="0"/>
              <a:t>作用為找尋模型儲存路徑</a:t>
            </a:r>
            <a:r>
              <a:rPr lang="en-US" altLang="zh-TW" sz="3200" dirty="0" smtClean="0"/>
              <a:t>,filename</a:t>
            </a:r>
            <a:r>
              <a:rPr lang="zh-TW" altLang="en-US" sz="3200" dirty="0" smtClean="0"/>
              <a:t>請輸入圖片集上層的資料夾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也就是</a:t>
            </a:r>
            <a:endParaRPr lang="zh-TW" altLang="en-US" sz="3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112" y="3813750"/>
            <a:ext cx="4828728" cy="25687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25312" y="5020056"/>
            <a:ext cx="1856232" cy="3657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882476" y="4818453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</a:rPr>
              <a:t>這部分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788644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</TotalTime>
  <Words>973</Words>
  <Application>Microsoft Office PowerPoint</Application>
  <PresentationFormat>寬螢幕</PresentationFormat>
  <Paragraphs>79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微軟正黑體</vt:lpstr>
      <vt:lpstr>Century Gothic</vt:lpstr>
      <vt:lpstr>Wingdings</vt:lpstr>
      <vt:lpstr>Wingdings 3</vt:lpstr>
      <vt:lpstr>切割線</vt:lpstr>
      <vt:lpstr>MLP Keras</vt:lpstr>
      <vt:lpstr>檔案路徑分類</vt:lpstr>
      <vt:lpstr>流程介紹</vt:lpstr>
      <vt:lpstr>流程簡介</vt:lpstr>
      <vt:lpstr>函式介紹</vt:lpstr>
      <vt:lpstr>設計的函式種類</vt:lpstr>
      <vt:lpstr>PowerPoint 簡報</vt:lpstr>
      <vt:lpstr>PowerPoint 簡報</vt:lpstr>
      <vt:lpstr>PowerPoint 簡報</vt:lpstr>
      <vt:lpstr>實際實作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 Keras</dc:title>
  <dc:creator>user</dc:creator>
  <cp:lastModifiedBy>user</cp:lastModifiedBy>
  <cp:revision>12</cp:revision>
  <dcterms:created xsi:type="dcterms:W3CDTF">2018-11-12T13:47:09Z</dcterms:created>
  <dcterms:modified xsi:type="dcterms:W3CDTF">2018-11-12T15:43:35Z</dcterms:modified>
</cp:coreProperties>
</file>