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70" r:id="rId8"/>
    <p:sldId id="271" r:id="rId9"/>
    <p:sldId id="262" r:id="rId10"/>
    <p:sldId id="263" r:id="rId11"/>
    <p:sldId id="272" r:id="rId12"/>
    <p:sldId id="273" r:id="rId13"/>
    <p:sldId id="264" r:id="rId14"/>
    <p:sldId id="265" r:id="rId15"/>
    <p:sldId id="274" r:id="rId16"/>
    <p:sldId id="275" r:id="rId17"/>
    <p:sldId id="266" r:id="rId18"/>
    <p:sldId id="267" r:id="rId19"/>
    <p:sldId id="268"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7" y="4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430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157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055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0336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9819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3171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5571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079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28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985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44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272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540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909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093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19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6/1/2024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21198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Time Series Forecasting for Market Prices</a:t>
            </a:r>
          </a:p>
        </p:txBody>
      </p:sp>
      <p:sp>
        <p:nvSpPr>
          <p:cNvPr id="3" name="Subtitle 2"/>
          <p:cNvSpPr>
            <a:spLocks noGrp="1"/>
          </p:cNvSpPr>
          <p:nvPr>
            <p:ph type="subTitle" idx="1"/>
          </p:nvPr>
        </p:nvSpPr>
        <p:spPr/>
        <p:txBody>
          <a:bodyPr>
            <a:normAutofit lnSpcReduction="10000"/>
          </a:bodyPr>
          <a:lstStyle/>
          <a:p>
            <a:r>
              <a:rPr dirty="0"/>
              <a:t>ARIMA, SARIMA, and LSTM Models</a:t>
            </a:r>
          </a:p>
          <a:p>
            <a:r>
              <a:rPr lang="en-US" dirty="0" smtClean="0"/>
              <a:t>Owen Daniel</a:t>
            </a:r>
          </a:p>
          <a:p>
            <a:r>
              <a:rPr lang="en-US" dirty="0" smtClean="0"/>
              <a:t>30/05/2024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SARIMA Model Performance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62" y="1930400"/>
            <a:ext cx="8793758" cy="320892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 y="1663515"/>
            <a:ext cx="8595360" cy="2998218"/>
          </a:xfrm>
          <a:prstGeom prst="rect">
            <a:avLst/>
          </a:prstGeom>
        </p:spPr>
      </p:pic>
    </p:spTree>
    <p:extLst>
      <p:ext uri="{BB962C8B-B14F-4D97-AF65-F5344CB8AC3E}">
        <p14:creationId xmlns:p14="http://schemas.microsoft.com/office/powerpoint/2010/main" val="110588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994085"/>
            <a:ext cx="6348413" cy="2214442"/>
          </a:xfrm>
        </p:spPr>
      </p:pic>
    </p:spTree>
    <p:extLst>
      <p:ext uri="{BB962C8B-B14F-4D97-AF65-F5344CB8AC3E}">
        <p14:creationId xmlns:p14="http://schemas.microsoft.com/office/powerpoint/2010/main" val="179734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 LSTM</a:t>
            </a:r>
          </a:p>
        </p:txBody>
      </p:sp>
      <p:sp>
        <p:nvSpPr>
          <p:cNvPr id="12" name="TextBox 11"/>
          <p:cNvSpPr txBox="1"/>
          <p:nvPr/>
        </p:nvSpPr>
        <p:spPr>
          <a:xfrm>
            <a:off x="256032" y="1743456"/>
            <a:ext cx="6888480" cy="3170099"/>
          </a:xfrm>
          <a:prstGeom prst="rect">
            <a:avLst/>
          </a:prstGeom>
          <a:noFill/>
        </p:spPr>
        <p:txBody>
          <a:bodyPr wrap="square" rtlCol="0">
            <a:spAutoFit/>
          </a:bodyPr>
          <a:lstStyle/>
          <a:p>
            <a:r>
              <a:rPr lang="en-US" sz="2000" dirty="0"/>
              <a:t>LSTM Quantity Metrics</a:t>
            </a:r>
            <a:r>
              <a:rPr lang="en-US" sz="2000" dirty="0" smtClean="0"/>
              <a:t>:</a:t>
            </a:r>
          </a:p>
          <a:p>
            <a:endParaRPr lang="en-US" sz="2000" dirty="0" smtClean="0"/>
          </a:p>
          <a:p>
            <a:r>
              <a:rPr lang="en-US" sz="2000" dirty="0" smtClean="0"/>
              <a:t>MSE</a:t>
            </a:r>
            <a:r>
              <a:rPr lang="en-US" sz="2000" dirty="0"/>
              <a:t>: 28644315439.943, MAE: 95839.824, RMSE: </a:t>
            </a:r>
            <a:r>
              <a:rPr lang="en-US" sz="2000" dirty="0" smtClean="0"/>
              <a:t>169246.316</a:t>
            </a:r>
          </a:p>
          <a:p>
            <a:endParaRPr lang="en-US" sz="2000" dirty="0"/>
          </a:p>
          <a:p>
            <a:r>
              <a:rPr lang="en-US" sz="2000" dirty="0"/>
              <a:t>LSTM </a:t>
            </a:r>
            <a:r>
              <a:rPr lang="en-US" sz="2000" dirty="0" err="1"/>
              <a:t>PriceMin</a:t>
            </a:r>
            <a:r>
              <a:rPr lang="en-US" sz="2000" dirty="0"/>
              <a:t> Metrics: MSE: 701093.970, MAE: 631.559, RMSE: </a:t>
            </a:r>
            <a:r>
              <a:rPr lang="en-US" sz="2000" dirty="0" smtClean="0"/>
              <a:t>837.314</a:t>
            </a:r>
          </a:p>
          <a:p>
            <a:endParaRPr lang="en-US" sz="2000" dirty="0"/>
          </a:p>
          <a:p>
            <a:r>
              <a:rPr lang="en-US" sz="2000" dirty="0"/>
              <a:t>LSTM </a:t>
            </a:r>
            <a:r>
              <a:rPr lang="en-US" sz="2000" dirty="0" err="1"/>
              <a:t>PriceMax</a:t>
            </a:r>
            <a:r>
              <a:rPr lang="en-US" sz="2000" dirty="0"/>
              <a:t> Metrics: MSE: 352932.463, MAE: 423.631, RMSE: 594.081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LSTM Model Performance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67713"/>
            <a:ext cx="8199002" cy="299189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834203"/>
            <a:ext cx="8473440" cy="2955690"/>
          </a:xfrm>
          <a:prstGeom prst="rect">
            <a:avLst/>
          </a:prstGeom>
        </p:spPr>
      </p:pic>
    </p:spTree>
    <p:extLst>
      <p:ext uri="{BB962C8B-B14F-4D97-AF65-F5344CB8AC3E}">
        <p14:creationId xmlns:p14="http://schemas.microsoft.com/office/powerpoint/2010/main" val="297910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4203"/>
            <a:ext cx="9144000" cy="3189594"/>
          </a:xfrm>
          <a:prstGeom prst="rect">
            <a:avLst/>
          </a:prstGeom>
        </p:spPr>
      </p:pic>
    </p:spTree>
    <p:extLst>
      <p:ext uri="{BB962C8B-B14F-4D97-AF65-F5344CB8AC3E}">
        <p14:creationId xmlns:p14="http://schemas.microsoft.com/office/powerpoint/2010/main" val="66752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Comparison</a:t>
            </a:r>
          </a:p>
        </p:txBody>
      </p:sp>
      <p:sp>
        <p:nvSpPr>
          <p:cNvPr id="3" name="Content Placeholder 2"/>
          <p:cNvSpPr>
            <a:spLocks noGrp="1"/>
          </p:cNvSpPr>
          <p:nvPr>
            <p:ph idx="1"/>
          </p:nvPr>
        </p:nvSpPr>
        <p:spPr>
          <a:xfrm>
            <a:off x="195070" y="1490030"/>
            <a:ext cx="7473697" cy="4697410"/>
          </a:xfrm>
        </p:spPr>
        <p:txBody>
          <a:bodyPr>
            <a:noAutofit/>
          </a:bodyPr>
          <a:lstStyle/>
          <a:p>
            <a:r>
              <a:rPr lang="en-US" sz="1400" dirty="0"/>
              <a:t>The three graphs you've shared compare the actual maximum price values with predictions from different models: LSTM, SARIMA, and ARIMA.</a:t>
            </a:r>
          </a:p>
          <a:p>
            <a:endParaRPr lang="en-US" sz="1400" dirty="0"/>
          </a:p>
          <a:p>
            <a:r>
              <a:rPr lang="en-US" sz="1400" dirty="0"/>
              <a:t>1. </a:t>
            </a:r>
            <a:r>
              <a:rPr lang="en-US" sz="1400" dirty="0" smtClean="0"/>
              <a:t>LSTM </a:t>
            </a:r>
            <a:r>
              <a:rPr lang="en-US" sz="1400" dirty="0"/>
              <a:t>Model</a:t>
            </a:r>
            <a:r>
              <a:rPr lang="en-US" sz="1400" dirty="0" smtClean="0"/>
              <a:t>:</a:t>
            </a:r>
            <a:endParaRPr lang="en-US" sz="1400" dirty="0"/>
          </a:p>
          <a:p>
            <a:r>
              <a:rPr lang="en-US" sz="1400" dirty="0"/>
              <a:t>   - The first graph shows that the LSTM model's predicted values (orange line) closely follow the actual values (blue line). This indicates a good performance by the LSTM model in capturing the patterns and fluctuations in the data.</a:t>
            </a:r>
          </a:p>
          <a:p>
            <a:endParaRPr lang="en-US" sz="1400" dirty="0"/>
          </a:p>
          <a:p>
            <a:r>
              <a:rPr lang="en-US" sz="1400" dirty="0"/>
              <a:t>2. </a:t>
            </a:r>
            <a:r>
              <a:rPr lang="en-US" sz="1400" dirty="0" smtClean="0"/>
              <a:t>SARIMA </a:t>
            </a:r>
            <a:r>
              <a:rPr lang="en-US" sz="1400" dirty="0"/>
              <a:t>Model</a:t>
            </a:r>
            <a:r>
              <a:rPr lang="en-US" sz="1400" dirty="0" smtClean="0"/>
              <a:t>:</a:t>
            </a:r>
            <a:endParaRPr lang="en-US" sz="1400" dirty="0"/>
          </a:p>
          <a:p>
            <a:r>
              <a:rPr lang="en-US" sz="1400" dirty="0"/>
              <a:t>   - The second graph shows a significant discrepancy between the actual values and the predicted values from the SARIMA model. The SARIMA model predictions (orange line) are almost flat and do not follow the actual data at all. This suggests that the SARIMA model failed to capture the underlying patterns in the data.</a:t>
            </a:r>
          </a:p>
          <a:p>
            <a:endParaRPr lang="en-US" sz="1400" dirty="0"/>
          </a:p>
          <a:p>
            <a:r>
              <a:rPr lang="en-US" sz="1400" dirty="0"/>
              <a:t>3. </a:t>
            </a:r>
            <a:r>
              <a:rPr lang="en-US" sz="1400" dirty="0" smtClean="0"/>
              <a:t>ARIMA </a:t>
            </a:r>
            <a:r>
              <a:rPr lang="en-US" sz="1400" dirty="0"/>
              <a:t>Model</a:t>
            </a:r>
            <a:r>
              <a:rPr lang="en-US" sz="1400" dirty="0" smtClean="0"/>
              <a:t>:</a:t>
            </a:r>
            <a:endParaRPr lang="en-US" sz="1400" dirty="0"/>
          </a:p>
          <a:p>
            <a:r>
              <a:rPr lang="en-US" sz="1400" dirty="0"/>
              <a:t>   - The third graph is similar to the SARIMA model, where the ARIMA model predictions (orange line) are also nearly flat and do not match the actual data. This indicates that the ARIMA model, like the SARIMA model, was not able to effectively model the data</a:t>
            </a:r>
            <a:r>
              <a:rPr lang="en-US" sz="1400" dirty="0" smtClean="0"/>
              <a:t>.</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endParaRPr lang="en-US" dirty="0"/>
          </a:p>
          <a:p>
            <a:r>
              <a:rPr lang="en-US" b="1" dirty="0" smtClean="0"/>
              <a:t>Summary:</a:t>
            </a:r>
            <a:endParaRPr lang="en-US" b="1" dirty="0"/>
          </a:p>
          <a:p>
            <a:r>
              <a:rPr lang="en-US" dirty="0"/>
              <a:t>- The LSTM model appears to be significantly better at predicting the maximum prices compared to the SARIMA and ARIMA models.</a:t>
            </a:r>
          </a:p>
          <a:p>
            <a:r>
              <a:rPr lang="en-US" dirty="0"/>
              <a:t>- Both SARIMA and ARIMA models show poor performance in this case, with their predictions failing to follow the actual data trends.</a:t>
            </a:r>
          </a:p>
          <a:p>
            <a:endParaRPr lang="en-US" dirty="0"/>
          </a:p>
          <a:p>
            <a:r>
              <a:rPr lang="en-US" dirty="0"/>
              <a:t>If you need further analysis or have specific questions about the models, feel free to ask!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t>Open floor for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Objective: Forecast market prices using time series models.</a:t>
            </a:r>
          </a:p>
          <a:p>
            <a:r>
              <a:t>Models Used: ARIMA, SARIMA, and LSTM.</a:t>
            </a:r>
          </a:p>
          <a:p>
            <a:r>
              <a:t>Evaluation Metrics: MSE, MAE, RMSE.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List any references or sources used in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idx="1"/>
          </p:nvPr>
        </p:nvSpPr>
        <p:spPr/>
        <p:txBody>
          <a:bodyPr/>
          <a:lstStyle/>
          <a:p>
            <a:r>
              <a:rPr dirty="0"/>
              <a:t>Data Source: Market Price Prediction dataset.</a:t>
            </a:r>
          </a:p>
          <a:p>
            <a:r>
              <a:rPr dirty="0"/>
              <a:t>Features: Year, Quantity, </a:t>
            </a:r>
            <a:r>
              <a:rPr dirty="0" err="1"/>
              <a:t>PriceMin</a:t>
            </a:r>
            <a:r>
              <a:rPr dirty="0"/>
              <a:t>, </a:t>
            </a:r>
            <a:r>
              <a:rPr dirty="0" err="1"/>
              <a:t>PriceMax</a:t>
            </a:r>
            <a:r>
              <a:rPr dirty="0"/>
              <a:t>, </a:t>
            </a:r>
            <a:r>
              <a:rPr dirty="0" err="1"/>
              <a:t>PriceMod</a:t>
            </a:r>
            <a:r>
              <a:rPr dirty="0"/>
              <a:t>, Market, Month, State, City.</a:t>
            </a:r>
          </a:p>
          <a:p>
            <a:r>
              <a:rPr dirty="0"/>
              <a:t>Preprocessing: Handling missing values, encoding categorical </a:t>
            </a:r>
            <a:r>
              <a:rPr dirty="0" smtClean="0"/>
              <a:t>variables</a:t>
            </a:r>
            <a:r>
              <a:rPr lang="en-US" dirty="0" smtClean="0"/>
              <a:t> with one-hot encoding </a:t>
            </a:r>
            <a:r>
              <a:rPr dirty="0" smtClean="0"/>
              <a:t>, </a:t>
            </a:r>
            <a:r>
              <a:rPr dirty="0"/>
              <a:t>and scaling </a:t>
            </a:r>
            <a:r>
              <a:rPr dirty="0" smtClean="0"/>
              <a:t>data</a:t>
            </a:r>
            <a:r>
              <a:rPr lang="en-US" dirty="0" smtClean="0"/>
              <a:t> with </a:t>
            </a:r>
            <a:r>
              <a:rPr lang="en-US" dirty="0" err="1"/>
              <a:t>M</a:t>
            </a:r>
            <a:r>
              <a:rPr lang="en-US" dirty="0" err="1" smtClean="0"/>
              <a:t>inMaxScaler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Preparation</a:t>
            </a:r>
          </a:p>
        </p:txBody>
      </p:sp>
      <p:sp>
        <p:nvSpPr>
          <p:cNvPr id="3" name="Content Placeholder 2"/>
          <p:cNvSpPr>
            <a:spLocks noGrp="1"/>
          </p:cNvSpPr>
          <p:nvPr>
            <p:ph idx="1"/>
          </p:nvPr>
        </p:nvSpPr>
        <p:spPr/>
        <p:txBody>
          <a:bodyPr/>
          <a:lstStyle/>
          <a:p>
            <a:r>
              <a:t>Convert 'date' column to datetime and set as index.</a:t>
            </a:r>
          </a:p>
          <a:p>
            <a:r>
              <a:t>Sort data by date.</a:t>
            </a:r>
          </a:p>
          <a:p>
            <a:r>
              <a:t>Create datasets for models with time steps.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 ARIMA</a:t>
            </a:r>
          </a:p>
        </p:txBody>
      </p:sp>
      <p:sp>
        <p:nvSpPr>
          <p:cNvPr id="3" name="Content Placeholder 2"/>
          <p:cNvSpPr>
            <a:spLocks noGrp="1"/>
          </p:cNvSpPr>
          <p:nvPr>
            <p:ph idx="1"/>
          </p:nvPr>
        </p:nvSpPr>
        <p:spPr/>
        <p:txBody>
          <a:bodyPr/>
          <a:lstStyle/>
          <a:p>
            <a:r>
              <a:rPr dirty="0"/>
              <a:t>ARIMA parameters: (2, 1, 2) for Quantity, (1, 1, 1) for Prices.</a:t>
            </a:r>
          </a:p>
          <a:p>
            <a:r>
              <a:rPr dirty="0"/>
              <a:t>Metrics for </a:t>
            </a:r>
            <a:r>
              <a:rPr dirty="0" smtClean="0"/>
              <a:t>Test </a:t>
            </a:r>
            <a:r>
              <a:rPr dirty="0"/>
              <a:t>data:</a:t>
            </a:r>
          </a:p>
          <a:p>
            <a:r>
              <a:rPr lang="en-US" dirty="0"/>
              <a:t>ARIMA Quantity Metrics: MSE: 27864794831.035, MAE: 81499.624, RMSE: 166927.514</a:t>
            </a:r>
          </a:p>
          <a:p>
            <a:r>
              <a:rPr lang="en-US" dirty="0"/>
              <a:t>ARIMA </a:t>
            </a:r>
            <a:r>
              <a:rPr lang="en-US" dirty="0" err="1"/>
              <a:t>PriceMin</a:t>
            </a:r>
            <a:r>
              <a:rPr lang="en-US" dirty="0"/>
              <a:t> Metrics: MSE: 1911978.246, MAE: 1100.303, RMSE: 1382.743</a:t>
            </a:r>
          </a:p>
          <a:p>
            <a:r>
              <a:rPr lang="en-US" dirty="0"/>
              <a:t>ARIMA </a:t>
            </a:r>
            <a:r>
              <a:rPr lang="en-US" dirty="0" err="1"/>
              <a:t>PriceMax</a:t>
            </a:r>
            <a:r>
              <a:rPr lang="en-US" dirty="0"/>
              <a:t> Metrics: MSE: 5315439.892, MAE: 2057.992, RMSE: 2305.524</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ARIMA Model Performance</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24" y="1930400"/>
            <a:ext cx="7938847" cy="289695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834203"/>
            <a:ext cx="8644128" cy="3189594"/>
          </a:xfrm>
          <a:prstGeom prst="rect">
            <a:avLst/>
          </a:prstGeom>
        </p:spPr>
      </p:pic>
    </p:spTree>
    <p:extLst>
      <p:ext uri="{BB962C8B-B14F-4D97-AF65-F5344CB8AC3E}">
        <p14:creationId xmlns:p14="http://schemas.microsoft.com/office/powerpoint/2010/main" val="361745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12" y="1592004"/>
            <a:ext cx="8473213" cy="2955611"/>
          </a:xfrm>
        </p:spPr>
      </p:pic>
    </p:spTree>
    <p:extLst>
      <p:ext uri="{BB962C8B-B14F-4D97-AF65-F5344CB8AC3E}">
        <p14:creationId xmlns:p14="http://schemas.microsoft.com/office/powerpoint/2010/main" val="300483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 SARIMA</a:t>
            </a:r>
          </a:p>
        </p:txBody>
      </p:sp>
      <p:sp>
        <p:nvSpPr>
          <p:cNvPr id="3" name="Content Placeholder 2"/>
          <p:cNvSpPr>
            <a:spLocks noGrp="1"/>
          </p:cNvSpPr>
          <p:nvPr>
            <p:ph idx="1"/>
          </p:nvPr>
        </p:nvSpPr>
        <p:spPr/>
        <p:txBody>
          <a:bodyPr/>
          <a:lstStyle/>
          <a:p>
            <a:r>
              <a:rPr dirty="0"/>
              <a:t>SARIMA parameters: (2, 1, 2) (1, 1, 1, 12) for Quantity, (1, 1, 1) (1, 1, 1, 12) for Prices.</a:t>
            </a:r>
          </a:p>
          <a:p>
            <a:r>
              <a:rPr dirty="0"/>
              <a:t>Metrics for </a:t>
            </a:r>
            <a:r>
              <a:rPr dirty="0" smtClean="0"/>
              <a:t>Test </a:t>
            </a:r>
            <a:r>
              <a:rPr dirty="0"/>
              <a:t>data:</a:t>
            </a:r>
          </a:p>
          <a:p>
            <a:r>
              <a:rPr lang="en-US" dirty="0"/>
              <a:t>SARIMA Quantity Metrics: MSE: 27864795163.893, MAE: 81499.626, RMSE: 166927.515</a:t>
            </a:r>
          </a:p>
          <a:p>
            <a:r>
              <a:rPr lang="en-US" dirty="0"/>
              <a:t>SARIMA </a:t>
            </a:r>
            <a:r>
              <a:rPr lang="en-US" dirty="0" err="1"/>
              <a:t>PriceMin</a:t>
            </a:r>
            <a:r>
              <a:rPr lang="en-US" dirty="0"/>
              <a:t> Metrics: MSE: 1913659.167, MAE: 1100.978, RMSE: 1383.351</a:t>
            </a:r>
          </a:p>
          <a:p>
            <a:r>
              <a:rPr lang="en-US" dirty="0"/>
              <a:t>SARIMA </a:t>
            </a:r>
            <a:r>
              <a:rPr lang="en-US" dirty="0" err="1"/>
              <a:t>PriceMax</a:t>
            </a:r>
            <a:r>
              <a:rPr lang="en-US" dirty="0"/>
              <a:t> Metrics: MSE: 5315021.794, MAE: 2057.900, RMSE: 2305.433</a:t>
            </a: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632</Words>
  <Application>Microsoft Office PowerPoint</Application>
  <PresentationFormat>On-screen Show (4:3)</PresentationFormat>
  <Paragraphs>61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Time Series Forecasting for Market Prices</vt:lpstr>
      <vt:lpstr>Introduction</vt:lpstr>
      <vt:lpstr>Data Overview</vt:lpstr>
      <vt:lpstr>Data Preparation</vt:lpstr>
      <vt:lpstr>Model Training - ARIMA</vt:lpstr>
      <vt:lpstr>ARIMA Model Performance</vt:lpstr>
      <vt:lpstr>PowerPoint Presentation</vt:lpstr>
      <vt:lpstr>PowerPoint Presentation</vt:lpstr>
      <vt:lpstr>Model Training - SARIMA</vt:lpstr>
      <vt:lpstr>SARIMA Model Performance</vt:lpstr>
      <vt:lpstr>PowerPoint Presentation</vt:lpstr>
      <vt:lpstr>PowerPoint Presentation</vt:lpstr>
      <vt:lpstr>Model Training - LSTM</vt:lpstr>
      <vt:lpstr>LSTM Model Performance</vt:lpstr>
      <vt:lpstr>PowerPoint Presentation</vt:lpstr>
      <vt:lpstr>PowerPoint Presentation</vt:lpstr>
      <vt:lpstr>Model Comparison</vt:lpstr>
      <vt:lpstr>Conclusion</vt:lpstr>
      <vt:lpstr>Q&amp;A</vt:lpstr>
      <vt:lpstr>References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for Market Prices</dc:title>
  <dc:subject/>
  <dc:creator>USER</dc:creator>
  <cp:keywords/>
  <dc:description>generated using python-pptx</dc:description>
  <cp:lastModifiedBy>Microsoft account</cp:lastModifiedBy>
  <cp:revision>4</cp:revision>
  <dcterms:created xsi:type="dcterms:W3CDTF">2013-01-27T09:14:16Z</dcterms:created>
  <dcterms:modified xsi:type="dcterms:W3CDTF">2024-06-01T12:29:02Z</dcterms:modified>
  <cp:category/>
</cp:coreProperties>
</file>