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11"/>
  </p:notesMasterIdLst>
  <p:sldIdLst>
    <p:sldId id="360" r:id="rId2"/>
    <p:sldId id="365" r:id="rId3"/>
    <p:sldId id="362" r:id="rId4"/>
    <p:sldId id="351" r:id="rId5"/>
    <p:sldId id="363" r:id="rId6"/>
    <p:sldId id="364" r:id="rId7"/>
    <p:sldId id="366" r:id="rId8"/>
    <p:sldId id="367" r:id="rId9"/>
    <p:sldId id="338" r:id="rId10"/>
  </p:sldIdLst>
  <p:sldSz cx="12857163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 userDrawn="1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EBF"/>
    <a:srgbClr val="92D050"/>
    <a:srgbClr val="FCCB43"/>
    <a:srgbClr val="91E3DE"/>
    <a:srgbClr val="FD6753"/>
    <a:srgbClr val="5CD6CD"/>
    <a:srgbClr val="FD482F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3002" autoAdjust="0"/>
  </p:normalViewPr>
  <p:slideViewPr>
    <p:cSldViewPr>
      <p:cViewPr varScale="1">
        <p:scale>
          <a:sx n="65" d="100"/>
          <a:sy n="65" d="100"/>
        </p:scale>
        <p:origin x="798" y="78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34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5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4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8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722828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29971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37114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444257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420741" y="2176165"/>
            <a:ext cx="7991158" cy="9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000" b="1" kern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第八小组     微考勤项目</a:t>
            </a:r>
            <a:endParaRPr lang="zh-CN" altLang="en-US" sz="5000" b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423711" y="4192389"/>
            <a:ext cx="5948998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指导：罗佳 小马科技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" y="694"/>
            <a:ext cx="12857163" cy="728865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698" y="694"/>
            <a:ext cx="4281306" cy="7288652"/>
          </a:xfrm>
          <a:prstGeom prst="rect">
            <a:avLst/>
          </a:prstGeom>
          <a:solidFill>
            <a:srgbClr val="FD675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420" y="2238774"/>
            <a:ext cx="3023069" cy="1564003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7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6893" y="3989307"/>
            <a:ext cx="2922123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6236745" y="188399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5515273" y="1815092"/>
            <a:ext cx="922339" cy="795121"/>
          </a:xfrm>
          <a:prstGeom prst="hexagon">
            <a:avLst/>
          </a:prstGeom>
          <a:solidFill>
            <a:srgbClr val="91E3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77726" y="1934684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剪去单角的矩形 22"/>
          <p:cNvSpPr/>
          <p:nvPr/>
        </p:nvSpPr>
        <p:spPr>
          <a:xfrm>
            <a:off x="6236745" y="2962343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5515273" y="2893443"/>
            <a:ext cx="922339" cy="795121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77726" y="3013035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项目展示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剪去单角的矩形 22"/>
          <p:cNvSpPr/>
          <p:nvPr/>
        </p:nvSpPr>
        <p:spPr>
          <a:xfrm>
            <a:off x="6236745" y="4042347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769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5515273" y="3973448"/>
            <a:ext cx="922339" cy="795121"/>
          </a:xfrm>
          <a:prstGeom prst="hexagon">
            <a:avLst/>
          </a:prstGeom>
          <a:solidFill>
            <a:srgbClr val="769E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03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77726" y="4093040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文档展示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剪去单角的矩形 22"/>
          <p:cNvSpPr/>
          <p:nvPr/>
        </p:nvSpPr>
        <p:spPr>
          <a:xfrm>
            <a:off x="6236745" y="512235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5515273" y="5053452"/>
            <a:ext cx="922339" cy="795121"/>
          </a:xfrm>
          <a:prstGeom prst="hexag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04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77726" y="5173044"/>
            <a:ext cx="902811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3149" y="2468256"/>
            <a:ext cx="1969611" cy="106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4260162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9" grpId="0"/>
      <p:bldP spid="23" grpId="0" animBg="1"/>
      <p:bldP spid="21" grpId="0" animBg="1"/>
      <p:bldP spid="46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6022081" y="2888427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  <a:endParaRPr lang="bg-BG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3715839" y="5513557"/>
            <a:ext cx="19830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12624" y="1791212"/>
            <a:ext cx="256789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134582" y="2041901"/>
            <a:ext cx="1715478" cy="1421951"/>
            <a:chOff x="2433037" y="1387540"/>
            <a:chExt cx="1839035" cy="137254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33037" y="1387540"/>
              <a:ext cx="183903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570849" y="2073813"/>
              <a:ext cx="137254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877570" y="1466545"/>
            <a:ext cx="6336713" cy="4722976"/>
            <a:chOff x="3091556" y="1666710"/>
            <a:chExt cx="6008885" cy="4478634"/>
          </a:xfrm>
          <a:solidFill>
            <a:schemeClr val="bg1"/>
          </a:solidFill>
        </p:grpSpPr>
        <p:grpSp>
          <p:nvGrpSpPr>
            <p:cNvPr id="4" name="Group 3"/>
            <p:cNvGrpSpPr/>
            <p:nvPr/>
          </p:nvGrpSpPr>
          <p:grpSpPr>
            <a:xfrm>
              <a:off x="3091556" y="1666710"/>
              <a:ext cx="6008885" cy="4478634"/>
              <a:chOff x="5005784" y="1125225"/>
              <a:chExt cx="7270750" cy="5419147"/>
            </a:xfrm>
            <a:grpFill/>
          </p:grpSpPr>
          <p:sp>
            <p:nvSpPr>
              <p:cNvPr id="5" name="椭圆 26"/>
              <p:cNvSpPr/>
              <p:nvPr/>
            </p:nvSpPr>
            <p:spPr bwMode="auto">
              <a:xfrm>
                <a:off x="5005784" y="3063417"/>
                <a:ext cx="2291773" cy="229177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椭圆 28"/>
              <p:cNvSpPr/>
              <p:nvPr/>
            </p:nvSpPr>
            <p:spPr bwMode="auto">
              <a:xfrm>
                <a:off x="10028057" y="3782122"/>
                <a:ext cx="1831399" cy="1829956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椭圆 30"/>
              <p:cNvSpPr/>
              <p:nvPr/>
            </p:nvSpPr>
            <p:spPr bwMode="auto">
              <a:xfrm>
                <a:off x="7486614" y="1125225"/>
                <a:ext cx="3053773" cy="3052329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椭圆 31"/>
              <p:cNvSpPr/>
              <p:nvPr/>
            </p:nvSpPr>
            <p:spPr bwMode="auto">
              <a:xfrm>
                <a:off x="7703092" y="4379599"/>
                <a:ext cx="2166215" cy="216477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矩形 4"/>
              <p:cNvSpPr/>
              <p:nvPr/>
            </p:nvSpPr>
            <p:spPr bwMode="auto">
              <a:xfrm rot="19694411">
                <a:off x="5035109" y="2052207"/>
                <a:ext cx="5535672" cy="2702353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FD675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4"/>
              <p:cNvSpPr/>
              <p:nvPr/>
            </p:nvSpPr>
            <p:spPr bwMode="auto">
              <a:xfrm rot="13415964">
                <a:off x="7511547" y="2326114"/>
                <a:ext cx="4764987" cy="2326127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91E3D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4"/>
              <p:cNvSpPr/>
              <p:nvPr/>
            </p:nvSpPr>
            <p:spPr bwMode="auto">
              <a:xfrm rot="9397107">
                <a:off x="7762262" y="4118384"/>
                <a:ext cx="3867727" cy="1887682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FCCB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720651" y="4331747"/>
              <a:ext cx="561856" cy="562817"/>
              <a:chOff x="9145588" y="4435475"/>
              <a:chExt cx="464344" cy="465138"/>
            </a:xfrm>
            <a:grpFill/>
          </p:grpSpPr>
          <p:sp>
            <p:nvSpPr>
              <p:cNvPr id="20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213952" y="4206552"/>
              <a:ext cx="78180" cy="77122"/>
              <a:chOff x="2944019" y="1885157"/>
              <a:chExt cx="58738" cy="57943"/>
            </a:xfrm>
            <a:grpFill/>
          </p:grpSpPr>
          <p:sp>
            <p:nvSpPr>
              <p:cNvPr id="37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582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582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838838" y="1808465"/>
            <a:ext cx="3926444" cy="3102258"/>
            <a:chOff x="8747129" y="1590761"/>
            <a:chExt cx="2298973" cy="1752278"/>
          </a:xfrm>
        </p:grpSpPr>
        <p:sp>
          <p:nvSpPr>
            <p:cNvPr id="46" name="TextBox 45"/>
            <p:cNvSpPr txBox="1"/>
            <p:nvPr/>
          </p:nvSpPr>
          <p:spPr>
            <a:xfrm>
              <a:off x="8747129" y="1590761"/>
              <a:ext cx="468536" cy="32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  <a:endPara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747129" y="1914111"/>
              <a:ext cx="2298973" cy="1428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宋体" pitchFamily="2" charset="-122"/>
                  <a:cs typeface="+mn-ea"/>
                  <a:sym typeface="+mn-lt"/>
                </a:rPr>
                <a:t>本项目适用于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会议考勤，课堂考勤</a:t>
              </a:r>
              <a:r>
                <a:rPr lang="zh-CN" altLang="en-US" sz="2400" dirty="0" smtClean="0">
                  <a:latin typeface="宋体" pitchFamily="2" charset="-122"/>
                  <a:cs typeface="+mn-ea"/>
                  <a:sym typeface="+mn-lt"/>
                </a:rPr>
                <a:t>等考勤方式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。</a:t>
              </a:r>
            </a:p>
            <a:p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通过</a:t>
              </a:r>
              <a:r>
                <a:rPr lang="en-US" altLang="zh-CN" sz="2400" dirty="0">
                  <a:latin typeface="宋体" pitchFamily="2" charset="-122"/>
                  <a:cs typeface="+mn-ea"/>
                  <a:sym typeface="+mn-lt"/>
                </a:rPr>
                <a:t>FAM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系统，管理者可以统计出席人员，迟到人员，缺席人员。信息化管理每次考勤状况。</a:t>
              </a:r>
            </a:p>
            <a:p>
              <a:pPr>
                <a:lnSpc>
                  <a:spcPct val="130000"/>
                </a:lnSpc>
              </a:pPr>
              <a:endParaRPr lang="en-GB" sz="110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89"/>
          <p:cNvSpPr txBox="1"/>
          <p:nvPr/>
        </p:nvSpPr>
        <p:spPr>
          <a:xfrm>
            <a:off x="363770" y="377765"/>
            <a:ext cx="221086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7"/>
          <p:cNvSpPr>
            <a:spLocks noEditPoints="1"/>
          </p:cNvSpPr>
          <p:nvPr/>
        </p:nvSpPr>
        <p:spPr bwMode="auto">
          <a:xfrm>
            <a:off x="5673006" y="2161700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dirty="0" smtClean="0">
                <a:solidFill>
                  <a:srgbClr val="3D4048"/>
                </a:solidFill>
                <a:cs typeface="+mn-ea"/>
                <a:sym typeface="+mn-lt"/>
              </a:rPr>
              <a:t>微考勤</a:t>
            </a:r>
          </a:p>
        </p:txBody>
      </p:sp>
      <p:sp>
        <p:nvSpPr>
          <p:cNvPr id="59" name="Freeform 7"/>
          <p:cNvSpPr>
            <a:spLocks noEditPoints="1"/>
          </p:cNvSpPr>
          <p:nvPr/>
        </p:nvSpPr>
        <p:spPr bwMode="auto">
          <a:xfrm>
            <a:off x="3143825" y="3504171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dirty="0" smtClean="0">
                <a:solidFill>
                  <a:srgbClr val="3D4048"/>
                </a:solidFill>
                <a:cs typeface="+mn-ea"/>
                <a:sym typeface="+mn-lt"/>
              </a:rPr>
              <a:t>前端</a:t>
            </a:r>
          </a:p>
        </p:txBody>
      </p:sp>
      <p:sp>
        <p:nvSpPr>
          <p:cNvPr id="63" name="Freeform 7"/>
          <p:cNvSpPr>
            <a:spLocks noEditPoints="1"/>
          </p:cNvSpPr>
          <p:nvPr/>
        </p:nvSpPr>
        <p:spPr bwMode="auto">
          <a:xfrm>
            <a:off x="5439909" y="4588520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smtClean="0">
                <a:solidFill>
                  <a:srgbClr val="3D4048"/>
                </a:solidFill>
                <a:cs typeface="+mn-ea"/>
                <a:sym typeface="+mn-lt"/>
              </a:rPr>
              <a:t>后台</a:t>
            </a:r>
            <a:endParaRPr lang="zh-CN" altLang="en-US" sz="2200" kern="0" dirty="0" smtClean="0">
              <a:solidFill>
                <a:srgbClr val="3D4048"/>
              </a:solidFill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197" y="2254925"/>
            <a:ext cx="2803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开发环境：</a:t>
            </a:r>
            <a:r>
              <a:rPr lang="en-US" altLang="zh-CN" sz="2400" dirty="0"/>
              <a:t>mui+H5</a:t>
            </a:r>
            <a:br>
              <a:rPr lang="en-US" altLang="zh-CN" sz="2400" dirty="0"/>
            </a:br>
            <a:r>
              <a:rPr lang="zh-CN" altLang="en-US" sz="2400" dirty="0" smtClean="0"/>
              <a:t>开发工具：</a:t>
            </a:r>
            <a:r>
              <a:rPr lang="en-US" altLang="zh-CN" sz="2400" dirty="0" err="1" smtClean="0"/>
              <a:t>Hbuilder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94256" y="5513557"/>
            <a:ext cx="499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开发工具：</a:t>
            </a:r>
            <a:r>
              <a:rPr lang="en-US" altLang="zh-CN" sz="2400" dirty="0" err="1" smtClean="0"/>
              <a:t>IntelliJ</a:t>
            </a:r>
            <a:r>
              <a:rPr lang="en-US" altLang="zh-CN" sz="2400" dirty="0"/>
              <a:t> IDEA</a:t>
            </a:r>
            <a:br>
              <a:rPr lang="en-US" altLang="zh-CN" sz="2400" dirty="0"/>
            </a:br>
            <a:r>
              <a:rPr lang="zh-CN" altLang="en-US" sz="2400" dirty="0" smtClean="0"/>
              <a:t>框架技术：</a:t>
            </a:r>
            <a:r>
              <a:rPr lang="en-US" altLang="zh-CN" sz="2400" dirty="0"/>
              <a:t>Spring boot + </a:t>
            </a:r>
            <a:r>
              <a:rPr lang="en-US" altLang="zh-CN" sz="2400" dirty="0" err="1" smtClean="0"/>
              <a:t>Mybatis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5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1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/>
          <p:bldP spid="52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/>
          <p:bldP spid="52" grpId="0"/>
          <p:bldP spid="5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TextBox 23"/>
          <p:cNvSpPr txBox="1"/>
          <p:nvPr/>
        </p:nvSpPr>
        <p:spPr>
          <a:xfrm>
            <a:off x="5492477" y="2922753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bg-BG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5348461" y="2895522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文档展示</a:t>
            </a:r>
            <a:endParaRPr lang="bg-BG" altLang="zh-CN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6212557" y="2888427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endParaRPr lang="bg-BG" altLang="zh-CN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"/>
          <p:cNvGrpSpPr/>
          <p:nvPr/>
        </p:nvGrpSpPr>
        <p:grpSpPr>
          <a:xfrm>
            <a:off x="5955532" y="864335"/>
            <a:ext cx="733401" cy="5078913"/>
            <a:chOff x="4160049" y="1274619"/>
            <a:chExt cx="695459" cy="4816157"/>
          </a:xfrm>
          <a:effectLst>
            <a:outerShdw blurRad="381000" dist="381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41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Diamond 8"/>
          <p:cNvSpPr/>
          <p:nvPr/>
        </p:nvSpPr>
        <p:spPr>
          <a:xfrm>
            <a:off x="5219449" y="3426703"/>
            <a:ext cx="1469482" cy="1411813"/>
          </a:xfrm>
          <a:prstGeom prst="diamond">
            <a:avLst/>
          </a:prstGeom>
          <a:solidFill>
            <a:srgbClr val="769EB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Diamond 13"/>
          <p:cNvSpPr/>
          <p:nvPr/>
        </p:nvSpPr>
        <p:spPr>
          <a:xfrm>
            <a:off x="5955532" y="864334"/>
            <a:ext cx="1469482" cy="1411813"/>
          </a:xfrm>
          <a:prstGeom prst="diamond">
            <a:avLst/>
          </a:prstGeom>
          <a:solidFill>
            <a:srgbClr val="FD67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Diamond 16"/>
          <p:cNvSpPr/>
          <p:nvPr/>
        </p:nvSpPr>
        <p:spPr>
          <a:xfrm>
            <a:off x="5954192" y="2572580"/>
            <a:ext cx="1469482" cy="1411813"/>
          </a:xfrm>
          <a:prstGeom prst="diamond">
            <a:avLst/>
          </a:prstGeom>
          <a:solidFill>
            <a:srgbClr val="FCCB4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Diamond 22"/>
          <p:cNvSpPr/>
          <p:nvPr/>
        </p:nvSpPr>
        <p:spPr>
          <a:xfrm>
            <a:off x="5219450" y="1718457"/>
            <a:ext cx="1469482" cy="1411813"/>
          </a:xfrm>
          <a:prstGeom prst="diamond">
            <a:avLst/>
          </a:prstGeom>
          <a:solidFill>
            <a:srgbClr val="91E3D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" name="Group 27"/>
          <p:cNvGrpSpPr/>
          <p:nvPr/>
        </p:nvGrpSpPr>
        <p:grpSpPr>
          <a:xfrm>
            <a:off x="7644030" y="965154"/>
            <a:ext cx="3535826" cy="789442"/>
            <a:chOff x="7305501" y="1708663"/>
            <a:chExt cx="4316309" cy="748601"/>
          </a:xfrm>
        </p:grpSpPr>
        <p:sp>
          <p:nvSpPr>
            <p:cNvPr id="65" name="TextBox 64"/>
            <p:cNvSpPr txBox="1"/>
            <p:nvPr/>
          </p:nvSpPr>
          <p:spPr>
            <a:xfrm>
              <a:off x="7338662" y="1708663"/>
              <a:ext cx="1477808" cy="466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第一阶段</a:t>
              </a:r>
              <a:endPara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05501" y="2066179"/>
              <a:ext cx="4316309" cy="39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将文档需求细化，逐步适应分工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30"/>
          <p:cNvGrpSpPr/>
          <p:nvPr/>
        </p:nvGrpSpPr>
        <p:grpSpPr>
          <a:xfrm>
            <a:off x="7688271" y="2705943"/>
            <a:ext cx="3535826" cy="1121987"/>
            <a:chOff x="7338662" y="1708664"/>
            <a:chExt cx="4316309" cy="1063944"/>
          </a:xfrm>
        </p:grpSpPr>
        <p:sp>
          <p:nvSpPr>
            <p:cNvPr id="68" name="TextBox 67"/>
            <p:cNvSpPr txBox="1"/>
            <p:nvPr/>
          </p:nvSpPr>
          <p:spPr>
            <a:xfrm>
              <a:off x="7338663" y="1708664"/>
              <a:ext cx="1477808" cy="466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第三阶段</a:t>
              </a:r>
              <a:endPara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38662" y="2077995"/>
              <a:ext cx="4316309" cy="69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测试项目，发现并修改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bug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进一步完善前期工作成果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33"/>
          <p:cNvGrpSpPr/>
          <p:nvPr/>
        </p:nvGrpSpPr>
        <p:grpSpPr>
          <a:xfrm>
            <a:off x="2612157" y="1815309"/>
            <a:ext cx="2368147" cy="1762165"/>
            <a:chOff x="8771412" y="1708663"/>
            <a:chExt cx="2883559" cy="1670999"/>
          </a:xfrm>
        </p:grpSpPr>
        <p:sp>
          <p:nvSpPr>
            <p:cNvPr id="71" name="TextBox 70"/>
            <p:cNvSpPr txBox="1"/>
            <p:nvPr/>
          </p:nvSpPr>
          <p:spPr>
            <a:xfrm>
              <a:off x="10302706" y="1708663"/>
              <a:ext cx="1349144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第二阶段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771412" y="2077995"/>
              <a:ext cx="2883559" cy="130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讨论设计界面并优化；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设计数据库；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前后台的数据交互</a:t>
              </a:r>
              <a:endParaRPr lang="en-GB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36"/>
          <p:cNvGrpSpPr/>
          <p:nvPr/>
        </p:nvGrpSpPr>
        <p:grpSpPr>
          <a:xfrm>
            <a:off x="1428464" y="3548386"/>
            <a:ext cx="3544805" cy="2600584"/>
            <a:chOff x="7338662" y="1708663"/>
            <a:chExt cx="4316309" cy="1634235"/>
          </a:xfrm>
        </p:grpSpPr>
        <p:sp>
          <p:nvSpPr>
            <p:cNvPr id="74" name="TextBox 73"/>
            <p:cNvSpPr txBox="1"/>
            <p:nvPr/>
          </p:nvSpPr>
          <p:spPr>
            <a:xfrm>
              <a:off x="10864849" y="1708663"/>
              <a:ext cx="787001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总结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38662" y="2077996"/>
              <a:ext cx="4316309" cy="1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项目进行中，我们遇到了许多问题，包括需求的不明确，分工的不合理，界面的实现设计难以实现，数据交互出错等问题，但是小组成员共同努力，力争解决以上难题。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89"/>
          <p:cNvSpPr txBox="1"/>
          <p:nvPr/>
        </p:nvSpPr>
        <p:spPr>
          <a:xfrm>
            <a:off x="363770" y="377765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0912" y="1356742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93447" y="2140486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17112" y="3025165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三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93447" y="3855512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总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8272" y="4795147"/>
            <a:ext cx="3544805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通过这次项目，我们既学到了知识，更理解了团结合作的重要性。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8"/>
          <p:cNvSpPr txBox="1"/>
          <p:nvPr/>
        </p:nvSpPr>
        <p:spPr>
          <a:xfrm>
            <a:off x="4398980" y="4984477"/>
            <a:ext cx="4059202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汇报小组：软件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153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班第八小组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2380456" y="1384077"/>
            <a:ext cx="8096250" cy="259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感谢聆听</a:t>
            </a:r>
            <a:endParaRPr lang="en-US" sz="1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1054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98197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05340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12483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219</Words>
  <Application>Microsoft Office PowerPoint</Application>
  <PresentationFormat>自定义</PresentationFormat>
  <Paragraphs>57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Kozuka Gothic Pro M</vt:lpstr>
      <vt:lpstr>宋体</vt:lpstr>
      <vt:lpstr>微软雅黑</vt:lpstr>
      <vt:lpstr>幼圆</vt:lpstr>
      <vt:lpstr>Arial</vt:lpstr>
      <vt:lpstr>Calibri</vt:lpstr>
      <vt:lpstr>Franklin Gothic Medium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/>
  <cp:revision>1</cp:revision>
  <dcterms:created xsi:type="dcterms:W3CDTF">2016-09-14T14:47:54Z</dcterms:created>
  <dcterms:modified xsi:type="dcterms:W3CDTF">2018-03-25T07:27:21Z</dcterms:modified>
</cp:coreProperties>
</file>