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09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ECON 128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Michael Evans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F2D-46AF-4A7D-B6B0-B9F40E01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Subset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EBD9F-DA99-484C-A48F-56ED04AB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922" y="2239353"/>
            <a:ext cx="6175766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F6967-0BD3-4555-BC8A-02D3BE1AE0EF}"/>
              </a:ext>
            </a:extLst>
          </p:cNvPr>
          <p:cNvSpPr txBox="1"/>
          <p:nvPr/>
        </p:nvSpPr>
        <p:spPr>
          <a:xfrm>
            <a:off x="560439" y="2182761"/>
            <a:ext cx="46998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of the performance metrics indicate the optimal number (minimum or maximum of the metric) of variables is around     13-15.</a:t>
            </a:r>
          </a:p>
          <a:p>
            <a:endParaRPr lang="en-US" sz="2400" dirty="0"/>
          </a:p>
          <a:p>
            <a:r>
              <a:rPr lang="en-US" sz="2400" dirty="0"/>
              <a:t>However, there is not that big of a difference between, say, 15 variables and something as low as 4 or 5 variables.</a:t>
            </a:r>
          </a:p>
        </p:txBody>
      </p:sp>
    </p:spTree>
    <p:extLst>
      <p:ext uri="{BB962C8B-B14F-4D97-AF65-F5344CB8AC3E}">
        <p14:creationId xmlns:p14="http://schemas.microsoft.com/office/powerpoint/2010/main" val="2002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A785-B323-4AEE-BDD7-AE65F07D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71AC-64A6-4EC4-B67D-95542C78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ended up excluding some variables due to linear dependencies and/or irrelevance to the response:</a:t>
            </a:r>
          </a:p>
          <a:p>
            <a:r>
              <a:rPr lang="en-US" sz="2400" dirty="0"/>
              <a:t>- Control (0/1)</a:t>
            </a:r>
          </a:p>
          <a:p>
            <a:r>
              <a:rPr lang="en-US" sz="2400" dirty="0"/>
              <a:t>- Treatment (0/1)</a:t>
            </a:r>
          </a:p>
          <a:p>
            <a:r>
              <a:rPr lang="en-US" sz="2400" dirty="0"/>
              <a:t>- Year</a:t>
            </a:r>
          </a:p>
          <a:p>
            <a:r>
              <a:rPr lang="en-US" sz="2400" dirty="0"/>
              <a:t> - ID #</a:t>
            </a:r>
          </a:p>
        </p:txBody>
      </p:sp>
    </p:spTree>
    <p:extLst>
      <p:ext uri="{BB962C8B-B14F-4D97-AF65-F5344CB8AC3E}">
        <p14:creationId xmlns:p14="http://schemas.microsoft.com/office/powerpoint/2010/main" val="20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DBCE-7664-4CD3-B00E-33E69229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Ridge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7A8D2-2EFE-41F3-A212-2FAE6237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415" y="2290916"/>
            <a:ext cx="7887265" cy="36386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442C5-CE8F-4678-B496-B9D2469753FE}"/>
              </a:ext>
            </a:extLst>
          </p:cNvPr>
          <p:cNvSpPr txBox="1"/>
          <p:nvPr/>
        </p:nvSpPr>
        <p:spPr>
          <a:xfrm>
            <a:off x="904568" y="2290916"/>
            <a:ext cx="2281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fit a ridge regression and optimized lambda using cross-validation.</a:t>
            </a:r>
          </a:p>
          <a:p>
            <a:endParaRPr lang="en-US" sz="2400" dirty="0"/>
          </a:p>
          <a:p>
            <a:r>
              <a:rPr lang="en-US" sz="2400" dirty="0"/>
              <a:t>Here are the coefficients from the model:</a:t>
            </a:r>
          </a:p>
        </p:txBody>
      </p:sp>
    </p:spTree>
    <p:extLst>
      <p:ext uri="{BB962C8B-B14F-4D97-AF65-F5344CB8AC3E}">
        <p14:creationId xmlns:p14="http://schemas.microsoft.com/office/powerpoint/2010/main" val="3552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1A02-E9B9-4695-98E6-34430D7B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Lasso Regression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CC874-BD01-4869-850E-356E9EAA629D}"/>
              </a:ext>
            </a:extLst>
          </p:cNvPr>
          <p:cNvSpPr txBox="1"/>
          <p:nvPr/>
        </p:nvSpPr>
        <p:spPr>
          <a:xfrm>
            <a:off x="904568" y="2290916"/>
            <a:ext cx="2281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also fit a lasso regression and optimized lambda using cross-validation.</a:t>
            </a:r>
          </a:p>
          <a:p>
            <a:endParaRPr lang="en-US" sz="2400" dirty="0"/>
          </a:p>
          <a:p>
            <a:r>
              <a:rPr lang="en-US" sz="2400" dirty="0"/>
              <a:t>Here are the coefficients from the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ABF2E-2690-49E8-93E3-662BA691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4" y="2076333"/>
            <a:ext cx="7681557" cy="39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9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DCD7-DC27-4777-B132-CCED0360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– 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6A2B-A7B2-4C9E-B72F-3B42EA00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Before, I was only looking at the CONTROL portion of the data. Now, I use the TREATMENT data for 2011 to make predictions for the response using the model(s) I fitted. For this section, I started by organizing the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32364-17A3-4464-A9C8-E7199E5F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" y="3680229"/>
            <a:ext cx="11719100" cy="23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0DB0-B482-4079-BAED-657A7FAD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– Ridge Model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9EABFA-4BCB-4229-A779-A233EE376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7867" y="4818393"/>
            <a:ext cx="9776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ridge.pred_treatment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stores the predicted values for the electricity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consumption of the TREATMENT group in 2011 using the ridge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AFD69B-5170-4EAB-9845-260112FF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5" y="3120801"/>
            <a:ext cx="11371110" cy="11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8E1-C3CA-4850-9302-FEECF149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– Lasso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4D03D6-183F-4118-BE22-A4F4E336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867" y="4810645"/>
            <a:ext cx="97762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8404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692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74980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932688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1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3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5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7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</a:rPr>
              <a:t>lasso.pred_treatment</a:t>
            </a:r>
            <a:r>
              <a:rPr lang="en-US" altLang="en-US" sz="24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stores the predicted values for the electricity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consumption of the TREATMENT group in 2011 using the lasso model</a:t>
            </a:r>
            <a:r>
              <a:rPr lang="en-US" altLang="en-US" sz="2400" dirty="0"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AC11B-FA06-4825-8166-D9A1AC1A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5" y="3102518"/>
            <a:ext cx="11416169" cy="1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4737-D766-4311-B1F6-7E8631A9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Final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467E2-3429-45A4-9163-2874C533B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973" y="2502452"/>
            <a:ext cx="5585415" cy="1161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485E2-E136-4394-BB8E-876A739A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73" y="4218024"/>
            <a:ext cx="5714288" cy="116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EC8A3-C367-43E9-86AE-DF5390FD1338}"/>
              </a:ext>
            </a:extLst>
          </p:cNvPr>
          <p:cNvSpPr txBox="1"/>
          <p:nvPr/>
        </p:nvSpPr>
        <p:spPr>
          <a:xfrm>
            <a:off x="1097280" y="2054942"/>
            <a:ext cx="4998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Finally, I need to compare my predicted values for the 2011 TREATMENT group with the actual values for the 2011 TREATMENT group.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My lasso and ridge models actually had very similar MSE’s, with the ridge just barely improving over the lasso.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55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20E0-B472-4E9C-BD11-438098CF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Comments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C2EFA2-B489-4855-B2E5-85694DB15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711" y="2815851"/>
            <a:ext cx="820984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 </a:t>
            </a:r>
            <a:r>
              <a:rPr lang="en-US" altLang="en-US" sz="2400" dirty="0">
                <a:solidFill>
                  <a:srgbClr val="333333"/>
                </a:solidFill>
                <a:latin typeface="+mn-lt"/>
              </a:rPr>
              <a:t>appended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predicted values to the treatment data, so that it is easier to compare them.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treatment_group.2011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has two new columns: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copied to a new column at the end for easier comparison with the name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the values estimated by the ridge regression model.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AFE3E-2182-4F48-9EA8-F58F2D37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69" y="170587"/>
            <a:ext cx="2008311" cy="60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2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3520-8298-4976-80DD-3F4391A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39E9-B417-4B98-ABB3-55A6FB76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24209" cy="3760891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I haven’t perused the differences in values extensively, but it seems that my predicted values are pretty close to the actual values.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It seems that, overall, my model overestimates the amount of electricity people consume, rather than underestimates it.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E22D6-91A4-47E3-86DD-7DB7F406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89" y="2267891"/>
            <a:ext cx="6315347" cy="34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610717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Model Training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Predictions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Evaluation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Unavailable Data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Subset Selection/PCA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Data Organization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Final Results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Inconsistent Data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Lasso/Ridge Models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Predicting w/Lasso + Ridge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Comments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8546-7FA4-4D3D-A133-5D8FA588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8B47-5DF0-4451-92D0-4F48C792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cleaning – Primarily omissions, checked for inconsistencies in data</a:t>
            </a:r>
          </a:p>
          <a:p>
            <a:r>
              <a:rPr lang="en-US" sz="2400" dirty="0"/>
              <a:t>Model training – Omitted linearly dependent variables, used ridge and lasso</a:t>
            </a:r>
          </a:p>
          <a:p>
            <a:r>
              <a:rPr lang="en-US" sz="2400" dirty="0"/>
              <a:t>Predictions – Stored predictions in two separate variables for evaluation</a:t>
            </a:r>
          </a:p>
          <a:p>
            <a:r>
              <a:rPr lang="en-US" sz="2400" dirty="0"/>
              <a:t>Evaluation – Used ridge model: it slightly overestimates the actual values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Finally: If you would like to see more detail, please see the .Rmd or HTML file</a:t>
            </a:r>
          </a:p>
        </p:txBody>
      </p:sp>
    </p:spTree>
    <p:extLst>
      <p:ext uri="{BB962C8B-B14F-4D97-AF65-F5344CB8AC3E}">
        <p14:creationId xmlns:p14="http://schemas.microsoft.com/office/powerpoint/2010/main" val="21916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10E7-0F09-425A-9643-1FEDA535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Unavailable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30284-4C40-4DA1-BEC8-449670D7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92" y="2251587"/>
            <a:ext cx="9975810" cy="3500284"/>
          </a:xfrm>
        </p:spPr>
      </p:pic>
    </p:spTree>
    <p:extLst>
      <p:ext uri="{BB962C8B-B14F-4D97-AF65-F5344CB8AC3E}">
        <p14:creationId xmlns:p14="http://schemas.microsoft.com/office/powerpoint/2010/main" val="297379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CDE7-F12A-4646-887D-22AEB6E0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Unavailable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89B6-75F0-44B3-B7EE-96E0D25D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omitted all NA/blank parts of the data.</a:t>
            </a:r>
          </a:p>
          <a:p>
            <a:r>
              <a:rPr lang="en-US" sz="2400" dirty="0"/>
              <a:t>Beyond missing values, there were several instances of data that was mislabeled.</a:t>
            </a:r>
          </a:p>
        </p:txBody>
      </p:sp>
    </p:spTree>
    <p:extLst>
      <p:ext uri="{BB962C8B-B14F-4D97-AF65-F5344CB8AC3E}">
        <p14:creationId xmlns:p14="http://schemas.microsoft.com/office/powerpoint/2010/main" val="221588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105D-E44C-4B3E-A513-03B032E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Inconsistent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D9F62-B452-48BA-89AF-69762985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72" y="2507226"/>
            <a:ext cx="10484907" cy="2969341"/>
          </a:xfrm>
        </p:spPr>
      </p:pic>
    </p:spTree>
    <p:extLst>
      <p:ext uri="{BB962C8B-B14F-4D97-AF65-F5344CB8AC3E}">
        <p14:creationId xmlns:p14="http://schemas.microsoft.com/office/powerpoint/2010/main" val="40797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BBF7-1B89-4F91-9C20-C5F7BA70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Inconsistent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6A64-565B-463E-A7B4-F9A14559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29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checked for mislabeled data and decided to remove:</a:t>
            </a:r>
          </a:p>
          <a:p>
            <a:r>
              <a:rPr lang="en-US" sz="2400" dirty="0"/>
              <a:t>- Observations not made in 2010 or 2011</a:t>
            </a:r>
          </a:p>
          <a:p>
            <a:r>
              <a:rPr lang="en-US" sz="2400" dirty="0"/>
              <a:t>- Observations not made in April to August</a:t>
            </a:r>
          </a:p>
          <a:p>
            <a:r>
              <a:rPr lang="en-US" sz="2400" dirty="0"/>
              <a:t>- Labeled </a:t>
            </a:r>
            <a:r>
              <a:rPr lang="en-US" sz="2400"/>
              <a:t>as both “</a:t>
            </a:r>
            <a:r>
              <a:rPr lang="en-US" sz="2400" dirty="0"/>
              <a:t>Control” AND “Treatment” (or neither)</a:t>
            </a:r>
          </a:p>
          <a:p>
            <a:r>
              <a:rPr lang="en-US" sz="2400" dirty="0"/>
              <a:t>- Labeled as more than 1 income category (or no income category recorded)</a:t>
            </a:r>
          </a:p>
          <a:p>
            <a:r>
              <a:rPr lang="en-US" sz="2400" dirty="0"/>
              <a:t>- Labeled as more than 1 household size (or no household size recorded)</a:t>
            </a:r>
          </a:p>
          <a:p>
            <a:r>
              <a:rPr lang="en-US" sz="2400" dirty="0"/>
              <a:t>Totaling 61,000 observations removed, leaving 173,460 for modelling. </a:t>
            </a:r>
          </a:p>
        </p:txBody>
      </p:sp>
    </p:spTree>
    <p:extLst>
      <p:ext uri="{BB962C8B-B14F-4D97-AF65-F5344CB8AC3E}">
        <p14:creationId xmlns:p14="http://schemas.microsoft.com/office/powerpoint/2010/main" val="8096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A6F6-24D9-42F4-8670-24A0933F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14A66-ABD3-4602-A0F4-2E1616BFE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456" y="2373671"/>
            <a:ext cx="5975224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26609-C112-4317-B410-C2873D382C07}"/>
              </a:ext>
            </a:extLst>
          </p:cNvPr>
          <p:cNvSpPr txBox="1"/>
          <p:nvPr/>
        </p:nvSpPr>
        <p:spPr>
          <a:xfrm>
            <a:off x="1179871" y="2104103"/>
            <a:ext cx="3824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principal component has a much greater effect on the PVE. </a:t>
            </a:r>
          </a:p>
          <a:p>
            <a:endParaRPr lang="en-US" sz="2400" dirty="0"/>
          </a:p>
          <a:p>
            <a:r>
              <a:rPr lang="en-US" sz="2400" dirty="0"/>
              <a:t>Everything else is way less impactful.</a:t>
            </a:r>
          </a:p>
        </p:txBody>
      </p:sp>
    </p:spTree>
    <p:extLst>
      <p:ext uri="{BB962C8B-B14F-4D97-AF65-F5344CB8AC3E}">
        <p14:creationId xmlns:p14="http://schemas.microsoft.com/office/powerpoint/2010/main" val="268039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2518-21A2-4636-B8D4-CB05668A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E356-5C57-4274-8888-0756FD985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494" y="2000045"/>
            <a:ext cx="3654186" cy="4351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44255-D38F-44A9-907A-884DABFF4CAA}"/>
              </a:ext>
            </a:extLst>
          </p:cNvPr>
          <p:cNvSpPr txBox="1"/>
          <p:nvPr/>
        </p:nvSpPr>
        <p:spPr>
          <a:xfrm>
            <a:off x="1120877" y="2000045"/>
            <a:ext cx="61746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Taking a look at the principal components, principal component 1 (which explains much more variance than any other principal component) focuses primarily on the previous power usage.</a:t>
            </a:r>
          </a:p>
          <a:p>
            <a:endParaRPr lang="en-US" sz="2000" dirty="0"/>
          </a:p>
          <a:p>
            <a:r>
              <a:rPr lang="en-US" sz="2400" dirty="0"/>
              <a:t>I know it’s hard to see from this screenshot. If you would like to see more, please see the attached HTML or .Rmd files.</a:t>
            </a:r>
          </a:p>
          <a:p>
            <a:endParaRPr lang="en-US" sz="2000" dirty="0"/>
          </a:p>
          <a:p>
            <a:r>
              <a:rPr lang="en-US" sz="2400" dirty="0"/>
              <a:t>This emphasis on previous energy consumption can be a clue for modeling later.</a:t>
            </a:r>
          </a:p>
        </p:txBody>
      </p:sp>
    </p:spTree>
    <p:extLst>
      <p:ext uri="{BB962C8B-B14F-4D97-AF65-F5344CB8AC3E}">
        <p14:creationId xmlns:p14="http://schemas.microsoft.com/office/powerpoint/2010/main" val="32923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C98-600B-4690-9CEC-73E331BA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– Subset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7BDA2-1309-4829-8C65-1929A81E7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645" y="2476859"/>
            <a:ext cx="5899355" cy="35887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04A7B-A7C5-419B-9303-091175DA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42" y="2366544"/>
            <a:ext cx="6182119" cy="38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22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{903DA723-632C-4ED0-A089-5637D76C0AA1}tf22712842_win32</Template>
  <TotalTime>86</TotalTime>
  <Words>750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Courier New</vt:lpstr>
      <vt:lpstr>Franklin Gothic Book</vt:lpstr>
      <vt:lpstr>Helvetica Neue</vt:lpstr>
      <vt:lpstr>1_RetrospectVTI</vt:lpstr>
      <vt:lpstr>ECON 128 FINAL</vt:lpstr>
      <vt:lpstr>Outline</vt:lpstr>
      <vt:lpstr>Data Cleaning – Unavailable Data </vt:lpstr>
      <vt:lpstr>Data Cleaning – Unavailable Data</vt:lpstr>
      <vt:lpstr>Data Cleaning – Inconsistent Data </vt:lpstr>
      <vt:lpstr>Data Cleaning – Inconsistent Data </vt:lpstr>
      <vt:lpstr>Model Training – PCA</vt:lpstr>
      <vt:lpstr>Model Training – PCA</vt:lpstr>
      <vt:lpstr>Model Training – Subset Selection</vt:lpstr>
      <vt:lpstr>Model Training – Subset Selection</vt:lpstr>
      <vt:lpstr>Model Training – Data</vt:lpstr>
      <vt:lpstr>Model Training – Ridge Regression </vt:lpstr>
      <vt:lpstr>Model Training – Lasso Regression </vt:lpstr>
      <vt:lpstr>Predictions – Data Organization</vt:lpstr>
      <vt:lpstr>Predictions – Ridge Model</vt:lpstr>
      <vt:lpstr>Predictions – Lasso Model</vt:lpstr>
      <vt:lpstr>Evaluation – Final Results</vt:lpstr>
      <vt:lpstr>Evaluation - Comments</vt:lpstr>
      <vt:lpstr>Evaluation - Comments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128 FINAL</dc:title>
  <dc:creator>Michael Evans</dc:creator>
  <cp:lastModifiedBy>Michael Evans</cp:lastModifiedBy>
  <cp:revision>7</cp:revision>
  <dcterms:created xsi:type="dcterms:W3CDTF">2022-03-15T21:36:50Z</dcterms:created>
  <dcterms:modified xsi:type="dcterms:W3CDTF">2022-03-15T23:05:11Z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