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5" r:id="rId5"/>
    <p:sldId id="274" r:id="rId6"/>
    <p:sldId id="276" r:id="rId7"/>
    <p:sldId id="262" r:id="rId8"/>
    <p:sldId id="261" r:id="rId9"/>
    <p:sldId id="279" r:id="rId10"/>
    <p:sldId id="270" r:id="rId11"/>
    <p:sldId id="277" r:id="rId12"/>
    <p:sldId id="280" r:id="rId13"/>
    <p:sldId id="278" r:id="rId14"/>
    <p:sldId id="273" r:id="rId15"/>
    <p:sldId id="28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614" y="7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7805" y="12903"/>
            <a:ext cx="9216389" cy="912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85584" y="1423161"/>
            <a:ext cx="5170170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27054" y="6220391"/>
            <a:ext cx="572770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4073" y="488061"/>
            <a:ext cx="694309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МИНИСТЕРСТВО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НАУКИ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ВЫСШЕГО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ОБРАЗОВАНИЯ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РОССИЙСКОЙ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ФЕДЕРАЦИИ</a:t>
            </a:r>
            <a:endParaRPr sz="1400">
              <a:latin typeface="Times New Roman"/>
              <a:cs typeface="Times New Roman"/>
            </a:endParaRPr>
          </a:p>
          <a:p>
            <a:pPr marL="1210945" marR="1205865"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Федеральное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государственное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автономное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образовательное </a:t>
            </a:r>
            <a:r>
              <a:rPr sz="1400" dirty="0">
                <a:latin typeface="Times New Roman"/>
                <a:cs typeface="Times New Roman"/>
              </a:rPr>
              <a:t>учреждение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высшего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образования</a:t>
            </a:r>
            <a:endParaRPr sz="1400">
              <a:latin typeface="Times New Roman"/>
              <a:cs typeface="Times New Roman"/>
            </a:endParaRPr>
          </a:p>
          <a:p>
            <a:pPr marL="1383030" marR="1373505" indent="-1270" algn="ctr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«Южно-</a:t>
            </a:r>
            <a:r>
              <a:rPr sz="1400" b="1" spc="-20" dirty="0">
                <a:latin typeface="Times New Roman"/>
                <a:cs typeface="Times New Roman"/>
              </a:rPr>
              <a:t>Уральский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государственный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университет </a:t>
            </a:r>
            <a:r>
              <a:rPr sz="1400" b="1" dirty="0">
                <a:latin typeface="Times New Roman"/>
                <a:cs typeface="Times New Roman"/>
              </a:rPr>
              <a:t>(национальный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исследовательский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университет)» </a:t>
            </a:r>
            <a:r>
              <a:rPr sz="1400" b="1" dirty="0">
                <a:latin typeface="Times New Roman"/>
                <a:cs typeface="Times New Roman"/>
              </a:rPr>
              <a:t>Высшая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школа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электроники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и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компьютерных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наук </a:t>
            </a:r>
            <a:r>
              <a:rPr sz="1400" b="1" dirty="0">
                <a:latin typeface="Times New Roman"/>
                <a:cs typeface="Times New Roman"/>
              </a:rPr>
              <a:t>Кафедра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системного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программирования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761" y="2891154"/>
            <a:ext cx="837438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мобильного игрового приложения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«Морской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бой. </a:t>
            </a: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Remake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платформе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5645" y="4938572"/>
            <a:ext cx="2342515" cy="125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Times New Roman"/>
                <a:cs typeface="Times New Roman"/>
              </a:rPr>
              <a:t>Автор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работы:</a:t>
            </a:r>
            <a:endParaRPr sz="1800" dirty="0">
              <a:latin typeface="Times New Roman"/>
              <a:cs typeface="Times New Roman"/>
            </a:endParaRPr>
          </a:p>
          <a:p>
            <a:pPr marL="12700" marR="5080" indent="20955">
              <a:lnSpc>
                <a:spcPct val="150000"/>
              </a:lnSpc>
            </a:pPr>
            <a:r>
              <a:rPr sz="1800" spc="-10" dirty="0">
                <a:latin typeface="Times New Roman"/>
                <a:cs typeface="Times New Roman"/>
              </a:rPr>
              <a:t>студент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 err="1">
                <a:latin typeface="Times New Roman"/>
                <a:cs typeface="Times New Roman"/>
              </a:rPr>
              <a:t>группы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КЭ-</a:t>
            </a:r>
            <a:r>
              <a:rPr sz="1800" spc="-25" dirty="0" smtClean="0">
                <a:latin typeface="Times New Roman"/>
                <a:cs typeface="Times New Roman"/>
              </a:rPr>
              <a:t>40</a:t>
            </a:r>
            <a:r>
              <a:rPr lang="ru-RU" sz="1800" spc="-25" dirty="0" smtClean="0">
                <a:latin typeface="Times New Roman"/>
                <a:cs typeface="Times New Roman"/>
              </a:rPr>
              <a:t>2</a:t>
            </a:r>
            <a:r>
              <a:rPr sz="1800" spc="-25" dirty="0" smtClean="0">
                <a:latin typeface="Times New Roman"/>
                <a:cs typeface="Times New Roman"/>
              </a:rPr>
              <a:t> </a:t>
            </a:r>
            <a:r>
              <a:rPr lang="ru-RU" sz="1800" dirty="0" smtClean="0">
                <a:latin typeface="Times New Roman"/>
                <a:cs typeface="Times New Roman"/>
              </a:rPr>
              <a:t>Д.Н. Сенька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6403" y="6281724"/>
            <a:ext cx="158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Челябинск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2024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2860"/>
            <a:ext cx="956119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4030">
              <a:lnSpc>
                <a:spcPct val="100000"/>
              </a:lnSpc>
              <a:spcBef>
                <a:spcPts val="100"/>
              </a:spcBef>
            </a:pPr>
            <a:r>
              <a:rPr lang="ru-RU" sz="3600" spc="-10" dirty="0" smtClean="0"/>
              <a:t>Особенность игры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2065"/>
              </a:lnSpc>
            </a:pPr>
            <a:fld id="{81D60167-4931-47E6-BA6A-407CBD079E47}" type="slidenum">
              <a:rPr spc="-10" dirty="0"/>
              <a:t>10</a:t>
            </a:fld>
            <a:r>
              <a:rPr spc="-10" dirty="0"/>
              <a:t>/18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86391"/>
            <a:ext cx="2834923" cy="533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7800" y="1066800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кораблей-мин.</a:t>
            </a: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заменяют однопалубные корабли. Но при попадании в них, атакующий будет обязан пропустить следующий свой ход.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они не считаются за «живые» корабли, потому игра может закончиться, даже если мины ещё целы.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438400" y="56885"/>
            <a:ext cx="1516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3895" algn="l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Разработка поведения действий соперника при попадании</a:t>
            </a:r>
            <a:endParaRPr sz="32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125200" y="6220391"/>
            <a:ext cx="67462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11</a:t>
            </a:fld>
            <a:r>
              <a:rPr spc="-20" dirty="0"/>
              <a:t>/18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1375335"/>
            <a:ext cx="98186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ходов:</a:t>
            </a:r>
          </a:p>
          <a:p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случайной клетки до первого попадания.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ориентации корабля после второго попадания.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Прицельные удары вдоль корабля.</a:t>
            </a:r>
          </a:p>
        </p:txBody>
      </p:sp>
    </p:spTree>
    <p:extLst>
      <p:ext uri="{BB962C8B-B14F-4D97-AF65-F5344CB8AC3E}">
        <p14:creationId xmlns:p14="http://schemas.microsoft.com/office/powerpoint/2010/main" val="22538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438400" y="56885"/>
            <a:ext cx="1516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3895" algn="l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Разработка поведения действий соперника при попадании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2057400" y="964271"/>
            <a:ext cx="7693025" cy="555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2065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 следующего хода бота при попадании в прошлом ходе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125200" y="6220391"/>
            <a:ext cx="67462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12</a:t>
            </a:fld>
            <a:r>
              <a:rPr spc="-20" dirty="0"/>
              <a:t>/18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4998"/>
            <a:ext cx="4191009" cy="32918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904998"/>
            <a:ext cx="4191009" cy="3291847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5486400" y="3657600"/>
            <a:ext cx="76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52400"/>
            <a:ext cx="11201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3895" algn="ctr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Автоматическая блокировка соседних полей при уничтожении корабля</a:t>
            </a:r>
            <a:endParaRPr sz="32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125200" y="6220391"/>
            <a:ext cx="67462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13</a:t>
            </a:fld>
            <a:r>
              <a:rPr spc="-20" dirty="0"/>
              <a:t>/18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7401"/>
            <a:ext cx="2552700" cy="48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3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2065"/>
              </a:lnSpc>
            </a:pPr>
            <a:fld id="{81D60167-4931-47E6-BA6A-407CBD079E47}" type="slidenum">
              <a:rPr spc="-10" dirty="0"/>
              <a:t>14</a:t>
            </a:fld>
            <a:r>
              <a:rPr spc="-10" dirty="0"/>
              <a:t>/18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805" y="12903"/>
            <a:ext cx="92163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6575">
              <a:lnSpc>
                <a:spcPct val="100000"/>
              </a:lnSpc>
              <a:spcBef>
                <a:spcPts val="105"/>
              </a:spcBef>
            </a:pPr>
            <a:r>
              <a:rPr lang="ru-RU" dirty="0"/>
              <a:t>Выводы и доработки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838201" y="822118"/>
            <a:ext cx="11353800" cy="5275162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Достигнутые цели: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игровое приложение в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студии на языке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Приложение имеет интуитивный интерфейс и продуманный ИИ.</a:t>
            </a: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доработки: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многопользовательского режима.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сложности 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Звуковые эффекты и анимации.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2065"/>
              </a:lnSpc>
            </a:pPr>
            <a:fld id="{81D60167-4931-47E6-BA6A-407CBD079E47}" type="slidenum">
              <a:rPr spc="-10" dirty="0"/>
              <a:t>15</a:t>
            </a:fld>
            <a:r>
              <a:rPr spc="-10" dirty="0"/>
              <a:t>/18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743200"/>
            <a:ext cx="92163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6575">
              <a:lnSpc>
                <a:spcPct val="100000"/>
              </a:lnSpc>
              <a:spcBef>
                <a:spcPts val="105"/>
              </a:spcBef>
            </a:pPr>
            <a:r>
              <a:rPr lang="ru-RU" dirty="0"/>
              <a:t>Спасибо за внимание!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176744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2</a:t>
            </a:fld>
            <a:r>
              <a:rPr spc="-20" dirty="0"/>
              <a:t>/18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805" y="12903"/>
            <a:ext cx="92163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4520">
              <a:lnSpc>
                <a:spcPct val="100000"/>
              </a:lnSpc>
              <a:spcBef>
                <a:spcPts val="100"/>
              </a:spcBef>
            </a:pPr>
            <a:r>
              <a:rPr lang="ru-RU" sz="3600" dirty="0" smtClean="0"/>
              <a:t>Назначение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99210" y="1460602"/>
            <a:ext cx="10314940" cy="40132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интерактивной мобильной игры «Морской бой».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изменённая версия классической игры, где есть корабли-мины, попадание в которых заставляет пропускать свой следующий ход.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автоматического ИИ для соперника.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3</a:t>
            </a:fld>
            <a:r>
              <a:rPr spc="-20" dirty="0"/>
              <a:t>/18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271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Постановка</a:t>
            </a:r>
            <a:r>
              <a:rPr sz="3600" spc="-185" dirty="0"/>
              <a:t> </a:t>
            </a:r>
            <a:r>
              <a:rPr sz="3600" spc="-10" dirty="0"/>
              <a:t>задачи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9434" y="1219200"/>
            <a:ext cx="10454005" cy="4849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10" dirty="0" err="1" smtClean="0">
                <a:latin typeface="Times New Roman"/>
                <a:cs typeface="Times New Roman"/>
              </a:rPr>
              <a:t>Задачи</a:t>
            </a:r>
            <a:r>
              <a:rPr sz="3200" b="1" spc="-10" dirty="0" smtClean="0">
                <a:latin typeface="Times New Roman"/>
                <a:cs typeface="Times New Roman"/>
              </a:rPr>
              <a:t>:</a:t>
            </a:r>
          </a:p>
          <a:p>
            <a:pPr marL="552450" indent="-358775">
              <a:spcBef>
                <a:spcPts val="1440"/>
              </a:spcBef>
              <a:buFontTx/>
              <a:buAutoNum type="arabicParenR"/>
              <a:tabLst>
                <a:tab pos="552450" algn="l"/>
              </a:tabLst>
            </a:pPr>
            <a:r>
              <a:rPr lang="ru-RU" sz="3200" dirty="0" smtClean="0">
                <a:latin typeface="Times New Roman"/>
                <a:cs typeface="Times New Roman"/>
              </a:rPr>
              <a:t> реализация переменных ходов игрока и бота;</a:t>
            </a:r>
            <a:endParaRPr lang="ru-RU" sz="3200" dirty="0" smtClean="0">
              <a:latin typeface="Times New Roman"/>
              <a:cs typeface="Times New Roman"/>
            </a:endParaRPr>
          </a:p>
          <a:p>
            <a:pPr marL="552450" indent="-358775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552450" algn="l"/>
              </a:tabLst>
            </a:pPr>
            <a:r>
              <a:rPr lang="ru-RU" sz="3200" dirty="0" smtClean="0">
                <a:latin typeface="Times New Roman"/>
                <a:cs typeface="Times New Roman"/>
              </a:rPr>
              <a:t> разработка интерфейса для размещения кораблей перед боем и интерфейс для само;</a:t>
            </a:r>
            <a:endParaRPr lang="ru-RU" sz="3200" dirty="0" smtClean="0">
              <a:latin typeface="Times New Roman"/>
              <a:cs typeface="Times New Roman"/>
            </a:endParaRPr>
          </a:p>
          <a:p>
            <a:pPr marL="552450" indent="-358775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552450" algn="l"/>
              </a:tabLst>
            </a:pPr>
            <a:r>
              <a:rPr lang="ru-RU" sz="3200" dirty="0" smtClean="0">
                <a:latin typeface="Times New Roman"/>
                <a:cs typeface="Times New Roman"/>
              </a:rPr>
              <a:t> реализация логики попадания, промахов, победы/поражения;</a:t>
            </a:r>
          </a:p>
          <a:p>
            <a:pPr marL="552450" indent="-358775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552450" algn="l"/>
              </a:tabLst>
            </a:pPr>
            <a:r>
              <a:rPr lang="ru-RU" sz="3200" dirty="0" smtClean="0">
                <a:latin typeface="Times New Roman"/>
                <a:cs typeface="Times New Roman"/>
              </a:rPr>
              <a:t> реализация логики ИИ в качестве соперника.</a:t>
            </a:r>
          </a:p>
          <a:p>
            <a:pPr marL="552450" indent="-358775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552450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0" y="12903"/>
            <a:ext cx="1295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3895" algn="l">
              <a:lnSpc>
                <a:spcPct val="100000"/>
              </a:lnSpc>
              <a:spcBef>
                <a:spcPts val="100"/>
              </a:spcBef>
            </a:pPr>
            <a:r>
              <a:rPr lang="ru-RU" sz="3600" dirty="0"/>
              <a:t>Демонстрация работы приложения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3584575" y="914400"/>
            <a:ext cx="4724400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2065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размещения кораблей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4</a:t>
            </a:fld>
            <a:r>
              <a:rPr spc="-20" dirty="0"/>
              <a:t>/18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3891631" y="3825349"/>
            <a:ext cx="76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189796" y="3829157"/>
            <a:ext cx="793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68" y="1668784"/>
            <a:ext cx="2292350" cy="431313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2292350" cy="431313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13" y="1676400"/>
            <a:ext cx="2292350" cy="43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0" y="12903"/>
            <a:ext cx="1295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3895" algn="l">
              <a:lnSpc>
                <a:spcPct val="100000"/>
              </a:lnSpc>
              <a:spcBef>
                <a:spcPts val="100"/>
              </a:spcBef>
            </a:pPr>
            <a:r>
              <a:rPr lang="ru-RU" sz="3600" dirty="0"/>
              <a:t>Демонстрация работы приложения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3584575" y="914400"/>
            <a:ext cx="4724400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2065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игрового процесса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5</a:t>
            </a:fld>
            <a:r>
              <a:rPr spc="-20" dirty="0"/>
              <a:t>/18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68" y="1672592"/>
            <a:ext cx="2292350" cy="4313130"/>
          </a:xfrm>
          <a:prstGeom prst="rect">
            <a:avLst/>
          </a:prstGeom>
        </p:spPr>
      </p:pic>
      <p:cxnSp>
        <p:nvCxnSpPr>
          <p:cNvPr id="16" name="Прямая со стрелкой 15"/>
          <p:cNvCxnSpPr/>
          <p:nvPr/>
        </p:nvCxnSpPr>
        <p:spPr>
          <a:xfrm>
            <a:off x="3891631" y="3825349"/>
            <a:ext cx="76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189796" y="3829157"/>
            <a:ext cx="793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44" y="1672592"/>
            <a:ext cx="2292349" cy="43131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19" y="1667946"/>
            <a:ext cx="2293239" cy="43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7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0" y="12903"/>
            <a:ext cx="1295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3895" algn="l">
              <a:lnSpc>
                <a:spcPct val="100000"/>
              </a:lnSpc>
              <a:spcBef>
                <a:spcPts val="100"/>
              </a:spcBef>
            </a:pPr>
            <a:r>
              <a:rPr lang="ru-RU" sz="3600" dirty="0"/>
              <a:t>Демонстрация работы приложения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3584575" y="914400"/>
            <a:ext cx="4724400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2065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Справка для игрока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6</a:t>
            </a:fld>
            <a:r>
              <a:rPr spc="-20" dirty="0"/>
              <a:t>/18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27778" r="6572" b="31111"/>
          <a:stretch/>
        </p:blipFill>
        <p:spPr>
          <a:xfrm>
            <a:off x="4114800" y="1828800"/>
            <a:ext cx="4038601" cy="39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Варианты</a:t>
            </a:r>
            <a:r>
              <a:rPr sz="3600" spc="-120" dirty="0"/>
              <a:t> </a:t>
            </a:r>
            <a:r>
              <a:rPr sz="3600" spc="-10" dirty="0"/>
              <a:t>использования</a:t>
            </a:r>
            <a:r>
              <a:rPr sz="3600" spc="-105" dirty="0"/>
              <a:t> </a:t>
            </a:r>
            <a:r>
              <a:rPr sz="3600" spc="-25" dirty="0"/>
              <a:t>GUI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7</a:t>
            </a:fld>
            <a:r>
              <a:rPr spc="-20" dirty="0"/>
              <a:t>/18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10210800" cy="46901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156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Архитектура</a:t>
            </a:r>
            <a:r>
              <a:rPr sz="3600" spc="-110" dirty="0"/>
              <a:t> </a:t>
            </a:r>
            <a:r>
              <a:rPr sz="3600" spc="-10" dirty="0"/>
              <a:t>системы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065"/>
              </a:lnSpc>
            </a:pPr>
            <a:fld id="{81D60167-4931-47E6-BA6A-407CBD079E47}" type="slidenum">
              <a:rPr spc="-20" dirty="0"/>
              <a:t>8</a:t>
            </a:fld>
            <a:r>
              <a:rPr spc="-20" dirty="0"/>
              <a:t>/18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87" y="1000509"/>
            <a:ext cx="6614423" cy="52528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2065"/>
              </a:lnSpc>
            </a:pPr>
            <a:fld id="{81D60167-4931-47E6-BA6A-407CBD079E47}" type="slidenum">
              <a:rPr spc="-10" dirty="0"/>
              <a:t>9</a:t>
            </a:fld>
            <a:r>
              <a:rPr spc="-10" dirty="0"/>
              <a:t>/18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805" y="12903"/>
            <a:ext cx="92163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6575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Основные</a:t>
            </a:r>
            <a:r>
              <a:rPr spc="-160" dirty="0"/>
              <a:t> </a:t>
            </a:r>
            <a:r>
              <a:rPr lang="ru-RU" spc="-35" dirty="0" smtClean="0"/>
              <a:t>классы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357327" y="993272"/>
            <a:ext cx="11717655" cy="4659609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отвечает за игровой процесс.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описывает корабли.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управляет состоянием клеток.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логика игрового поля.</a:t>
            </a:r>
          </a:p>
          <a:p>
            <a:pPr marL="571500" indent="-571500">
              <a:buFontTx/>
              <a:buChar char="-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40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345</Words>
  <Application>Microsoft Office PowerPoint</Application>
  <PresentationFormat>Широкоэкранный</PresentationFormat>
  <Paragraphs>80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Office Theme</vt:lpstr>
      <vt:lpstr>Презентация PowerPoint</vt:lpstr>
      <vt:lpstr>Назначение</vt:lpstr>
      <vt:lpstr>Постановка задачи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Варианты использования GUI</vt:lpstr>
      <vt:lpstr>Архитектура системы</vt:lpstr>
      <vt:lpstr>Основные классы</vt:lpstr>
      <vt:lpstr>Особенность игры</vt:lpstr>
      <vt:lpstr>Разработка поведения действий соперника при попадании</vt:lpstr>
      <vt:lpstr>Разработка поведения действий соперника при попадании</vt:lpstr>
      <vt:lpstr>Автоматическая блокировка соседних полей при уничтожении корабля</vt:lpstr>
      <vt:lpstr>Выводы и доработки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12</cp:revision>
  <dcterms:created xsi:type="dcterms:W3CDTF">2024-12-26T19:46:17Z</dcterms:created>
  <dcterms:modified xsi:type="dcterms:W3CDTF">2024-12-26T22:38:01Z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2024-12-26T00:00:00Z</vt:filetime>
  </property>
  <property fmtid="{D5CDD505-2E9C-101B-9397-08002B2CF9AE}" pid="5" name="Producer">
    <vt:lpwstr>Microsoft® PowerPoint® LTSC</vt:lpwstr>
  </property>
</Properties>
</file>