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137" autoAdjust="0"/>
    <p:restoredTop sz="94660"/>
  </p:normalViewPr>
  <p:slideViewPr>
    <p:cSldViewPr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AD7C-E1AB-4BFF-9A25-05F4E619B4C9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1CE0-1078-402A-A2A9-FFFA51B12E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AD7C-E1AB-4BFF-9A25-05F4E619B4C9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1CE0-1078-402A-A2A9-FFFA51B12E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AD7C-E1AB-4BFF-9A25-05F4E619B4C9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1CE0-1078-402A-A2A9-FFFA51B12E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AD7C-E1AB-4BFF-9A25-05F4E619B4C9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1CE0-1078-402A-A2A9-FFFA51B12E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AD7C-E1AB-4BFF-9A25-05F4E619B4C9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1CE0-1078-402A-A2A9-FFFA51B12E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AD7C-E1AB-4BFF-9A25-05F4E619B4C9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1CE0-1078-402A-A2A9-FFFA51B12E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AD7C-E1AB-4BFF-9A25-05F4E619B4C9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1CE0-1078-402A-A2A9-FFFA51B12E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AD7C-E1AB-4BFF-9A25-05F4E619B4C9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1CE0-1078-402A-A2A9-FFFA51B12E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AD7C-E1AB-4BFF-9A25-05F4E619B4C9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1CE0-1078-402A-A2A9-FFFA51B12E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AD7C-E1AB-4BFF-9A25-05F4E619B4C9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1CE0-1078-402A-A2A9-FFFA51B12E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AD7C-E1AB-4BFF-9A25-05F4E619B4C9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1CE0-1078-402A-A2A9-FFFA51B12E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7AD7C-E1AB-4BFF-9A25-05F4E619B4C9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01CE0-1078-402A-A2A9-FFFA51B12E5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Montserrat Alternates Medium" pitchFamily="50" charset="-52"/>
              </a:rPr>
              <a:t>Идея введения процедуры </a:t>
            </a:r>
            <a:r>
              <a:rPr lang="ru-RU" b="1" dirty="0" err="1" smtClean="0">
                <a:latin typeface="Montserrat Alternates Medium" pitchFamily="50" charset="-52"/>
              </a:rPr>
              <a:t>драфта</a:t>
            </a:r>
            <a:r>
              <a:rPr lang="ru-RU" b="1" dirty="0" smtClean="0">
                <a:latin typeface="Montserrat Alternates Medium" pitchFamily="50" charset="-52"/>
              </a:rPr>
              <a:t> в</a:t>
            </a:r>
            <a:r>
              <a:rPr lang="en-US" b="1" dirty="0" smtClean="0">
                <a:latin typeface="Montserrat Alternates Medium" pitchFamily="50" charset="-52"/>
              </a:rPr>
              <a:t> </a:t>
            </a:r>
            <a:r>
              <a:rPr lang="ru-RU" b="1" dirty="0" smtClean="0">
                <a:latin typeface="Montserrat Alternates Medium" pitchFamily="50" charset="-52"/>
              </a:rPr>
              <a:t>хоккейные лиги </a:t>
            </a:r>
            <a:r>
              <a:rPr lang="ru-RU" b="1" dirty="0" smtClean="0">
                <a:latin typeface="Montserrat Alternates Medium" pitchFamily="50" charset="-52"/>
              </a:rPr>
              <a:t>мира</a:t>
            </a:r>
            <a:endParaRPr lang="ru-RU" b="1" dirty="0">
              <a:latin typeface="Montserrat Alternates Medium" pitchFamily="50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20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Горощеня</a:t>
            </a:r>
            <a:r>
              <a:rPr lang="ru-RU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Владислав 3 курс 4 группа ФИТ</a:t>
            </a:r>
            <a:endParaRPr lang="ru-RU" sz="2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Заключение</a:t>
            </a:r>
            <a:endParaRPr lang="ru-RU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8435280" cy="1162050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Что такое </a:t>
            </a:r>
            <a:r>
              <a:rPr lang="ru-RU" sz="4400" dirty="0" err="1" smtClean="0"/>
              <a:t>драфт</a:t>
            </a:r>
            <a:r>
              <a:rPr lang="ru-RU" sz="4400" dirty="0"/>
              <a:t>?</a:t>
            </a:r>
          </a:p>
        </p:txBody>
      </p:sp>
      <p:pic>
        <p:nvPicPr>
          <p:cNvPr id="8" name="Содержимое 7" descr="1280px-2008_NHL_Entry_Draft_Stage.jf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59338" y="1484784"/>
            <a:ext cx="4284662" cy="3213497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4114800" cy="4691063"/>
          </a:xfrm>
        </p:spPr>
        <p:txBody>
          <a:bodyPr>
            <a:normAutofit/>
          </a:bodyPr>
          <a:lstStyle/>
          <a:p>
            <a:pPr algn="just"/>
            <a:r>
              <a:rPr lang="ru-RU" sz="1600" b="1" i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Драфт</a:t>
            </a:r>
            <a:r>
              <a:rPr lang="ru-RU" sz="1600" dirty="0" smtClean="0"/>
              <a:t> – процедура распределения молодых игроков между хоккейными командами.</a:t>
            </a:r>
          </a:p>
          <a:p>
            <a:pPr algn="just"/>
            <a:r>
              <a:rPr lang="ru-RU" sz="1600" dirty="0" smtClean="0"/>
              <a:t>Данный процесс позволяет равномерно укрепить составы без предпочтения командам с лучшими результатами и способствует формированию </a:t>
            </a:r>
            <a:r>
              <a:rPr lang="ru-RU" sz="16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франшизы</a:t>
            </a:r>
            <a:r>
              <a:rPr lang="ru-RU" sz="1600" dirty="0" smtClean="0"/>
              <a:t> – устойчивой модели спортивного бизнеса, позволяющей сделать команду узнаваемой во всём мире.</a:t>
            </a:r>
            <a:endParaRPr lang="ru-RU" sz="1600" b="1" i="1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Как устроена процесс организации </a:t>
            </a:r>
            <a:r>
              <a:rPr lang="ru-RU" b="1" dirty="0" err="1" smtClean="0"/>
              <a:t>драфта</a:t>
            </a:r>
            <a:r>
              <a:rPr lang="ru-RU" b="1" dirty="0" smtClean="0"/>
              <a:t>?</a:t>
            </a:r>
            <a:endParaRPr lang="ru-RU" b="1" dirty="0"/>
          </a:p>
        </p:txBody>
      </p:sp>
      <p:sp>
        <p:nvSpPr>
          <p:cNvPr id="6" name="Выноска со стрелкой вниз 5"/>
          <p:cNvSpPr/>
          <p:nvPr/>
        </p:nvSpPr>
        <p:spPr>
          <a:xfrm>
            <a:off x="395536" y="1844824"/>
            <a:ext cx="8280920" cy="2160240"/>
          </a:xfrm>
          <a:prstGeom prst="downArrowCallou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Генеральные менеджеры назначают скаутов с различных регионов для поиска </a:t>
            </a:r>
            <a:r>
              <a:rPr lang="ru-RU" dirty="0" smtClean="0"/>
              <a:t>молодых </a:t>
            </a:r>
            <a:r>
              <a:rPr lang="ru-RU" dirty="0" smtClean="0"/>
              <a:t>талантов</a:t>
            </a:r>
            <a:endParaRPr lang="ru-RU" dirty="0"/>
          </a:p>
        </p:txBody>
      </p:sp>
      <p:sp>
        <p:nvSpPr>
          <p:cNvPr id="7" name="Выноска со стрелкой вниз 6"/>
          <p:cNvSpPr/>
          <p:nvPr/>
        </p:nvSpPr>
        <p:spPr>
          <a:xfrm>
            <a:off x="395536" y="4077072"/>
            <a:ext cx="8280920" cy="2016224"/>
          </a:xfrm>
          <a:prstGeom prst="downArrowCallou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Скауты в ходе наблюдения за игрой того или иного игрока, оценивают его игровые качества (катание, владение шайбой, игра в защите и т. д</a:t>
            </a:r>
            <a:r>
              <a:rPr lang="ru-RU" dirty="0" smtClean="0"/>
              <a:t>.) и составляют списки кого можно выбрать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Выноска со стрелкой вниз 4"/>
          <p:cNvSpPr/>
          <p:nvPr/>
        </p:nvSpPr>
        <p:spPr>
          <a:xfrm>
            <a:off x="395536" y="332656"/>
            <a:ext cx="8280920" cy="2160240"/>
          </a:xfrm>
          <a:prstGeom prst="downArrowCallou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Проведение </a:t>
            </a:r>
            <a:r>
              <a:rPr lang="ru-RU" dirty="0" err="1" smtClean="0"/>
              <a:t>драфт</a:t>
            </a:r>
            <a:r>
              <a:rPr lang="ru-RU" dirty="0" smtClean="0"/>
              <a:t>–тестов, включающих в себя определение антропометрических данных игроков, сдачу ими нормативов, а также собеседования с руководством команд, которых они заинтересовали</a:t>
            </a:r>
            <a:endParaRPr lang="ru-RU" dirty="0"/>
          </a:p>
        </p:txBody>
      </p:sp>
      <p:sp>
        <p:nvSpPr>
          <p:cNvPr id="6" name="Выноска со стрелкой вниз 5"/>
          <p:cNvSpPr/>
          <p:nvPr/>
        </p:nvSpPr>
        <p:spPr>
          <a:xfrm>
            <a:off x="395536" y="2564904"/>
            <a:ext cx="8280920" cy="2160240"/>
          </a:xfrm>
          <a:prstGeom prst="downArrowCallou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Драфт-лотерея</a:t>
            </a:r>
            <a:r>
              <a:rPr lang="ru-RU" dirty="0" smtClean="0"/>
              <a:t> среди </a:t>
            </a:r>
            <a:r>
              <a:rPr lang="ru-RU" dirty="0" err="1" smtClean="0"/>
              <a:t>непопавших</a:t>
            </a:r>
            <a:r>
              <a:rPr lang="ru-RU" dirty="0" smtClean="0"/>
              <a:t> в </a:t>
            </a:r>
            <a:r>
              <a:rPr lang="ru-RU" dirty="0" err="1" smtClean="0"/>
              <a:t>плей-офф</a:t>
            </a:r>
            <a:r>
              <a:rPr lang="ru-RU" dirty="0" smtClean="0"/>
              <a:t> команд, позиция остальных определяется по мере вылета из серии </a:t>
            </a:r>
            <a:r>
              <a:rPr lang="ru-RU" dirty="0" err="1" smtClean="0"/>
              <a:t>плей-офф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4797152"/>
            <a:ext cx="8280920" cy="16561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Драфт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История </a:t>
            </a:r>
            <a:r>
              <a:rPr lang="ru-RU" b="1" dirty="0" err="1" smtClean="0"/>
              <a:t>драфта</a:t>
            </a:r>
            <a:endParaRPr lang="ru-RU" b="1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6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1963 </a:t>
            </a:r>
            <a:r>
              <a:rPr lang="ru-RU" sz="1600" dirty="0" smtClean="0">
                <a:solidFill>
                  <a:srgbClr val="002060"/>
                </a:solidFill>
              </a:rPr>
              <a:t>- первый </a:t>
            </a:r>
            <a:r>
              <a:rPr lang="ru-RU" sz="1600" dirty="0" err="1" smtClean="0">
                <a:solidFill>
                  <a:srgbClr val="002060"/>
                </a:solidFill>
              </a:rPr>
              <a:t>драфт</a:t>
            </a:r>
            <a:r>
              <a:rPr lang="ru-RU" sz="1600" dirty="0" smtClean="0">
                <a:solidFill>
                  <a:srgbClr val="002060"/>
                </a:solidFill>
              </a:rPr>
              <a:t> в истории. С тех пор данное мероприятие проводится ежегодно.</a:t>
            </a:r>
          </a:p>
          <a:p>
            <a:pPr>
              <a:buNone/>
            </a:pPr>
            <a:r>
              <a:rPr lang="ru-RU" sz="16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r>
              <a:rPr lang="en-US" sz="16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ru-RU" sz="16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</a:t>
            </a:r>
            <a:r>
              <a:rPr lang="ru-RU" sz="1600" dirty="0" smtClean="0">
                <a:solidFill>
                  <a:srgbClr val="002060"/>
                </a:solidFill>
              </a:rPr>
              <a:t>– впервые лучшим </a:t>
            </a:r>
            <a:r>
              <a:rPr lang="ru-RU" sz="1600" dirty="0" smtClean="0">
                <a:solidFill>
                  <a:srgbClr val="002060"/>
                </a:solidFill>
              </a:rPr>
              <a:t>юниором НХЛ </a:t>
            </a:r>
            <a:r>
              <a:rPr lang="ru-RU" sz="1600" dirty="0" smtClean="0">
                <a:solidFill>
                  <a:srgbClr val="002060"/>
                </a:solidFill>
              </a:rPr>
              <a:t>стал неканадский игрок</a:t>
            </a:r>
          </a:p>
          <a:p>
            <a:pPr>
              <a:buNone/>
            </a:pPr>
            <a:r>
              <a:rPr lang="ru-RU" sz="16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1989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smtClean="0"/>
              <a:t>– впервые лучшим </a:t>
            </a:r>
            <a:r>
              <a:rPr lang="ru-RU" sz="1600" dirty="0" smtClean="0"/>
              <a:t>юниором НХЛ </a:t>
            </a:r>
            <a:r>
              <a:rPr lang="ru-RU" sz="1600" dirty="0" smtClean="0"/>
              <a:t>стал европеец</a:t>
            </a:r>
            <a:endParaRPr lang="ru-RU" sz="1600" b="1" i="1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ru-RU" sz="16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1994 </a:t>
            </a:r>
            <a:r>
              <a:rPr lang="ru-RU" sz="1600" dirty="0" smtClean="0"/>
              <a:t>– введение </a:t>
            </a:r>
            <a:r>
              <a:rPr lang="ru-RU" sz="1600" dirty="0" err="1" smtClean="0"/>
              <a:t>драфт-лотереи</a:t>
            </a:r>
            <a:endParaRPr lang="ru-RU" sz="1600" dirty="0" smtClean="0"/>
          </a:p>
          <a:p>
            <a:pPr>
              <a:buNone/>
            </a:pPr>
            <a:r>
              <a:rPr lang="ru-RU" sz="16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2000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smtClean="0"/>
              <a:t>– впервые лучшим </a:t>
            </a:r>
            <a:r>
              <a:rPr lang="ru-RU" sz="1600" dirty="0" smtClean="0"/>
              <a:t>юниором НХЛ </a:t>
            </a:r>
            <a:r>
              <a:rPr lang="ru-RU" sz="1600" dirty="0" smtClean="0"/>
              <a:t>стал вратарь</a:t>
            </a:r>
            <a:endParaRPr lang="ru-RU" sz="1600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Содержимое 7" descr="2021-NHL-Draft-Lottery-2048x1365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420540" y="1556792"/>
            <a:ext cx="4507383" cy="300418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Преимущества </a:t>
            </a:r>
            <a:r>
              <a:rPr lang="ru-RU" b="1" dirty="0" err="1" smtClean="0"/>
              <a:t>драфта</a:t>
            </a:r>
            <a:endParaRPr lang="ru-RU" b="1" dirty="0"/>
          </a:p>
        </p:txBody>
      </p:sp>
      <p:pic>
        <p:nvPicPr>
          <p:cNvPr id="1026" name="Picture 2" descr="C:\Users\User\Downloads\graphic-svgrepo-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2183904" cy="2183904"/>
          </a:xfrm>
          <a:prstGeom prst="rect">
            <a:avLst/>
          </a:prstGeom>
          <a:noFill/>
        </p:spPr>
      </p:pic>
      <p:pic>
        <p:nvPicPr>
          <p:cNvPr id="1027" name="Picture 3" descr="C:\Users\User\Downloads\talent_z47g0nji0w4r_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772816"/>
            <a:ext cx="2051570" cy="2051570"/>
          </a:xfrm>
          <a:prstGeom prst="rect">
            <a:avLst/>
          </a:prstGeom>
          <a:noFill/>
        </p:spPr>
      </p:pic>
      <p:pic>
        <p:nvPicPr>
          <p:cNvPr id="1028" name="Picture 4" descr="C:\Users\User\Downloads\competition-cup-svgrepo-c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372" y="1844824"/>
            <a:ext cx="1944092" cy="194409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67544" y="3933056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Повышение </a:t>
            </a:r>
            <a:r>
              <a:rPr lang="ru-RU" b="1" dirty="0" smtClean="0"/>
              <a:t>интереса к команде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59832" y="3933056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Раскрытие потенциала молодых игроков как из своего, так и других регионов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44208" y="393305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Повышение </a:t>
            </a:r>
            <a:r>
              <a:rPr lang="ru-RU" b="1" dirty="0" smtClean="0"/>
              <a:t>конкуренции в лиге</a:t>
            </a:r>
            <a:endParaRPr lang="ru-RU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Критика</a:t>
            </a:r>
            <a:endParaRPr lang="ru-RU" b="1" dirty="0"/>
          </a:p>
        </p:txBody>
      </p:sp>
      <p:pic>
        <p:nvPicPr>
          <p:cNvPr id="1026" name="Picture 2" descr="C:\Users\User\Downloads\gauge-high-svgrepo-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00808"/>
            <a:ext cx="2736304" cy="273630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403648" y="4581128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Оказание огромного давления на молодых игроков</a:t>
            </a:r>
            <a:endParaRPr lang="ru-RU" b="1" dirty="0"/>
          </a:p>
        </p:txBody>
      </p:sp>
      <p:pic>
        <p:nvPicPr>
          <p:cNvPr id="1027" name="Picture 3" descr="C:\Users\User\Downloads\fairness-analyze-balance-compare-svgrepo-c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0756" y="1772816"/>
            <a:ext cx="2520280" cy="252028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652120" y="4543960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Нарушение равноправия команд</a:t>
            </a:r>
            <a:endParaRPr lang="ru-RU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Анализ </a:t>
            </a:r>
            <a:r>
              <a:rPr lang="ru-RU" b="1" dirty="0" err="1" smtClean="0"/>
              <a:t>драфта</a:t>
            </a:r>
            <a:r>
              <a:rPr lang="ru-RU" b="1" dirty="0" smtClean="0"/>
              <a:t> за последние 20 лет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Перспективы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 smtClean="0"/>
              <a:t>Международное влияние</a:t>
            </a:r>
          </a:p>
          <a:p>
            <a:pPr marL="514350" indent="-514350">
              <a:buAutoNum type="arabicParenR"/>
            </a:pPr>
            <a:r>
              <a:rPr lang="ru-RU" dirty="0" smtClean="0"/>
              <a:t>Технологический прогресс</a:t>
            </a:r>
          </a:p>
          <a:p>
            <a:pPr marL="514350" indent="-514350">
              <a:buAutoNum type="arabicParenR"/>
            </a:pPr>
            <a:r>
              <a:rPr lang="ru-RU" dirty="0" smtClean="0"/>
              <a:t>Совершенствование методов развития игроков</a:t>
            </a:r>
          </a:p>
          <a:p>
            <a:pPr marL="514350" indent="-514350">
              <a:buAutoNum type="arabicParenR"/>
            </a:pPr>
            <a:r>
              <a:rPr lang="ru-RU" dirty="0" smtClean="0"/>
              <a:t>Возможность построения франшизы вокруг одного или нескольких определённых игроков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5">
      <a:dk1>
        <a:srgbClr val="002060"/>
      </a:dk1>
      <a:lt1>
        <a:srgbClr val="6CC0FF"/>
      </a:lt1>
      <a:dk2>
        <a:srgbClr val="005390"/>
      </a:dk2>
      <a:lt2>
        <a:srgbClr val="C5D1D7"/>
      </a:lt2>
      <a:accent1>
        <a:srgbClr val="D16349"/>
      </a:accent1>
      <a:accent2>
        <a:srgbClr val="CCB400"/>
      </a:accent2>
      <a:accent3>
        <a:srgbClr val="3E515A"/>
      </a:accent3>
      <a:accent4>
        <a:srgbClr val="00539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Другая 1">
      <a:majorFont>
        <a:latin typeface="Montserrat Alternates Medium"/>
        <a:ea typeface=""/>
        <a:cs typeface=""/>
      </a:majorFont>
      <a:minorFont>
        <a:latin typeface="Montserrat Alternates Medium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258</Words>
  <Application>Microsoft Office PowerPoint</Application>
  <PresentationFormat>Экран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Идея введения процедуры драфта в хоккейные лиги мира</vt:lpstr>
      <vt:lpstr>Что такое драфт?</vt:lpstr>
      <vt:lpstr>Как устроена процесс организации драфта?</vt:lpstr>
      <vt:lpstr>Слайд 4</vt:lpstr>
      <vt:lpstr>История драфта</vt:lpstr>
      <vt:lpstr>Преимущества драфта</vt:lpstr>
      <vt:lpstr>Критика</vt:lpstr>
      <vt:lpstr>Анализ драфта за последние 20 лет</vt:lpstr>
      <vt:lpstr>Перспективы</vt:lpstr>
      <vt:lpstr>Слайд 10</vt:lpstr>
      <vt:lpstr>Заключение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Идея введения процедуры драфта в Экстралиге</dc:title>
  <dc:creator>User</dc:creator>
  <cp:lastModifiedBy>User</cp:lastModifiedBy>
  <cp:revision>26</cp:revision>
  <dcterms:created xsi:type="dcterms:W3CDTF">2024-03-04T19:25:32Z</dcterms:created>
  <dcterms:modified xsi:type="dcterms:W3CDTF">2024-03-05T19:47:52Z</dcterms:modified>
</cp:coreProperties>
</file>