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70" d="100"/>
          <a:sy n="70"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EMPLOYEES PERFORMANCE ANALYSIS</a:t>
            </a:r>
          </a:p>
        </c:rich>
      </c:tx>
      <c:layout>
        <c:manualLayout>
          <c:xMode val="edge"/>
          <c:yMode val="edge"/>
          <c:x val="0.20864089"/>
          <c:y val="0.05764894"/>
        </c:manualLayout>
      </c:layout>
      <c:overlay val="0"/>
      <c:spPr>
        <a:noFill/>
        <a:ln>
          <a:noFill/>
        </a:ln>
      </c:spPr>
    </c:title>
    <c:autoTitleDeleted val="1"/>
    <c:plotArea>
      <c:layout>
        <c:manualLayout>
          <c:layoutTarget val="inner"/>
          <c:xMode val="edge"/>
          <c:yMode val="edge"/>
          <c:x val="0.05110682"/>
          <c:y val="0.14282048"/>
          <c:w val="0.788942"/>
          <c:h val="0.7392365"/>
        </c:manualLayout>
      </c:layout>
      <c:barChart>
        <c:barDir val="col"/>
        <c:grouping val="clustered"/>
        <c:varyColors val="0"/>
        <c:ser>
          <c:idx val="0"/>
          <c:order val="0"/>
          <c:tx>
            <c:v>VERY POOR</c:v>
          </c:tx>
          <c:spPr>
            <a:solidFill>
              <a:srgbClr val="FF0000"/>
            </a:solidFill>
            <a:ln>
              <a:noFill/>
            </a:ln>
          </c:spPr>
          <c:invertIfNegative val="0"/>
          <c:dLbls>
            <c:showLegendKey val="0"/>
            <c:showVal val="0"/>
            <c:showCatName val="0"/>
            <c:showSerName val="0"/>
            <c:showPercent val="0"/>
            <c:showBubbleSize val="0"/>
            <c:showLeaderLines val="1"/>
          </c:dLbls>
          <c:trendline>
            <c:spPr>
              <a:ln w="12700">
                <a:solidFill>
                  <a:srgbClr val="4F81BD"/>
                </a:solidFill>
                <a:prstDash val="sysDash"/>
              </a:ln>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25.0</c:v>
                </c:pt>
                <c:pt idx="1">
                  <c:v>32.0</c:v>
                </c:pt>
                <c:pt idx="2">
                  <c:v>29.0</c:v>
                </c:pt>
                <c:pt idx="3">
                  <c:v>25.0</c:v>
                </c:pt>
                <c:pt idx="4">
                  <c:v>25.0</c:v>
                </c:pt>
                <c:pt idx="5">
                  <c:v>28.0</c:v>
                </c:pt>
                <c:pt idx="6">
                  <c:v>28.0</c:v>
                </c:pt>
                <c:pt idx="7">
                  <c:v>28.0</c:v>
                </c:pt>
                <c:pt idx="8">
                  <c:v>24.0</c:v>
                </c:pt>
                <c:pt idx="9">
                  <c:v>27.0</c:v>
                </c:pt>
              </c:numCache>
            </c:numRef>
          </c:val>
        </c:ser>
        <c:ser>
          <c:idx val="1"/>
          <c:order val="1"/>
          <c:tx>
            <c:v>POOR</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55.0</c:v>
                </c:pt>
                <c:pt idx="1">
                  <c:v>57.0</c:v>
                </c:pt>
                <c:pt idx="2">
                  <c:v>49.0</c:v>
                </c:pt>
                <c:pt idx="3">
                  <c:v>51.0</c:v>
                </c:pt>
                <c:pt idx="4">
                  <c:v>48.0</c:v>
                </c:pt>
                <c:pt idx="5">
                  <c:v>40.0</c:v>
                </c:pt>
                <c:pt idx="6">
                  <c:v>57.0</c:v>
                </c:pt>
                <c:pt idx="7">
                  <c:v>50.0</c:v>
                </c:pt>
                <c:pt idx="8">
                  <c:v>51.0</c:v>
                </c:pt>
                <c:pt idx="9">
                  <c:v>52.0</c:v>
                </c:pt>
              </c:numCache>
            </c:numRef>
          </c:val>
        </c:ser>
        <c:ser>
          <c:idx val="2"/>
          <c:order val="2"/>
          <c:tx>
            <c:v>MEDIUM</c:v>
          </c:tx>
          <c:spPr>
            <a:solidFill>
              <a:srgbClr val="0070C0"/>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v>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4"/>
          <c:order val="4"/>
          <c:tx>
            <c:v>VERY HIGH</c:v>
          </c:tx>
          <c:spPr>
            <a:solidFill>
              <a:srgbClr val="F79646"/>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1100" b="1" i="0" u="none" strike="noStrike" baseline="0">
                <a:solidFill>
                  <a:srgbClr val="000000"/>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1100" b="1" i="0" u="none" strike="noStrike" baseline="0">
                <a:solidFill>
                  <a:srgbClr val="000000"/>
                </a:solidFill>
                <a:latin typeface="Droid Sans"/>
                <a:ea typeface="Droid Sans"/>
                <a:cs typeface="Lucida Sans"/>
              </a:defRPr>
            </a:pPr>
            <a:endParaRPr lang="zh-CN"/>
          </a:p>
        </c:txPr>
        <c:crosses val="autoZero"/>
        <c:crossBetween val="between"/>
        <c:crossAx val="0"/>
      </c:valAx>
      <c:spPr>
        <a:noFill/>
        <a:ln>
          <a:noFill/>
        </a:ln>
      </c:spPr>
    </c:plotArea>
    <c:legend>
      <c:legendPos val="r"/>
      <c:layout>
        <c:manualLayout>
          <c:xMode val="edge"/>
          <c:yMode val="edge"/>
          <c:x val="0.83292526"/>
          <c:y val="0.039922167"/>
          <c:w val="0.15675214"/>
          <c:h val="0.91946745"/>
        </c:manualLayout>
      </c:layout>
      <c:overlay val="0"/>
      <c:spPr>
        <a:noFill/>
        <a:ln>
          <a:noFill/>
        </a:ln>
      </c:spPr>
      <c:txPr>
        <a:bodyPr/>
        <a:lstStyle/>
        <a:p>
          <a:pPr>
            <a:defRPr sz="1100" b="1" i="0" u="none" strike="noStrike" baseline="0">
              <a:solidFill>
                <a:srgbClr val="000000"/>
              </a:solidFill>
              <a:latin typeface="Droid Sans"/>
              <a:ea typeface="Droid Sans"/>
              <a:cs typeface="Lucida Sans"/>
            </a:defRPr>
          </a:pPr>
          <a:endParaRPr lang="zh-CN"/>
        </a:p>
      </c:txPr>
      <c:legendEntry>
        <c:idx val="6"/>
        <c:txPr>
          <a:bodyPr/>
          <a:lstStyle/>
          <a:p>
            <a:pPr>
              <a:defRPr sz="1100" b="1" i="0" u="none" strike="noStrike" baseline="0">
                <a:solidFill>
                  <a:srgbClr val="000000"/>
                </a:solidFill>
                <a:latin typeface="Droid Sans"/>
                <a:ea typeface="Droid Sans"/>
                <a:cs typeface="Lucida Sans"/>
              </a:defRPr>
            </a:pPr>
            <a:endParaRPr lang="zh-CN"/>
          </a:p>
        </c:txPr>
      </c:legendEntry>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9/13/2024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7473556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2463566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6374925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9121710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15480794"/>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01656071"/>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5323664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343604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0948807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6912225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3239652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295765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9041245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3080304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04948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2671272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492041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480337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722489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8911194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599042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836743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791332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0749049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231741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59081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6028860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1444263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1995952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pimg1.jpeg"/><Relationship Id="rId3" Type="http://schemas.openxmlformats.org/officeDocument/2006/relationships/image" Target="../media/pimg2.jpeg"/><Relationship Id="rId4" Type="http://schemas.openxmlformats.org/officeDocument/2006/relationships/image" Target="../media/pimg3.jpeg"/><Relationship Id="rId5" Type="http://schemas.openxmlformats.org/officeDocument/2006/relationships/image" Target="../media/pimg4.jpeg"/><Relationship Id="rId6" Type="http://schemas.openxmlformats.org/officeDocument/2006/relationships/image" Target="../media/pimg5.jpeg"/><Relationship Id="rId7" Type="http://schemas.openxmlformats.org/officeDocument/2006/relationships/image" Target="../media/pimg6.jpeg"/><Relationship Id="rId8" Type="http://schemas.openxmlformats.org/officeDocument/2006/relationships/image" Target="../media/pimg7.jpeg"/><Relationship Id="rId9" Type="http://schemas.openxmlformats.org/officeDocument/2006/relationships/image" Target="../media/pimg8.jpeg"/><Relationship Id="rId10" Type="http://schemas.openxmlformats.org/officeDocument/2006/relationships/image" Target="../media/pimg9.jpeg"/><Relationship Id="rId11" Type="http://schemas.openxmlformats.org/officeDocument/2006/relationships/image" Target="../media/pimg10.jpeg"/><Relationship Id="rId12" Type="http://schemas.openxmlformats.org/officeDocument/2006/relationships/image" Target="../media/pimg11.jpeg"/><Relationship Id="rId13" Type="http://schemas.openxmlformats.org/officeDocument/2006/relationships/image" Target="../media/pimg12.jpeg"/><Relationship Id="rId14" Type="http://schemas.openxmlformats.org/officeDocument/2006/relationships/slideLayout" Target="../slideLayouts/slideLayout13.xml"/><Relationship Id="rId1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828800" y="209550"/>
            <a:ext cx="7696200" cy="596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0" cap="none" spc="0" baseline="0">
                <a:solidFill>
                  <a:schemeClr val="tx1"/>
                </a:solidFill>
                <a:latin typeface="Times New Roman" pitchFamily="18" charset="0"/>
                <a:ea typeface="宋体" pitchFamily="0" charset="0"/>
                <a:cs typeface="Times New Roman" pitchFamily="18" charset="0"/>
              </a:rPr>
              <a:t>Employee Data Analysis using Excel</a:t>
            </a:r>
            <a:endParaRPr lang="zh-CN" altLang="en-US" sz="36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44"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pic>
        <p:nvPicPr>
          <p:cNvPr id="45"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6" name="矩形"/>
          <p:cNvSpPr>
            <a:spLocks/>
          </p:cNvSpPr>
          <p:nvPr/>
        </p:nvSpPr>
        <p:spPr>
          <a:xfrm rot="0">
            <a:off x="1219200" y="2808744"/>
            <a:ext cx="8924926"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1"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Poonguzhali.v</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ROLL </a:t>
            </a:r>
            <a:r>
              <a:rPr lang="en-US" altLang="zh-CN" sz="2400" b="1" i="0" u="none" strike="noStrike" kern="1200" cap="none" spc="0" baseline="0">
                <a:solidFill>
                  <a:schemeClr val="tx1"/>
                </a:solidFill>
                <a:latin typeface="Calibri" pitchFamily="0" charset="0"/>
                <a:ea typeface="宋体" pitchFamily="0" charset="0"/>
                <a:cs typeface="Calibri" pitchFamily="0" charset="0"/>
              </a:rPr>
              <a:t>NO</a:t>
            </a:r>
            <a:r>
              <a:rPr lang="en-US" altLang="zh-CN" sz="2400" b="1"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22BC</a:t>
            </a:r>
            <a:r>
              <a:rPr lang="en-US" altLang="zh-CN" sz="2400" b="0" i="0" u="none" strike="noStrike" kern="1200" cap="none" spc="0" baseline="0">
                <a:solidFill>
                  <a:schemeClr val="tx1"/>
                </a:solidFill>
                <a:latin typeface="Calibri" pitchFamily="0" charset="0"/>
                <a:ea typeface="宋体" pitchFamily="0" charset="0"/>
                <a:cs typeface="Calibri" pitchFamily="0" charset="0"/>
              </a:rPr>
              <a:t>45</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REGISTER NUMBER: </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a:t>
            </a:r>
            <a:r>
              <a:rPr lang="en-US" altLang="zh-CN" sz="2400" b="0" i="0" u="none" strike="noStrike" kern="1200" cap="none" spc="0" baseline="0">
                <a:solidFill>
                  <a:schemeClr val="tx1"/>
                </a:solidFill>
                <a:latin typeface="Calibri" pitchFamily="0" charset="0"/>
                <a:ea typeface="宋体" pitchFamily="0" charset="0"/>
                <a:cs typeface="Calibri" pitchFamily="0" charset="0"/>
              </a:rPr>
              <a:t>18936</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NAAN MUDHALVAN ID: </a:t>
            </a:r>
            <a:r>
              <a:rPr lang="en-US" altLang="zh-CN" sz="2400" b="1" i="0" u="none" strike="noStrike" kern="1200" cap="none" spc="0" baseline="0">
                <a:solidFill>
                  <a:schemeClr val="tx1"/>
                </a:solidFill>
                <a:latin typeface="Calibri" pitchFamily="0" charset="0"/>
                <a:ea typeface="宋体" pitchFamily="0" charset="0"/>
                <a:cs typeface="Calibri" pitchFamily="0" charset="0"/>
              </a:rPr>
              <a:t>95EF752E6CC3B348F5A44EE3739304B8</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1"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B.COM (COMMERCE)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AVICHI COLLEGE OF ARTS AND SCIENCE, VIRUGAMBAKKAM</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0199757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6" name="曲线"/>
          <p:cNvSpPr>
            <a:spLocks/>
          </p:cNvSpPr>
          <p:nvPr/>
        </p:nvSpPr>
        <p:spPr>
          <a:xfrm rot="0">
            <a:off x="9496425" y="1417422"/>
            <a:ext cx="314325"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79" name="文本框"/>
          <p:cNvSpPr>
            <a:spLocks noGrp="1"/>
          </p:cNvSpPr>
          <p:nvPr>
            <p:ph type="title"/>
          </p:nvPr>
        </p:nvSpPr>
        <p:spPr>
          <a:xfrm rot="0">
            <a:off x="739774" y="654938"/>
            <a:ext cx="8480425" cy="7531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400" b="1" i="0" u="sng" strike="noStrike" kern="0" cap="none" spc="15" baseline="0">
                <a:solidFill>
                  <a:schemeClr val="tx1"/>
                </a:solidFill>
                <a:latin typeface="Trebuchet MS" pitchFamily="0" charset="0"/>
                <a:ea typeface="宋体" pitchFamily="0" charset="0"/>
                <a:cs typeface="Trebuchet MS" pitchFamily="0" charset="0"/>
              </a:rPr>
              <a:t>THE</a:t>
            </a:r>
            <a:r>
              <a:rPr lang="en-US" altLang="zh-CN" sz="4400" b="1" i="0" u="sng" strike="noStrike" kern="0" cap="none" spc="20" baseline="0">
                <a:solidFill>
                  <a:schemeClr val="tx1"/>
                </a:solidFill>
                <a:latin typeface="Trebuchet MS" pitchFamily="0" charset="0"/>
                <a:ea typeface="宋体" pitchFamily="0" charset="0"/>
                <a:cs typeface="Trebuchet MS" pitchFamily="0" charset="0"/>
              </a:rPr>
              <a:t> </a:t>
            </a:r>
            <a:r>
              <a:rPr lang="en-US" altLang="zh-CN" sz="4400" b="1" i="0" u="sng" strike="noStrike" kern="0" cap="none" spc="20" baseline="0">
                <a:solidFill>
                  <a:schemeClr val="tx1"/>
                </a:solidFill>
                <a:latin typeface="Trebuchet MS" pitchFamily="0" charset="0"/>
                <a:ea typeface="宋体" pitchFamily="0" charset="0"/>
                <a:cs typeface="Trebuchet MS" pitchFamily="0" charset="0"/>
              </a:rPr>
              <a:t>"</a:t>
            </a:r>
            <a:r>
              <a:rPr lang="en-US" altLang="zh-CN" sz="4400" b="1" i="0" u="sng" strike="noStrike" kern="0" cap="none" spc="10" baseline="0">
                <a:solidFill>
                  <a:schemeClr val="tx1"/>
                </a:solidFill>
                <a:latin typeface="Trebuchet MS" pitchFamily="0" charset="0"/>
                <a:ea typeface="宋体" pitchFamily="0" charset="0"/>
                <a:cs typeface="Trebuchet MS" pitchFamily="0" charset="0"/>
              </a:rPr>
              <a:t>WOW</a:t>
            </a:r>
            <a:r>
              <a:rPr lang="en-US" altLang="zh-CN" sz="4400" b="1" i="0" u="sng" strike="noStrike" kern="0" cap="none" spc="10" baseline="0">
                <a:solidFill>
                  <a:schemeClr val="tx1"/>
                </a:solidFill>
                <a:latin typeface="Trebuchet MS" pitchFamily="0" charset="0"/>
                <a:ea typeface="宋体" pitchFamily="0" charset="0"/>
                <a:cs typeface="Trebuchet MS" pitchFamily="0" charset="0"/>
              </a:rPr>
              <a:t>"</a:t>
            </a:r>
            <a:r>
              <a:rPr lang="en-US" altLang="zh-CN" sz="4400" b="1" i="0" u="sng" strike="noStrike" kern="0" cap="none" spc="85" baseline="0">
                <a:solidFill>
                  <a:schemeClr val="tx1"/>
                </a:solidFill>
                <a:latin typeface="Trebuchet MS" pitchFamily="0" charset="0"/>
                <a:ea typeface="宋体" pitchFamily="0" charset="0"/>
                <a:cs typeface="Trebuchet MS" pitchFamily="0" charset="0"/>
              </a:rPr>
              <a:t> </a:t>
            </a:r>
            <a:r>
              <a:rPr lang="en-US" altLang="zh-CN" sz="4400" b="1" i="0" u="sng" strike="noStrike" kern="0" cap="none" spc="10" baseline="0">
                <a:solidFill>
                  <a:schemeClr val="tx1"/>
                </a:solidFill>
                <a:latin typeface="Trebuchet MS" pitchFamily="0" charset="0"/>
                <a:ea typeface="宋体" pitchFamily="0" charset="0"/>
                <a:cs typeface="Trebuchet MS" pitchFamily="0" charset="0"/>
              </a:rPr>
              <a:t>IN</a:t>
            </a:r>
            <a:r>
              <a:rPr lang="en-US" altLang="zh-CN" sz="4400" b="1" i="0" u="sng" strike="noStrike" kern="0" cap="none" spc="-5" baseline="0">
                <a:solidFill>
                  <a:schemeClr val="tx1"/>
                </a:solidFill>
                <a:latin typeface="Trebuchet MS" pitchFamily="0" charset="0"/>
                <a:ea typeface="宋体" pitchFamily="0" charset="0"/>
                <a:cs typeface="Trebuchet MS" pitchFamily="0" charset="0"/>
              </a:rPr>
              <a:t> </a:t>
            </a:r>
            <a:r>
              <a:rPr lang="en-US" altLang="zh-CN" sz="4400" b="1" i="0" u="sng" strike="noStrike" kern="0" cap="none" spc="15" baseline="0">
                <a:solidFill>
                  <a:schemeClr val="tx1"/>
                </a:solidFill>
                <a:latin typeface="Trebuchet MS" pitchFamily="0" charset="0"/>
                <a:ea typeface="宋体" pitchFamily="0" charset="0"/>
                <a:cs typeface="Trebuchet MS" pitchFamily="0" charset="0"/>
              </a:rPr>
              <a:t>OUR</a:t>
            </a:r>
            <a:r>
              <a:rPr lang="en-US" altLang="zh-CN" sz="4400" b="1" i="0" u="sng" strike="noStrike" kern="0" cap="none" spc="-10" baseline="0">
                <a:solidFill>
                  <a:schemeClr val="tx1"/>
                </a:solidFill>
                <a:latin typeface="Trebuchet MS" pitchFamily="0" charset="0"/>
                <a:ea typeface="宋体" pitchFamily="0" charset="0"/>
                <a:cs typeface="Trebuchet MS" pitchFamily="0" charset="0"/>
              </a:rPr>
              <a:t> </a:t>
            </a:r>
            <a:r>
              <a:rPr lang="en-US" altLang="zh-CN" sz="4400" b="1" i="0" u="sng"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400" b="1" i="0" u="sng" strike="noStrike" kern="0" cap="none" spc="0" baseline="0">
              <a:solidFill>
                <a:schemeClr val="tx1"/>
              </a:solidFill>
              <a:latin typeface="Trebuchet MS" pitchFamily="0" charset="0"/>
              <a:ea typeface="宋体" pitchFamily="0" charset="0"/>
              <a:cs typeface="Trebuchet MS" pitchFamily="0" charset="0"/>
            </a:endParaRPr>
          </a:p>
        </p:txBody>
      </p:sp>
      <p:sp>
        <p:nvSpPr>
          <p:cNvPr id="18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893762" y="1417422"/>
            <a:ext cx="8172450" cy="1653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Times New Roman" pitchFamily="18" charset="0"/>
                <a:ea typeface="宋体" pitchFamily="0" charset="0"/>
                <a:cs typeface="Times New Roman" pitchFamily="18" charset="0"/>
              </a:rPr>
              <a:t>PERFORMANCE CATEGORY LEVEL </a:t>
            </a:r>
            <a:r>
              <a:rPr lang="en-US" altLang="zh-CN" sz="32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3200" b="1" i="0" u="none" strike="noStrike" kern="1200" cap="none" spc="0" baseline="0">
                <a:solidFill>
                  <a:schemeClr val="tx1"/>
                </a:solidFill>
                <a:latin typeface="Times New Roman" pitchFamily="18" charset="0"/>
                <a:ea typeface="宋体" pitchFamily="0" charset="0"/>
                <a:cs typeface="Times New Roman" pitchFamily="18" charset="0"/>
              </a:rPr>
              <a:t>=IFS(Z3&gt;=5,"VERY HIGH",Z3&gt;=4,"HIGH",Z3&gt;=3,"MEDIUM",Z3&gt;=2,"POOR",Z3&gt;=1,"VERY POOR")</a:t>
            </a:r>
            <a:endParaRPr lang="zh-CN" altLang="en-US" sz="3200" b="1"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8516915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8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4" name="矩形"/>
          <p:cNvSpPr>
            <a:spLocks/>
          </p:cNvSpPr>
          <p:nvPr/>
        </p:nvSpPr>
        <p:spPr>
          <a:xfrm rot="0">
            <a:off x="752474" y="146046"/>
            <a:ext cx="3303904" cy="8134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sng"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sng"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sng"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sng"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sng"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sng"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sng"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sng"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sng" strike="noStrike" kern="1200" cap="none" spc="0" baseline="0">
              <a:solidFill>
                <a:schemeClr val="tx1"/>
              </a:solidFill>
              <a:latin typeface="Trebuchet MS" pitchFamily="0" charset="0"/>
              <a:ea typeface="宋体" pitchFamily="0" charset="0"/>
              <a:cs typeface="Trebuchet MS" pitchFamily="0" charset="0"/>
            </a:endParaRPr>
          </a:p>
        </p:txBody>
      </p:sp>
      <p:sp>
        <p:nvSpPr>
          <p:cNvPr id="18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6" name="矩形"/>
          <p:cNvSpPr>
            <a:spLocks/>
          </p:cNvSpPr>
          <p:nvPr/>
        </p:nvSpPr>
        <p:spPr>
          <a:xfrm rot="0">
            <a:off x="457201" y="973663"/>
            <a:ext cx="9448800" cy="6035039"/>
          </a:xfrm>
          <a:prstGeom prst="rect"/>
          <a:noFill/>
          <a:ln w="12700" cmpd="sng" cap="flat">
            <a:noFill/>
            <a:prstDash val="solid"/>
            <a:miter/>
          </a:ln>
        </p:spPr>
        <p:txBody>
          <a:bodyPr vert="horz" wrap="square" lIns="91440" tIns="45720" rIns="91440" bIns="45720" anchor="t" anchorCtr="0">
            <a:prstTxWarp prst="textNoShape"/>
            <a:spAutoFit/>
          </a:bodyPr>
          <a:lstStyle/>
          <a:p>
            <a:pPr marL="514350" indent="-514350" algn="just">
              <a:lnSpc>
                <a:spcPct val="100000"/>
              </a:lnSpc>
              <a:spcBef>
                <a:spcPts val="0"/>
              </a:spcBef>
              <a:spcAft>
                <a:spcPts val="0"/>
              </a:spcAft>
              <a:buClrTx/>
              <a:buAutoNum type="arabicPeriod"/>
            </a:pPr>
            <a:r>
              <a:rPr lang="en-US" altLang="zh-CN" sz="2800" b="1" i="0" u="none" strike="noStrike" kern="1200" cap="none" spc="0" baseline="0">
                <a:solidFill>
                  <a:schemeClr val="tx1"/>
                </a:solidFill>
                <a:latin typeface="Times New Roman" pitchFamily="18" charset="0"/>
                <a:ea typeface="宋体" pitchFamily="0" charset="0"/>
                <a:cs typeface="Times New Roman" pitchFamily="18" charset="0"/>
              </a:rPr>
              <a:t>Data </a:t>
            </a:r>
            <a:r>
              <a:rPr lang="en-US" altLang="zh-CN" sz="2800" b="1" i="0" u="none" strike="noStrike" kern="1200" cap="none" spc="0" baseline="0">
                <a:solidFill>
                  <a:schemeClr val="tx1"/>
                </a:solidFill>
                <a:latin typeface="Times New Roman" pitchFamily="18" charset="0"/>
                <a:ea typeface="宋体" pitchFamily="0" charset="0"/>
                <a:cs typeface="Times New Roman" pitchFamily="18" charset="0"/>
              </a:rPr>
              <a:t>Preparation</a:t>
            </a:r>
            <a:r>
              <a:rPr lang="en-US" altLang="zh-CN" sz="2800" b="1"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Compile </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employee performance data from various sources, such as performance reviews, productivity metrics, and attendance records</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 Ensure </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data is clean and structured, with relevant fields such as employee names, performance scores, departments, and review periods</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514350" indent="-514350" algn="just">
              <a:lnSpc>
                <a:spcPct val="100000"/>
              </a:lnSpc>
              <a:spcBef>
                <a:spcPts val="0"/>
              </a:spcBef>
              <a:spcAft>
                <a:spcPts val="0"/>
              </a:spcAft>
              <a:buClrTx/>
              <a:buAutoNum type="arabicPeriod"/>
            </a:pPr>
            <a:r>
              <a:rPr lang="en-US" altLang="zh-CN" sz="2800" b="1" i="0" u="none" strike="noStrike" kern="1200" cap="none" spc="0" baseline="0">
                <a:solidFill>
                  <a:schemeClr val="tx1"/>
                </a:solidFill>
                <a:latin typeface="Times New Roman" pitchFamily="18" charset="0"/>
                <a:ea typeface="宋体" pitchFamily="0" charset="0"/>
                <a:cs typeface="Times New Roman" pitchFamily="18" charset="0"/>
              </a:rPr>
              <a:t>Creating </a:t>
            </a:r>
            <a:r>
              <a:rPr lang="en-US" altLang="zh-CN" sz="2800" b="1" i="0" u="none" strike="noStrike" kern="1200" cap="none" spc="0" baseline="0">
                <a:solidFill>
                  <a:schemeClr val="tx1"/>
                </a:solidFill>
                <a:latin typeface="Times New Roman" pitchFamily="18" charset="0"/>
                <a:ea typeface="宋体" pitchFamily="0" charset="0"/>
                <a:cs typeface="Times New Roman" pitchFamily="18" charset="0"/>
              </a:rPr>
              <a:t>Pivot Tables</a:t>
            </a:r>
            <a:r>
              <a:rPr lang="en-US" altLang="zh-CN" sz="2800" b="1"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Use </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Pivot Tables to aggregate and summarize performance data. Key features </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include</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2800" b="1" i="1" u="none" strike="noStrike" kern="1200" cap="none" spc="0" baseline="0">
                <a:solidFill>
                  <a:schemeClr val="tx1"/>
                </a:solidFill>
                <a:latin typeface="Times New Roman" pitchFamily="18" charset="0"/>
                <a:ea typeface="宋体" pitchFamily="0" charset="0"/>
                <a:cs typeface="Times New Roman" pitchFamily="18" charset="0"/>
              </a:rPr>
              <a:t>Rows </a:t>
            </a:r>
            <a:r>
              <a:rPr lang="en-US" altLang="zh-CN" sz="2800" b="1" i="1" u="none" strike="noStrike" kern="1200" cap="none" spc="0" baseline="0">
                <a:solidFill>
                  <a:schemeClr val="tx1"/>
                </a:solidFill>
                <a:latin typeface="Times New Roman" pitchFamily="18" charset="0"/>
                <a:ea typeface="宋体" pitchFamily="0" charset="0"/>
                <a:cs typeface="Times New Roman" pitchFamily="18" charset="0"/>
              </a:rPr>
              <a:t>and Columns:</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 Define how to categorize data (e.g., by employee, department, or performance period).</a:t>
            </a:r>
            <a:r>
              <a:rPr lang="en-US" altLang="zh-CN" sz="2800" b="1" i="1" u="none" strike="noStrike" kern="1200" cap="none" spc="0" baseline="0">
                <a:solidFill>
                  <a:schemeClr val="tx1"/>
                </a:solidFill>
                <a:latin typeface="Times New Roman" pitchFamily="18" charset="0"/>
                <a:ea typeface="宋体" pitchFamily="0" charset="0"/>
                <a:cs typeface="Times New Roman" pitchFamily="18" charset="0"/>
              </a:rPr>
              <a:t>Values:</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 Set up calculations to </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analyze</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 performance metrics (e.g., average scores, total hours worked</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2800" b="1" i="1" u="none" strike="noStrike" kern="1200" cap="none" spc="0" baseline="0">
                <a:solidFill>
                  <a:schemeClr val="tx1"/>
                </a:solidFill>
                <a:latin typeface="Times New Roman" pitchFamily="18" charset="0"/>
                <a:ea typeface="宋体" pitchFamily="0" charset="0"/>
                <a:cs typeface="Times New Roman" pitchFamily="18" charset="0"/>
              </a:rPr>
              <a:t>Filters</a:t>
            </a:r>
            <a:r>
              <a:rPr lang="en-US" altLang="zh-CN" sz="2800" b="1" i="1"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Apply filters to focus on specific subsets of data (e.g., high performers, specific departments</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1494796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90" name="矩形"/>
          <p:cNvSpPr>
            <a:spLocks/>
          </p:cNvSpPr>
          <p:nvPr/>
        </p:nvSpPr>
        <p:spPr>
          <a:xfrm rot="0">
            <a:off x="752474" y="146046"/>
            <a:ext cx="3303904" cy="8134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sng"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sng"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sng"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sng"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sng"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sng"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sng"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sng"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sng" strike="noStrike" kern="1200" cap="none" spc="0" baseline="0">
              <a:solidFill>
                <a:schemeClr val="tx1"/>
              </a:solidFill>
              <a:latin typeface="Trebuchet MS" pitchFamily="0" charset="0"/>
              <a:ea typeface="宋体" pitchFamily="0" charset="0"/>
              <a:cs typeface="Trebuchet MS" pitchFamily="0" charset="0"/>
            </a:endParaRPr>
          </a:p>
        </p:txBody>
      </p:sp>
      <p:sp>
        <p:nvSpPr>
          <p:cNvPr id="19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2" name="矩形"/>
          <p:cNvSpPr>
            <a:spLocks/>
          </p:cNvSpPr>
          <p:nvPr/>
        </p:nvSpPr>
        <p:spPr>
          <a:xfrm rot="0">
            <a:off x="381000" y="982341"/>
            <a:ext cx="9331325" cy="529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宋体" pitchFamily="0" charset="0"/>
                <a:cs typeface="Times New Roman" pitchFamily="18" charset="0"/>
              </a:rPr>
              <a:t>3. Analysis </a:t>
            </a:r>
            <a:r>
              <a:rPr lang="en-US" altLang="zh-CN" sz="3200" b="1" i="0" u="none" strike="noStrike" kern="1200" cap="none" spc="0" baseline="0">
                <a:solidFill>
                  <a:schemeClr val="tx1"/>
                </a:solidFill>
                <a:latin typeface="Times New Roman" pitchFamily="18" charset="0"/>
                <a:ea typeface="宋体" pitchFamily="0" charset="0"/>
                <a:cs typeface="Times New Roman" pitchFamily="18" charset="0"/>
              </a:rPr>
              <a:t>and Visualization</a:t>
            </a:r>
            <a:r>
              <a:rPr lang="en-US" altLang="zh-CN" sz="3200" b="1"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3200" b="0" i="0" u="none" strike="noStrike" kern="1200" cap="none" spc="0" baseline="0">
                <a:solidFill>
                  <a:schemeClr val="tx1"/>
                </a:solidFill>
                <a:latin typeface="Times New Roman" pitchFamily="18" charset="0"/>
                <a:ea typeface="宋体" pitchFamily="0" charset="0"/>
                <a:cs typeface="Times New Roman" pitchFamily="18" charset="0"/>
              </a:rPr>
              <a:t>Generate </a:t>
            </a:r>
            <a:r>
              <a:rPr lang="en-US" altLang="zh-CN" sz="3200" b="0" i="0" u="none" strike="noStrike" kern="1200" cap="none" spc="0" baseline="0">
                <a:solidFill>
                  <a:schemeClr val="tx1"/>
                </a:solidFill>
                <a:latin typeface="Times New Roman" pitchFamily="18" charset="0"/>
                <a:ea typeface="宋体" pitchFamily="0" charset="0"/>
                <a:cs typeface="Times New Roman" pitchFamily="18" charset="0"/>
              </a:rPr>
              <a:t>Pivot Charts to visually represent performance trends and comparisons</a:t>
            </a:r>
            <a:r>
              <a:rPr lang="en-US" altLang="zh-CN" sz="3200" b="0" i="0" u="none" strike="noStrike" kern="1200" cap="none" spc="0" baseline="0">
                <a:solidFill>
                  <a:schemeClr val="tx1"/>
                </a:solidFill>
                <a:latin typeface="Times New Roman" pitchFamily="18" charset="0"/>
                <a:ea typeface="宋体" pitchFamily="0" charset="0"/>
                <a:cs typeface="Times New Roman" pitchFamily="18" charset="0"/>
              </a:rPr>
              <a:t>. Create </a:t>
            </a:r>
            <a:r>
              <a:rPr lang="en-US" altLang="zh-CN" sz="3200" b="0" i="0" u="none" strike="noStrike" kern="1200" cap="none" spc="0" baseline="0">
                <a:solidFill>
                  <a:schemeClr val="tx1"/>
                </a:solidFill>
                <a:latin typeface="Times New Roman" pitchFamily="18" charset="0"/>
                <a:ea typeface="宋体" pitchFamily="0" charset="0"/>
                <a:cs typeface="Times New Roman" pitchFamily="18" charset="0"/>
              </a:rPr>
              <a:t>dashboards for an at-a-glance overview of key performance indicators.</a:t>
            </a:r>
            <a:endParaRPr lang="en-US" altLang="zh-CN" sz="3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just">
              <a:lnSpc>
                <a:spcPct val="100000"/>
              </a:lnSpc>
              <a:spcBef>
                <a:spcPts val="0"/>
              </a:spcBef>
              <a:spcAft>
                <a:spcPts val="0"/>
              </a:spcAft>
              <a:buNone/>
            </a:pPr>
            <a:endParaRPr lang="en-US" altLang="zh-CN" sz="3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just">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宋体" pitchFamily="0" charset="0"/>
                <a:cs typeface="Times New Roman" pitchFamily="18" charset="0"/>
              </a:rPr>
              <a:t>4. Insights </a:t>
            </a:r>
            <a:r>
              <a:rPr lang="en-US" altLang="zh-CN" sz="3200" b="1" i="0" u="none" strike="noStrike" kern="1200" cap="none" spc="0" baseline="0">
                <a:solidFill>
                  <a:schemeClr val="tx1"/>
                </a:solidFill>
                <a:latin typeface="Times New Roman" pitchFamily="18" charset="0"/>
                <a:ea typeface="宋体" pitchFamily="0" charset="0"/>
                <a:cs typeface="Times New Roman" pitchFamily="18" charset="0"/>
              </a:rPr>
              <a:t>and Recommendations</a:t>
            </a:r>
            <a:r>
              <a:rPr lang="en-US" altLang="zh-CN" sz="3200" b="1" i="0" u="none" strike="noStrike" kern="1200" cap="none" spc="0" baseline="0">
                <a:solidFill>
                  <a:schemeClr val="tx1"/>
                </a:solidFill>
                <a:latin typeface="Times New Roman" pitchFamily="18" charset="0"/>
                <a:ea typeface="宋体" pitchFamily="0" charset="0"/>
                <a:cs typeface="Times New Roman" pitchFamily="18" charset="0"/>
              </a:rPr>
              <a:t>:</a:t>
            </a:r>
            <a:r>
              <a:rPr lang="en-US" altLang="zh-CN" sz="3200" b="0" i="0" u="none" strike="noStrike" kern="1200" cap="none" spc="0" baseline="0">
                <a:solidFill>
                  <a:schemeClr val="tx1"/>
                </a:solidFill>
                <a:latin typeface="Times New Roman" pitchFamily="18" charset="0"/>
                <a:ea typeface="宋体" pitchFamily="0" charset="0"/>
                <a:cs typeface="Times New Roman" pitchFamily="18" charset="0"/>
              </a:rPr>
              <a:t> Identify </a:t>
            </a:r>
            <a:r>
              <a:rPr lang="en-US" altLang="zh-CN" sz="3200" b="0" i="0" u="none" strike="noStrike" kern="1200" cap="none" spc="0" baseline="0">
                <a:solidFill>
                  <a:schemeClr val="tx1"/>
                </a:solidFill>
                <a:latin typeface="Times New Roman" pitchFamily="18" charset="0"/>
                <a:ea typeface="宋体" pitchFamily="0" charset="0"/>
                <a:cs typeface="Times New Roman" pitchFamily="18" charset="0"/>
              </a:rPr>
              <a:t>patterns and anomalies in employee performance</a:t>
            </a:r>
            <a:r>
              <a:rPr lang="en-US" altLang="zh-CN" sz="3200" b="0" i="0" u="none" strike="noStrike" kern="1200" cap="none" spc="0" baseline="0">
                <a:solidFill>
                  <a:schemeClr val="tx1"/>
                </a:solidFill>
                <a:latin typeface="Times New Roman" pitchFamily="18" charset="0"/>
                <a:ea typeface="宋体" pitchFamily="0" charset="0"/>
                <a:cs typeface="Times New Roman" pitchFamily="18" charset="0"/>
              </a:rPr>
              <a:t>. Generate </a:t>
            </a:r>
            <a:r>
              <a:rPr lang="en-US" altLang="zh-CN" sz="3200" b="0" i="0" u="none" strike="noStrike" kern="1200" cap="none" spc="0" baseline="0">
                <a:solidFill>
                  <a:schemeClr val="tx1"/>
                </a:solidFill>
                <a:latin typeface="Times New Roman" pitchFamily="18" charset="0"/>
                <a:ea typeface="宋体" pitchFamily="0" charset="0"/>
                <a:cs typeface="Times New Roman" pitchFamily="18" charset="0"/>
              </a:rPr>
              <a:t>actionable insights to support decisions on promotions, training needs, and performance improvement strategies.</a:t>
            </a:r>
            <a:endParaRPr lang="en-US" altLang="zh-CN" sz="3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just">
              <a:lnSpc>
                <a:spcPct val="100000"/>
              </a:lnSpc>
              <a:spcBef>
                <a:spcPts val="0"/>
              </a:spcBef>
              <a:spcAft>
                <a:spcPts val="0"/>
              </a:spcAft>
              <a:buNone/>
            </a:pPr>
            <a:endParaRPr lang="zh-CN" altLang="en-US" sz="32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43351722"/>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9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94" name="文本框"/>
          <p:cNvSpPr>
            <a:spLocks noGrp="1"/>
          </p:cNvSpPr>
          <p:nvPr>
            <p:ph type="title"/>
          </p:nvPr>
        </p:nvSpPr>
        <p:spPr>
          <a:xfrm rot="0">
            <a:off x="755332" y="385444"/>
            <a:ext cx="2437130" cy="8134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sng"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sng"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sng"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sng"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sng"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sng"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sng" strike="noStrike" kern="0" cap="none" spc="0" baseline="0">
              <a:solidFill>
                <a:schemeClr val="tx1"/>
              </a:solidFill>
              <a:latin typeface="Trebuchet MS" pitchFamily="0" charset="0"/>
              <a:ea typeface="宋体" pitchFamily="0" charset="0"/>
              <a:cs typeface="Trebuchet MS" pitchFamily="0" charset="0"/>
            </a:endParaRPr>
          </a:p>
        </p:txBody>
      </p:sp>
      <p:sp>
        <p:nvSpPr>
          <p:cNvPr id="19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96" name="图表"/>
          <p:cNvGraphicFramePr/>
          <p:nvPr/>
        </p:nvGraphicFramePr>
        <p:xfrm>
          <a:off x="152400" y="990599"/>
          <a:ext cx="11887199" cy="58674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2147476852"/>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7" name="矩形"/>
          <p:cNvSpPr>
            <a:spLocks/>
          </p:cNvSpPr>
          <p:nvPr/>
        </p:nvSpPr>
        <p:spPr>
          <a:xfrm rot="0">
            <a:off x="762000" y="228600"/>
            <a:ext cx="4578668" cy="813433"/>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sng"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sng" strike="noStrike" kern="0" cap="none" spc="0" baseline="0">
              <a:solidFill>
                <a:schemeClr val="tx1"/>
              </a:solidFill>
              <a:latin typeface="Trebuchet MS" pitchFamily="0" charset="0"/>
              <a:ea typeface="宋体" pitchFamily="0" charset="0"/>
              <a:cs typeface="Trebuchet MS" pitchFamily="0" charset="0"/>
            </a:endParaRPr>
          </a:p>
        </p:txBody>
      </p:sp>
      <p:sp>
        <p:nvSpPr>
          <p:cNvPr id="198" name="矩形"/>
          <p:cNvSpPr>
            <a:spLocks/>
          </p:cNvSpPr>
          <p:nvPr/>
        </p:nvSpPr>
        <p:spPr>
          <a:xfrm rot="0">
            <a:off x="609600" y="1137572"/>
            <a:ext cx="9296400" cy="5996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Using Pivot Tables in Excel for employee performance analysis offers a powerful and efficient way to handle and interpret complex data. By leveraging this tool, organizations can transform raw performance data into meaningful insights that drive strategic HR decisions. Excel Pivot Tables are a valuable tool for employee performance analysis, providing a streamlined approach to data analysis, visualization, and decision-making. By implementing this method, organizations can achieve a more accurate and actionable understanding of employee performance, ultimately contributing to enhanced organizational effectiveness and employee satisfaction</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Key Points: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171450" indent="-1714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Enhanced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Data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Organization</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171450" indent="-1714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Dynamic Analysis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171450" indent="-1714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Improved Decision-Making</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171450" indent="-1714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Effective Visualization</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171450" indent="-1714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Time Efficiency</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935634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sng"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sng"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sng"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sng"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8284998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sng"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sng"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sng"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sng"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sng"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sng"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Problem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Project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End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Our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Dataset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Modelling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Results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2832886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文本框"/>
          <p:cNvSpPr>
            <a:spLocks noGrp="1"/>
          </p:cNvSpPr>
          <p:nvPr>
            <p:ph type="title"/>
          </p:nvPr>
        </p:nvSpPr>
        <p:spPr>
          <a:xfrm rot="0">
            <a:off x="834071" y="844553"/>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sng"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sng"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sng"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sng"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sng"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sng"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sng"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sng"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sng"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sng"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sng"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sng"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sng"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sng"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rot="0">
            <a:off x="817721" y="1828800"/>
            <a:ext cx="7173754" cy="2520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3200" b="0" i="0" u="none" strike="noStrike" kern="1200" cap="none" spc="0" baseline="0">
                <a:solidFill>
                  <a:schemeClr val="tx1"/>
                </a:solidFill>
                <a:latin typeface="Times New Roman" pitchFamily="18" charset="0"/>
                <a:ea typeface="宋体" pitchFamily="0" charset="0"/>
                <a:cs typeface="Times New Roman" pitchFamily="18" charset="0"/>
              </a:rPr>
              <a:t>To </a:t>
            </a:r>
            <a:r>
              <a:rPr lang="en-US" altLang="zh-CN" sz="3200" b="0" i="0" u="none" strike="noStrike" kern="1200" cap="none" spc="0" baseline="0">
                <a:solidFill>
                  <a:schemeClr val="tx1"/>
                </a:solidFill>
                <a:latin typeface="Times New Roman" pitchFamily="18" charset="0"/>
                <a:ea typeface="宋体" pitchFamily="0" charset="0"/>
                <a:cs typeface="Times New Roman" pitchFamily="18" charset="0"/>
              </a:rPr>
              <a:t>analyze</a:t>
            </a:r>
            <a:r>
              <a:rPr lang="en-US" altLang="zh-CN" sz="3200" b="0" i="0" u="none" strike="noStrike" kern="1200" cap="none" spc="0" baseline="0">
                <a:solidFill>
                  <a:schemeClr val="tx1"/>
                </a:solidFill>
                <a:latin typeface="Times New Roman" pitchFamily="18" charset="0"/>
                <a:ea typeface="宋体" pitchFamily="0" charset="0"/>
                <a:cs typeface="Times New Roman" pitchFamily="18" charset="0"/>
              </a:rPr>
              <a:t> and evaluate employee performance using Microsoft Excel's Pivot Table feature, providing actionable insights to support performance management decisions.</a:t>
            </a:r>
            <a:endParaRPr lang="zh-CN" altLang="en-US" sz="32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3530483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sng"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sng"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sng"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781253" y="1664076"/>
            <a:ext cx="7173754" cy="34918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3200" b="0" i="0" u="none" strike="noStrike" kern="1200" cap="none" spc="0" baseline="0">
                <a:solidFill>
                  <a:schemeClr val="tx1"/>
                </a:solidFill>
                <a:latin typeface="Times New Roman" pitchFamily="18" charset="0"/>
                <a:ea typeface="宋体" pitchFamily="0" charset="0"/>
                <a:cs typeface="Times New Roman" pitchFamily="18" charset="0"/>
              </a:rPr>
              <a:t>This approach leverages Pivot Tables in Excel to summarize, </a:t>
            </a:r>
            <a:r>
              <a:rPr lang="en-US" altLang="zh-CN" sz="3200" b="0" i="0" u="none" strike="noStrike" kern="1200" cap="none" spc="0" baseline="0">
                <a:solidFill>
                  <a:schemeClr val="tx1"/>
                </a:solidFill>
                <a:latin typeface="Times New Roman" pitchFamily="18" charset="0"/>
                <a:ea typeface="宋体" pitchFamily="0" charset="0"/>
                <a:cs typeface="Times New Roman" pitchFamily="18" charset="0"/>
              </a:rPr>
              <a:t>analyze</a:t>
            </a:r>
            <a:r>
              <a:rPr lang="en-US" altLang="zh-CN" sz="3200" b="0" i="0" u="none" strike="noStrike" kern="1200" cap="none" spc="0" baseline="0">
                <a:solidFill>
                  <a:schemeClr val="tx1"/>
                </a:solidFill>
                <a:latin typeface="Times New Roman" pitchFamily="18" charset="0"/>
                <a:ea typeface="宋体" pitchFamily="0" charset="0"/>
                <a:cs typeface="Times New Roman" pitchFamily="18" charset="0"/>
              </a:rPr>
              <a:t>, and visualize employee performance data. By organizing data into a dynamic and interactive format, users can easily identify trends, performance metrics, and key insights.</a:t>
            </a:r>
            <a:endParaRPr lang="zh-CN" altLang="en-US" sz="32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5716726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4" name="文本框"/>
          <p:cNvSpPr>
            <a:spLocks noGrp="1"/>
          </p:cNvSpPr>
          <p:nvPr>
            <p:ph type="title"/>
          </p:nvPr>
        </p:nvSpPr>
        <p:spPr>
          <a:xfrm rot="0">
            <a:off x="735273" y="228600"/>
            <a:ext cx="501459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sng"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sng"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sng"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sng"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sng"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sng"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sng"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sng"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sng"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sng"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sng"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sng"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sng"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sng"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sng"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sng"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sng"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sng"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sng"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sng"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sng" strike="noStrike" kern="0" cap="none" spc="0" baseline="0">
              <a:solidFill>
                <a:schemeClr val="tx1"/>
              </a:solidFill>
              <a:latin typeface="Trebuchet MS" pitchFamily="0" charset="0"/>
              <a:ea typeface="宋体" pitchFamily="0" charset="0"/>
              <a:cs typeface="Trebuchet MS" pitchFamily="0" charset="0"/>
            </a:endParaRPr>
          </a:p>
        </p:txBody>
      </p:sp>
      <p:pic>
        <p:nvPicPr>
          <p:cNvPr id="12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grpSp>
        <p:nvGrpSpPr>
          <p:cNvPr id="163" name="对象"/>
          <p:cNvGrpSpPr>
            <a:grpSpLocks/>
          </p:cNvGrpSpPr>
          <p:nvPr/>
        </p:nvGrpSpPr>
        <p:grpSpPr>
          <a:xfrm>
            <a:off x="304800" y="899158"/>
            <a:ext cx="9677400" cy="5765948"/>
            <a:chOff x="304800" y="899158"/>
            <a:chExt cx="9677400" cy="5765948"/>
          </a:xfrm>
        </p:grpSpPr>
        <p:sp>
          <p:nvSpPr>
            <p:cNvPr id="163" name="对象"/>
            <p:cNvSpPr>
              <a:spLocks/>
            </p:cNvSpPr>
            <p:nvPr/>
          </p:nvSpPr>
          <p:spPr>
            <a:xfrm rot="0">
              <a:off x="304800" y="899158"/>
              <a:ext cx="9677400" cy="5765948"/>
            </a:xfrm>
            <a:prstGeom prst="rect"/>
            <a:noFill/>
            <a:ln w="12700" cmpd="sng" cap="flat">
              <a:noFill/>
              <a:prstDash val="solid"/>
              <a:miter/>
            </a:ln>
          </p:spPr>
        </p:sp>
        <p:sp>
          <p:nvSpPr>
            <p:cNvPr id="127" name="同侧圆角矩形"/>
            <p:cNvSpPr>
              <a:spLocks/>
            </p:cNvSpPr>
            <p:nvPr/>
          </p:nvSpPr>
          <p:spPr>
            <a:xfrm rot="0">
              <a:off x="766289" y="902389"/>
              <a:ext cx="1518859" cy="1133796"/>
            </a:xfrm>
            <a:prstGeom prst="round2SameRect">
              <a:avLst>
                <a:gd name="adj1" fmla="val 16731"/>
                <a:gd name="adj2" fmla="val 0"/>
              </a:avLst>
            </a:prstGeom>
            <a:blipFill rotWithShape="0">
              <a:blip r:embed="rId2"/>
              <a:stretch/>
            </a:blipFill>
            <a:ln w="25400" cmpd="sng" cap="flat">
              <a:solidFill>
                <a:srgbClr val="4F81BD"/>
              </a:solidFill>
              <a:prstDash val="solid"/>
              <a:round/>
            </a:ln>
          </p:spPr>
        </p:sp>
        <p:sp>
          <p:nvSpPr>
            <p:cNvPr id="128" name="矩形"/>
            <p:cNvSpPr>
              <a:spLocks/>
            </p:cNvSpPr>
            <p:nvPr/>
          </p:nvSpPr>
          <p:spPr>
            <a:xfrm rot="0">
              <a:off x="766289" y="2036185"/>
              <a:ext cx="1518859" cy="487532"/>
            </a:xfrm>
            <a:prstGeom prst="rect"/>
            <a:solidFill>
              <a:srgbClr val="4F81BD"/>
            </a:solidFill>
            <a:ln w="25400" cmpd="sng" cap="flat">
              <a:solidFill>
                <a:srgbClr val="4F81BD"/>
              </a:solid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900" b="0" i="0" u="none" strike="noStrike" kern="1200" cap="none" spc="0" baseline="0">
                  <a:solidFill>
                    <a:srgbClr val="FFFFFF"/>
                  </a:solidFill>
                  <a:latin typeface="Calibri" pitchFamily="0" charset="0"/>
                  <a:ea typeface="宋体" pitchFamily="0" charset="0"/>
                  <a:cs typeface="Calibri" pitchFamily="0" charset="0"/>
                </a:rPr>
                <a:t>Management</a:t>
              </a:r>
              <a:endParaRPr lang="zh-CN" altLang="en-US" sz="900" b="0" i="0" u="none" strike="noStrike" kern="1200" cap="none" spc="0" baseline="0">
                <a:solidFill>
                  <a:srgbClr val="FFFFFF"/>
                </a:solidFill>
                <a:latin typeface="Calibri" pitchFamily="0" charset="0"/>
                <a:ea typeface="宋体" pitchFamily="0" charset="0"/>
                <a:cs typeface="Calibri" pitchFamily="0" charset="0"/>
              </a:endParaRPr>
            </a:p>
          </p:txBody>
        </p:sp>
        <p:sp>
          <p:nvSpPr>
            <p:cNvPr id="129" name="椭圆"/>
            <p:cNvSpPr>
              <a:spLocks/>
            </p:cNvSpPr>
            <p:nvPr/>
          </p:nvSpPr>
          <p:spPr>
            <a:xfrm rot="0">
              <a:off x="1880256" y="2115090"/>
              <a:ext cx="531600" cy="531600"/>
            </a:xfrm>
            <a:prstGeom prst="ellipse"/>
            <a:solidFill>
              <a:srgbClr val="CFD8E7">
                <a:alpha val="90000"/>
              </a:srgbClr>
            </a:solidFill>
            <a:ln w="25400" cmpd="sng" cap="flat">
              <a:solidFill>
                <a:srgbClr val="CFD8E7">
                  <a:alpha val="90000"/>
                </a:srgbClr>
              </a:solidFill>
              <a:prstDash val="solid"/>
              <a:round/>
            </a:ln>
          </p:spPr>
        </p:sp>
        <p:sp>
          <p:nvSpPr>
            <p:cNvPr id="130" name="同侧圆角矩形"/>
            <p:cNvSpPr>
              <a:spLocks/>
            </p:cNvSpPr>
            <p:nvPr/>
          </p:nvSpPr>
          <p:spPr>
            <a:xfrm rot="0">
              <a:off x="2543503" y="902389"/>
              <a:ext cx="1518859" cy="1133796"/>
            </a:xfrm>
            <a:prstGeom prst="round2SameRect">
              <a:avLst>
                <a:gd name="adj1" fmla="val 16384"/>
                <a:gd name="adj2" fmla="val 0"/>
              </a:avLst>
            </a:prstGeom>
            <a:blipFill rotWithShape="0">
              <a:blip r:embed="rId3"/>
              <a:stretch/>
            </a:blipFill>
            <a:ln w="25400" cmpd="sng" cap="flat">
              <a:solidFill>
                <a:srgbClr val="4F81BD"/>
              </a:solidFill>
              <a:prstDash val="solid"/>
              <a:round/>
            </a:ln>
          </p:spPr>
        </p:sp>
        <p:sp>
          <p:nvSpPr>
            <p:cNvPr id="131" name="矩形"/>
            <p:cNvSpPr>
              <a:spLocks/>
            </p:cNvSpPr>
            <p:nvPr/>
          </p:nvSpPr>
          <p:spPr>
            <a:xfrm rot="0">
              <a:off x="2543503" y="2036185"/>
              <a:ext cx="1518859" cy="487532"/>
            </a:xfrm>
            <a:prstGeom prst="rect"/>
            <a:solidFill>
              <a:srgbClr val="4F81BD"/>
            </a:solidFill>
            <a:ln w="25400" cmpd="sng" cap="flat">
              <a:solidFill>
                <a:srgbClr val="4F81BD"/>
              </a:solid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900" b="0" i="0" u="none" strike="noStrike" kern="1200" cap="none" spc="0" baseline="0">
                  <a:solidFill>
                    <a:srgbClr val="FFFFFF"/>
                  </a:solidFill>
                  <a:latin typeface="Calibri" pitchFamily="0" charset="0"/>
                  <a:ea typeface="宋体" pitchFamily="0" charset="0"/>
                  <a:cs typeface="Calibri" pitchFamily="0" charset="0"/>
                </a:rPr>
                <a:t>Managers</a:t>
              </a:r>
              <a:endParaRPr lang="zh-CN" altLang="en-US" sz="900" b="0" i="0" u="none" strike="noStrike" kern="1200" cap="none" spc="0" baseline="0">
                <a:solidFill>
                  <a:srgbClr val="FFFFFF"/>
                </a:solidFill>
                <a:latin typeface="Calibri" pitchFamily="0" charset="0"/>
                <a:ea typeface="宋体" pitchFamily="0" charset="0"/>
                <a:cs typeface="Calibri" pitchFamily="0" charset="0"/>
              </a:endParaRPr>
            </a:p>
          </p:txBody>
        </p:sp>
        <p:sp>
          <p:nvSpPr>
            <p:cNvPr id="132" name="椭圆"/>
            <p:cNvSpPr>
              <a:spLocks/>
            </p:cNvSpPr>
            <p:nvPr/>
          </p:nvSpPr>
          <p:spPr>
            <a:xfrm rot="0">
              <a:off x="3657470" y="2115090"/>
              <a:ext cx="531600" cy="531600"/>
            </a:xfrm>
            <a:prstGeom prst="ellipse"/>
            <a:solidFill>
              <a:srgbClr val="CFD8E7">
                <a:alpha val="90000"/>
              </a:srgbClr>
            </a:solidFill>
            <a:ln w="25400" cmpd="sng" cap="flat">
              <a:solidFill>
                <a:srgbClr val="CFD8E7">
                  <a:alpha val="90000"/>
                </a:srgbClr>
              </a:solidFill>
              <a:prstDash val="solid"/>
              <a:round/>
            </a:ln>
          </p:spPr>
        </p:sp>
        <p:sp>
          <p:nvSpPr>
            <p:cNvPr id="133" name="同侧圆角矩形"/>
            <p:cNvSpPr>
              <a:spLocks/>
            </p:cNvSpPr>
            <p:nvPr/>
          </p:nvSpPr>
          <p:spPr>
            <a:xfrm rot="0">
              <a:off x="4320716" y="902389"/>
              <a:ext cx="1518859" cy="1133796"/>
            </a:xfrm>
            <a:prstGeom prst="round2SameRect">
              <a:avLst>
                <a:gd name="adj1" fmla="val 16879"/>
                <a:gd name="adj2" fmla="val 0"/>
              </a:avLst>
            </a:prstGeom>
            <a:blipFill rotWithShape="0">
              <a:blip r:embed="rId4"/>
              <a:stretch/>
            </a:blipFill>
            <a:ln w="25400" cmpd="sng" cap="flat">
              <a:solidFill>
                <a:srgbClr val="4F81BD"/>
              </a:solidFill>
              <a:prstDash val="solid"/>
              <a:round/>
            </a:ln>
          </p:spPr>
        </p:sp>
        <p:sp>
          <p:nvSpPr>
            <p:cNvPr id="134" name="矩形"/>
            <p:cNvSpPr>
              <a:spLocks/>
            </p:cNvSpPr>
            <p:nvPr/>
          </p:nvSpPr>
          <p:spPr>
            <a:xfrm rot="0">
              <a:off x="4320716" y="2036185"/>
              <a:ext cx="1518859" cy="487532"/>
            </a:xfrm>
            <a:prstGeom prst="rect"/>
            <a:solidFill>
              <a:srgbClr val="4F81BD"/>
            </a:solidFill>
            <a:ln w="25400" cmpd="sng" cap="flat">
              <a:solidFill>
                <a:srgbClr val="4F81BD"/>
              </a:solid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900" b="0" i="0" u="none" strike="noStrike" kern="1200" cap="none" spc="0" baseline="0">
                  <a:solidFill>
                    <a:srgbClr val="FFFFFF"/>
                  </a:solidFill>
                  <a:latin typeface="Calibri" pitchFamily="0" charset="0"/>
                  <a:ea typeface="宋体" pitchFamily="0" charset="0"/>
                  <a:cs typeface="Calibri" pitchFamily="0" charset="0"/>
                </a:rPr>
                <a:t>Directors</a:t>
              </a:r>
              <a:endParaRPr lang="zh-CN" altLang="en-US" sz="900" b="0" i="0" u="none" strike="noStrike" kern="1200" cap="none" spc="0" baseline="0">
                <a:solidFill>
                  <a:srgbClr val="FFFFFF"/>
                </a:solidFill>
                <a:latin typeface="Calibri" pitchFamily="0" charset="0"/>
                <a:ea typeface="宋体" pitchFamily="0" charset="0"/>
                <a:cs typeface="Calibri" pitchFamily="0" charset="0"/>
              </a:endParaRPr>
            </a:p>
          </p:txBody>
        </p:sp>
        <p:sp>
          <p:nvSpPr>
            <p:cNvPr id="135" name="椭圆"/>
            <p:cNvSpPr>
              <a:spLocks/>
            </p:cNvSpPr>
            <p:nvPr/>
          </p:nvSpPr>
          <p:spPr>
            <a:xfrm rot="0">
              <a:off x="5434683" y="2115090"/>
              <a:ext cx="531600" cy="531600"/>
            </a:xfrm>
            <a:prstGeom prst="ellipse"/>
            <a:solidFill>
              <a:srgbClr val="CFD8E7">
                <a:alpha val="90000"/>
              </a:srgbClr>
            </a:solidFill>
            <a:ln w="25400" cmpd="sng" cap="flat">
              <a:solidFill>
                <a:srgbClr val="CFD8E7">
                  <a:alpha val="90000"/>
                </a:srgbClr>
              </a:solidFill>
              <a:prstDash val="solid"/>
              <a:round/>
            </a:ln>
          </p:spPr>
        </p:sp>
        <p:sp>
          <p:nvSpPr>
            <p:cNvPr id="136" name="同侧圆角矩形"/>
            <p:cNvSpPr>
              <a:spLocks/>
            </p:cNvSpPr>
            <p:nvPr/>
          </p:nvSpPr>
          <p:spPr>
            <a:xfrm rot="0">
              <a:off x="6097929" y="902389"/>
              <a:ext cx="1518859" cy="1133796"/>
            </a:xfrm>
            <a:prstGeom prst="round2SameRect">
              <a:avLst>
                <a:gd name="adj1" fmla="val 16532"/>
                <a:gd name="adj2" fmla="val 0"/>
              </a:avLst>
            </a:prstGeom>
            <a:blipFill rotWithShape="0">
              <a:blip r:embed="rId5"/>
              <a:stretch/>
            </a:blipFill>
            <a:ln w="25400" cmpd="sng" cap="flat">
              <a:solidFill>
                <a:srgbClr val="4F81BD"/>
              </a:solidFill>
              <a:prstDash val="solid"/>
              <a:round/>
            </a:ln>
          </p:spPr>
        </p:sp>
        <p:sp>
          <p:nvSpPr>
            <p:cNvPr id="137" name="矩形"/>
            <p:cNvSpPr>
              <a:spLocks/>
            </p:cNvSpPr>
            <p:nvPr/>
          </p:nvSpPr>
          <p:spPr>
            <a:xfrm rot="0">
              <a:off x="6097929" y="2036185"/>
              <a:ext cx="1518859" cy="487532"/>
            </a:xfrm>
            <a:prstGeom prst="rect"/>
            <a:solidFill>
              <a:srgbClr val="4F81BD"/>
            </a:solidFill>
            <a:ln w="25400" cmpd="sng" cap="flat">
              <a:solidFill>
                <a:srgbClr val="4F81BD"/>
              </a:solid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900" b="0" i="0" u="none" strike="noStrike" kern="1200" cap="none" spc="0" baseline="0">
                  <a:solidFill>
                    <a:srgbClr val="FFFFFF"/>
                  </a:solidFill>
                  <a:latin typeface="Calibri" pitchFamily="0" charset="0"/>
                  <a:ea typeface="宋体" pitchFamily="0" charset="0"/>
                  <a:cs typeface="Calibri" pitchFamily="0" charset="0"/>
                </a:rPr>
                <a:t>Administrators</a:t>
              </a:r>
              <a:endParaRPr lang="zh-CN" altLang="en-US" sz="900" b="0" i="0" u="none" strike="noStrike" kern="1200" cap="none" spc="0" baseline="0">
                <a:solidFill>
                  <a:srgbClr val="FFFFFF"/>
                </a:solidFill>
                <a:latin typeface="Calibri" pitchFamily="0" charset="0"/>
                <a:ea typeface="宋体" pitchFamily="0" charset="0"/>
                <a:cs typeface="Calibri" pitchFamily="0" charset="0"/>
              </a:endParaRPr>
            </a:p>
          </p:txBody>
        </p:sp>
        <p:sp>
          <p:nvSpPr>
            <p:cNvPr id="138" name="椭圆"/>
            <p:cNvSpPr>
              <a:spLocks/>
            </p:cNvSpPr>
            <p:nvPr/>
          </p:nvSpPr>
          <p:spPr>
            <a:xfrm rot="0">
              <a:off x="7211897" y="2115090"/>
              <a:ext cx="531600" cy="531600"/>
            </a:xfrm>
            <a:prstGeom prst="ellipse"/>
            <a:solidFill>
              <a:srgbClr val="CFD8E7">
                <a:alpha val="90000"/>
              </a:srgbClr>
            </a:solidFill>
            <a:ln w="25400" cmpd="sng" cap="flat">
              <a:solidFill>
                <a:srgbClr val="CFD8E7">
                  <a:alpha val="90000"/>
                </a:srgbClr>
              </a:solidFill>
              <a:prstDash val="solid"/>
              <a:round/>
            </a:ln>
          </p:spPr>
        </p:sp>
        <p:sp>
          <p:nvSpPr>
            <p:cNvPr id="139" name="同侧圆角矩形"/>
            <p:cNvSpPr>
              <a:spLocks/>
            </p:cNvSpPr>
            <p:nvPr/>
          </p:nvSpPr>
          <p:spPr>
            <a:xfrm rot="0">
              <a:off x="7875143" y="902389"/>
              <a:ext cx="1518859" cy="1133796"/>
            </a:xfrm>
            <a:prstGeom prst="round2SameRect">
              <a:avLst>
                <a:gd name="adj1" fmla="val 17023"/>
                <a:gd name="adj2" fmla="val 0"/>
              </a:avLst>
            </a:prstGeom>
            <a:blipFill rotWithShape="1">
              <a:blip r:embed="rId6"/>
              <a:stretch/>
            </a:blipFill>
            <a:ln w="25400" cmpd="sng" cap="flat">
              <a:solidFill>
                <a:srgbClr val="4F81BD"/>
              </a:solidFill>
              <a:prstDash val="solid"/>
              <a:round/>
            </a:ln>
          </p:spPr>
        </p:sp>
        <p:sp>
          <p:nvSpPr>
            <p:cNvPr id="140" name="矩形"/>
            <p:cNvSpPr>
              <a:spLocks/>
            </p:cNvSpPr>
            <p:nvPr/>
          </p:nvSpPr>
          <p:spPr>
            <a:xfrm rot="0">
              <a:off x="7875143" y="2036185"/>
              <a:ext cx="1518859" cy="487532"/>
            </a:xfrm>
            <a:prstGeom prst="rect"/>
            <a:solidFill>
              <a:srgbClr val="4F81BD"/>
            </a:solidFill>
            <a:ln w="25400" cmpd="sng" cap="flat">
              <a:solidFill>
                <a:srgbClr val="4F81BD"/>
              </a:solid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900" b="0" i="0" u="none" strike="noStrike" kern="1200" cap="none" spc="0" baseline="0">
                  <a:solidFill>
                    <a:srgbClr val="FFFFFF"/>
                  </a:solidFill>
                  <a:latin typeface="Calibri" pitchFamily="0" charset="0"/>
                  <a:ea typeface="宋体" pitchFamily="0" charset="0"/>
                  <a:cs typeface="Calibri" pitchFamily="0" charset="0"/>
                </a:rPr>
                <a:t>Employers</a:t>
              </a:r>
              <a:endParaRPr lang="zh-CN" altLang="en-US" sz="900" b="0" i="0" u="none" strike="noStrike" kern="1200" cap="none" spc="0" baseline="0">
                <a:solidFill>
                  <a:srgbClr val="FFFFFF"/>
                </a:solidFill>
                <a:latin typeface="Calibri" pitchFamily="0" charset="0"/>
                <a:ea typeface="宋体" pitchFamily="0" charset="0"/>
                <a:cs typeface="Calibri" pitchFamily="0" charset="0"/>
              </a:endParaRPr>
            </a:p>
          </p:txBody>
        </p:sp>
        <p:sp>
          <p:nvSpPr>
            <p:cNvPr id="141" name="椭圆"/>
            <p:cNvSpPr>
              <a:spLocks/>
            </p:cNvSpPr>
            <p:nvPr/>
          </p:nvSpPr>
          <p:spPr>
            <a:xfrm rot="0">
              <a:off x="8989110" y="2115090"/>
              <a:ext cx="531600" cy="531600"/>
            </a:xfrm>
            <a:prstGeom prst="ellipse"/>
            <a:solidFill>
              <a:srgbClr val="CFD8E7">
                <a:alpha val="90000"/>
              </a:srgbClr>
            </a:solidFill>
            <a:ln w="25400" cmpd="sng" cap="flat">
              <a:solidFill>
                <a:srgbClr val="CFD8E7">
                  <a:alpha val="90000"/>
                </a:srgbClr>
              </a:solidFill>
              <a:prstDash val="solid"/>
              <a:round/>
            </a:ln>
          </p:spPr>
        </p:sp>
        <p:sp>
          <p:nvSpPr>
            <p:cNvPr id="142" name="同侧圆角矩形"/>
            <p:cNvSpPr>
              <a:spLocks/>
            </p:cNvSpPr>
            <p:nvPr/>
          </p:nvSpPr>
          <p:spPr>
            <a:xfrm rot="0">
              <a:off x="766289" y="2909982"/>
              <a:ext cx="1518859" cy="1133796"/>
            </a:xfrm>
            <a:prstGeom prst="round2SameRect">
              <a:avLst>
                <a:gd name="adj1" fmla="val 16731"/>
                <a:gd name="adj2" fmla="val 0"/>
              </a:avLst>
            </a:prstGeom>
            <a:blipFill rotWithShape="1">
              <a:blip r:embed="rId7"/>
              <a:stretch/>
            </a:blipFill>
            <a:ln w="25400" cmpd="sng" cap="flat">
              <a:solidFill>
                <a:srgbClr val="4F81BD"/>
              </a:solidFill>
              <a:prstDash val="solid"/>
              <a:round/>
            </a:ln>
          </p:spPr>
        </p:sp>
        <p:sp>
          <p:nvSpPr>
            <p:cNvPr id="143" name="矩形"/>
            <p:cNvSpPr>
              <a:spLocks/>
            </p:cNvSpPr>
            <p:nvPr/>
          </p:nvSpPr>
          <p:spPr>
            <a:xfrm rot="0">
              <a:off x="766289" y="4043778"/>
              <a:ext cx="1518859" cy="487532"/>
            </a:xfrm>
            <a:prstGeom prst="rect"/>
            <a:solidFill>
              <a:srgbClr val="4F81BD"/>
            </a:solidFill>
            <a:ln w="25400" cmpd="sng" cap="flat">
              <a:solidFill>
                <a:srgbClr val="4F81BD"/>
              </a:solid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900" b="0" i="0" u="none" strike="noStrike" kern="1200" cap="none" spc="0" baseline="0">
                  <a:solidFill>
                    <a:srgbClr val="FFFFFF"/>
                  </a:solidFill>
                  <a:latin typeface="Calibri" pitchFamily="0" charset="0"/>
                  <a:ea typeface="宋体" pitchFamily="0" charset="0"/>
                  <a:cs typeface="Calibri" pitchFamily="0" charset="0"/>
                </a:rPr>
                <a:t>Employees</a:t>
              </a:r>
              <a:endParaRPr lang="zh-CN" altLang="en-US" sz="900" b="0" i="0" u="none" strike="noStrike" kern="1200" cap="none" spc="0" baseline="0">
                <a:solidFill>
                  <a:srgbClr val="FFFFFF"/>
                </a:solidFill>
                <a:latin typeface="Calibri" pitchFamily="0" charset="0"/>
                <a:ea typeface="宋体" pitchFamily="0" charset="0"/>
                <a:cs typeface="Calibri" pitchFamily="0" charset="0"/>
              </a:endParaRPr>
            </a:p>
          </p:txBody>
        </p:sp>
        <p:sp>
          <p:nvSpPr>
            <p:cNvPr id="144" name="椭圆"/>
            <p:cNvSpPr>
              <a:spLocks/>
            </p:cNvSpPr>
            <p:nvPr/>
          </p:nvSpPr>
          <p:spPr>
            <a:xfrm rot="0">
              <a:off x="1880256" y="4122683"/>
              <a:ext cx="531600" cy="531600"/>
            </a:xfrm>
            <a:prstGeom prst="ellipse"/>
            <a:solidFill>
              <a:srgbClr val="CFD8E7">
                <a:alpha val="90000"/>
              </a:srgbClr>
            </a:solidFill>
            <a:ln w="25400" cmpd="sng" cap="flat">
              <a:solidFill>
                <a:srgbClr val="CFD8E7">
                  <a:alpha val="90000"/>
                </a:srgbClr>
              </a:solidFill>
              <a:prstDash val="solid"/>
              <a:round/>
            </a:ln>
          </p:spPr>
        </p:sp>
        <p:sp>
          <p:nvSpPr>
            <p:cNvPr id="145" name="同侧圆角矩形"/>
            <p:cNvSpPr>
              <a:spLocks/>
            </p:cNvSpPr>
            <p:nvPr/>
          </p:nvSpPr>
          <p:spPr>
            <a:xfrm rot="0">
              <a:off x="2543503" y="2909982"/>
              <a:ext cx="1518859" cy="1133796"/>
            </a:xfrm>
            <a:prstGeom prst="round2SameRect">
              <a:avLst>
                <a:gd name="adj1" fmla="val 16384"/>
                <a:gd name="adj2" fmla="val 0"/>
              </a:avLst>
            </a:prstGeom>
            <a:blipFill rotWithShape="0">
              <a:blip r:embed="rId8"/>
              <a:stretch/>
            </a:blipFill>
            <a:ln w="25400" cmpd="sng" cap="flat">
              <a:solidFill>
                <a:srgbClr val="4F81BD"/>
              </a:solidFill>
              <a:prstDash val="solid"/>
              <a:round/>
            </a:ln>
          </p:spPr>
        </p:sp>
        <p:sp>
          <p:nvSpPr>
            <p:cNvPr id="146" name="矩形"/>
            <p:cNvSpPr>
              <a:spLocks/>
            </p:cNvSpPr>
            <p:nvPr/>
          </p:nvSpPr>
          <p:spPr>
            <a:xfrm rot="0">
              <a:off x="2543503" y="4043778"/>
              <a:ext cx="1518859" cy="487532"/>
            </a:xfrm>
            <a:prstGeom prst="rect"/>
            <a:solidFill>
              <a:srgbClr val="4F81BD"/>
            </a:solidFill>
            <a:ln w="25400" cmpd="sng" cap="flat">
              <a:solidFill>
                <a:srgbClr val="4F81BD"/>
              </a:solid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900" b="0" i="0" u="none" strike="noStrike" kern="1200" cap="none" spc="0" baseline="0">
                  <a:solidFill>
                    <a:srgbClr val="FFFFFF"/>
                  </a:solidFill>
                  <a:latin typeface="Calibri" pitchFamily="0" charset="0"/>
                  <a:ea typeface="宋体" pitchFamily="0" charset="0"/>
                  <a:cs typeface="Calibri" pitchFamily="0" charset="0"/>
                </a:rPr>
                <a:t>Industries</a:t>
              </a:r>
              <a:endParaRPr lang="zh-CN" altLang="en-US" sz="900" b="0" i="0" u="none" strike="noStrike" kern="1200" cap="none" spc="0" baseline="0">
                <a:solidFill>
                  <a:srgbClr val="FFFFFF"/>
                </a:solidFill>
                <a:latin typeface="Calibri" pitchFamily="0" charset="0"/>
                <a:ea typeface="宋体" pitchFamily="0" charset="0"/>
                <a:cs typeface="Calibri" pitchFamily="0" charset="0"/>
              </a:endParaRPr>
            </a:p>
          </p:txBody>
        </p:sp>
        <p:sp>
          <p:nvSpPr>
            <p:cNvPr id="147" name="椭圆"/>
            <p:cNvSpPr>
              <a:spLocks/>
            </p:cNvSpPr>
            <p:nvPr/>
          </p:nvSpPr>
          <p:spPr>
            <a:xfrm rot="0">
              <a:off x="3657470" y="4122683"/>
              <a:ext cx="531600" cy="531600"/>
            </a:xfrm>
            <a:prstGeom prst="ellipse"/>
            <a:solidFill>
              <a:srgbClr val="CFD8E7">
                <a:alpha val="90000"/>
              </a:srgbClr>
            </a:solidFill>
            <a:ln w="25400" cmpd="sng" cap="flat">
              <a:solidFill>
                <a:srgbClr val="CFD8E7">
                  <a:alpha val="90000"/>
                </a:srgbClr>
              </a:solidFill>
              <a:prstDash val="solid"/>
              <a:round/>
            </a:ln>
          </p:spPr>
        </p:sp>
        <p:sp>
          <p:nvSpPr>
            <p:cNvPr id="148" name="同侧圆角矩形"/>
            <p:cNvSpPr>
              <a:spLocks/>
            </p:cNvSpPr>
            <p:nvPr/>
          </p:nvSpPr>
          <p:spPr>
            <a:xfrm rot="0">
              <a:off x="4320716" y="2909982"/>
              <a:ext cx="1518859" cy="1133796"/>
            </a:xfrm>
            <a:prstGeom prst="round2SameRect">
              <a:avLst>
                <a:gd name="adj1" fmla="val 16879"/>
                <a:gd name="adj2" fmla="val 0"/>
              </a:avLst>
            </a:prstGeom>
            <a:blipFill rotWithShape="0">
              <a:blip r:embed="rId9"/>
              <a:stretch/>
            </a:blipFill>
            <a:ln w="25400" cmpd="sng" cap="flat">
              <a:solidFill>
                <a:srgbClr val="4F81BD"/>
              </a:solidFill>
              <a:prstDash val="solid"/>
              <a:round/>
            </a:ln>
          </p:spPr>
        </p:sp>
        <p:sp>
          <p:nvSpPr>
            <p:cNvPr id="149" name="矩形"/>
            <p:cNvSpPr>
              <a:spLocks/>
            </p:cNvSpPr>
            <p:nvPr/>
          </p:nvSpPr>
          <p:spPr>
            <a:xfrm rot="0">
              <a:off x="4320716" y="4043778"/>
              <a:ext cx="1518859" cy="487532"/>
            </a:xfrm>
            <a:prstGeom prst="rect"/>
            <a:solidFill>
              <a:srgbClr val="4F81BD"/>
            </a:solidFill>
            <a:ln w="25400" cmpd="sng" cap="flat">
              <a:solidFill>
                <a:srgbClr val="4F81BD"/>
              </a:solid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900" b="0" i="0" u="none" strike="noStrike" kern="1200" cap="none" spc="0" baseline="0">
                  <a:solidFill>
                    <a:srgbClr val="FFFFFF"/>
                  </a:solidFill>
                  <a:latin typeface="Calibri" pitchFamily="0" charset="0"/>
                  <a:ea typeface="宋体" pitchFamily="0" charset="0"/>
                  <a:cs typeface="Calibri" pitchFamily="0" charset="0"/>
                </a:rPr>
                <a:t>Information Technology (IT) Sector</a:t>
              </a:r>
              <a:endParaRPr lang="zh-CN" altLang="en-US" sz="900" b="0" i="0" u="none" strike="noStrike" kern="1200" cap="none" spc="0" baseline="0">
                <a:solidFill>
                  <a:srgbClr val="FFFFFF"/>
                </a:solidFill>
                <a:latin typeface="Calibri" pitchFamily="0" charset="0"/>
                <a:ea typeface="宋体" pitchFamily="0" charset="0"/>
                <a:cs typeface="Calibri" pitchFamily="0" charset="0"/>
              </a:endParaRPr>
            </a:p>
          </p:txBody>
        </p:sp>
        <p:sp>
          <p:nvSpPr>
            <p:cNvPr id="150" name="椭圆"/>
            <p:cNvSpPr>
              <a:spLocks/>
            </p:cNvSpPr>
            <p:nvPr/>
          </p:nvSpPr>
          <p:spPr>
            <a:xfrm rot="0">
              <a:off x="5434683" y="4122683"/>
              <a:ext cx="531600" cy="531600"/>
            </a:xfrm>
            <a:prstGeom prst="ellipse"/>
            <a:solidFill>
              <a:srgbClr val="CFD8E7">
                <a:alpha val="90000"/>
              </a:srgbClr>
            </a:solidFill>
            <a:ln w="25400" cmpd="sng" cap="flat">
              <a:solidFill>
                <a:srgbClr val="CFD8E7">
                  <a:alpha val="90000"/>
                </a:srgbClr>
              </a:solidFill>
              <a:prstDash val="solid"/>
              <a:round/>
            </a:ln>
          </p:spPr>
        </p:sp>
        <p:sp>
          <p:nvSpPr>
            <p:cNvPr id="151" name="同侧圆角矩形"/>
            <p:cNvSpPr>
              <a:spLocks/>
            </p:cNvSpPr>
            <p:nvPr/>
          </p:nvSpPr>
          <p:spPr>
            <a:xfrm rot="0">
              <a:off x="6097929" y="2909982"/>
              <a:ext cx="1518859" cy="1133796"/>
            </a:xfrm>
            <a:prstGeom prst="round2SameRect">
              <a:avLst>
                <a:gd name="adj1" fmla="val 16532"/>
                <a:gd name="adj2" fmla="val 0"/>
              </a:avLst>
            </a:prstGeom>
            <a:blipFill rotWithShape="0">
              <a:blip r:embed="rId10"/>
              <a:stretch/>
            </a:blipFill>
            <a:ln w="25400" cmpd="sng" cap="flat">
              <a:solidFill>
                <a:srgbClr val="4F81BD"/>
              </a:solidFill>
              <a:prstDash val="solid"/>
              <a:round/>
            </a:ln>
          </p:spPr>
        </p:sp>
        <p:sp>
          <p:nvSpPr>
            <p:cNvPr id="152" name="矩形"/>
            <p:cNvSpPr>
              <a:spLocks/>
            </p:cNvSpPr>
            <p:nvPr/>
          </p:nvSpPr>
          <p:spPr>
            <a:xfrm rot="0">
              <a:off x="6097929" y="4043778"/>
              <a:ext cx="1518859" cy="487532"/>
            </a:xfrm>
            <a:prstGeom prst="rect"/>
            <a:solidFill>
              <a:srgbClr val="4F81BD"/>
            </a:solidFill>
            <a:ln w="25400" cmpd="sng" cap="flat">
              <a:solidFill>
                <a:srgbClr val="4F81BD"/>
              </a:solid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900" b="0" i="0" u="none" strike="noStrike" kern="1200" cap="none" spc="0" baseline="0">
                  <a:solidFill>
                    <a:srgbClr val="FFFFFF"/>
                  </a:solidFill>
                  <a:latin typeface="Calibri" pitchFamily="0" charset="0"/>
                  <a:ea typeface="宋体" pitchFamily="0" charset="0"/>
                  <a:cs typeface="Calibri" pitchFamily="0" charset="0"/>
                </a:rPr>
                <a:t>Accountant</a:t>
              </a:r>
              <a:endParaRPr lang="zh-CN" altLang="en-US" sz="900" b="0" i="0" u="none" strike="noStrike" kern="1200" cap="none" spc="0" baseline="0">
                <a:solidFill>
                  <a:srgbClr val="FFFFFF"/>
                </a:solidFill>
                <a:latin typeface="Calibri" pitchFamily="0" charset="0"/>
                <a:ea typeface="宋体" pitchFamily="0" charset="0"/>
                <a:cs typeface="Calibri" pitchFamily="0" charset="0"/>
              </a:endParaRPr>
            </a:p>
          </p:txBody>
        </p:sp>
        <p:sp>
          <p:nvSpPr>
            <p:cNvPr id="153" name="椭圆"/>
            <p:cNvSpPr>
              <a:spLocks/>
            </p:cNvSpPr>
            <p:nvPr/>
          </p:nvSpPr>
          <p:spPr>
            <a:xfrm rot="0">
              <a:off x="7211897" y="4122683"/>
              <a:ext cx="531600" cy="531600"/>
            </a:xfrm>
            <a:prstGeom prst="ellipse"/>
            <a:solidFill>
              <a:srgbClr val="CFD8E7">
                <a:alpha val="90000"/>
              </a:srgbClr>
            </a:solidFill>
            <a:ln w="25400" cmpd="sng" cap="flat">
              <a:solidFill>
                <a:srgbClr val="CFD8E7">
                  <a:alpha val="90000"/>
                </a:srgbClr>
              </a:solidFill>
              <a:prstDash val="solid"/>
              <a:round/>
            </a:ln>
          </p:spPr>
        </p:sp>
        <p:sp>
          <p:nvSpPr>
            <p:cNvPr id="154" name="同侧圆角矩形"/>
            <p:cNvSpPr>
              <a:spLocks/>
            </p:cNvSpPr>
            <p:nvPr/>
          </p:nvSpPr>
          <p:spPr>
            <a:xfrm rot="0">
              <a:off x="7875143" y="2909982"/>
              <a:ext cx="1518859" cy="1133796"/>
            </a:xfrm>
            <a:prstGeom prst="round2SameRect">
              <a:avLst>
                <a:gd name="adj1" fmla="val 17023"/>
                <a:gd name="adj2" fmla="val 0"/>
              </a:avLst>
            </a:prstGeom>
            <a:blipFill rotWithShape="0">
              <a:blip r:embed="rId11"/>
              <a:stretch/>
            </a:blipFill>
            <a:ln w="25400" cmpd="sng" cap="flat">
              <a:solidFill>
                <a:srgbClr val="4F81BD"/>
              </a:solidFill>
              <a:prstDash val="solid"/>
              <a:round/>
            </a:ln>
          </p:spPr>
        </p:sp>
        <p:sp>
          <p:nvSpPr>
            <p:cNvPr id="155" name="矩形"/>
            <p:cNvSpPr>
              <a:spLocks/>
            </p:cNvSpPr>
            <p:nvPr/>
          </p:nvSpPr>
          <p:spPr>
            <a:xfrm rot="0">
              <a:off x="7875143" y="4043778"/>
              <a:ext cx="1518859" cy="487532"/>
            </a:xfrm>
            <a:prstGeom prst="rect"/>
            <a:solidFill>
              <a:srgbClr val="4F81BD"/>
            </a:solidFill>
            <a:ln w="25400" cmpd="sng" cap="flat">
              <a:solidFill>
                <a:srgbClr val="4F81BD"/>
              </a:solid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900" b="0" i="0" u="none" strike="noStrike" kern="1200" cap="none" spc="0" baseline="0">
                  <a:solidFill>
                    <a:srgbClr val="FFFFFF"/>
                  </a:solidFill>
                  <a:latin typeface="Calibri" pitchFamily="0" charset="0"/>
                  <a:ea typeface="宋体" pitchFamily="0" charset="0"/>
                  <a:cs typeface="Calibri" pitchFamily="0" charset="0"/>
                </a:rPr>
                <a:t>Developers</a:t>
              </a:r>
              <a:endParaRPr lang="zh-CN" altLang="en-US" sz="900" b="0" i="0" u="none" strike="noStrike" kern="1200" cap="none" spc="0" baseline="0">
                <a:solidFill>
                  <a:srgbClr val="FFFFFF"/>
                </a:solidFill>
                <a:latin typeface="Calibri" pitchFamily="0" charset="0"/>
                <a:ea typeface="宋体" pitchFamily="0" charset="0"/>
                <a:cs typeface="Calibri" pitchFamily="0" charset="0"/>
              </a:endParaRPr>
            </a:p>
          </p:txBody>
        </p:sp>
        <p:sp>
          <p:nvSpPr>
            <p:cNvPr id="156" name="椭圆"/>
            <p:cNvSpPr>
              <a:spLocks/>
            </p:cNvSpPr>
            <p:nvPr/>
          </p:nvSpPr>
          <p:spPr>
            <a:xfrm rot="0">
              <a:off x="8989110" y="4122683"/>
              <a:ext cx="531600" cy="531600"/>
            </a:xfrm>
            <a:prstGeom prst="ellipse"/>
            <a:solidFill>
              <a:srgbClr val="CFD8E7">
                <a:alpha val="90000"/>
              </a:srgbClr>
            </a:solidFill>
            <a:ln w="25400" cmpd="sng" cap="flat">
              <a:solidFill>
                <a:srgbClr val="CFD8E7">
                  <a:alpha val="90000"/>
                </a:srgbClr>
              </a:solidFill>
              <a:prstDash val="solid"/>
              <a:round/>
            </a:ln>
          </p:spPr>
        </p:sp>
        <p:sp>
          <p:nvSpPr>
            <p:cNvPr id="157" name="同侧圆角矩形"/>
            <p:cNvSpPr>
              <a:spLocks/>
            </p:cNvSpPr>
            <p:nvPr/>
          </p:nvSpPr>
          <p:spPr>
            <a:xfrm rot="0">
              <a:off x="3432109" y="4917575"/>
              <a:ext cx="1518859" cy="1133796"/>
            </a:xfrm>
            <a:prstGeom prst="round2SameRect">
              <a:avLst>
                <a:gd name="adj1" fmla="val 16629"/>
                <a:gd name="adj2" fmla="val 0"/>
              </a:avLst>
            </a:prstGeom>
            <a:blipFill rotWithShape="0">
              <a:blip r:embed="rId12"/>
              <a:stretch/>
            </a:blipFill>
            <a:ln w="25400" cmpd="sng" cap="flat">
              <a:solidFill>
                <a:srgbClr val="4F81BD"/>
              </a:solidFill>
              <a:prstDash val="solid"/>
              <a:round/>
            </a:ln>
          </p:spPr>
        </p:sp>
        <p:sp>
          <p:nvSpPr>
            <p:cNvPr id="158" name="矩形"/>
            <p:cNvSpPr>
              <a:spLocks/>
            </p:cNvSpPr>
            <p:nvPr/>
          </p:nvSpPr>
          <p:spPr>
            <a:xfrm rot="0">
              <a:off x="3432109" y="6051371"/>
              <a:ext cx="1518859" cy="487532"/>
            </a:xfrm>
            <a:prstGeom prst="rect"/>
            <a:solidFill>
              <a:srgbClr val="4F81BD"/>
            </a:solidFill>
            <a:ln w="25400" cmpd="sng" cap="flat">
              <a:solidFill>
                <a:srgbClr val="4F81BD"/>
              </a:solid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900" b="0" i="0" u="none" strike="noStrike" kern="1200" cap="none" spc="0" baseline="0">
                  <a:solidFill>
                    <a:srgbClr val="FFFFFF"/>
                  </a:solidFill>
                  <a:latin typeface="Calibri" pitchFamily="0" charset="0"/>
                  <a:ea typeface="宋体" pitchFamily="0" charset="0"/>
                  <a:cs typeface="Calibri" pitchFamily="0" charset="0"/>
                </a:rPr>
                <a:t>DataAnalyzers</a:t>
              </a:r>
              <a:endParaRPr lang="zh-CN" altLang="en-US" sz="900" b="0" i="0" u="none" strike="noStrike" kern="1200" cap="none" spc="0" baseline="0">
                <a:solidFill>
                  <a:srgbClr val="FFFFFF"/>
                </a:solidFill>
                <a:latin typeface="Calibri" pitchFamily="0" charset="0"/>
                <a:ea typeface="宋体" pitchFamily="0" charset="0"/>
                <a:cs typeface="Calibri" pitchFamily="0" charset="0"/>
              </a:endParaRPr>
            </a:p>
          </p:txBody>
        </p:sp>
        <p:sp>
          <p:nvSpPr>
            <p:cNvPr id="159" name="椭圆"/>
            <p:cNvSpPr>
              <a:spLocks/>
            </p:cNvSpPr>
            <p:nvPr/>
          </p:nvSpPr>
          <p:spPr>
            <a:xfrm rot="0">
              <a:off x="4546076" y="6130276"/>
              <a:ext cx="531600" cy="531600"/>
            </a:xfrm>
            <a:prstGeom prst="ellipse"/>
            <a:solidFill>
              <a:srgbClr val="CFD8E7">
                <a:alpha val="90000"/>
              </a:srgbClr>
            </a:solidFill>
            <a:ln w="25400" cmpd="sng" cap="flat">
              <a:solidFill>
                <a:srgbClr val="CFD8E7">
                  <a:alpha val="90000"/>
                </a:srgbClr>
              </a:solidFill>
              <a:prstDash val="solid"/>
              <a:round/>
            </a:ln>
          </p:spPr>
        </p:sp>
        <p:sp>
          <p:nvSpPr>
            <p:cNvPr id="160" name="同侧圆角矩形"/>
            <p:cNvSpPr>
              <a:spLocks/>
            </p:cNvSpPr>
            <p:nvPr/>
          </p:nvSpPr>
          <p:spPr>
            <a:xfrm rot="0">
              <a:off x="5209322" y="4917575"/>
              <a:ext cx="1518859" cy="1133796"/>
            </a:xfrm>
            <a:prstGeom prst="round2SameRect">
              <a:avLst>
                <a:gd name="adj1" fmla="val 16282"/>
                <a:gd name="adj2" fmla="val 0"/>
              </a:avLst>
            </a:prstGeom>
            <a:blipFill rotWithShape="0">
              <a:blip r:embed="rId13"/>
              <a:stretch/>
            </a:blipFill>
            <a:ln w="25400" cmpd="sng" cap="flat">
              <a:solidFill>
                <a:srgbClr val="4F81BD"/>
              </a:solidFill>
              <a:prstDash val="solid"/>
              <a:round/>
            </a:ln>
          </p:spPr>
        </p:sp>
        <p:sp>
          <p:nvSpPr>
            <p:cNvPr id="161" name="矩形"/>
            <p:cNvSpPr>
              <a:spLocks/>
            </p:cNvSpPr>
            <p:nvPr/>
          </p:nvSpPr>
          <p:spPr>
            <a:xfrm rot="0">
              <a:off x="5209322" y="6051371"/>
              <a:ext cx="1518859" cy="487532"/>
            </a:xfrm>
            <a:prstGeom prst="rect"/>
            <a:solidFill>
              <a:srgbClr val="4F81BD"/>
            </a:solidFill>
            <a:ln w="25400" cmpd="sng" cap="flat">
              <a:solidFill>
                <a:srgbClr val="4F81BD"/>
              </a:solid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900" b="0" i="0" u="none" strike="noStrike" kern="1200" cap="none" spc="0" baseline="0">
                  <a:solidFill>
                    <a:srgbClr val="FFFFFF"/>
                  </a:solidFill>
                  <a:latin typeface="Calibri" pitchFamily="0" charset="0"/>
                  <a:ea typeface="宋体" pitchFamily="0" charset="0"/>
                  <a:cs typeface="Calibri" pitchFamily="0" charset="0"/>
                </a:rPr>
                <a:t>Network Engineers</a:t>
              </a:r>
              <a:endParaRPr lang="zh-CN" altLang="en-US" sz="900" b="0" i="0" u="none" strike="noStrike" kern="1200" cap="none" spc="0" baseline="0">
                <a:solidFill>
                  <a:srgbClr val="FFFFFF"/>
                </a:solidFill>
                <a:latin typeface="Calibri" pitchFamily="0" charset="0"/>
                <a:ea typeface="宋体" pitchFamily="0" charset="0"/>
                <a:cs typeface="Calibri" pitchFamily="0" charset="0"/>
              </a:endParaRPr>
            </a:p>
          </p:txBody>
        </p:sp>
        <p:sp>
          <p:nvSpPr>
            <p:cNvPr id="162" name="椭圆"/>
            <p:cNvSpPr>
              <a:spLocks/>
            </p:cNvSpPr>
            <p:nvPr/>
          </p:nvSpPr>
          <p:spPr>
            <a:xfrm rot="0">
              <a:off x="6323289" y="6130276"/>
              <a:ext cx="531600" cy="531600"/>
            </a:xfrm>
            <a:prstGeom prst="ellipse"/>
            <a:solidFill>
              <a:srgbClr val="CFD8E7">
                <a:alpha val="90000"/>
              </a:srgbClr>
            </a:solidFill>
            <a:ln w="25400" cmpd="sng" cap="flat">
              <a:solidFill>
                <a:srgbClr val="CFD8E7">
                  <a:alpha val="90000"/>
                </a:srgbClr>
              </a:solidFill>
              <a:prstDash val="solid"/>
              <a:round/>
            </a:ln>
          </p:spPr>
        </p:sp>
      </p:grpSp>
    </p:spTree>
    <p:extLst>
      <p:ext uri="{BB962C8B-B14F-4D97-AF65-F5344CB8AC3E}">
        <p14:creationId xmlns:p14="http://schemas.microsoft.com/office/powerpoint/2010/main" val="8791965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64"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65" name="曲线"/>
          <p:cNvSpPr>
            <a:spLocks/>
          </p:cNvSpPr>
          <p:nvPr/>
        </p:nvSpPr>
        <p:spPr>
          <a:xfrm rot="0">
            <a:off x="9991725" y="472440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6" name="文本框"/>
          <p:cNvSpPr>
            <a:spLocks noGrp="1"/>
          </p:cNvSpPr>
          <p:nvPr>
            <p:ph type="title"/>
          </p:nvPr>
        </p:nvSpPr>
        <p:spPr>
          <a:xfrm rot="0">
            <a:off x="457200" y="317183"/>
            <a:ext cx="9763125" cy="610234"/>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sng"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sng"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sng"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sng"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sng"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sng"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sng"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sng"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sng"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sng"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sng"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sng"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sng"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sng"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sng"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sng"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sng"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sng"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sng"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sng"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sng"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sng"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sng"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sng"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sng"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sng"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sng"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sng"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sng"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sng"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sng"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sng"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sng"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sng"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sng"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sng"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sng" strike="noStrike" kern="0" cap="none" spc="0" baseline="0">
              <a:solidFill>
                <a:schemeClr val="tx1"/>
              </a:solidFill>
              <a:latin typeface="Trebuchet MS" pitchFamily="0" charset="0"/>
              <a:ea typeface="宋体" pitchFamily="0" charset="0"/>
              <a:cs typeface="Trebuchet MS" pitchFamily="0" charset="0"/>
            </a:endParaRPr>
          </a:p>
        </p:txBody>
      </p:sp>
      <p:pic>
        <p:nvPicPr>
          <p:cNvPr id="16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68"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69" name="矩形"/>
          <p:cNvSpPr>
            <a:spLocks/>
          </p:cNvSpPr>
          <p:nvPr/>
        </p:nvSpPr>
        <p:spPr>
          <a:xfrm rot="0">
            <a:off x="2695574" y="898534"/>
            <a:ext cx="6838951" cy="55778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just">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Times New Roman" pitchFamily="18" charset="0"/>
                <a:ea typeface="宋体" pitchFamily="0" charset="0"/>
                <a:cs typeface="Times New Roman" pitchFamily="18" charset="0"/>
              </a:rPr>
              <a:t>Employee ID -</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 Sort from Smallest to Largest</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Times New Roman" pitchFamily="18" charset="0"/>
                <a:ea typeface="宋体" pitchFamily="0" charset="0"/>
                <a:cs typeface="Times New Roman" pitchFamily="18" charset="0"/>
              </a:rPr>
              <a:t>Conditional Formatting -</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 Missing Values</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Times New Roman" pitchFamily="18" charset="0"/>
                <a:ea typeface="宋体" pitchFamily="0" charset="0"/>
                <a:cs typeface="Times New Roman" pitchFamily="18" charset="0"/>
              </a:rPr>
              <a:t>Filter -</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 Removal of Missing Values Columns</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Times New Roman" pitchFamily="18" charset="0"/>
                <a:ea typeface="宋体" pitchFamily="0" charset="0"/>
                <a:cs typeface="Times New Roman" pitchFamily="18" charset="0"/>
              </a:rPr>
              <a:t>Formula -</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Findout</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 Employee Performance Category Level</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Times New Roman" pitchFamily="18" charset="0"/>
                <a:ea typeface="宋体" pitchFamily="0" charset="0"/>
                <a:cs typeface="Times New Roman" pitchFamily="18" charset="0"/>
              </a:rPr>
              <a:t>Pivot Table - </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Summary of the Employees Performance Analysis</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Times New Roman" pitchFamily="18" charset="0"/>
                <a:ea typeface="宋体" pitchFamily="0" charset="0"/>
                <a:cs typeface="Times New Roman" pitchFamily="18" charset="0"/>
              </a:rPr>
              <a:t>Recommended Chart - </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Employee Performance Analysis Visualization</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Times New Roman" pitchFamily="18" charset="0"/>
                <a:ea typeface="宋体" pitchFamily="0" charset="0"/>
                <a:cs typeface="Times New Roman" pitchFamily="18" charset="0"/>
              </a:rPr>
              <a:t>Pie Chart - </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Identify the Business Unit Wise Summary Visualization</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8655541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文本框"/>
          <p:cNvSpPr>
            <a:spLocks noGrp="1"/>
          </p:cNvSpPr>
          <p:nvPr>
            <p:ph type="title"/>
          </p:nvPr>
        </p:nvSpPr>
        <p:spPr>
          <a:xfrm rot="0">
            <a:off x="755332" y="385444"/>
            <a:ext cx="10681335" cy="7366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400" b="1" i="0" u="sng"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400" b="1" i="0" u="sng" strike="noStrike" kern="0" cap="none" spc="0" baseline="0">
              <a:solidFill>
                <a:schemeClr val="tx1"/>
              </a:solidFill>
              <a:latin typeface="Trebuchet MS" pitchFamily="0" charset="0"/>
              <a:ea typeface="宋体" pitchFamily="0" charset="0"/>
              <a:cs typeface="Trebuchet MS" pitchFamily="0" charset="0"/>
            </a:endParaRPr>
          </a:p>
        </p:txBody>
      </p:sp>
      <p:sp>
        <p:nvSpPr>
          <p:cNvPr id="171" name="矩形"/>
          <p:cNvSpPr>
            <a:spLocks/>
          </p:cNvSpPr>
          <p:nvPr/>
        </p:nvSpPr>
        <p:spPr>
          <a:xfrm rot="0">
            <a:off x="741685" y="1087572"/>
            <a:ext cx="9240516" cy="58191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just">
              <a:lnSpc>
                <a:spcPct val="100000"/>
              </a:lnSpc>
              <a:spcBef>
                <a:spcPts val="0"/>
              </a:spcBef>
              <a:spcAft>
                <a:spcPts val="0"/>
              </a:spcAft>
              <a:buFont typeface="Arial" pitchFamily="34" charset="0"/>
              <a:buChar char="•"/>
            </a:pPr>
            <a:r>
              <a:rPr lang="en-US" altLang="zh-CN" sz="3200" b="0" i="0" u="none" strike="noStrike" kern="1200" cap="none" spc="0" baseline="0">
                <a:solidFill>
                  <a:schemeClr val="tx1"/>
                </a:solidFill>
                <a:latin typeface="Times New Roman" pitchFamily="18" charset="0"/>
                <a:ea typeface="宋体" pitchFamily="0" charset="0"/>
                <a:cs typeface="Times New Roman" pitchFamily="18" charset="0"/>
              </a:rPr>
              <a:t>Employees Database Downloaded from “</a:t>
            </a:r>
            <a:r>
              <a:rPr lang="en-US" altLang="zh-CN" sz="3200" b="0" i="0" u="none" strike="noStrike" kern="1200" cap="none" spc="0" baseline="0">
                <a:solidFill>
                  <a:schemeClr val="tx1"/>
                </a:solidFill>
                <a:latin typeface="Times New Roman" pitchFamily="18" charset="0"/>
                <a:ea typeface="宋体" pitchFamily="0" charset="0"/>
                <a:cs typeface="Times New Roman" pitchFamily="18" charset="0"/>
              </a:rPr>
              <a:t>Kaggle</a:t>
            </a:r>
            <a:r>
              <a:rPr lang="en-US" altLang="zh-CN" sz="32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32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3200" b="0" i="0" u="none" strike="noStrike" kern="1200" cap="none" spc="0" baseline="0">
                <a:solidFill>
                  <a:schemeClr val="tx1"/>
                </a:solidFill>
                <a:latin typeface="Times New Roman" pitchFamily="18" charset="0"/>
                <a:ea typeface="宋体" pitchFamily="0" charset="0"/>
                <a:cs typeface="Times New Roman" pitchFamily="18" charset="0"/>
              </a:rPr>
              <a:t>There are 26 Features are fetched in the Employees Database</a:t>
            </a:r>
            <a:endParaRPr lang="en-US" altLang="zh-CN" sz="32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3200" b="0" i="0" u="none" strike="noStrike" kern="1200" cap="none" spc="0" baseline="0">
                <a:solidFill>
                  <a:schemeClr val="tx1"/>
                </a:solidFill>
                <a:latin typeface="Times New Roman" pitchFamily="18" charset="0"/>
                <a:ea typeface="宋体" pitchFamily="0" charset="0"/>
                <a:cs typeface="Times New Roman" pitchFamily="18" charset="0"/>
              </a:rPr>
              <a:t>I chosen up 9 Features for the Employee Performance Analysis</a:t>
            </a:r>
            <a:endParaRPr lang="en-US" altLang="zh-CN" sz="32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3200" b="0" i="0" u="none" strike="noStrike" kern="1200" cap="none" spc="0" baseline="0">
                <a:solidFill>
                  <a:schemeClr val="tx1"/>
                </a:solidFill>
                <a:latin typeface="Times New Roman" pitchFamily="18" charset="0"/>
                <a:ea typeface="宋体" pitchFamily="0" charset="0"/>
                <a:cs typeface="Times New Roman" pitchFamily="18" charset="0"/>
              </a:rPr>
              <a:t>Employee ID was in the Numerical Value which was sorted from Smallest to Largest</a:t>
            </a:r>
            <a:endParaRPr lang="en-US" altLang="zh-CN" sz="32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3200" b="0" i="0" u="none" strike="noStrike" kern="1200" cap="none" spc="0" baseline="0">
                <a:solidFill>
                  <a:schemeClr val="tx1"/>
                </a:solidFill>
                <a:latin typeface="Times New Roman" pitchFamily="18" charset="0"/>
                <a:ea typeface="宋体" pitchFamily="0" charset="0"/>
                <a:cs typeface="Times New Roman" pitchFamily="18" charset="0"/>
              </a:rPr>
              <a:t>Name has been given by First Name &amp; Last Name</a:t>
            </a:r>
            <a:endParaRPr lang="en-US" altLang="zh-CN" sz="32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3200" b="0" i="0" u="none" strike="noStrike" kern="1200" cap="none" spc="0" baseline="0">
                <a:solidFill>
                  <a:schemeClr val="tx1"/>
                </a:solidFill>
                <a:latin typeface="Times New Roman" pitchFamily="18" charset="0"/>
                <a:ea typeface="宋体" pitchFamily="0" charset="0"/>
                <a:cs typeface="Times New Roman" pitchFamily="18" charset="0"/>
              </a:rPr>
              <a:t>Business Unit was mentioned as Short form</a:t>
            </a:r>
            <a:endParaRPr lang="en-US" altLang="zh-CN" sz="32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3200" b="0" i="0" u="none" strike="noStrike" kern="1200" cap="none" spc="0" baseline="0">
                <a:solidFill>
                  <a:schemeClr val="tx1"/>
                </a:solidFill>
                <a:latin typeface="Times New Roman" pitchFamily="18" charset="0"/>
                <a:ea typeface="宋体" pitchFamily="0" charset="0"/>
                <a:cs typeface="Times New Roman" pitchFamily="18" charset="0"/>
              </a:rPr>
              <a:t>Employee Status either Active nor Terminated by </a:t>
            </a:r>
            <a:r>
              <a:rPr lang="en-US" altLang="zh-CN" sz="3200" b="0" i="0" u="none" strike="noStrike" kern="1200" cap="none" spc="0" baseline="0">
                <a:solidFill>
                  <a:schemeClr val="tx1"/>
                </a:solidFill>
                <a:latin typeface="Times New Roman" pitchFamily="18" charset="0"/>
                <a:ea typeface="宋体" pitchFamily="0" charset="0"/>
                <a:cs typeface="Times New Roman" pitchFamily="18" charset="0"/>
              </a:rPr>
              <a:t>Voluntary</a:t>
            </a:r>
            <a:endParaRPr lang="zh-CN" altLang="en-US" sz="32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4727580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文本框"/>
          <p:cNvSpPr>
            <a:spLocks noGrp="1"/>
          </p:cNvSpPr>
          <p:nvPr>
            <p:ph type="title"/>
          </p:nvPr>
        </p:nvSpPr>
        <p:spPr>
          <a:xfrm rot="0">
            <a:off x="755332" y="385444"/>
            <a:ext cx="10681335" cy="7366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400" b="1" i="0" u="sng"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400" b="1" i="0" u="sng" strike="noStrike" kern="0" cap="none" spc="0" baseline="0">
              <a:solidFill>
                <a:schemeClr val="tx1"/>
              </a:solidFill>
              <a:latin typeface="Trebuchet MS" pitchFamily="0" charset="0"/>
              <a:ea typeface="宋体" pitchFamily="0" charset="0"/>
              <a:cs typeface="Trebuchet MS" pitchFamily="0" charset="0"/>
            </a:endParaRPr>
          </a:p>
        </p:txBody>
      </p:sp>
      <p:sp>
        <p:nvSpPr>
          <p:cNvPr id="173" name="矩形"/>
          <p:cNvSpPr>
            <a:spLocks/>
          </p:cNvSpPr>
          <p:nvPr/>
        </p:nvSpPr>
        <p:spPr>
          <a:xfrm rot="0">
            <a:off x="755333" y="1062552"/>
            <a:ext cx="9226867" cy="58191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just">
              <a:lnSpc>
                <a:spcPct val="100000"/>
              </a:lnSpc>
              <a:spcBef>
                <a:spcPts val="0"/>
              </a:spcBef>
              <a:spcAft>
                <a:spcPts val="0"/>
              </a:spcAft>
              <a:buFont typeface="Arial" pitchFamily="34" charset="0"/>
              <a:buChar char="•"/>
            </a:pPr>
            <a:r>
              <a:rPr lang="en-US" altLang="zh-CN" sz="3200" b="0" i="0" u="none" strike="noStrike" kern="1200" cap="none" spc="0" baseline="0">
                <a:solidFill>
                  <a:schemeClr val="tx1"/>
                </a:solidFill>
                <a:latin typeface="Times New Roman" pitchFamily="18" charset="0"/>
                <a:ea typeface="宋体" pitchFamily="0" charset="0"/>
                <a:cs typeface="Times New Roman" pitchFamily="18" charset="0"/>
              </a:rPr>
              <a:t>Employee Type was given in the form of Part Time, Contract &amp; Full Time</a:t>
            </a:r>
            <a:endParaRPr lang="en-US" altLang="zh-CN" sz="32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3200" b="0" i="0" u="none" strike="noStrike" kern="1200" cap="none" spc="0" baseline="0">
                <a:solidFill>
                  <a:schemeClr val="tx1"/>
                </a:solidFill>
                <a:latin typeface="Times New Roman" pitchFamily="18" charset="0"/>
                <a:ea typeface="宋体" pitchFamily="0" charset="0"/>
                <a:cs typeface="Times New Roman" pitchFamily="18" charset="0"/>
              </a:rPr>
              <a:t>Employee Classification Type was mentioned in the form of Voluntary, Involuntary &amp; Retirement</a:t>
            </a:r>
            <a:endParaRPr lang="en-US" altLang="zh-CN" sz="32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3200" b="0" i="0" u="none" strike="noStrike" kern="1200" cap="none" spc="0" baseline="0">
                <a:solidFill>
                  <a:schemeClr val="tx1"/>
                </a:solidFill>
                <a:latin typeface="Times New Roman" pitchFamily="18" charset="0"/>
                <a:ea typeface="宋体" pitchFamily="0" charset="0"/>
                <a:cs typeface="Times New Roman" pitchFamily="18" charset="0"/>
              </a:rPr>
              <a:t>Performance Score has been entered as Improvement, Need Improvement, Fully Meets the Improvement, Exceeds the Improvements</a:t>
            </a:r>
            <a:endParaRPr lang="en-US" altLang="zh-CN" sz="32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3200" b="0" i="0" u="none" strike="noStrike" kern="1200" cap="none" spc="0" baseline="0">
                <a:solidFill>
                  <a:schemeClr val="tx1"/>
                </a:solidFill>
                <a:latin typeface="Times New Roman" pitchFamily="18" charset="0"/>
                <a:ea typeface="宋体" pitchFamily="0" charset="0"/>
                <a:cs typeface="Times New Roman" pitchFamily="18" charset="0"/>
              </a:rPr>
              <a:t>Current Employee Ratings were mentioned as Numerical Value ranging from 1 to 5</a:t>
            </a:r>
            <a:endParaRPr lang="en-US" altLang="zh-CN" sz="32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3200" b="0" i="0" u="none" strike="noStrike" kern="1200" cap="none" spc="0" baseline="0">
                <a:solidFill>
                  <a:schemeClr val="tx1"/>
                </a:solidFill>
                <a:latin typeface="Times New Roman" pitchFamily="18" charset="0"/>
                <a:ea typeface="宋体" pitchFamily="0" charset="0"/>
                <a:cs typeface="Times New Roman" pitchFamily="18" charset="0"/>
              </a:rPr>
              <a:t>Performance Category Level has been </a:t>
            </a:r>
            <a:r>
              <a:rPr lang="en-US" altLang="zh-CN" sz="3200" b="0" i="0" u="none" strike="noStrike" kern="1200" cap="none" spc="0" baseline="0">
                <a:solidFill>
                  <a:schemeClr val="tx1"/>
                </a:solidFill>
                <a:latin typeface="Times New Roman" pitchFamily="18" charset="0"/>
                <a:ea typeface="宋体" pitchFamily="0" charset="0"/>
                <a:cs typeface="Times New Roman" pitchFamily="18" charset="0"/>
              </a:rPr>
              <a:t>findout</a:t>
            </a:r>
            <a:r>
              <a:rPr lang="en-US" altLang="zh-CN" sz="3200" b="0" i="0" u="none" strike="noStrike" kern="1200" cap="none" spc="0" baseline="0">
                <a:solidFill>
                  <a:schemeClr val="tx1"/>
                </a:solidFill>
                <a:latin typeface="Times New Roman" pitchFamily="18" charset="0"/>
                <a:ea typeface="宋体" pitchFamily="0" charset="0"/>
                <a:cs typeface="Times New Roman" pitchFamily="18" charset="0"/>
              </a:rPr>
              <a:t> through the Formula</a:t>
            </a:r>
            <a:endParaRPr lang="zh-CN" altLang="en-US" sz="32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7804317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0</cp:revision>
  <dcterms:created xsi:type="dcterms:W3CDTF">2024-03-28T06:07:22Z</dcterms:created>
  <dcterms:modified xsi:type="dcterms:W3CDTF">2024-09-13T04:56:02Z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864593ffdd06457e9676f11407279296</vt:lpwstr>
  </property>
</Properties>
</file>