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a:t> </a:t>
            </a:r>
            <a:r>
              <a:rPr dirty="0" sz="2400" lang="en-US"/>
              <a:t>s</a:t>
            </a:r>
            <a:r>
              <a:rPr dirty="0" sz="2400" lang="en-US"/>
              <a:t>.</a:t>
            </a:r>
            <a:r>
              <a:rPr dirty="0" sz="2400" lang="en-US"/>
              <a:t> </a:t>
            </a:r>
            <a:r>
              <a:rPr dirty="0" sz="2400" lang="en-US"/>
              <a:t>A</a:t>
            </a:r>
            <a:r>
              <a:rPr dirty="0" sz="2400" lang="en-US"/>
              <a:t>s</a:t>
            </a:r>
            <a:r>
              <a:rPr dirty="0" sz="2400" lang="en-US"/>
              <a:t>w</a:t>
            </a:r>
            <a:r>
              <a:rPr dirty="0" sz="2400" lang="en-US"/>
              <a:t>a</a:t>
            </a:r>
            <a:r>
              <a:rPr dirty="0" sz="2400" lang="en-US"/>
              <a:t>n</a:t>
            </a:r>
            <a:r>
              <a:rPr dirty="0" sz="2400" lang="en-US"/>
              <a:t>a</a:t>
            </a:r>
            <a:r>
              <a:rPr dirty="0" sz="2400" lang="en-US"/>
              <a:t> </a:t>
            </a:r>
            <a:r>
              <a:rPr dirty="0" sz="2400" lang="en-US"/>
              <a:t>parveen </a:t>
            </a:r>
            <a:endParaRPr dirty="0" sz="2400" lang="en-US"/>
          </a:p>
          <a:p>
            <a:r>
              <a:rPr dirty="0" sz="2400" lang="en-US"/>
              <a:t>REGISTER NO:</a:t>
            </a:r>
            <a:r>
              <a:rPr dirty="0" sz="2400" lang="en-IN"/>
              <a:t>3</a:t>
            </a:r>
            <a:r>
              <a:rPr dirty="0" sz="2400" lang="en-US"/>
              <a:t>1</a:t>
            </a:r>
            <a:r>
              <a:rPr dirty="0" sz="2400" lang="en-US"/>
              <a:t>2</a:t>
            </a:r>
            <a:r>
              <a:rPr dirty="0" sz="2400" lang="en-US"/>
              <a:t>2</a:t>
            </a:r>
            <a:r>
              <a:rPr dirty="0" sz="2400" lang="en-US"/>
              <a:t>0</a:t>
            </a:r>
            <a:r>
              <a:rPr dirty="0" sz="2400" lang="en-US"/>
              <a:t>4</a:t>
            </a:r>
            <a:r>
              <a:rPr dirty="0" sz="2400" lang="en-US"/>
              <a:t>1</a:t>
            </a:r>
            <a:r>
              <a:rPr dirty="0" sz="2400" lang="en-US"/>
              <a:t>6</a:t>
            </a:r>
            <a:r>
              <a:rPr dirty="0" sz="2400" lang="en-US"/>
              <a:t>9</a:t>
            </a:r>
            <a:endParaRPr dirty="0" sz="2400" lang="en-US"/>
          </a:p>
          <a:p>
            <a:r>
              <a:rPr dirty="0" sz="2400" lang="en-US"/>
              <a:t>DEPARTMENT:</a:t>
            </a:r>
            <a:r>
              <a:rPr dirty="0" sz="2400" lang="en-IN"/>
              <a:t>B.COM(GENERAL)</a:t>
            </a:r>
            <a:endParaRPr dirty="0" sz="2400" lang="en-US"/>
          </a:p>
          <a:p>
            <a:r>
              <a:rPr dirty="0" sz="2400" lang="en-US"/>
              <a:t>COLLEGE</a:t>
            </a:r>
            <a:r>
              <a:rPr dirty="0" sz="2400" lang="en-IN"/>
              <a:t>:C.S.I EWART WOMEN’S CHRISTIAN 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1500235" y="1767148"/>
            <a:ext cx="6101940" cy="3952240"/>
          </a:xfrm>
          <a:prstGeom prst="rect"/>
          <a:noFill/>
        </p:spPr>
        <p:txBody>
          <a:bodyPr wrap="square">
            <a:spAutoFit/>
          </a:bodyPr>
          <a:p>
            <a:pPr indent="0" marL="0">
              <a:buNone/>
            </a:pPr>
            <a:r>
              <a:rPr dirty="0" sz="3200" lang="en-US"/>
              <a:t>Photoshoot model: The median salary is ₹24,902 per month. </a:t>
            </a:r>
            <a:endParaRPr altLang="en-US" lang="zh-CN"/>
          </a:p>
          <a:p>
            <a:pPr indent="0" marL="0">
              <a:buNone/>
            </a:pPr>
            <a:r>
              <a:rPr altLang="en-US" dirty="0" sz="3200" lang="en-US"/>
              <a:t> </a:t>
            </a:r>
            <a:endParaRPr altLang="en-US" lang="zh-CN"/>
          </a:p>
          <a:p>
            <a:pPr indent="0" marL="0">
              <a:buNone/>
            </a:pPr>
            <a:r>
              <a:rPr altLang="en-US" dirty="0" sz="3200" lang="en-US"/>
              <a:t>Modeling agency model: The average monthly pay is approximately ₹59,183, which is 109% above the national average. </a:t>
            </a:r>
            <a:endParaRPr altLang="en-US" lang="zh-CN"/>
          </a:p>
          <a:p>
            <a:pPr indent="0" marL="0">
              <a:buNone/>
            </a:pPr>
            <a:r>
              <a:rPr altLang="en-US" dirty="0" sz="3200" lang="en-US"/>
              <a:t> </a:t>
            </a:r>
            <a:endParaRPr altLang="en-US" 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7" name="TextBox 7"/>
          <p:cNvSpPr txBox="1"/>
          <p:nvPr/>
        </p:nvSpPr>
        <p:spPr>
          <a:xfrm>
            <a:off x="870433" y="2019300"/>
            <a:ext cx="8125029" cy="2987040"/>
          </a:xfrm>
          <a:prstGeom prst="rect"/>
          <a:noFill/>
        </p:spPr>
        <p:txBody>
          <a:bodyPr wrap="square">
            <a:spAutoFit/>
          </a:bodyPr>
          <a:p>
            <a:r>
              <a:rPr dirty="0" sz="3200" lang="en-IN"/>
              <a:t>            </a:t>
            </a:r>
            <a:r>
              <a:rPr dirty="0" sz="3200" lang="en-US"/>
              <a:t>A manager or company may conduct a salary review to determine if an employee should get a raise. This review may consider the employee's performance, current pay, and market salaries. </a:t>
            </a:r>
            <a:endParaRPr dirty="0" sz="3200" lang="en-US"/>
          </a:p>
          <a:p>
            <a:r>
              <a:rPr dirty="0" sz="3200" lang="en-US"/>
              <a:t> </a:t>
            </a:r>
            <a:endParaRPr dirty="0" sz="32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528041"/>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1321988" y="1909744"/>
            <a:ext cx="7697240" cy="3469640"/>
          </a:xfrm>
          <a:prstGeom prst="rect"/>
          <a:noFill/>
        </p:spPr>
        <p:txBody>
          <a:bodyPr wrap="square">
            <a:spAutoFit/>
          </a:bodyPr>
          <a:p>
            <a:r>
              <a:rPr dirty="0" sz="3200" lang="en-IN"/>
              <a:t>              </a:t>
            </a:r>
            <a:r>
              <a:rPr dirty="0" sz="3200" lang="en-US"/>
              <a:t>Conclusion: In conclusion, salary is not only about paying an individual but has a wide aspect of employment. Usually, Salaries are paid at the beginning of every month, but some organisations pay salaries every week, every fortnight, bi-monthly or even annual.</a:t>
            </a:r>
            <a:endParaRPr dirty="0"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127097" y="1265066"/>
            <a:ext cx="6571352" cy="5400040"/>
          </a:xfrm>
          <a:prstGeom prst="rect"/>
          <a:noFill/>
        </p:spPr>
        <p:txBody>
          <a:bodyPr wrap="square">
            <a:spAutoFit/>
          </a:bodyPr>
          <a:p>
            <a:pPr indent="0" marL="0">
              <a:buNone/>
            </a:pPr>
            <a:r>
              <a:rPr dirty="0" sz="3200" lang="en-US"/>
              <a:t> </a:t>
            </a:r>
            <a:r>
              <a:rPr dirty="0" sz="3200" lang="en-US"/>
              <a:t>.</a:t>
            </a:r>
            <a:r>
              <a:rPr dirty="0" sz="3200" lang="en-US"/>
              <a:t> </a:t>
            </a:r>
            <a:endParaRPr dirty="0" sz="3200" lang="en-US"/>
          </a:p>
          <a:p>
            <a:pPr indent="0" marL="0">
              <a:buNone/>
            </a:pPr>
            <a:r>
              <a:rPr dirty="0" sz="3200" lang="en-US"/>
              <a:t> </a:t>
            </a:r>
            <a:endParaRPr dirty="0" sz="3200" lang="en-US"/>
          </a:p>
          <a:p>
            <a:pPr indent="0" marL="0">
              <a:buNone/>
            </a:pPr>
            <a:r>
              <a:rPr dirty="0" sz="3200" lang="en-US"/>
              <a:t>Relevance: Explain why the problem is important to solve. </a:t>
            </a:r>
            <a:endParaRPr dirty="0" sz="3200" lang="en-US"/>
          </a:p>
          <a:p>
            <a:pPr indent="0" marL="0">
              <a:buNone/>
            </a:pPr>
            <a:r>
              <a:rPr dirty="0" sz="3200" lang="en-US"/>
              <a:t> </a:t>
            </a:r>
            <a:endParaRPr dirty="0" sz="3200" lang="en-US"/>
          </a:p>
          <a:p>
            <a:pPr indent="0" marL="0">
              <a:buNone/>
            </a:pPr>
            <a:r>
              <a:rPr dirty="0" sz="3200" lang="en-US"/>
              <a:t>Data: Use quantifiable data to support your claims. </a:t>
            </a:r>
            <a:endParaRPr dirty="0" sz="3200" lang="en-US"/>
          </a:p>
          <a:p>
            <a:pPr indent="0" marL="0">
              <a:buNone/>
            </a:pPr>
            <a:r>
              <a:rPr dirty="0" sz="3200" lang="en-US"/>
              <a:t> </a:t>
            </a:r>
            <a:endParaRPr dirty="0" sz="3200" lang="en-US"/>
          </a:p>
          <a:p>
            <a:pPr indent="0" marL="0">
              <a:buNone/>
            </a:pPr>
            <a:r>
              <a:rPr dirty="0" sz="3200" lang="en-US"/>
              <a:t>Financial impact: Highlight the financial cost of not fixing the problem</a:t>
            </a:r>
            <a:endParaRPr dirty="0" sz="32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3"/>
          <p:cNvSpPr txBox="1"/>
          <p:nvPr/>
        </p:nvSpPr>
        <p:spPr>
          <a:xfrm>
            <a:off x="1746166" y="2208846"/>
            <a:ext cx="6413668" cy="4358640"/>
          </a:xfrm>
          <a:prstGeom prst="rect"/>
          <a:noFill/>
        </p:spPr>
        <p:txBody>
          <a:bodyPr wrap="square">
            <a:spAutoFit/>
          </a:bodyPr>
          <a:p>
            <a:r>
              <a:rPr dirty="0" sz="3600" lang="en-US"/>
              <a:t>A salary is the gross amount youwill be paid, and your take home income is that amount less taxes. If you do not know what the tax rate is, check with your government and then calculate how much of your pay will go to taxes.</a:t>
            </a:r>
            <a:endParaRPr dirty="0" sz="36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99113" y="2304797"/>
            <a:ext cx="6612826" cy="1158240"/>
          </a:xfrm>
          <a:prstGeom prst="rect"/>
          <a:noFill/>
        </p:spPr>
        <p:txBody>
          <a:bodyPr wrap="square">
            <a:spAutoFit/>
          </a:bodyPr>
          <a:p>
            <a:pPr indent="-457200" marL="457200">
              <a:buFont typeface="Arial" panose="020B0604020202020204" pitchFamily="34" charset="0"/>
              <a:buChar char="•"/>
            </a:pPr>
            <a:r>
              <a:rPr lang="en-US"/>
              <a:t>administrative</a:t>
            </a:r>
            <a:endParaRPr altLang="en-US" lang="zh-CN"/>
          </a:p>
          <a:p>
            <a:pPr indent="-457200" marL="457200">
              <a:buFont typeface="Arial" panose="020B0604020202020204" pitchFamily="34" charset="0"/>
              <a:buChar char="•"/>
            </a:pPr>
            <a:r>
              <a:rPr altLang="en-US" lang="en-US"/>
              <a:t>- professional</a:t>
            </a:r>
            <a:endParaRPr altLang="en-US" lang="zh-CN"/>
          </a:p>
          <a:p>
            <a:pPr indent="-457200" marL="457200">
              <a:buFont typeface="Arial" panose="020B0604020202020204" pitchFamily="34" charset="0"/>
              <a:buChar char="•"/>
            </a:pPr>
            <a:r>
              <a:rPr altLang="en-US" lang="en-US"/>
              <a:t>outside sales</a:t>
            </a:r>
            <a:endParaRPr altLang="en-US" lang="zh-CN"/>
          </a:p>
          <a:p>
            <a:pPr indent="-457200" marL="457200">
              <a:buFont typeface="Arial" panose="020B0604020202020204" pitchFamily="34" charset="0"/>
              <a:buChar char="•"/>
            </a:pPr>
            <a:r>
              <a:rPr altLang="en-US" lang="en-US"/>
              <a:t>those highly compensated</a:t>
            </a:r>
            <a:endParaRPr altLang="en-US"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11"/>
          <p:cNvSpPr txBox="1"/>
          <p:nvPr/>
        </p:nvSpPr>
        <p:spPr>
          <a:xfrm>
            <a:off x="2819400" y="1476375"/>
            <a:ext cx="6947669" cy="5450840"/>
          </a:xfrm>
          <a:prstGeom prst="rect"/>
          <a:noFill/>
        </p:spPr>
        <p:txBody>
          <a:bodyPr wrap="square">
            <a:spAutoFit/>
          </a:bodyPr>
          <a:p>
            <a:r>
              <a:rPr dirty="0" sz="3200" lang="en-IN">
                <a:solidFill>
                  <a:srgbClr val="FF0000"/>
                </a:solidFill>
              </a:rPr>
              <a:t>Solution</a:t>
            </a:r>
            <a:r>
              <a:rPr dirty="0" sz="2800" lang="en-IN"/>
              <a:t>:</a:t>
            </a:r>
          </a:p>
          <a:p/>
          <a:p>
            <a:r>
              <a:rPr dirty="0" sz="2800" lang="en-US"/>
              <a:t>Salary solutions for businesses: Airtel Payments Bank offers salary solutions for businesses. </a:t>
            </a:r>
            <a:endParaRPr dirty="0" sz="2800" lang="en-IN"/>
          </a:p>
          <a:p>
            <a:r>
              <a:rPr dirty="0" sz="2800" lang="en-US"/>
              <a:t> </a:t>
            </a:r>
            <a:r>
              <a:rPr dirty="0" sz="2800" lang="en-US"/>
              <a:t> </a:t>
            </a:r>
            <a:endParaRPr dirty="0" sz="2800" lang="en-IN"/>
          </a:p>
          <a:p>
            <a:r>
              <a:rPr b="1" dirty="0" sz="2800" lang="en-US">
                <a:solidFill>
                  <a:srgbClr val="FF0000"/>
                </a:solidFill>
              </a:rPr>
              <a:t>Value proposition</a:t>
            </a:r>
            <a:r>
              <a:rPr dirty="0" sz="2800" lang="en-US"/>
              <a:t>:</a:t>
            </a:r>
            <a:endParaRPr dirty="0" sz="2800" lang="en-IN"/>
          </a:p>
          <a:p>
            <a:endParaRPr dirty="0" sz="2800" lang="en-IN"/>
          </a:p>
          <a:p>
            <a:r>
              <a:rPr dirty="0" sz="2800" lang="en-US"/>
              <a:t>A salary proposal is a request for a salary increase or a counter proposal to a job offer. Here are some tips for writing a salary proposal: </a:t>
            </a:r>
            <a:endParaRPr dirty="0" sz="2800" lang="en-IN"/>
          </a:p>
          <a:p>
            <a:endParaRPr dirty="0" sz="28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1250691" y="1799924"/>
            <a:ext cx="6924842" cy="2987040"/>
          </a:xfrm>
          <a:prstGeom prst="rect"/>
          <a:noFill/>
        </p:spPr>
        <p:txBody>
          <a:bodyPr wrap="square">
            <a:spAutoFit/>
          </a:bodyPr>
          <a:p>
            <a:r>
              <a:rPr dirty="0" sz="3200" lang="en-US"/>
              <a:t>A dataset that shows how salary changes based on age and years of experience. It can be used to create machine learning models to predict salaries based on age and experience</a:t>
            </a:r>
            <a:endParaRPr dirty="0" sz="32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586228" y="2428726"/>
            <a:ext cx="8534018" cy="2301240"/>
          </a:xfrm>
          <a:prstGeom prst="rect"/>
          <a:noFill/>
        </p:spPr>
        <p:txBody>
          <a:bodyPr rtlCol="0" wrap="square">
            <a:spAutoFit/>
          </a:bodyPr>
          <a:p>
            <a:pPr algn="l" indent="0" marL="0">
              <a:buNone/>
            </a:pPr>
          </a:p>
          <a:p>
            <a:r>
              <a:rPr dirty="0" sz="2800" lang="en-US">
                <a:latin typeface="Times New Roman" panose="02020603050405020304" pitchFamily="18" charset="0"/>
                <a:cs typeface="Times New Roman" panose="02020603050405020304" pitchFamily="18" charset="0"/>
              </a:rPr>
              <a:t>The average salary at WOW Employment Solutions ranges from approximately $46,476 per year for a Junior Accountant to $121,368 per year for a Financial Controller. </a:t>
            </a:r>
            <a:endParaRPr dirty="0" sz="2800" lang="en-IN">
              <a:latin typeface="Times New Roman" panose="02020603050405020304" pitchFamily="18" charset="0"/>
              <a:cs typeface="Times New Roman" panose="02020603050405020304" pitchFamily="18" charset="0"/>
            </a:endParaRPr>
          </a:p>
          <a:p>
            <a:endParaRPr altLang="en-US" lang="zh-C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Sharon Sharon</cp:lastModifiedBy>
  <dcterms:created xsi:type="dcterms:W3CDTF">2024-03-29T04:07:22Z</dcterms:created>
  <dcterms:modified xsi:type="dcterms:W3CDTF">2024-09-06T08:45:03Z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5df0eff767df420dbd9f70c0a46d1399</vt:lpwstr>
  </property>
</Properties>
</file>