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5"/>
  </p:handoutMasterIdLst>
  <p:sldIdLst>
    <p:sldId id="256" r:id="rId3"/>
    <p:sldId id="257" r:id="rId5"/>
    <p:sldId id="258" r:id="rId6"/>
    <p:sldId id="259" r:id="rId7"/>
    <p:sldId id="261" r:id="rId8"/>
    <p:sldId id="264" r:id="rId9"/>
    <p:sldId id="265" r:id="rId10"/>
    <p:sldId id="267" r:id="rId11"/>
    <p:sldId id="263" r:id="rId12"/>
    <p:sldId id="268"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205C"/>
    <a:srgbClr val="20B37A"/>
    <a:srgbClr val="F8B331"/>
    <a:srgbClr val="6D4C9D"/>
    <a:srgbClr val="91D1DD"/>
    <a:srgbClr val="F1A7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Microsoft YaHei"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Microsoft YaHe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Microsoft YaHei"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Microsoft YaHe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14.xml"/><Relationship Id="rId2" Type="http://schemas.openxmlformats.org/officeDocument/2006/relationships/image" Target="../media/image11.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ags" Target="../tags/tag6.xml"/><Relationship Id="rId3" Type="http://schemas.openxmlformats.org/officeDocument/2006/relationships/image" Target="../media/image4.jpeg"/><Relationship Id="rId2" Type="http://schemas.openxmlformats.org/officeDocument/2006/relationships/tags" Target="../tags/tag5.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10.xml"/><Relationship Id="rId2" Type="http://schemas.openxmlformats.org/officeDocument/2006/relationships/image" Target="../media/image6.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11.xml"/><Relationship Id="rId2" Type="http://schemas.openxmlformats.org/officeDocument/2006/relationships/image" Target="../media/image8.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12.xml"/><Relationship Id="rId2" Type="http://schemas.openxmlformats.org/officeDocument/2006/relationships/image" Target="../media/image9.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13.xml"/><Relationship Id="rId2" Type="http://schemas.openxmlformats.org/officeDocument/2006/relationships/image" Target="../media/image10.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11" name="组合 10"/>
          <p:cNvGrpSpPr/>
          <p:nvPr/>
        </p:nvGrpSpPr>
        <p:grpSpPr>
          <a:xfrm>
            <a:off x="2179955" y="1993265"/>
            <a:ext cx="7475220" cy="1881505"/>
            <a:chOff x="2333640" y="3958792"/>
            <a:chExt cx="7474883" cy="830921"/>
          </a:xfrm>
        </p:grpSpPr>
        <p:sp>
          <p:nvSpPr>
            <p:cNvPr id="24" name="矩形 23"/>
            <p:cNvSpPr/>
            <p:nvPr/>
          </p:nvSpPr>
          <p:spPr>
            <a:xfrm>
              <a:off x="2674620" y="3958792"/>
              <a:ext cx="6833562" cy="830921"/>
            </a:xfrm>
            <a:prstGeom prst="rect">
              <a:avLst/>
            </a:prstGeom>
            <a:solidFill>
              <a:srgbClr val="00A6B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6" name="矩形 35"/>
            <p:cNvSpPr/>
            <p:nvPr/>
          </p:nvSpPr>
          <p:spPr>
            <a:xfrm>
              <a:off x="2333640" y="4081902"/>
              <a:ext cx="7474883" cy="692668"/>
            </a:xfrm>
            <a:prstGeom prst="rect">
              <a:avLst/>
            </a:prstGeom>
          </p:spPr>
          <p:txBody>
            <a:bodyPr wrap="square">
              <a:spAutoFit/>
              <a:scene3d>
                <a:camera prst="orthographicFront"/>
                <a:lightRig rig="threePt" dir="t"/>
              </a:scene3d>
            </a:bodyPr>
            <a:p>
              <a:pPr algn="ctr"/>
              <a:r>
                <a:rPr lang="en-US" altLang="zh-CN" sz="4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DNA SEQUENCE ANALYSIS USING BIOPYTHON</a:t>
              </a:r>
              <a:endParaRPr lang="en-US" altLang="zh-CN" sz="4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40" name="矩形 39"/>
          <p:cNvSpPr/>
          <p:nvPr/>
        </p:nvSpPr>
        <p:spPr>
          <a:xfrm>
            <a:off x="5064125" y="4415155"/>
            <a:ext cx="2064385" cy="521335"/>
          </a:xfrm>
          <a:prstGeom prst="rect">
            <a:avLst/>
          </a:prstGeom>
          <a:solidFill>
            <a:schemeClr val="tx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文本框 32"/>
          <p:cNvSpPr txBox="1"/>
          <p:nvPr/>
        </p:nvSpPr>
        <p:spPr>
          <a:xfrm>
            <a:off x="3775075" y="3874770"/>
            <a:ext cx="4555490" cy="1410970"/>
          </a:xfrm>
          <a:prstGeom prst="rect">
            <a:avLst/>
          </a:prstGeom>
          <a:solidFill>
            <a:srgbClr val="7030A0"/>
          </a:solidFill>
        </p:spPr>
        <p:txBody>
          <a:bodyPr wrap="square" rtlCol="0">
            <a:noAutofit/>
          </a:bodyPr>
          <a:p>
            <a:pPr algn="ctr"/>
            <a:r>
              <a:rPr lang="en-US" altLang="zh-CN" b="1" dirty="0">
                <a:solidFill>
                  <a:schemeClr val="bg1"/>
                </a:solidFill>
                <a:effectLst>
                  <a:outerShdw blurRad="38100" dist="19050" dir="2700000" algn="tl" rotWithShape="0">
                    <a:schemeClr val="dk1">
                      <a:alpha val="40000"/>
                    </a:schemeClr>
                  </a:outerShdw>
                </a:effectLst>
                <a:latin typeface="Bookman Old Style" panose="02050604050505020204" charset="0"/>
                <a:ea typeface="Calibri" panose="020F0502020204030204" pitchFamily="34" charset="0"/>
                <a:cs typeface="Bookman Old Style" panose="02050604050505020204" charset="0"/>
              </a:rPr>
              <a:t>SUBMITTED BY :-</a:t>
            </a:r>
            <a:endParaRPr lang="en-US" altLang="zh-CN" b="1" dirty="0">
              <a:solidFill>
                <a:schemeClr val="bg1"/>
              </a:solidFill>
              <a:effectLst>
                <a:outerShdw blurRad="38100" dist="19050" dir="2700000" algn="tl" rotWithShape="0">
                  <a:schemeClr val="dk1">
                    <a:alpha val="40000"/>
                  </a:schemeClr>
                </a:outerShdw>
              </a:effectLst>
              <a:latin typeface="Bookman Old Style" panose="02050604050505020204" charset="0"/>
              <a:ea typeface="Calibri" panose="020F0502020204030204" pitchFamily="34" charset="0"/>
              <a:cs typeface="Bookman Old Style" panose="02050604050505020204" charset="0"/>
            </a:endParaRPr>
          </a:p>
          <a:p>
            <a:pPr algn="ctr"/>
            <a:r>
              <a:rPr lang="en-US" altLang="zh-CN" sz="1600" b="1" dirty="0">
                <a:solidFill>
                  <a:schemeClr val="bg1"/>
                </a:solidFill>
                <a:effectLst>
                  <a:outerShdw blurRad="38100" dist="19050" dir="2700000" algn="tl" rotWithShape="0">
                    <a:schemeClr val="dk1">
                      <a:alpha val="40000"/>
                    </a:schemeClr>
                  </a:outerShdw>
                </a:effectLst>
                <a:latin typeface="Bookman Old Style" panose="02050604050505020204" charset="0"/>
                <a:ea typeface="Calibri" panose="020F0502020204030204" pitchFamily="34" charset="0"/>
                <a:cs typeface="Bookman Old Style" panose="02050604050505020204" charset="0"/>
              </a:rPr>
              <a:t>UNMESHA MUDULI</a:t>
            </a:r>
            <a:endParaRPr lang="en-US" altLang="zh-CN" b="1" dirty="0">
              <a:solidFill>
                <a:schemeClr val="bg1"/>
              </a:solidFill>
              <a:effectLst>
                <a:outerShdw blurRad="38100" dist="19050" dir="2700000" algn="tl" rotWithShape="0">
                  <a:schemeClr val="dk1">
                    <a:alpha val="40000"/>
                  </a:schemeClr>
                </a:outerShdw>
              </a:effectLst>
              <a:latin typeface="Bookman Old Style" panose="02050604050505020204" charset="0"/>
              <a:ea typeface="Calibri" panose="020F0502020204030204" pitchFamily="34" charset="0"/>
              <a:cs typeface="Bookman Old Style" panose="02050604050505020204" charset="0"/>
            </a:endParaRPr>
          </a:p>
          <a:p>
            <a:pPr algn="ctr"/>
            <a:r>
              <a:rPr lang="en-US" altLang="zh-CN" b="1" dirty="0">
                <a:solidFill>
                  <a:schemeClr val="bg1"/>
                </a:solidFill>
                <a:effectLst>
                  <a:outerShdw blurRad="38100" dist="19050" dir="2700000" algn="tl" rotWithShape="0">
                    <a:schemeClr val="dk1">
                      <a:alpha val="40000"/>
                    </a:schemeClr>
                  </a:outerShdw>
                </a:effectLst>
                <a:latin typeface="Bookman Old Style" panose="02050604050505020204" charset="0"/>
                <a:ea typeface="Calibri" panose="020F0502020204030204" pitchFamily="34" charset="0"/>
                <a:cs typeface="Bookman Old Style" panose="02050604050505020204" charset="0"/>
              </a:rPr>
              <a:t>3RD YEAR</a:t>
            </a:r>
            <a:endParaRPr lang="en-US" altLang="zh-CN" b="1" dirty="0">
              <a:solidFill>
                <a:schemeClr val="bg1"/>
              </a:solidFill>
              <a:effectLst>
                <a:outerShdw blurRad="38100" dist="19050" dir="2700000" algn="tl" rotWithShape="0">
                  <a:schemeClr val="dk1">
                    <a:alpha val="40000"/>
                  </a:schemeClr>
                </a:outerShdw>
              </a:effectLst>
              <a:latin typeface="Bookman Old Style" panose="02050604050505020204" charset="0"/>
              <a:ea typeface="Calibri" panose="020F0502020204030204" pitchFamily="34" charset="0"/>
              <a:cs typeface="Bookman Old Style" panose="02050604050505020204" charset="0"/>
            </a:endParaRPr>
          </a:p>
          <a:p>
            <a:pPr algn="ctr"/>
            <a:r>
              <a:rPr lang="en-US" altLang="zh-CN" b="1" dirty="0">
                <a:solidFill>
                  <a:schemeClr val="bg1"/>
                </a:solidFill>
                <a:effectLst>
                  <a:outerShdw blurRad="38100" dist="19050" dir="2700000" algn="tl" rotWithShape="0">
                    <a:schemeClr val="dk1">
                      <a:alpha val="40000"/>
                    </a:schemeClr>
                  </a:outerShdw>
                </a:effectLst>
                <a:latin typeface="Bookman Old Style" panose="02050604050505020204" charset="0"/>
                <a:ea typeface="Calibri" panose="020F0502020204030204" pitchFamily="34" charset="0"/>
                <a:cs typeface="Bookman Old Style" panose="02050604050505020204" charset="0"/>
              </a:rPr>
              <a:t> B.TECH+M.TECH BIOTECHNOLOGY</a:t>
            </a:r>
            <a:endParaRPr lang="en-US" altLang="zh-CN" b="1" dirty="0">
              <a:solidFill>
                <a:schemeClr val="bg1"/>
              </a:solidFill>
              <a:effectLst>
                <a:outerShdw blurRad="38100" dist="19050" dir="2700000" algn="tl" rotWithShape="0">
                  <a:schemeClr val="dk1">
                    <a:alpha val="40000"/>
                  </a:schemeClr>
                </a:outerShdw>
              </a:effectLst>
              <a:latin typeface="Bookman Old Style" panose="02050604050505020204" charset="0"/>
              <a:ea typeface="Calibri" panose="020F0502020204030204" pitchFamily="34" charset="0"/>
              <a:cs typeface="Bookman Old Style" panose="02050604050505020204" charset="0"/>
            </a:endParaRPr>
          </a:p>
          <a:p>
            <a:pPr algn="ctr"/>
            <a:r>
              <a:rPr lang="en-US" altLang="zh-CN" b="1" dirty="0">
                <a:solidFill>
                  <a:schemeClr val="bg1"/>
                </a:solidFill>
                <a:effectLst>
                  <a:outerShdw blurRad="38100" dist="19050" dir="2700000" algn="tl" rotWithShape="0">
                    <a:schemeClr val="dk1">
                      <a:alpha val="40000"/>
                    </a:schemeClr>
                  </a:outerShdw>
                </a:effectLst>
                <a:latin typeface="Bookman Old Style" panose="02050604050505020204" charset="0"/>
                <a:ea typeface="Calibri" panose="020F0502020204030204" pitchFamily="34" charset="0"/>
                <a:cs typeface="Bookman Old Style" panose="02050604050505020204" charset="0"/>
              </a:rPr>
              <a:t>KIIT UNIVERSITY</a:t>
            </a:r>
            <a:endParaRPr lang="en-US" altLang="zh-CN" b="1" dirty="0">
              <a:solidFill>
                <a:schemeClr val="bg1"/>
              </a:solidFill>
              <a:effectLst>
                <a:outerShdw blurRad="38100" dist="19050" dir="2700000" algn="tl" rotWithShape="0">
                  <a:schemeClr val="dk1">
                    <a:alpha val="40000"/>
                  </a:schemeClr>
                </a:outerShdw>
              </a:effectLst>
              <a:latin typeface="Bookman Old Style" panose="02050604050505020204" charset="0"/>
              <a:ea typeface="Calibri" panose="020F0502020204030204" pitchFamily="34" charset="0"/>
              <a:cs typeface="Bookman Old Style" panose="02050604050505020204" charset="0"/>
            </a:endParaRPr>
          </a:p>
          <a:p>
            <a:pPr algn="ctr"/>
            <a:endParaRPr lang="en-US" altLang="zh-CN" b="1" dirty="0">
              <a:solidFill>
                <a:schemeClr val="bg1"/>
              </a:solidFill>
              <a:effectLst>
                <a:outerShdw blurRad="38100" dist="19050" dir="2700000" algn="tl" rotWithShape="0">
                  <a:schemeClr val="dk1">
                    <a:alpha val="40000"/>
                  </a:schemeClr>
                </a:outerShdw>
              </a:effectLst>
              <a:latin typeface="Bookman Old Style" panose="02050604050505020204" charset="0"/>
              <a:ea typeface="Calibri" panose="020F0502020204030204" pitchFamily="34" charset="0"/>
              <a:cs typeface="Bookman Old Style" panose="02050604050505020204" charset="0"/>
            </a:endParaRPr>
          </a:p>
        </p:txBody>
      </p:sp>
      <p:pic>
        <p:nvPicPr>
          <p:cNvPr id="2" name="Picture 1" descr="Biopython_logo"/>
          <p:cNvPicPr>
            <a:picLocks noChangeAspect="1"/>
          </p:cNvPicPr>
          <p:nvPr/>
        </p:nvPicPr>
        <p:blipFill>
          <a:blip r:embed="rId2"/>
          <a:stretch>
            <a:fillRect/>
          </a:stretch>
        </p:blipFill>
        <p:spPr>
          <a:xfrm>
            <a:off x="4519295" y="0"/>
            <a:ext cx="2838450" cy="186436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0" fill="hold"/>
                                        <p:tgtEl>
                                          <p:spTgt spid="11"/>
                                        </p:tgtEl>
                                        <p:attrNameLst>
                                          <p:attrName>ppt_x</p:attrName>
                                        </p:attrNameLst>
                                      </p:cBhvr>
                                      <p:tavLst>
                                        <p:tav tm="0">
                                          <p:val>
                                            <p:strVal val="#ppt_x"/>
                                          </p:val>
                                        </p:tav>
                                        <p:tav tm="100000">
                                          <p:val>
                                            <p:strVal val="#ppt_x"/>
                                          </p:val>
                                        </p:tav>
                                      </p:tavLst>
                                    </p:anim>
                                    <p:anim calcmode="lin" valueType="num">
                                      <p:cBhvr additive="base">
                                        <p:cTn id="8" dur="5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Content Placeholder 3" descr="nucleotide_distribution part 3"/>
          <p:cNvPicPr>
            <a:picLocks noChangeAspect="1"/>
          </p:cNvPicPr>
          <p:nvPr>
            <p:ph sz="quarter" idx="13"/>
          </p:nvPr>
        </p:nvPicPr>
        <p:blipFill>
          <a:blip r:embed="rId2"/>
          <a:stretch>
            <a:fillRect/>
          </a:stretch>
        </p:blipFill>
        <p:spPr>
          <a:xfrm>
            <a:off x="511810" y="1779905"/>
            <a:ext cx="5753100" cy="3452495"/>
          </a:xfrm>
          <a:prstGeom prst="rect">
            <a:avLst/>
          </a:prstGeom>
        </p:spPr>
      </p:pic>
      <p:sp>
        <p:nvSpPr>
          <p:cNvPr id="7" name="Text Box 6"/>
          <p:cNvSpPr txBox="1"/>
          <p:nvPr/>
        </p:nvSpPr>
        <p:spPr>
          <a:xfrm>
            <a:off x="5930265" y="680720"/>
            <a:ext cx="5133340" cy="5354320"/>
          </a:xfrm>
          <a:prstGeom prst="rect">
            <a:avLst/>
          </a:prstGeom>
          <a:noFill/>
        </p:spPr>
        <p:txBody>
          <a:bodyPr wrap="square" rtlCol="0">
            <a:spAutoFit/>
          </a:bodyPr>
          <a:p>
            <a:r>
              <a:rPr lang="en-US" sz="900">
                <a:latin typeface="Arial" panose="020B0604020202020204" pitchFamily="34" charset="0"/>
                <a:cs typeface="Arial" panose="020B0604020202020204" pitchFamily="34" charset="0"/>
              </a:rPr>
              <a:t>The graph illustrates the distribution of nucleotides (A, T, G, C) across DNA, RNA, and Protein sequences derived from a given DNA sequence.</a:t>
            </a:r>
            <a:endParaRPr lang="en-US" sz="900">
              <a:latin typeface="Arial" panose="020B0604020202020204" pitchFamily="34" charset="0"/>
              <a:cs typeface="Arial" panose="020B0604020202020204" pitchFamily="34" charset="0"/>
            </a:endParaRPr>
          </a:p>
          <a:p>
            <a:endParaRPr lang="en-US" sz="900" b="1">
              <a:latin typeface="Arial" panose="020B0604020202020204" pitchFamily="34" charset="0"/>
              <a:cs typeface="Arial" panose="020B0604020202020204" pitchFamily="34" charset="0"/>
            </a:endParaRPr>
          </a:p>
          <a:p>
            <a:r>
              <a:rPr lang="en-US" sz="900" b="1">
                <a:latin typeface="Arial" panose="020B0604020202020204" pitchFamily="34" charset="0"/>
                <a:cs typeface="Arial" panose="020B0604020202020204" pitchFamily="34" charset="0"/>
              </a:rPr>
              <a:t>Key Points of the Graph:</a:t>
            </a:r>
            <a:endParaRPr lang="en-US" sz="900" b="1">
              <a:latin typeface="Arial" panose="020B0604020202020204" pitchFamily="34" charset="0"/>
              <a:cs typeface="Arial" panose="020B0604020202020204" pitchFamily="34" charset="0"/>
            </a:endParaRPr>
          </a:p>
          <a:p>
            <a:endParaRPr lang="en-US" sz="900" b="1">
              <a:latin typeface="Arial" panose="020B0604020202020204" pitchFamily="34" charset="0"/>
              <a:cs typeface="Arial" panose="020B0604020202020204" pitchFamily="34" charset="0"/>
            </a:endParaRPr>
          </a:p>
          <a:p>
            <a:r>
              <a:rPr lang="en-US" sz="900" b="1">
                <a:latin typeface="Arial" panose="020B0604020202020204" pitchFamily="34" charset="0"/>
                <a:cs typeface="Arial" panose="020B0604020202020204" pitchFamily="34" charset="0"/>
              </a:rPr>
              <a:t>Nucleotide Distribution:</a:t>
            </a:r>
            <a:endParaRPr lang="en-US" sz="900" b="1">
              <a:latin typeface="Arial" panose="020B0604020202020204" pitchFamily="34" charset="0"/>
              <a:cs typeface="Arial" panose="020B0604020202020204" pitchFamily="34" charset="0"/>
            </a:endParaRPr>
          </a:p>
          <a:p>
            <a:r>
              <a:rPr lang="en-US" sz="900">
                <a:latin typeface="Arial" panose="020B0604020202020204" pitchFamily="34" charset="0"/>
                <a:cs typeface="Arial" panose="020B0604020202020204" pitchFamily="34" charset="0"/>
              </a:rPr>
              <a:t>The X-axis represents the nucleotides: A (Adenine), T (Thymine), G (Guanine), and C (Cytosine).</a:t>
            </a:r>
            <a:endParaRPr lang="en-US" sz="900">
              <a:latin typeface="Arial" panose="020B0604020202020204" pitchFamily="34" charset="0"/>
              <a:cs typeface="Arial" panose="020B0604020202020204" pitchFamily="34" charset="0"/>
            </a:endParaRPr>
          </a:p>
          <a:p>
            <a:r>
              <a:rPr lang="en-US" sz="900">
                <a:latin typeface="Arial" panose="020B0604020202020204" pitchFamily="34" charset="0"/>
                <a:cs typeface="Arial" panose="020B0604020202020204" pitchFamily="34" charset="0"/>
              </a:rPr>
              <a:t>The Y-axis indicates the frequency or count of each nucleotide.</a:t>
            </a:r>
            <a:endParaRPr lang="en-US" sz="900">
              <a:latin typeface="Arial" panose="020B0604020202020204" pitchFamily="34" charset="0"/>
              <a:cs typeface="Arial" panose="020B0604020202020204" pitchFamily="34" charset="0"/>
            </a:endParaRPr>
          </a:p>
          <a:p>
            <a:endParaRPr lang="en-US" sz="900">
              <a:latin typeface="Arial" panose="020B0604020202020204" pitchFamily="34" charset="0"/>
              <a:cs typeface="Arial" panose="020B0604020202020204" pitchFamily="34" charset="0"/>
            </a:endParaRPr>
          </a:p>
          <a:p>
            <a:r>
              <a:rPr lang="en-US" sz="900" b="1">
                <a:latin typeface="Arial" panose="020B0604020202020204" pitchFamily="34" charset="0"/>
                <a:cs typeface="Arial" panose="020B0604020202020204" pitchFamily="34" charset="0"/>
              </a:rPr>
              <a:t>Color Coding:</a:t>
            </a:r>
            <a:endParaRPr lang="en-US" sz="900" b="1">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latin typeface="Arial" panose="020B0604020202020204" pitchFamily="34" charset="0"/>
                <a:cs typeface="Arial" panose="020B0604020202020204" pitchFamily="34" charset="0"/>
              </a:rPr>
              <a:t>Each nucleotide type (A, T, G, C) is distinguished by a specific color:</a:t>
            </a:r>
            <a:endParaRPr lang="en-US" sz="9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latin typeface="Arial" panose="020B0604020202020204" pitchFamily="34" charset="0"/>
                <a:cs typeface="Arial" panose="020B0604020202020204" pitchFamily="34" charset="0"/>
              </a:rPr>
              <a:t>Blue for DNA</a:t>
            </a:r>
            <a:endParaRPr lang="en-US" sz="9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latin typeface="Arial" panose="020B0604020202020204" pitchFamily="34" charset="0"/>
                <a:cs typeface="Arial" panose="020B0604020202020204" pitchFamily="34" charset="0"/>
              </a:rPr>
              <a:t>Red for RNA</a:t>
            </a:r>
            <a:endParaRPr lang="en-US" sz="9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latin typeface="Arial" panose="020B0604020202020204" pitchFamily="34" charset="0"/>
                <a:cs typeface="Arial" panose="020B0604020202020204" pitchFamily="34" charset="0"/>
              </a:rPr>
              <a:t>Yellow for Protein</a:t>
            </a:r>
            <a:endParaRPr lang="en-US" sz="900">
              <a:latin typeface="Arial" panose="020B0604020202020204" pitchFamily="34" charset="0"/>
              <a:cs typeface="Arial" panose="020B0604020202020204" pitchFamily="34" charset="0"/>
            </a:endParaRPr>
          </a:p>
          <a:p>
            <a:endParaRPr lang="en-US" sz="900">
              <a:latin typeface="Arial" panose="020B0604020202020204" pitchFamily="34" charset="0"/>
              <a:cs typeface="Arial" panose="020B0604020202020204" pitchFamily="34" charset="0"/>
            </a:endParaRPr>
          </a:p>
          <a:p>
            <a:r>
              <a:rPr lang="en-US" sz="900" b="1">
                <a:latin typeface="Arial" panose="020B0604020202020204" pitchFamily="34" charset="0"/>
                <a:cs typeface="Arial" panose="020B0604020202020204" pitchFamily="34" charset="0"/>
              </a:rPr>
              <a:t>Bar Heights: </a:t>
            </a:r>
            <a:r>
              <a:rPr lang="en-US" sz="900">
                <a:latin typeface="Arial" panose="020B0604020202020204" pitchFamily="34" charset="0"/>
                <a:cs typeface="Arial" panose="020B0604020202020204" pitchFamily="34" charset="0"/>
              </a:rPr>
              <a:t>Each bar's height corresponds to the count of that nucleotide within the respective sequence type (DNA, RNA, or Protein).</a:t>
            </a:r>
            <a:endParaRPr lang="en-US" sz="900">
              <a:latin typeface="Arial" panose="020B0604020202020204" pitchFamily="34" charset="0"/>
              <a:cs typeface="Arial" panose="020B0604020202020204" pitchFamily="34" charset="0"/>
            </a:endParaRPr>
          </a:p>
          <a:p>
            <a:r>
              <a:rPr lang="en-US" sz="900">
                <a:latin typeface="Arial" panose="020B0604020202020204" pitchFamily="34" charset="0"/>
                <a:cs typeface="Arial" panose="020B0604020202020204" pitchFamily="34" charset="0"/>
              </a:rPr>
              <a:t>For example, the height of the blue bar for 'A' shows how many Adenine nucleotides are present in the DNA sequence, while the height of the red bar for 'A' shows the count in the transcribed RNA sequence, and the yellow bar for 'A' represents the count in the translated Protein sequence.</a:t>
            </a:r>
            <a:endParaRPr lang="en-US" sz="900">
              <a:latin typeface="Arial" panose="020B0604020202020204" pitchFamily="34" charset="0"/>
              <a:cs typeface="Arial" panose="020B0604020202020204" pitchFamily="34" charset="0"/>
            </a:endParaRPr>
          </a:p>
          <a:p>
            <a:endParaRPr lang="en-US" sz="900">
              <a:latin typeface="Arial" panose="020B0604020202020204" pitchFamily="34" charset="0"/>
              <a:cs typeface="Arial" panose="020B0604020202020204" pitchFamily="34" charset="0"/>
            </a:endParaRPr>
          </a:p>
          <a:p>
            <a:r>
              <a:rPr lang="en-US" sz="900" b="1">
                <a:latin typeface="Arial" panose="020B0604020202020204" pitchFamily="34" charset="0"/>
                <a:cs typeface="Arial" panose="020B0604020202020204" pitchFamily="34" charset="0"/>
              </a:rPr>
              <a:t>Interpretation:</a:t>
            </a:r>
            <a:endParaRPr lang="en-US" sz="900" b="1">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latin typeface="Arial" panose="020B0604020202020204" pitchFamily="34" charset="0"/>
                <a:cs typeface="Arial" panose="020B0604020202020204" pitchFamily="34" charset="0"/>
              </a:rPr>
              <a:t>DNA Sequence (Blue bars): Shows the original composition of nucleotides in the DNA strand.</a:t>
            </a:r>
            <a:endParaRPr lang="en-US" sz="9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latin typeface="Arial" panose="020B0604020202020204" pitchFamily="34" charset="0"/>
                <a:cs typeface="Arial" panose="020B0604020202020204" pitchFamily="34" charset="0"/>
              </a:rPr>
              <a:t>RNA Sequence (Red bars): Represents the nucleotide composition after transcription from DNA to RNA.</a:t>
            </a:r>
            <a:endParaRPr lang="en-US" sz="9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latin typeface="Arial" panose="020B0604020202020204" pitchFamily="34" charset="0"/>
                <a:cs typeface="Arial" panose="020B0604020202020204" pitchFamily="34" charset="0"/>
              </a:rPr>
              <a:t>Protein Sequence (Yellow bars): Illustrates the amino acid composition after translation from RNA to protein.</a:t>
            </a:r>
            <a:endParaRPr lang="en-US" sz="900">
              <a:latin typeface="Arial" panose="020B0604020202020204" pitchFamily="34" charset="0"/>
              <a:cs typeface="Arial" panose="020B0604020202020204" pitchFamily="34" charset="0"/>
            </a:endParaRPr>
          </a:p>
          <a:p>
            <a:pPr indent="0">
              <a:buFont typeface="Arial" panose="020B0604020202020204" pitchFamily="34" charset="0"/>
              <a:buNone/>
            </a:pPr>
            <a:endParaRPr lang="en-US" sz="900">
              <a:latin typeface="Arial" panose="020B0604020202020204" pitchFamily="34" charset="0"/>
              <a:cs typeface="Arial" panose="020B0604020202020204" pitchFamily="34" charset="0"/>
            </a:endParaRPr>
          </a:p>
          <a:p>
            <a:r>
              <a:rPr lang="en-US" sz="900" b="1">
                <a:latin typeface="Arial" panose="020B0604020202020204" pitchFamily="34" charset="0"/>
                <a:cs typeface="Arial" panose="020B0604020202020204" pitchFamily="34" charset="0"/>
              </a:rPr>
              <a:t>Insights:</a:t>
            </a:r>
            <a:endParaRPr lang="en-US" sz="900" b="1">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latin typeface="Arial" panose="020B0604020202020204" pitchFamily="34" charset="0"/>
                <a:cs typeface="Arial" panose="020B0604020202020204" pitchFamily="34" charset="0"/>
              </a:rPr>
              <a:t>The graph allows quick visual comparison of how the nucleotide composition changes through the processes of transcription and translation.</a:t>
            </a:r>
            <a:endParaRPr lang="en-US" sz="9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latin typeface="Arial" panose="020B0604020202020204" pitchFamily="34" charset="0"/>
                <a:cs typeface="Arial" panose="020B0604020202020204" pitchFamily="34" charset="0"/>
              </a:rPr>
              <a:t>It highlights any biases or specific patterns in nucleotide usage across different sequence types.</a:t>
            </a:r>
            <a:endParaRPr lang="en-US" sz="9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latin typeface="Arial" panose="020B0604020202020204" pitchFamily="34" charset="0"/>
                <a:cs typeface="Arial" panose="020B0604020202020204" pitchFamily="34" charset="0"/>
              </a:rPr>
              <a:t>This type of analysis is crucial in understanding genetic information processing and can provide insights into biological functions and evolutionary relationships.</a:t>
            </a:r>
            <a:endParaRPr lang="en-US" sz="9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latin typeface="Arial" panose="020B0604020202020204" pitchFamily="34" charset="0"/>
                <a:cs typeface="Arial" panose="020B0604020202020204" pitchFamily="34" charset="0"/>
              </a:rPr>
              <a:t>Overall, the graph provides a clear and comparative view of nucleotide distributions across DNA, RNA, and Protein sequences derived from a given DNA sequence, aiding in biological analysis and research.</a:t>
            </a:r>
            <a:endParaRPr lang="en-US" sz="900">
              <a:latin typeface="Arial" panose="020B0604020202020204" pitchFamily="34" charset="0"/>
              <a:cs typeface="Arial" panose="020B0604020202020204" pitchFamily="34" charset="0"/>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0" name="1"/>
          <p:cNvSpPr txBox="1"/>
          <p:nvPr/>
        </p:nvSpPr>
        <p:spPr>
          <a:xfrm>
            <a:off x="2265680" y="2342515"/>
            <a:ext cx="7351395" cy="922020"/>
          </a:xfrm>
          <a:prstGeom prst="rect">
            <a:avLst/>
          </a:prstGeom>
          <a:noFill/>
        </p:spPr>
        <p:txBody>
          <a:bodyPr wrap="square" rtlCol="0">
            <a:spAutoFit/>
          </a:bodyPr>
          <a:p>
            <a:pPr algn="ctr" defTabSz="228600"/>
            <a:r>
              <a:rPr lang="de-DE" sz="5400" b="1" dirty="0">
                <a:solidFill>
                  <a:schemeClr val="bg1"/>
                </a:solidFill>
                <a:latin typeface="Calibri" panose="020F0502020204030204" pitchFamily="34" charset="0"/>
                <a:ea typeface="Calibri" panose="020F0502020204030204" pitchFamily="34" charset="0"/>
                <a:cs typeface="Calibri" panose="020F0502020204030204" pitchFamily="34" charset="0"/>
              </a:rPr>
              <a:t>Thank You</a:t>
            </a:r>
            <a:endParaRPr lang="de-DE" sz="5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9" name="矩形 68"/>
          <p:cNvSpPr/>
          <p:nvPr/>
        </p:nvSpPr>
        <p:spPr>
          <a:xfrm>
            <a:off x="396875" y="311150"/>
            <a:ext cx="2422525" cy="1021080"/>
          </a:xfrm>
          <a:prstGeom prst="rect">
            <a:avLst/>
          </a:prstGeom>
          <a:solidFill>
            <a:srgbClr val="20BA7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文本框 3"/>
          <p:cNvSpPr txBox="1"/>
          <p:nvPr/>
        </p:nvSpPr>
        <p:spPr>
          <a:xfrm>
            <a:off x="469900" y="467995"/>
            <a:ext cx="2276475" cy="706755"/>
          </a:xfrm>
          <a:prstGeom prst="rect">
            <a:avLst/>
          </a:prstGeom>
          <a:noFill/>
        </p:spPr>
        <p:txBody>
          <a:bodyPr wrap="square" rtlCol="0">
            <a:spAutoFit/>
          </a:bodyPr>
          <a:p>
            <a:pPr algn="ctr"/>
            <a:r>
              <a:rPr lang="en-US" altLang="zh-CN" sz="4000" b="1" dirty="0">
                <a:solidFill>
                  <a:schemeClr val="bg1"/>
                </a:solidFill>
                <a:latin typeface="Calibri" panose="020F0502020204030204" pitchFamily="34" charset="0"/>
                <a:ea typeface="Calibri" panose="020F0502020204030204" pitchFamily="34" charset="0"/>
                <a:cs typeface="Calibri" panose="020F0502020204030204" pitchFamily="34" charset="0"/>
              </a:rPr>
              <a:t>Contents</a:t>
            </a:r>
            <a:endParaRPr lang="en-US" altLang="zh-CN"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4" name="文本框 43"/>
          <p:cNvSpPr txBox="1"/>
          <p:nvPr/>
        </p:nvSpPr>
        <p:spPr>
          <a:xfrm>
            <a:off x="3693795" y="1467485"/>
            <a:ext cx="6174740" cy="556260"/>
          </a:xfrm>
          <a:prstGeom prst="rect">
            <a:avLst/>
          </a:prstGeom>
          <a:noFill/>
        </p:spPr>
        <p:txBody>
          <a:bodyPr wrap="square" rtlCol="0">
            <a:noAutofit/>
          </a:bodyPr>
          <a:p>
            <a:r>
              <a:rPr lang="en-US" altLang="zh-CN" sz="2400" b="1" dirty="0">
                <a:solidFill>
                  <a:schemeClr val="bg1"/>
                </a:solidFill>
                <a:latin typeface="Britannic Bold" panose="020B0903060703020204" charset="0"/>
                <a:ea typeface="Calibri" panose="020F0502020204030204" pitchFamily="34" charset="0"/>
                <a:cs typeface="Britannic Bold" panose="020B0903060703020204" charset="0"/>
              </a:rPr>
              <a:t>READING DNA SEQUENCES FROM FILES</a:t>
            </a:r>
            <a:endParaRPr lang="en-US" altLang="zh-CN" sz="2400" b="1" dirty="0">
              <a:solidFill>
                <a:schemeClr val="bg1"/>
              </a:solidFill>
              <a:latin typeface="Britannic Bold" panose="020B0903060703020204" charset="0"/>
              <a:ea typeface="Calibri" panose="020F0502020204030204" pitchFamily="34" charset="0"/>
              <a:cs typeface="Britannic Bold" panose="020B0903060703020204" charset="0"/>
            </a:endParaRPr>
          </a:p>
        </p:txBody>
      </p:sp>
      <p:sp>
        <p:nvSpPr>
          <p:cNvPr id="47" name="文本框 46"/>
          <p:cNvSpPr txBox="1"/>
          <p:nvPr/>
        </p:nvSpPr>
        <p:spPr>
          <a:xfrm>
            <a:off x="4133215" y="2338070"/>
            <a:ext cx="3930650" cy="460375"/>
          </a:xfrm>
          <a:prstGeom prst="rect">
            <a:avLst/>
          </a:prstGeom>
          <a:noFill/>
        </p:spPr>
        <p:txBody>
          <a:bodyPr wrap="square" rtlCol="0">
            <a:spAutoFit/>
          </a:bodyPr>
          <a:p>
            <a:pPr algn="l"/>
            <a:r>
              <a:rPr lang="en-US" altLang="zh-CN" sz="2400" dirty="0">
                <a:solidFill>
                  <a:schemeClr val="bg1"/>
                </a:solidFill>
                <a:latin typeface="Britannic Bold" panose="020B0903060703020204" charset="0"/>
                <a:ea typeface="Calibri" panose="020F0502020204030204" pitchFamily="34" charset="0"/>
                <a:cs typeface="Britannic Bold" panose="020B0903060703020204" charset="0"/>
              </a:rPr>
              <a:t>CALCULATING GC CONTENT</a:t>
            </a:r>
            <a:endParaRPr lang="en-US" altLang="zh-CN" sz="2400" dirty="0">
              <a:solidFill>
                <a:schemeClr val="bg1"/>
              </a:solidFill>
              <a:latin typeface="Britannic Bold" panose="020B0903060703020204" charset="0"/>
              <a:ea typeface="Calibri" panose="020F0502020204030204" pitchFamily="34" charset="0"/>
              <a:cs typeface="Britannic Bold" panose="020B0903060703020204" charset="0"/>
            </a:endParaRPr>
          </a:p>
        </p:txBody>
      </p:sp>
      <p:sp>
        <p:nvSpPr>
          <p:cNvPr id="50" name="文本框 49"/>
          <p:cNvSpPr txBox="1"/>
          <p:nvPr/>
        </p:nvSpPr>
        <p:spPr>
          <a:xfrm>
            <a:off x="4787265" y="3016250"/>
            <a:ext cx="7071995" cy="460375"/>
          </a:xfrm>
          <a:prstGeom prst="rect">
            <a:avLst/>
          </a:prstGeom>
          <a:noFill/>
        </p:spPr>
        <p:txBody>
          <a:bodyPr wrap="square" rtlCol="0">
            <a:spAutoFit/>
          </a:bodyPr>
          <a:p>
            <a:pPr algn="l"/>
            <a:r>
              <a:rPr lang="en-US" altLang="zh-CN" sz="2400" dirty="0">
                <a:solidFill>
                  <a:schemeClr val="bg1"/>
                </a:solidFill>
                <a:latin typeface="Britannic Bold" panose="020B0903060703020204" charset="0"/>
                <a:ea typeface="Calibri" panose="020F0502020204030204" pitchFamily="34" charset="0"/>
                <a:cs typeface="Britannic Bold" panose="020B0903060703020204" charset="0"/>
              </a:rPr>
              <a:t>FINDING SPECIFIC MOTIFS OR PATTERNS</a:t>
            </a:r>
            <a:endParaRPr lang="en-US" altLang="zh-CN" sz="2400" dirty="0">
              <a:solidFill>
                <a:schemeClr val="bg1"/>
              </a:solidFill>
              <a:latin typeface="Britannic Bold" panose="020B0903060703020204" charset="0"/>
              <a:ea typeface="Calibri" panose="020F0502020204030204" pitchFamily="34" charset="0"/>
              <a:cs typeface="Britannic Bold" panose="020B0903060703020204" charset="0"/>
            </a:endParaRPr>
          </a:p>
        </p:txBody>
      </p:sp>
      <p:cxnSp>
        <p:nvCxnSpPr>
          <p:cNvPr id="78" name="直接连接符 77"/>
          <p:cNvCxnSpPr/>
          <p:nvPr/>
        </p:nvCxnSpPr>
        <p:spPr>
          <a:xfrm flipH="1">
            <a:off x="3382010" y="1374140"/>
            <a:ext cx="3175" cy="74295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27475" y="2117090"/>
            <a:ext cx="0" cy="89916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526280" y="2890520"/>
            <a:ext cx="0" cy="89916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012690" y="3797935"/>
            <a:ext cx="0" cy="89916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 name="直接连接符 8"/>
          <p:cNvCxnSpPr/>
          <p:nvPr>
            <p:custDataLst>
              <p:tags r:id="rId2"/>
            </p:custDataLst>
          </p:nvPr>
        </p:nvCxnSpPr>
        <p:spPr>
          <a:xfrm>
            <a:off x="5591175" y="4697095"/>
            <a:ext cx="0" cy="89916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5264785" y="3800475"/>
            <a:ext cx="6522720" cy="829945"/>
          </a:xfrm>
          <a:prstGeom prst="rect">
            <a:avLst/>
          </a:prstGeom>
          <a:noFill/>
        </p:spPr>
        <p:txBody>
          <a:bodyPr wrap="square" rtlCol="0">
            <a:spAutoFit/>
          </a:bodyPr>
          <a:p>
            <a:r>
              <a:rPr lang="en-US" sz="2400">
                <a:solidFill>
                  <a:schemeClr val="bg1"/>
                </a:solidFill>
                <a:latin typeface="Britannic Bold" panose="020B0903060703020204" charset="0"/>
                <a:cs typeface="Britannic Bold" panose="020B0903060703020204" charset="0"/>
              </a:rPr>
              <a:t>TRANSCRIPTION AND TRANSLATION OF</a:t>
            </a:r>
            <a:endParaRPr lang="en-US" sz="2400">
              <a:solidFill>
                <a:schemeClr val="bg1"/>
              </a:solidFill>
              <a:latin typeface="Britannic Bold" panose="020B0903060703020204" charset="0"/>
              <a:cs typeface="Britannic Bold" panose="020B0903060703020204" charset="0"/>
            </a:endParaRPr>
          </a:p>
          <a:p>
            <a:r>
              <a:rPr lang="en-US" sz="2400">
                <a:solidFill>
                  <a:schemeClr val="bg1"/>
                </a:solidFill>
                <a:latin typeface="Britannic Bold" panose="020B0903060703020204" charset="0"/>
                <a:cs typeface="Britannic Bold" panose="020B0903060703020204" charset="0"/>
              </a:rPr>
              <a:t>DNA SEQUENCES</a:t>
            </a:r>
            <a:endParaRPr lang="en-US" sz="2400">
              <a:solidFill>
                <a:schemeClr val="bg1"/>
              </a:solidFill>
              <a:latin typeface="Britannic Bold" panose="020B0903060703020204" charset="0"/>
              <a:cs typeface="Britannic Bold" panose="020B0903060703020204" charset="0"/>
            </a:endParaRPr>
          </a:p>
        </p:txBody>
      </p:sp>
      <p:sp>
        <p:nvSpPr>
          <p:cNvPr id="12" name="Text Box 11"/>
          <p:cNvSpPr txBox="1"/>
          <p:nvPr/>
        </p:nvSpPr>
        <p:spPr>
          <a:xfrm>
            <a:off x="5856605" y="4883150"/>
            <a:ext cx="5483860" cy="460375"/>
          </a:xfrm>
          <a:prstGeom prst="rect">
            <a:avLst/>
          </a:prstGeom>
          <a:noFill/>
        </p:spPr>
        <p:txBody>
          <a:bodyPr wrap="square" rtlCol="0">
            <a:spAutoFit/>
          </a:bodyPr>
          <a:p>
            <a:r>
              <a:rPr lang="en-US" sz="2400">
                <a:solidFill>
                  <a:schemeClr val="bg1"/>
                </a:solidFill>
                <a:latin typeface="Britannic Bold" panose="020B0903060703020204" charset="0"/>
                <a:cs typeface="Britannic Bold" panose="020B0903060703020204" charset="0"/>
              </a:rPr>
              <a:t>VISUALIZING DNA SEQUENCES</a:t>
            </a:r>
            <a:endParaRPr lang="en-US" sz="2400">
              <a:solidFill>
                <a:schemeClr val="bg1"/>
              </a:solidFill>
              <a:latin typeface="Britannic Bold" panose="020B0903060703020204" charset="0"/>
              <a:cs typeface="Britannic Bold" panose="020B0903060703020204" charset="0"/>
            </a:endParaRPr>
          </a:p>
        </p:txBody>
      </p:sp>
      <p:pic>
        <p:nvPicPr>
          <p:cNvPr id="3" name="Content Placeholder 2" descr="dna-double-helix-with-sequencing-bands-illustration-background-free-vector"/>
          <p:cNvPicPr>
            <a:picLocks noChangeAspect="1"/>
          </p:cNvPicPr>
          <p:nvPr>
            <p:ph sz="quarter" idx="13"/>
          </p:nvPr>
        </p:nvPicPr>
        <p:blipFill>
          <a:blip r:embed="rId3"/>
          <a:stretch>
            <a:fillRect/>
          </a:stretch>
        </p:blipFill>
        <p:spPr>
          <a:xfrm rot="5400000">
            <a:off x="-480695" y="2494280"/>
            <a:ext cx="4206875" cy="2400935"/>
          </a:xfrm>
          <a:prstGeom prst="rect">
            <a:avLst/>
          </a:prstGeom>
          <a:effectLst>
            <a:glow rad="228600">
              <a:schemeClr val="accent5">
                <a:satMod val="175000"/>
                <a:alpha val="40000"/>
              </a:schemeClr>
            </a:glow>
          </a:effectLst>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ppt_x</p:attrName>
                                        </p:attrNameLst>
                                      </p:cBhvr>
                                      <p:tavLst>
                                        <p:tav tm="0">
                                          <p:val>
                                            <p:strVal val="#ppt_x-.2"/>
                                          </p:val>
                                        </p:tav>
                                        <p:tav tm="100000">
                                          <p:val>
                                            <p:strVal val="#ppt_x"/>
                                          </p:val>
                                        </p:tav>
                                      </p:tavLst>
                                    </p:anim>
                                    <p:anim calcmode="lin" valueType="num">
                                      <p:cBhvr>
                                        <p:cTn id="8"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1000" fill="hold"/>
                                        <p:tgtEl>
                                          <p:spTgt spid="47"/>
                                        </p:tgtEl>
                                        <p:attrNameLst>
                                          <p:attrName>ppt_x</p:attrName>
                                        </p:attrNameLst>
                                      </p:cBhvr>
                                      <p:tavLst>
                                        <p:tav tm="0">
                                          <p:val>
                                            <p:strVal val="#ppt_x-.2"/>
                                          </p:val>
                                        </p:tav>
                                        <p:tav tm="100000">
                                          <p:val>
                                            <p:strVal val="#ppt_x"/>
                                          </p:val>
                                        </p:tav>
                                      </p:tavLst>
                                    </p:anim>
                                    <p:anim calcmode="lin" valueType="num">
                                      <p:cBhvr>
                                        <p:cTn id="15" dur="1000" fill="hold"/>
                                        <p:tgtEl>
                                          <p:spTgt spid="4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 calcmode="lin" valueType="num">
                                      <p:cBhvr>
                                        <p:cTn id="21" dur="1000" fill="hold"/>
                                        <p:tgtEl>
                                          <p:spTgt spid="50"/>
                                        </p:tgtEl>
                                        <p:attrNameLst>
                                          <p:attrName>ppt_x</p:attrName>
                                        </p:attrNameLst>
                                      </p:cBhvr>
                                      <p:tavLst>
                                        <p:tav tm="0">
                                          <p:val>
                                            <p:strVal val="#ppt_x-.2"/>
                                          </p:val>
                                        </p:tav>
                                        <p:tav tm="100000">
                                          <p:val>
                                            <p:strVal val="#ppt_x"/>
                                          </p:val>
                                        </p:tav>
                                      </p:tavLst>
                                    </p:anim>
                                    <p:anim calcmode="lin" valueType="num">
                                      <p:cBhvr>
                                        <p:cTn id="22" dur="1000" fill="hold"/>
                                        <p:tgtEl>
                                          <p:spTgt spid="50"/>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ppt_x</p:attrName>
                                        </p:attrNameLst>
                                      </p:cBhvr>
                                      <p:tavLst>
                                        <p:tav tm="0">
                                          <p:val>
                                            <p:strVal val="#ppt_x-.2"/>
                                          </p:val>
                                        </p:tav>
                                        <p:tav tm="100000">
                                          <p:val>
                                            <p:strVal val="#ppt_x"/>
                                          </p:val>
                                        </p:tav>
                                      </p:tavLst>
                                    </p:anim>
                                    <p:anim calcmode="lin" valueType="num">
                                      <p:cBhvr>
                                        <p:cTn id="29"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30" dur="1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1000" fill="hold"/>
                                        <p:tgtEl>
                                          <p:spTgt spid="12"/>
                                        </p:tgtEl>
                                        <p:attrNameLst>
                                          <p:attrName>ppt_x</p:attrName>
                                        </p:attrNameLst>
                                      </p:cBhvr>
                                      <p:tavLst>
                                        <p:tav tm="0">
                                          <p:val>
                                            <p:strVal val="#ppt_x-.2"/>
                                          </p:val>
                                        </p:tav>
                                        <p:tav tm="100000">
                                          <p:val>
                                            <p:strVal val="#ppt_x"/>
                                          </p:val>
                                        </p:tav>
                                      </p:tavLst>
                                    </p:anim>
                                    <p:anim calcmode="lin" valueType="num">
                                      <p:cBhvr>
                                        <p:cTn id="36"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7" grpId="0"/>
      <p:bldP spid="47" grpId="1"/>
      <p:bldP spid="50" grpId="0"/>
      <p:bldP spid="50" grpId="1"/>
      <p:bldP spid="6" grpId="0"/>
      <p:bldP spid="6" grpId="1"/>
      <p:bldP spid="12" grpId="0"/>
      <p:bldP spid="12"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9" name="矩形 68"/>
          <p:cNvSpPr/>
          <p:nvPr/>
        </p:nvSpPr>
        <p:spPr>
          <a:xfrm>
            <a:off x="1463675" y="128270"/>
            <a:ext cx="9217660" cy="584835"/>
          </a:xfrm>
          <a:prstGeom prst="rect">
            <a:avLst/>
          </a:prstGeom>
          <a:solidFill>
            <a:srgbClr val="20BA7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文本框 3"/>
          <p:cNvSpPr txBox="1"/>
          <p:nvPr/>
        </p:nvSpPr>
        <p:spPr>
          <a:xfrm>
            <a:off x="1720215" y="128270"/>
            <a:ext cx="8961120" cy="583565"/>
          </a:xfrm>
          <a:prstGeom prst="rect">
            <a:avLst/>
          </a:prstGeom>
          <a:noFill/>
        </p:spPr>
        <p:txBody>
          <a:bodyPr wrap="square" rtlCol="0">
            <a:spAutoFit/>
          </a:bodyPr>
          <a:p>
            <a:pPr algn="ctr"/>
            <a:r>
              <a:rPr lang="en-US" altLang="zh-CN" sz="3200" dirty="0">
                <a:solidFill>
                  <a:schemeClr val="bg1"/>
                </a:solidFill>
                <a:latin typeface="Britannic Bold" panose="020B0903060703020204" charset="0"/>
                <a:ea typeface="Calibri" panose="020F0502020204030204" pitchFamily="34" charset="0"/>
                <a:cs typeface="Britannic Bold" panose="020B0903060703020204" charset="0"/>
              </a:rPr>
              <a:t>READING DNA SEQUENCES FROM FILES </a:t>
            </a:r>
            <a:endParaRPr lang="zh-CN" altLang="en-US" sz="3200" dirty="0">
              <a:solidFill>
                <a:schemeClr val="bg1"/>
              </a:solidFill>
              <a:latin typeface="Britannic Bold" panose="020B0903060703020204" charset="0"/>
              <a:ea typeface="Calibri" panose="020F0502020204030204" pitchFamily="34" charset="0"/>
              <a:cs typeface="Britannic Bold" panose="020B0903060703020204" charset="0"/>
            </a:endParaRPr>
          </a:p>
        </p:txBody>
      </p:sp>
      <p:sp>
        <p:nvSpPr>
          <p:cNvPr id="2" name="Text Box 1"/>
          <p:cNvSpPr txBox="1"/>
          <p:nvPr/>
        </p:nvSpPr>
        <p:spPr>
          <a:xfrm>
            <a:off x="2960370" y="1383665"/>
            <a:ext cx="7167880" cy="1199515"/>
          </a:xfrm>
          <a:prstGeom prst="rect">
            <a:avLst/>
          </a:prstGeom>
          <a:noFill/>
        </p:spPr>
        <p:txBody>
          <a:bodyPr wrap="square" rtlCol="0">
            <a:noAutofit/>
          </a:bodyPr>
          <a:p>
            <a:r>
              <a:rPr lang="en-US" b="1">
                <a:latin typeface="Californian FB" panose="0207040306080B030204" charset="0"/>
                <a:cs typeface="Californian FB" panose="0207040306080B030204" charset="0"/>
              </a:rPr>
              <a:t>Reading DNA sequences from files is a fundamental task in bioinformatics. One of the most common file formats for storing nucleotide sequences is the FASTA format. The BioPython library provides a convenient way to handle such files.</a:t>
            </a:r>
            <a:endParaRPr lang="en-US" b="1">
              <a:latin typeface="Californian FB" panose="0207040306080B030204" charset="0"/>
              <a:cs typeface="Californian FB" panose="0207040306080B030204" charset="0"/>
            </a:endParaRPr>
          </a:p>
        </p:txBody>
      </p:sp>
      <p:sp>
        <p:nvSpPr>
          <p:cNvPr id="3" name="Text Box 2"/>
          <p:cNvSpPr txBox="1"/>
          <p:nvPr/>
        </p:nvSpPr>
        <p:spPr>
          <a:xfrm>
            <a:off x="2000250" y="2668905"/>
            <a:ext cx="7731125" cy="2935605"/>
          </a:xfrm>
          <a:prstGeom prst="rect">
            <a:avLst/>
          </a:prstGeom>
          <a:noFill/>
        </p:spPr>
        <p:txBody>
          <a:bodyPr wrap="square" rtlCol="0">
            <a:noAutofit/>
          </a:bodyPr>
          <a:p>
            <a:r>
              <a:rPr lang="en-US" b="1">
                <a:latin typeface="Californian FB" panose="0207040306080B030204" charset="0"/>
                <a:cs typeface="Californian FB" panose="0207040306080B030204" charset="0"/>
              </a:rPr>
              <a:t>Steps to Read DNA Sequences</a:t>
            </a:r>
            <a:endParaRPr lang="en-US" b="1">
              <a:latin typeface="Californian FB" panose="0207040306080B030204" charset="0"/>
              <a:cs typeface="Californian FB" panose="0207040306080B030204" charset="0"/>
            </a:endParaRPr>
          </a:p>
          <a:p>
            <a:endParaRPr lang="en-US" sz="1600" b="1">
              <a:latin typeface="Californian FB" panose="0207040306080B030204" charset="0"/>
              <a:cs typeface="Californian FB" panose="0207040306080B030204" charset="0"/>
            </a:endParaRPr>
          </a:p>
          <a:p>
            <a:r>
              <a:rPr lang="en-US" sz="1600" b="1">
                <a:latin typeface="Californian FB" panose="0207040306080B030204" charset="0"/>
                <a:cs typeface="Californian FB" panose="0207040306080B030204" charset="0"/>
              </a:rPr>
              <a:t>1. Open the File:</a:t>
            </a:r>
            <a:endParaRPr lang="en-US" sz="1600" b="1">
              <a:latin typeface="Californian FB" panose="0207040306080B030204" charset="0"/>
              <a:cs typeface="Californian FB" panose="0207040306080B030204" charset="0"/>
            </a:endParaRPr>
          </a:p>
          <a:p>
            <a:r>
              <a:rPr lang="en-US" sz="1400" b="1">
                <a:latin typeface="Californian FB" panose="0207040306080B030204" charset="0"/>
                <a:cs typeface="Californian FB" panose="0207040306080B030204" charset="0"/>
              </a:rPr>
              <a:t>The first step is to open the file containing the DNA sequences. This can be done using standard file handling operations in the programming language of choice (e.g., Python).</a:t>
            </a:r>
            <a:endParaRPr lang="en-US" sz="1400" b="1">
              <a:latin typeface="Californian FB" panose="0207040306080B030204" charset="0"/>
              <a:cs typeface="Californian FB" panose="0207040306080B030204" charset="0"/>
            </a:endParaRPr>
          </a:p>
          <a:p>
            <a:endParaRPr lang="en-US" sz="1400" b="1">
              <a:latin typeface="Californian FB" panose="0207040306080B030204" charset="0"/>
              <a:cs typeface="Californian FB" panose="0207040306080B030204" charset="0"/>
            </a:endParaRPr>
          </a:p>
          <a:p>
            <a:r>
              <a:rPr lang="en-US" sz="1600" b="1">
                <a:latin typeface="Californian FB" panose="0207040306080B030204" charset="0"/>
                <a:cs typeface="Californian FB" panose="0207040306080B030204" charset="0"/>
              </a:rPr>
              <a:t>2. Parse the File:</a:t>
            </a:r>
            <a:endParaRPr lang="en-US" sz="1600" b="1">
              <a:latin typeface="Californian FB" panose="0207040306080B030204" charset="0"/>
              <a:cs typeface="Californian FB" panose="0207040306080B030204" charset="0"/>
            </a:endParaRPr>
          </a:p>
          <a:p>
            <a:r>
              <a:rPr lang="en-US" sz="1400" b="1">
                <a:latin typeface="Californian FB" panose="0207040306080B030204" charset="0"/>
                <a:cs typeface="Californian FB" panose="0207040306080B030204" charset="0"/>
              </a:rPr>
              <a:t>Depending on the file format, the file is parsed to extract the sequence data. Parsing involves reading the file line by line and interpreting the content based on the format’s specifications.</a:t>
            </a:r>
            <a:endParaRPr lang="en-US" sz="1400" b="1">
              <a:latin typeface="Californian FB" panose="0207040306080B030204" charset="0"/>
              <a:cs typeface="Californian FB" panose="0207040306080B030204" charset="0"/>
            </a:endParaRPr>
          </a:p>
          <a:p>
            <a:endParaRPr lang="en-US" sz="1400" b="1">
              <a:latin typeface="Californian FB" panose="0207040306080B030204" charset="0"/>
              <a:cs typeface="Californian FB" panose="0207040306080B030204" charset="0"/>
            </a:endParaRPr>
          </a:p>
          <a:p>
            <a:r>
              <a:rPr lang="en-US" sz="1600" b="1">
                <a:latin typeface="Californian FB" panose="0207040306080B030204" charset="0"/>
                <a:cs typeface="Californian FB" panose="0207040306080B030204" charset="0"/>
              </a:rPr>
              <a:t>3. Store the Sequences:</a:t>
            </a:r>
            <a:endParaRPr lang="en-US" sz="1600" b="1">
              <a:latin typeface="Californian FB" panose="0207040306080B030204" charset="0"/>
              <a:cs typeface="Californian FB" panose="0207040306080B030204" charset="0"/>
            </a:endParaRPr>
          </a:p>
          <a:p>
            <a:r>
              <a:rPr lang="en-US" sz="1400" b="1">
                <a:latin typeface="Californian FB" panose="0207040306080B030204" charset="0"/>
                <a:cs typeface="Californian FB" panose="0207040306080B030204" charset="0"/>
              </a:rPr>
              <a:t>The extracted sequences are stored in a data structure (e.g., list, dictionary) for easy access and manipulation.</a:t>
            </a:r>
            <a:endParaRPr lang="en-US" sz="1400" b="1">
              <a:latin typeface="Californian FB" panose="0207040306080B030204" charset="0"/>
              <a:cs typeface="Californian FB" panose="0207040306080B03020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9" name="矩形 68"/>
          <p:cNvSpPr/>
          <p:nvPr/>
        </p:nvSpPr>
        <p:spPr>
          <a:xfrm>
            <a:off x="1466850" y="307340"/>
            <a:ext cx="9110345" cy="584835"/>
          </a:xfrm>
          <a:prstGeom prst="rect">
            <a:avLst/>
          </a:prstGeom>
          <a:solidFill>
            <a:srgbClr val="20BA7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文本框 3"/>
          <p:cNvSpPr txBox="1"/>
          <p:nvPr/>
        </p:nvSpPr>
        <p:spPr>
          <a:xfrm>
            <a:off x="1466850" y="284480"/>
            <a:ext cx="9110345" cy="583565"/>
          </a:xfrm>
          <a:prstGeom prst="rect">
            <a:avLst/>
          </a:prstGeom>
          <a:noFill/>
        </p:spPr>
        <p:txBody>
          <a:bodyPr wrap="square" rtlCol="0">
            <a:spAutoFit/>
          </a:bodyPr>
          <a:p>
            <a:pPr algn="ctr"/>
            <a:r>
              <a:rPr lang="en-US" altLang="zh-CN" sz="3200" dirty="0">
                <a:solidFill>
                  <a:schemeClr val="bg1"/>
                </a:solidFill>
                <a:latin typeface="Britannic Bold" panose="020B0903060703020204" charset="0"/>
                <a:ea typeface="Calibri" panose="020F0502020204030204" pitchFamily="34" charset="0"/>
                <a:cs typeface="Britannic Bold" panose="020B0903060703020204" charset="0"/>
              </a:rPr>
              <a:t>CALCULATING GC CONTENT</a:t>
            </a:r>
            <a:r>
              <a:rPr lang="en-US" altLang="zh-CN" sz="3200"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zh-CN" altLang="en-US"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 Box 8"/>
          <p:cNvSpPr txBox="1"/>
          <p:nvPr/>
        </p:nvSpPr>
        <p:spPr>
          <a:xfrm>
            <a:off x="2810510" y="1372235"/>
            <a:ext cx="7177405" cy="3946525"/>
          </a:xfrm>
          <a:prstGeom prst="rect">
            <a:avLst/>
          </a:prstGeom>
          <a:noFill/>
        </p:spPr>
        <p:txBody>
          <a:bodyPr wrap="square" rtlCol="0">
            <a:noAutofit/>
          </a:bodyPr>
          <a:p>
            <a:r>
              <a:rPr lang="en-US" b="1">
                <a:latin typeface="Californian FB" panose="0207040306080B030204" charset="0"/>
                <a:cs typeface="Californian FB" panose="0207040306080B030204" charset="0"/>
              </a:rPr>
              <a:t>GC content, also known as guanine-cytosine content, is a crucial concept in molecular biology, genetics, and bioinformatics. It represents the percentage of nitrogenous bases in a DNA or RNA molecule that are either guanine (G) or cytosine (C). The GC content of a nucleic acid molecule can significantly influence its properties and functions, such as stability, melting temperature, and susceptibility to denaturation.</a:t>
            </a:r>
            <a:endParaRPr lang="en-US" b="1">
              <a:latin typeface="Californian FB" panose="0207040306080B030204" charset="0"/>
              <a:cs typeface="Californian FB" panose="0207040306080B030204" charset="0"/>
            </a:endParaRPr>
          </a:p>
          <a:p>
            <a:endParaRPr lang="en-US" b="1">
              <a:latin typeface="Californian FB" panose="0207040306080B030204" charset="0"/>
              <a:cs typeface="Californian FB" panose="0207040306080B030204" charset="0"/>
            </a:endParaRPr>
          </a:p>
          <a:p>
            <a:r>
              <a:rPr lang="en-US" sz="2000" b="1">
                <a:latin typeface="Californian FB" panose="0207040306080B030204" charset="0"/>
                <a:cs typeface="Californian FB" panose="0207040306080B030204" charset="0"/>
              </a:rPr>
              <a:t>Nitrogenous Bases in DNA :</a:t>
            </a:r>
            <a:endParaRPr lang="en-US" sz="2000" b="1">
              <a:latin typeface="Californian FB" panose="0207040306080B030204" charset="0"/>
              <a:cs typeface="Californian FB" panose="0207040306080B030204" charset="0"/>
            </a:endParaRPr>
          </a:p>
          <a:p>
            <a:r>
              <a:rPr lang="en-US" b="1">
                <a:latin typeface="Californian FB" panose="0207040306080B030204" charset="0"/>
                <a:cs typeface="Californian FB" panose="0207040306080B030204" charset="0"/>
              </a:rPr>
              <a:t>DNA is composed of four types of nitrogenous bases:</a:t>
            </a:r>
            <a:endParaRPr lang="en-US" b="1">
              <a:latin typeface="Californian FB" panose="0207040306080B030204" charset="0"/>
              <a:cs typeface="Californian FB" panose="0207040306080B030204" charset="0"/>
            </a:endParaRPr>
          </a:p>
          <a:p>
            <a:r>
              <a:rPr lang="en-US" b="1">
                <a:latin typeface="Californian FB" panose="0207040306080B030204" charset="0"/>
                <a:cs typeface="Californian FB" panose="0207040306080B030204" charset="0"/>
              </a:rPr>
              <a:t>1. Adenine (A)</a:t>
            </a:r>
            <a:endParaRPr lang="en-US" b="1">
              <a:latin typeface="Californian FB" panose="0207040306080B030204" charset="0"/>
              <a:cs typeface="Californian FB" panose="0207040306080B030204" charset="0"/>
            </a:endParaRPr>
          </a:p>
          <a:p>
            <a:r>
              <a:rPr lang="en-US" b="1">
                <a:latin typeface="Californian FB" panose="0207040306080B030204" charset="0"/>
                <a:cs typeface="Californian FB" panose="0207040306080B030204" charset="0"/>
              </a:rPr>
              <a:t>2. Thymine (T)</a:t>
            </a:r>
            <a:endParaRPr lang="en-US" b="1">
              <a:latin typeface="Californian FB" panose="0207040306080B030204" charset="0"/>
              <a:cs typeface="Californian FB" panose="0207040306080B030204" charset="0"/>
            </a:endParaRPr>
          </a:p>
          <a:p>
            <a:r>
              <a:rPr lang="en-US" b="1">
                <a:latin typeface="Californian FB" panose="0207040306080B030204" charset="0"/>
                <a:cs typeface="Californian FB" panose="0207040306080B030204" charset="0"/>
              </a:rPr>
              <a:t>3. Guanine (G)</a:t>
            </a:r>
            <a:endParaRPr lang="en-US" b="1">
              <a:latin typeface="Californian FB" panose="0207040306080B030204" charset="0"/>
              <a:cs typeface="Californian FB" panose="0207040306080B030204" charset="0"/>
            </a:endParaRPr>
          </a:p>
          <a:p>
            <a:r>
              <a:rPr lang="en-US" b="1">
                <a:latin typeface="Californian FB" panose="0207040306080B030204" charset="0"/>
                <a:cs typeface="Californian FB" panose="0207040306080B030204" charset="0"/>
              </a:rPr>
              <a:t>4. Cytosine (C)</a:t>
            </a:r>
            <a:endParaRPr lang="en-US" b="1">
              <a:latin typeface="Californian FB" panose="0207040306080B030204" charset="0"/>
              <a:cs typeface="Californian FB" panose="0207040306080B03020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9" name="矩形 68"/>
          <p:cNvSpPr/>
          <p:nvPr/>
        </p:nvSpPr>
        <p:spPr>
          <a:xfrm>
            <a:off x="1466850" y="307340"/>
            <a:ext cx="9109710" cy="584835"/>
          </a:xfrm>
          <a:prstGeom prst="rect">
            <a:avLst/>
          </a:prstGeom>
          <a:solidFill>
            <a:srgbClr val="20BA7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Britannic Bold" panose="020B0903060703020204" charset="0"/>
                <a:ea typeface="Calibri" panose="020F0502020204030204" pitchFamily="34" charset="0"/>
                <a:cs typeface="Britannic Bold" panose="020B0903060703020204" charset="0"/>
              </a:rPr>
              <a:t>FINDING MOTIFS OR PATTERNS</a:t>
            </a:r>
            <a:endParaRPr lang="en-US" altLang="zh-CN" sz="3200">
              <a:latin typeface="Britannic Bold" panose="020B0903060703020204" charset="0"/>
              <a:ea typeface="Calibri" panose="020F0502020204030204" pitchFamily="34" charset="0"/>
              <a:cs typeface="Britannic Bold" panose="020B0903060703020204" charset="0"/>
            </a:endParaRPr>
          </a:p>
        </p:txBody>
      </p:sp>
      <p:sp>
        <p:nvSpPr>
          <p:cNvPr id="23" name="文本框 22"/>
          <p:cNvSpPr txBox="1"/>
          <p:nvPr/>
        </p:nvSpPr>
        <p:spPr>
          <a:xfrm>
            <a:off x="2044065" y="3121025"/>
            <a:ext cx="2542540" cy="308610"/>
          </a:xfrm>
          <a:prstGeom prst="rect">
            <a:avLst/>
          </a:prstGeom>
          <a:noFill/>
        </p:spPr>
        <p:txBody>
          <a:bodyPr wrap="square" rtlCol="0">
            <a:noAutofit/>
          </a:bodyPr>
          <a:p>
            <a:pPr algn="ctr"/>
            <a:r>
              <a:rPr lang="en-US" altLang="zh-CN" sz="2000" b="1" u="sng" dirty="0">
                <a:solidFill>
                  <a:srgbClr val="20B37A"/>
                </a:solidFill>
                <a:latin typeface="Calibri" panose="020F0502020204030204" pitchFamily="34" charset="0"/>
                <a:ea typeface="Calibri" panose="020F0502020204030204" pitchFamily="34" charset="0"/>
                <a:cs typeface="Calibri" panose="020F0502020204030204" pitchFamily="34" charset="0"/>
              </a:rPr>
              <a:t>Gene Regulation Studies</a:t>
            </a:r>
            <a:endParaRPr lang="en-US" altLang="zh-CN" sz="2000" b="1" u="sng" dirty="0">
              <a:solidFill>
                <a:srgbClr val="20B37A"/>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文本框 25"/>
          <p:cNvSpPr txBox="1"/>
          <p:nvPr/>
        </p:nvSpPr>
        <p:spPr>
          <a:xfrm>
            <a:off x="4896485" y="3121025"/>
            <a:ext cx="2497455" cy="398780"/>
          </a:xfrm>
          <a:prstGeom prst="rect">
            <a:avLst/>
          </a:prstGeom>
          <a:noFill/>
        </p:spPr>
        <p:txBody>
          <a:bodyPr wrap="square" rtlCol="0">
            <a:spAutoFit/>
          </a:bodyPr>
          <a:p>
            <a:pPr algn="ctr"/>
            <a:r>
              <a:rPr lang="en-US" sz="2000" b="1" u="sng" dirty="0">
                <a:solidFill>
                  <a:srgbClr val="20B37A"/>
                </a:solidFill>
                <a:latin typeface="Calibri" panose="020F0502020204030204" pitchFamily="34" charset="0"/>
                <a:ea typeface="Calibri" panose="020F0502020204030204" pitchFamily="34" charset="0"/>
                <a:cs typeface="Calibri" panose="020F0502020204030204" pitchFamily="34" charset="0"/>
              </a:rPr>
              <a:t>Evolutionary Biology</a:t>
            </a:r>
            <a:endParaRPr lang="en-US" sz="2000" b="1" u="sng" dirty="0">
              <a:solidFill>
                <a:srgbClr val="20B37A"/>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文本框 28"/>
          <p:cNvSpPr txBox="1"/>
          <p:nvPr/>
        </p:nvSpPr>
        <p:spPr>
          <a:xfrm>
            <a:off x="7703185" y="3121025"/>
            <a:ext cx="2376170" cy="398780"/>
          </a:xfrm>
          <a:prstGeom prst="rect">
            <a:avLst/>
          </a:prstGeom>
          <a:noFill/>
        </p:spPr>
        <p:txBody>
          <a:bodyPr wrap="square" rtlCol="0">
            <a:spAutoFit/>
          </a:bodyPr>
          <a:p>
            <a:pPr algn="ctr"/>
            <a:r>
              <a:rPr lang="en-US" sz="2000" b="1" u="sng" dirty="0">
                <a:solidFill>
                  <a:srgbClr val="20B37A"/>
                </a:solidFill>
                <a:latin typeface="Calibri" panose="020F0502020204030204" pitchFamily="34" charset="0"/>
                <a:ea typeface="Calibri" panose="020F0502020204030204" pitchFamily="34" charset="0"/>
                <a:cs typeface="Calibri" panose="020F0502020204030204" pitchFamily="34" charset="0"/>
              </a:rPr>
              <a:t>Disease Research</a:t>
            </a:r>
            <a:endParaRPr lang="en-US" sz="2000" b="1" u="sng" dirty="0">
              <a:solidFill>
                <a:srgbClr val="20B37A"/>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3" name="42"/>
          <p:cNvCxnSpPr/>
          <p:nvPr/>
        </p:nvCxnSpPr>
        <p:spPr>
          <a:xfrm>
            <a:off x="4694198" y="3519976"/>
            <a:ext cx="0" cy="1653515"/>
          </a:xfrm>
          <a:prstGeom prst="line">
            <a:avLst/>
          </a:prstGeom>
          <a:ln w="38100">
            <a:solidFill>
              <a:srgbClr val="20B37A">
                <a:alpha val="9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1"/>
          <p:cNvCxnSpPr/>
          <p:nvPr/>
        </p:nvCxnSpPr>
        <p:spPr>
          <a:xfrm>
            <a:off x="7583036" y="3519805"/>
            <a:ext cx="0" cy="1653515"/>
          </a:xfrm>
          <a:prstGeom prst="line">
            <a:avLst/>
          </a:prstGeom>
          <a:ln w="38100">
            <a:solidFill>
              <a:srgbClr val="20B37A">
                <a:alpha val="90000"/>
              </a:srgbClr>
            </a:solidFill>
            <a:prstDash val="sysDot"/>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907665" y="970280"/>
            <a:ext cx="7422515" cy="1370965"/>
          </a:xfrm>
          <a:prstGeom prst="rect">
            <a:avLst/>
          </a:prstGeom>
          <a:noFill/>
        </p:spPr>
        <p:txBody>
          <a:bodyPr wrap="square" rtlCol="0">
            <a:noAutofit/>
          </a:bodyPr>
          <a:p>
            <a:r>
              <a:rPr lang="en-US" b="1">
                <a:latin typeface="Californian FB" panose="0207040306080B030204" charset="0"/>
                <a:cs typeface="Californian FB" panose="0207040306080B030204" charset="0"/>
              </a:rPr>
              <a:t>In molecular biology and bioinformatics, a motif or pattern is a recurring sequence of nucleotides in DNA that has a biological significance. These motifs can be specific sequences of nucleotides that serve particular functions, such as binding sites for proteins, regulatory elements, or conserved regions across different organisms.</a:t>
            </a:r>
            <a:endParaRPr lang="en-US" b="1">
              <a:latin typeface="Californian FB" panose="0207040306080B030204" charset="0"/>
              <a:cs typeface="Californian FB" panose="0207040306080B030204" charset="0"/>
            </a:endParaRPr>
          </a:p>
        </p:txBody>
      </p:sp>
      <p:sp>
        <p:nvSpPr>
          <p:cNvPr id="3" name="Text Box 2"/>
          <p:cNvSpPr txBox="1"/>
          <p:nvPr/>
        </p:nvSpPr>
        <p:spPr>
          <a:xfrm>
            <a:off x="2908300" y="2576195"/>
            <a:ext cx="3756660" cy="398780"/>
          </a:xfrm>
          <a:prstGeom prst="rect">
            <a:avLst/>
          </a:prstGeom>
          <a:noFill/>
        </p:spPr>
        <p:txBody>
          <a:bodyPr wrap="square" rtlCol="0">
            <a:spAutoFit/>
          </a:bodyPr>
          <a:p>
            <a:r>
              <a:rPr lang="en-US" sz="2000" b="1" u="sng">
                <a:latin typeface="Californian FB" panose="0207040306080B030204" charset="0"/>
                <a:cs typeface="Californian FB" panose="0207040306080B030204" charset="0"/>
              </a:rPr>
              <a:t>Applications of Motif Discovery</a:t>
            </a:r>
            <a:endParaRPr lang="en-US" sz="2000" b="1" u="sng">
              <a:latin typeface="Californian FB" panose="0207040306080B030204" charset="0"/>
              <a:cs typeface="Californian FB" panose="0207040306080B030204" charset="0"/>
            </a:endParaRPr>
          </a:p>
        </p:txBody>
      </p:sp>
      <p:sp>
        <p:nvSpPr>
          <p:cNvPr id="4" name="Text Box 3"/>
          <p:cNvSpPr txBox="1"/>
          <p:nvPr/>
        </p:nvSpPr>
        <p:spPr>
          <a:xfrm>
            <a:off x="2075815" y="3822065"/>
            <a:ext cx="2406650" cy="1356995"/>
          </a:xfrm>
          <a:prstGeom prst="rect">
            <a:avLst/>
          </a:prstGeom>
          <a:noFill/>
        </p:spPr>
        <p:txBody>
          <a:bodyPr wrap="square" rtlCol="0">
            <a:noAutofit/>
          </a:bodyPr>
          <a:p>
            <a:pPr algn="l"/>
            <a:r>
              <a:rPr lang="en-US" sz="2000" b="1">
                <a:latin typeface="Californian FB" panose="0207040306080B030204" charset="0"/>
                <a:cs typeface="Californian FB" panose="0207040306080B030204" charset="0"/>
              </a:rPr>
              <a:t>Understanding how genes are turned on or off in different conditions.</a:t>
            </a:r>
            <a:endParaRPr lang="en-US" sz="2000" b="1">
              <a:latin typeface="Californian FB" panose="0207040306080B030204" charset="0"/>
              <a:cs typeface="Californian FB" panose="0207040306080B030204" charset="0"/>
            </a:endParaRPr>
          </a:p>
        </p:txBody>
      </p:sp>
      <p:sp>
        <p:nvSpPr>
          <p:cNvPr id="5" name="Text Box 4"/>
          <p:cNvSpPr txBox="1"/>
          <p:nvPr/>
        </p:nvSpPr>
        <p:spPr>
          <a:xfrm>
            <a:off x="4886960" y="3601085"/>
            <a:ext cx="2511425" cy="1572895"/>
          </a:xfrm>
          <a:prstGeom prst="rect">
            <a:avLst/>
          </a:prstGeom>
          <a:noFill/>
        </p:spPr>
        <p:txBody>
          <a:bodyPr wrap="square" rtlCol="0">
            <a:noAutofit/>
          </a:bodyPr>
          <a:p>
            <a:pPr algn="l"/>
            <a:r>
              <a:rPr lang="en-US"/>
              <a:t> </a:t>
            </a:r>
            <a:r>
              <a:rPr lang="en-US" sz="2000" b="1">
                <a:latin typeface="Californian FB" panose="0207040306080B030204" charset="0"/>
                <a:cs typeface="Californian FB" panose="0207040306080B030204" charset="0"/>
              </a:rPr>
              <a:t>Identifying conserved motifs across species to infer evolutionary relationships.</a:t>
            </a:r>
            <a:endParaRPr lang="en-US" sz="2000" b="1">
              <a:latin typeface="Californian FB" panose="0207040306080B030204" charset="0"/>
              <a:cs typeface="Californian FB" panose="0207040306080B030204" charset="0"/>
            </a:endParaRPr>
          </a:p>
        </p:txBody>
      </p:sp>
      <p:sp>
        <p:nvSpPr>
          <p:cNvPr id="6" name="Text Box 5"/>
          <p:cNvSpPr txBox="1"/>
          <p:nvPr/>
        </p:nvSpPr>
        <p:spPr>
          <a:xfrm>
            <a:off x="7804785" y="3651885"/>
            <a:ext cx="2275840" cy="1520825"/>
          </a:xfrm>
          <a:prstGeom prst="rect">
            <a:avLst/>
          </a:prstGeom>
          <a:noFill/>
        </p:spPr>
        <p:txBody>
          <a:bodyPr wrap="square" rtlCol="0">
            <a:noAutofit/>
          </a:bodyPr>
          <a:p>
            <a:r>
              <a:rPr lang="en-US" sz="2000" b="1">
                <a:latin typeface="Californian FB" panose="0207040306080B030204" charset="0"/>
                <a:cs typeface="Californian FB" panose="0207040306080B030204" charset="0"/>
              </a:rPr>
              <a:t> Discovering motifs associated with genetic disorders or cancer.</a:t>
            </a:r>
            <a:endParaRPr lang="en-US" sz="2000" b="1">
              <a:latin typeface="Californian FB" panose="0207040306080B030204" charset="0"/>
              <a:cs typeface="Californian FB" panose="0207040306080B03020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9" name="矩形 68"/>
          <p:cNvSpPr/>
          <p:nvPr/>
        </p:nvSpPr>
        <p:spPr>
          <a:xfrm>
            <a:off x="279400" y="179070"/>
            <a:ext cx="9406890" cy="1021080"/>
          </a:xfrm>
          <a:prstGeom prst="rect">
            <a:avLst/>
          </a:prstGeom>
          <a:solidFill>
            <a:srgbClr val="20BA7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6" name="文本框 5"/>
          <p:cNvSpPr txBox="1"/>
          <p:nvPr/>
        </p:nvSpPr>
        <p:spPr>
          <a:xfrm>
            <a:off x="6680200" y="1446530"/>
            <a:ext cx="5309235" cy="5344795"/>
          </a:xfrm>
          <a:prstGeom prst="rect">
            <a:avLst/>
          </a:prstGeom>
          <a:noFill/>
        </p:spPr>
        <p:txBody>
          <a:bodyPr wrap="square" rtlCol="0">
            <a:noAutofit/>
          </a:bodyPr>
          <a:p>
            <a:pPr algn="l"/>
            <a:r>
              <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rPr>
              <a:t>Transcription is the process by which a segment of DNA is copied into RNA by the enzyme RNA polymerase. This RNA molecule, specifically mRNA (messenger RNA), carries the genetic information needed for protein synthesis from the DNA in the nucleus to the ribosomes in the cytoplasm.</a:t>
            </a:r>
            <a:endPar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endParaRPr>
          </a:p>
          <a:p>
            <a:pPr algn="l"/>
            <a:endPar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endParaRPr>
          </a:p>
          <a:p>
            <a:pPr algn="l"/>
            <a:r>
              <a:rPr lang="zh-CN" altLang="en-US" b="1" dirty="0">
                <a:solidFill>
                  <a:schemeClr val="bg1"/>
                </a:solidFill>
                <a:latin typeface="Californian FB" panose="0207040306080B030204" charset="0"/>
                <a:ea typeface="Calibri" panose="020F0502020204030204" pitchFamily="34" charset="0"/>
                <a:cs typeface="Californian FB" panose="0207040306080B030204" charset="0"/>
              </a:rPr>
              <a:t>Steps of Transcription:</a:t>
            </a:r>
            <a:endParaRPr lang="zh-CN" altLang="en-US" b="1" dirty="0">
              <a:solidFill>
                <a:schemeClr val="bg1"/>
              </a:solidFill>
              <a:latin typeface="Californian FB" panose="0207040306080B030204" charset="0"/>
              <a:ea typeface="Calibri" panose="020F0502020204030204" pitchFamily="34" charset="0"/>
              <a:cs typeface="Californian FB" panose="0207040306080B030204" charset="0"/>
            </a:endParaRPr>
          </a:p>
          <a:p>
            <a:pPr algn="l"/>
            <a:endPar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endParaRPr>
          </a:p>
          <a:p>
            <a:pPr marL="285750" indent="-285750" algn="l">
              <a:buFont typeface="Arial" panose="020B0604020202020204" pitchFamily="34" charset="0"/>
              <a:buChar char="•"/>
            </a:pPr>
            <a:r>
              <a:rPr lang="zh-CN" altLang="en-US" sz="1600" b="1" dirty="0">
                <a:solidFill>
                  <a:schemeClr val="bg1"/>
                </a:solidFill>
                <a:latin typeface="Californian FB" panose="0207040306080B030204" charset="0"/>
                <a:ea typeface="Calibri" panose="020F0502020204030204" pitchFamily="34" charset="0"/>
                <a:cs typeface="Californian FB" panose="0207040306080B030204" charset="0"/>
              </a:rPr>
              <a:t>Initiation: </a:t>
            </a:r>
            <a:r>
              <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rPr>
              <a:t>RNA polymerase binds to a specific region called the promoter on the DNA, signaling the start of transcription.</a:t>
            </a:r>
            <a:endPar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endParaRPr>
          </a:p>
          <a:p>
            <a:pPr marL="285750" indent="-285750" algn="l">
              <a:buFont typeface="Arial" panose="020B0604020202020204" pitchFamily="34" charset="0"/>
              <a:buChar char="•"/>
            </a:pPr>
            <a:r>
              <a:rPr lang="zh-CN" altLang="en-US" sz="1600" b="1" dirty="0">
                <a:solidFill>
                  <a:schemeClr val="bg1"/>
                </a:solidFill>
                <a:latin typeface="Californian FB" panose="0207040306080B030204" charset="0"/>
                <a:ea typeface="Calibri" panose="020F0502020204030204" pitchFamily="34" charset="0"/>
                <a:cs typeface="Californian FB" panose="0207040306080B030204" charset="0"/>
              </a:rPr>
              <a:t>Elongation:</a:t>
            </a:r>
            <a:r>
              <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rPr>
              <a:t> RNA polymerase unwinds the DNA and adds complementary RNA nucleotides (A, U, G, C) to the growing RNA strand.</a:t>
            </a:r>
            <a:endPar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endParaRPr>
          </a:p>
          <a:p>
            <a:pPr marL="285750" indent="-285750" algn="l">
              <a:buFont typeface="Arial" panose="020B0604020202020204" pitchFamily="34" charset="0"/>
              <a:buChar char="•"/>
            </a:pPr>
            <a:r>
              <a:rPr lang="zh-CN" altLang="en-US" sz="1600" b="1" dirty="0">
                <a:solidFill>
                  <a:schemeClr val="bg1"/>
                </a:solidFill>
                <a:latin typeface="Californian FB" panose="0207040306080B030204" charset="0"/>
                <a:ea typeface="Calibri" panose="020F0502020204030204" pitchFamily="34" charset="0"/>
                <a:cs typeface="Californian FB" panose="0207040306080B030204" charset="0"/>
              </a:rPr>
              <a:t>Termination:</a:t>
            </a:r>
            <a:r>
              <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rPr>
              <a:t> When RNA polymerase reaches a terminator sequence, transcription stops, and the RNA molecule is released.</a:t>
            </a:r>
            <a:endPar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endParaRPr>
          </a:p>
          <a:p>
            <a:pPr algn="l"/>
            <a:endParaRPr lang="zh-CN" altLang="en-US" b="1" dirty="0">
              <a:solidFill>
                <a:schemeClr val="bg1"/>
              </a:solidFill>
              <a:latin typeface="Californian FB" panose="0207040306080B030204" charset="0"/>
              <a:ea typeface="Calibri" panose="020F0502020204030204" pitchFamily="34" charset="0"/>
              <a:cs typeface="Californian FB" panose="0207040306080B030204" charset="0"/>
            </a:endParaRPr>
          </a:p>
          <a:p>
            <a:pPr algn="l"/>
            <a:r>
              <a:rPr lang="zh-CN" altLang="en-US" b="1" dirty="0">
                <a:solidFill>
                  <a:schemeClr val="bg1"/>
                </a:solidFill>
                <a:latin typeface="Californian FB" panose="0207040306080B030204" charset="0"/>
                <a:ea typeface="Calibri" panose="020F0502020204030204" pitchFamily="34" charset="0"/>
                <a:cs typeface="Californian FB" panose="0207040306080B030204" charset="0"/>
              </a:rPr>
              <a:t>Example:</a:t>
            </a:r>
            <a:endParaRPr lang="zh-CN" altLang="en-US" b="1" dirty="0">
              <a:solidFill>
                <a:schemeClr val="bg1"/>
              </a:solidFill>
              <a:latin typeface="Californian FB" panose="0207040306080B030204" charset="0"/>
              <a:ea typeface="Calibri" panose="020F0502020204030204" pitchFamily="34" charset="0"/>
              <a:cs typeface="Californian FB" panose="0207040306080B030204" charset="0"/>
            </a:endParaRPr>
          </a:p>
          <a:p>
            <a:pPr algn="l"/>
            <a:endParaRPr lang="zh-CN" altLang="en-US" sz="1600" b="1" dirty="0">
              <a:solidFill>
                <a:schemeClr val="bg1"/>
              </a:solidFill>
              <a:latin typeface="Californian FB" panose="0207040306080B030204" charset="0"/>
              <a:ea typeface="Calibri" panose="020F0502020204030204" pitchFamily="34" charset="0"/>
              <a:cs typeface="Californian FB" panose="0207040306080B030204" charset="0"/>
            </a:endParaRPr>
          </a:p>
          <a:p>
            <a:pPr algn="l"/>
            <a:r>
              <a:rPr lang="zh-CN" altLang="en-US" sz="1600" b="1" dirty="0">
                <a:solidFill>
                  <a:schemeClr val="bg1"/>
                </a:solidFill>
                <a:latin typeface="Californian FB" panose="0207040306080B030204" charset="0"/>
                <a:ea typeface="Calibri" panose="020F0502020204030204" pitchFamily="34" charset="0"/>
                <a:cs typeface="Californian FB" panose="0207040306080B030204" charset="0"/>
              </a:rPr>
              <a:t>DNA Sequence: </a:t>
            </a:r>
            <a:r>
              <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rPr>
              <a:t>ATGCGTACG</a:t>
            </a:r>
            <a:endPar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endParaRPr>
          </a:p>
          <a:p>
            <a:pPr algn="l"/>
            <a:endPar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endParaRPr>
          </a:p>
          <a:p>
            <a:pPr algn="l"/>
            <a:r>
              <a:rPr lang="zh-CN" altLang="en-US" sz="1600" b="1" dirty="0">
                <a:solidFill>
                  <a:schemeClr val="bg1"/>
                </a:solidFill>
                <a:latin typeface="Californian FB" panose="0207040306080B030204" charset="0"/>
                <a:ea typeface="Calibri" panose="020F0502020204030204" pitchFamily="34" charset="0"/>
                <a:cs typeface="Californian FB" panose="0207040306080B030204" charset="0"/>
              </a:rPr>
              <a:t>Transcribed mRNA Sequence:</a:t>
            </a:r>
            <a:r>
              <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rPr>
              <a:t> UACGCAUGC</a:t>
            </a:r>
            <a:endParaRPr lang="zh-CN" altLang="en-US" sz="1400" b="1" dirty="0">
              <a:solidFill>
                <a:schemeClr val="bg1"/>
              </a:solidFill>
              <a:latin typeface="Californian FB" panose="0207040306080B030204" charset="0"/>
              <a:ea typeface="Calibri" panose="020F0502020204030204" pitchFamily="34" charset="0"/>
              <a:cs typeface="Californian FB" panose="0207040306080B030204" charset="0"/>
            </a:endParaRPr>
          </a:p>
        </p:txBody>
      </p:sp>
      <p:sp>
        <p:nvSpPr>
          <p:cNvPr id="3" name="Text Box 2"/>
          <p:cNvSpPr txBox="1"/>
          <p:nvPr/>
        </p:nvSpPr>
        <p:spPr>
          <a:xfrm>
            <a:off x="431165" y="335915"/>
            <a:ext cx="9119235" cy="591820"/>
          </a:xfrm>
          <a:prstGeom prst="rect">
            <a:avLst/>
          </a:prstGeom>
          <a:noFill/>
        </p:spPr>
        <p:txBody>
          <a:bodyPr wrap="square" rtlCol="0">
            <a:noAutofit/>
          </a:bodyPr>
          <a:p>
            <a:r>
              <a:rPr lang="en-US" sz="2800">
                <a:solidFill>
                  <a:schemeClr val="bg1"/>
                </a:solidFill>
                <a:latin typeface="Britannic Bold" panose="020B0903060703020204" charset="0"/>
                <a:cs typeface="Britannic Bold" panose="020B0903060703020204" charset="0"/>
              </a:rPr>
              <a:t>Transcription and Translation of DNA Sequence</a:t>
            </a:r>
            <a:endParaRPr lang="en-US" sz="2800">
              <a:solidFill>
                <a:schemeClr val="bg1"/>
              </a:solidFill>
              <a:latin typeface="Britannic Bold" panose="020B0903060703020204" charset="0"/>
              <a:cs typeface="Britannic Bold" panose="020B0903060703020204" charset="0"/>
            </a:endParaRPr>
          </a:p>
        </p:txBody>
      </p:sp>
      <p:pic>
        <p:nvPicPr>
          <p:cNvPr id="5" name="Content Placeholder 4" descr="protein_synthesis-114c6e97b3494f04abc60643d7fda11a"/>
          <p:cNvPicPr>
            <a:picLocks noChangeAspect="1"/>
          </p:cNvPicPr>
          <p:nvPr>
            <p:ph sz="quarter" idx="13"/>
          </p:nvPr>
        </p:nvPicPr>
        <p:blipFill>
          <a:blip r:embed="rId2"/>
          <a:stretch>
            <a:fillRect/>
          </a:stretch>
        </p:blipFill>
        <p:spPr>
          <a:xfrm>
            <a:off x="279400" y="1518285"/>
            <a:ext cx="6292215" cy="419544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6177915" y="706755"/>
            <a:ext cx="5003800" cy="5313680"/>
          </a:xfrm>
          <a:prstGeom prst="rect">
            <a:avLst/>
          </a:prstGeom>
          <a:solidFill>
            <a:srgbClr val="20B37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矩形 3"/>
          <p:cNvSpPr/>
          <p:nvPr/>
        </p:nvSpPr>
        <p:spPr>
          <a:xfrm>
            <a:off x="502684" y="706523"/>
            <a:ext cx="3546704" cy="58477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8" y="694497"/>
            <a:ext cx="2766436" cy="521970"/>
          </a:xfrm>
          <a:prstGeom prst="rect">
            <a:avLst/>
          </a:prstGeom>
          <a:noFill/>
        </p:spPr>
        <p:txBody>
          <a:bodyPr wrap="square" rtlCol="0">
            <a:spAutoFit/>
          </a:bodyPr>
          <a:p>
            <a:pPr algn="ctr"/>
            <a:r>
              <a:rPr lang="en-US" altLang="zh-CN"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Translation:</a:t>
            </a:r>
            <a:endParaRPr lang="en-US" altLang="zh-CN"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7" name="椭圆 16"/>
          <p:cNvSpPr/>
          <p:nvPr/>
        </p:nvSpPr>
        <p:spPr>
          <a:xfrm>
            <a:off x="5873115" y="100330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椭圆 20"/>
          <p:cNvSpPr/>
          <p:nvPr/>
        </p:nvSpPr>
        <p:spPr>
          <a:xfrm>
            <a:off x="5873115" y="175387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4" name="椭圆 23"/>
          <p:cNvSpPr/>
          <p:nvPr/>
        </p:nvSpPr>
        <p:spPr>
          <a:xfrm>
            <a:off x="5873115" y="249237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7" name="椭圆 26"/>
          <p:cNvSpPr/>
          <p:nvPr/>
        </p:nvSpPr>
        <p:spPr>
          <a:xfrm>
            <a:off x="5873115" y="3924935"/>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椭圆 6"/>
          <p:cNvSpPr/>
          <p:nvPr/>
        </p:nvSpPr>
        <p:spPr>
          <a:xfrm>
            <a:off x="5873115" y="320738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2" name="文本框 11"/>
          <p:cNvSpPr txBox="1"/>
          <p:nvPr/>
        </p:nvSpPr>
        <p:spPr>
          <a:xfrm>
            <a:off x="6391910" y="890270"/>
            <a:ext cx="4711065" cy="5060950"/>
          </a:xfrm>
          <a:prstGeom prst="rect">
            <a:avLst/>
          </a:prstGeom>
          <a:noFill/>
        </p:spPr>
        <p:txBody>
          <a:bodyPr wrap="square" rtlCol="0">
            <a:noAutofit/>
          </a:bodyPr>
          <a:p>
            <a:pPr algn="just"/>
            <a:r>
              <a:rPr lang="zh-CN" altLang="en-US" sz="1200" dirty="0">
                <a:solidFill>
                  <a:schemeClr val="bg1"/>
                </a:solidFill>
                <a:latin typeface="Arial Narrow" panose="020B0606020202030204" charset="0"/>
                <a:ea typeface="Calibri" panose="020F0502020204030204" pitchFamily="34" charset="0"/>
                <a:cs typeface="Arial Narrow" panose="020B0606020202030204" charset="0"/>
              </a:rPr>
              <a:t>Translation is the process by which the mRNA sequence is decoded to build a polypeptide, which folds into an active protein. This occurs in the ribosome and involves transfer RNA (tRNA) molecules that carry amino acids.</a:t>
            </a:r>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algn="just"/>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algn="just"/>
            <a:r>
              <a:rPr lang="zh-CN" altLang="en-US" sz="1200" b="1" dirty="0">
                <a:solidFill>
                  <a:schemeClr val="bg1"/>
                </a:solidFill>
                <a:latin typeface="Arial Narrow" panose="020B0606020202030204" charset="0"/>
                <a:ea typeface="Calibri" panose="020F0502020204030204" pitchFamily="34" charset="0"/>
                <a:cs typeface="Arial Narrow" panose="020B0606020202030204" charset="0"/>
              </a:rPr>
              <a:t>Steps of Translation:</a:t>
            </a:r>
            <a:endParaRPr lang="zh-CN" altLang="en-US" sz="1200" b="1" dirty="0">
              <a:solidFill>
                <a:schemeClr val="bg1"/>
              </a:solidFill>
              <a:latin typeface="Arial Narrow" panose="020B0606020202030204" charset="0"/>
              <a:ea typeface="Calibri" panose="020F0502020204030204" pitchFamily="34" charset="0"/>
              <a:cs typeface="Arial Narrow" panose="020B0606020202030204" charset="0"/>
            </a:endParaRPr>
          </a:p>
          <a:p>
            <a:pPr algn="just"/>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marL="171450" indent="-171450" algn="just">
              <a:buFont typeface="Arial" panose="020B0604020202020204" pitchFamily="34" charset="0"/>
              <a:buChar char="•"/>
            </a:pPr>
            <a:r>
              <a:rPr lang="zh-CN" altLang="en-US" sz="1200" dirty="0">
                <a:solidFill>
                  <a:schemeClr val="bg1"/>
                </a:solidFill>
                <a:latin typeface="Arial Narrow" panose="020B0606020202030204" charset="0"/>
                <a:ea typeface="Calibri" panose="020F0502020204030204" pitchFamily="34" charset="0"/>
                <a:cs typeface="Arial Narrow" panose="020B0606020202030204" charset="0"/>
              </a:rPr>
              <a:t>Initiation: The ribosome assembles around the mRNA and the first tRNA.</a:t>
            </a:r>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marL="171450" indent="-171450" algn="just">
              <a:buFont typeface="Arial" panose="020B0604020202020204" pitchFamily="34" charset="0"/>
              <a:buChar char="•"/>
            </a:pPr>
            <a:r>
              <a:rPr lang="zh-CN" altLang="en-US" sz="1200" dirty="0">
                <a:solidFill>
                  <a:schemeClr val="bg1"/>
                </a:solidFill>
                <a:latin typeface="Arial Narrow" panose="020B0606020202030204" charset="0"/>
                <a:ea typeface="Calibri" panose="020F0502020204030204" pitchFamily="34" charset="0"/>
                <a:cs typeface="Arial Narrow" panose="020B0606020202030204" charset="0"/>
              </a:rPr>
              <a:t>Elongation: tRNA molecules, each carrying a specific amino acid, bind to the mRNA in a sequence-specific manner (codon-anticodon pairing). The ribosome moves along the mRNA, catalyzing the formation of peptide bonds between the amino acids.</a:t>
            </a:r>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marL="171450" indent="-171450" algn="just">
              <a:buFont typeface="Arial" panose="020B0604020202020204" pitchFamily="34" charset="0"/>
              <a:buChar char="•"/>
            </a:pPr>
            <a:r>
              <a:rPr lang="zh-CN" altLang="en-US" sz="1200" dirty="0">
                <a:solidFill>
                  <a:schemeClr val="bg1"/>
                </a:solidFill>
                <a:latin typeface="Arial Narrow" panose="020B0606020202030204" charset="0"/>
                <a:ea typeface="Calibri" panose="020F0502020204030204" pitchFamily="34" charset="0"/>
                <a:cs typeface="Arial Narrow" panose="020B0606020202030204" charset="0"/>
              </a:rPr>
              <a:t>Termination: The process continues until a stop codon is reached, signaling the release of the newly synthesized polypeptide.</a:t>
            </a:r>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algn="just"/>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algn="just"/>
            <a:r>
              <a:rPr lang="zh-CN" altLang="en-US" sz="1200" b="1" dirty="0">
                <a:solidFill>
                  <a:schemeClr val="bg1"/>
                </a:solidFill>
                <a:latin typeface="Arial Narrow" panose="020B0606020202030204" charset="0"/>
                <a:ea typeface="Calibri" panose="020F0502020204030204" pitchFamily="34" charset="0"/>
                <a:cs typeface="Arial Narrow" panose="020B0606020202030204" charset="0"/>
              </a:rPr>
              <a:t>Example:</a:t>
            </a:r>
            <a:endParaRPr lang="zh-CN" altLang="en-US" sz="1200" b="1" dirty="0">
              <a:solidFill>
                <a:schemeClr val="bg1"/>
              </a:solidFill>
              <a:latin typeface="Arial Narrow" panose="020B0606020202030204" charset="0"/>
              <a:ea typeface="Calibri" panose="020F0502020204030204" pitchFamily="34" charset="0"/>
              <a:cs typeface="Arial Narrow" panose="020B0606020202030204" charset="0"/>
            </a:endParaRPr>
          </a:p>
          <a:p>
            <a:pPr algn="just"/>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algn="just"/>
            <a:r>
              <a:rPr lang="zh-CN" altLang="en-US" sz="1200" b="1" dirty="0">
                <a:solidFill>
                  <a:schemeClr val="bg1"/>
                </a:solidFill>
                <a:latin typeface="Arial Narrow" panose="020B0606020202030204" charset="0"/>
                <a:ea typeface="Calibri" panose="020F0502020204030204" pitchFamily="34" charset="0"/>
                <a:cs typeface="Arial Narrow" panose="020B0606020202030204" charset="0"/>
              </a:rPr>
              <a:t>mRNA Sequence:</a:t>
            </a:r>
            <a:r>
              <a:rPr lang="zh-CN" altLang="en-US" sz="1200" dirty="0">
                <a:solidFill>
                  <a:schemeClr val="bg1"/>
                </a:solidFill>
                <a:latin typeface="Arial Narrow" panose="020B0606020202030204" charset="0"/>
                <a:ea typeface="Calibri" panose="020F0502020204030204" pitchFamily="34" charset="0"/>
                <a:cs typeface="Arial Narrow" panose="020B0606020202030204" charset="0"/>
              </a:rPr>
              <a:t> UACGCAUGC</a:t>
            </a:r>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algn="just"/>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algn="just"/>
            <a:r>
              <a:rPr lang="zh-CN" altLang="en-US" sz="1200" b="1" dirty="0">
                <a:solidFill>
                  <a:schemeClr val="bg1"/>
                </a:solidFill>
                <a:latin typeface="Arial Narrow" panose="020B0606020202030204" charset="0"/>
                <a:ea typeface="Calibri" panose="020F0502020204030204" pitchFamily="34" charset="0"/>
                <a:cs typeface="Arial Narrow" panose="020B0606020202030204" charset="0"/>
              </a:rPr>
              <a:t>Codons:</a:t>
            </a:r>
            <a:r>
              <a:rPr lang="zh-CN" altLang="en-US" sz="1200" dirty="0">
                <a:solidFill>
                  <a:schemeClr val="bg1"/>
                </a:solidFill>
                <a:latin typeface="Arial Narrow" panose="020B0606020202030204" charset="0"/>
                <a:ea typeface="Calibri" panose="020F0502020204030204" pitchFamily="34" charset="0"/>
                <a:cs typeface="Arial Narrow" panose="020B0606020202030204" charset="0"/>
              </a:rPr>
              <a:t> UAC (Tyrosine), GCA (Alanine), UGC (Cysteine)</a:t>
            </a:r>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algn="just"/>
            <a:r>
              <a:rPr lang="zh-CN" altLang="en-US" sz="1200" dirty="0">
                <a:solidFill>
                  <a:schemeClr val="bg1"/>
                </a:solidFill>
                <a:latin typeface="Arial Narrow" panose="020B0606020202030204" charset="0"/>
                <a:ea typeface="Calibri" panose="020F0502020204030204" pitchFamily="34" charset="0"/>
                <a:cs typeface="Arial Narrow" panose="020B0606020202030204" charset="0"/>
              </a:rPr>
              <a:t>Genetic Code Table:</a:t>
            </a:r>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algn="just"/>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marL="171450" indent="-171450" algn="just">
              <a:buFont typeface="Arial" panose="020B0604020202020204" pitchFamily="34" charset="0"/>
              <a:buChar char="•"/>
            </a:pPr>
            <a:r>
              <a:rPr lang="zh-CN" altLang="en-US" sz="1200" dirty="0">
                <a:solidFill>
                  <a:schemeClr val="bg1"/>
                </a:solidFill>
                <a:latin typeface="Arial Narrow" panose="020B0606020202030204" charset="0"/>
                <a:ea typeface="Calibri" panose="020F0502020204030204" pitchFamily="34" charset="0"/>
                <a:cs typeface="Arial Narrow" panose="020B0606020202030204" charset="0"/>
              </a:rPr>
              <a:t>UAC → Tyrosine (Y)</a:t>
            </a:r>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marL="171450" indent="-171450" algn="just">
              <a:buFont typeface="Arial" panose="020B0604020202020204" pitchFamily="34" charset="0"/>
              <a:buChar char="•"/>
            </a:pPr>
            <a:r>
              <a:rPr lang="zh-CN" altLang="en-US" sz="1200" dirty="0">
                <a:solidFill>
                  <a:schemeClr val="bg1"/>
                </a:solidFill>
                <a:latin typeface="Arial Narrow" panose="020B0606020202030204" charset="0"/>
                <a:ea typeface="Calibri" panose="020F0502020204030204" pitchFamily="34" charset="0"/>
                <a:cs typeface="Arial Narrow" panose="020B0606020202030204" charset="0"/>
              </a:rPr>
              <a:t>GCA → Alanine (A)</a:t>
            </a:r>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marL="171450" indent="-171450" algn="just">
              <a:buFont typeface="Arial" panose="020B0604020202020204" pitchFamily="34" charset="0"/>
              <a:buChar char="•"/>
            </a:pPr>
            <a:r>
              <a:rPr lang="zh-CN" altLang="en-US" sz="1200" dirty="0">
                <a:solidFill>
                  <a:schemeClr val="bg1"/>
                </a:solidFill>
                <a:latin typeface="Arial Narrow" panose="020B0606020202030204" charset="0"/>
                <a:ea typeface="Calibri" panose="020F0502020204030204" pitchFamily="34" charset="0"/>
                <a:cs typeface="Arial Narrow" panose="020B0606020202030204" charset="0"/>
              </a:rPr>
              <a:t>UGC → Cysteine (C)</a:t>
            </a:r>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marL="171450" indent="-171450" algn="just">
              <a:buFont typeface="Arial" panose="020B0604020202020204" pitchFamily="34" charset="0"/>
              <a:buChar char="•"/>
            </a:pPr>
            <a:r>
              <a:rPr lang="zh-CN" altLang="en-US" sz="1200" dirty="0">
                <a:solidFill>
                  <a:schemeClr val="bg1"/>
                </a:solidFill>
                <a:latin typeface="Arial Narrow" panose="020B0606020202030204" charset="0"/>
                <a:ea typeface="Calibri" panose="020F0502020204030204" pitchFamily="34" charset="0"/>
                <a:cs typeface="Arial Narrow" panose="020B0606020202030204" charset="0"/>
              </a:rPr>
              <a:t>Protein Sequence:</a:t>
            </a:r>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a:p>
            <a:pPr algn="just"/>
            <a:endParaRPr lang="zh-CN" altLang="en-US" sz="1200" b="1" dirty="0">
              <a:solidFill>
                <a:schemeClr val="bg1"/>
              </a:solidFill>
              <a:latin typeface="Arial Narrow" panose="020B0606020202030204" charset="0"/>
              <a:ea typeface="Calibri" panose="020F0502020204030204" pitchFamily="34" charset="0"/>
              <a:cs typeface="Arial Narrow" panose="020B0606020202030204" charset="0"/>
            </a:endParaRPr>
          </a:p>
          <a:p>
            <a:pPr algn="just"/>
            <a:r>
              <a:rPr lang="zh-CN" altLang="en-US" sz="1200" b="1" dirty="0">
                <a:solidFill>
                  <a:schemeClr val="bg1"/>
                </a:solidFill>
                <a:latin typeface="Arial Narrow" panose="020B0606020202030204" charset="0"/>
                <a:ea typeface="Calibri" panose="020F0502020204030204" pitchFamily="34" charset="0"/>
                <a:cs typeface="Arial Narrow" panose="020B0606020202030204" charset="0"/>
              </a:rPr>
              <a:t>Translated Protein Sequence:</a:t>
            </a:r>
            <a:r>
              <a:rPr lang="zh-CN" altLang="en-US" sz="1200" dirty="0">
                <a:solidFill>
                  <a:schemeClr val="bg1"/>
                </a:solidFill>
                <a:latin typeface="Arial Narrow" panose="020B0606020202030204" charset="0"/>
                <a:ea typeface="Calibri" panose="020F0502020204030204" pitchFamily="34" charset="0"/>
                <a:cs typeface="Arial Narrow" panose="020B0606020202030204" charset="0"/>
              </a:rPr>
              <a:t> YAC</a:t>
            </a:r>
            <a:endParaRPr lang="zh-CN" altLang="en-US" sz="1200" dirty="0">
              <a:solidFill>
                <a:schemeClr val="bg1"/>
              </a:solidFill>
              <a:latin typeface="Arial Narrow" panose="020B0606020202030204" charset="0"/>
              <a:ea typeface="Calibri" panose="020F0502020204030204" pitchFamily="34" charset="0"/>
              <a:cs typeface="Arial Narrow" panose="020B0606020202030204" charset="0"/>
            </a:endParaRPr>
          </a:p>
        </p:txBody>
      </p:sp>
      <p:pic>
        <p:nvPicPr>
          <p:cNvPr id="2" name="Content Placeholder 1" descr="0721a7d56d72a710b610e278a5758ec117283e9c"/>
          <p:cNvPicPr>
            <a:picLocks noChangeAspect="1"/>
          </p:cNvPicPr>
          <p:nvPr>
            <p:ph sz="quarter" idx="13"/>
          </p:nvPr>
        </p:nvPicPr>
        <p:blipFill>
          <a:blip r:embed="rId2"/>
          <a:stretch>
            <a:fillRect/>
          </a:stretch>
        </p:blipFill>
        <p:spPr>
          <a:xfrm>
            <a:off x="335280" y="1967230"/>
            <a:ext cx="5842635" cy="279273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02684" y="706523"/>
            <a:ext cx="3546704" cy="58477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503555" y="694690"/>
            <a:ext cx="3545840" cy="596265"/>
          </a:xfrm>
          <a:prstGeom prst="rect">
            <a:avLst/>
          </a:prstGeom>
          <a:noFill/>
        </p:spPr>
        <p:txBody>
          <a:bodyPr wrap="square" rtlCol="0">
            <a:noAutofit/>
          </a:bodyPr>
          <a:p>
            <a:pPr algn="ctr"/>
            <a:r>
              <a:rPr lang="en-US" altLang="zh-CN" sz="3600" dirty="0">
                <a:solidFill>
                  <a:schemeClr val="bg1"/>
                </a:solidFill>
                <a:latin typeface="Britannic Bold" panose="020B0903060703020204" charset="0"/>
                <a:ea typeface="Calibri" panose="020F0502020204030204" pitchFamily="34" charset="0"/>
                <a:cs typeface="Britannic Bold" panose="020B0903060703020204" charset="0"/>
                <a:sym typeface="+mn-ea"/>
              </a:rPr>
              <a:t>Visualization</a:t>
            </a:r>
            <a:endParaRPr lang="en-US" altLang="zh-CN" sz="3600" dirty="0">
              <a:solidFill>
                <a:schemeClr val="bg1"/>
              </a:solidFill>
              <a:latin typeface="Britannic Bold" panose="020B0903060703020204" charset="0"/>
              <a:ea typeface="Calibri" panose="020F0502020204030204" pitchFamily="34" charset="0"/>
              <a:cs typeface="Britannic Bold" panose="020B0903060703020204" charset="0"/>
              <a:sym typeface="+mn-ea"/>
            </a:endParaRPr>
          </a:p>
        </p:txBody>
      </p:sp>
      <p:pic>
        <p:nvPicPr>
          <p:cNvPr id="6" name="Content Placeholder 5" descr="nucleotide_distribution part 1"/>
          <p:cNvPicPr>
            <a:picLocks noChangeAspect="1"/>
          </p:cNvPicPr>
          <p:nvPr>
            <p:ph sz="quarter" idx="13"/>
          </p:nvPr>
        </p:nvPicPr>
        <p:blipFill>
          <a:blip r:embed="rId2"/>
          <a:stretch>
            <a:fillRect/>
          </a:stretch>
        </p:blipFill>
        <p:spPr>
          <a:xfrm>
            <a:off x="801370" y="1466215"/>
            <a:ext cx="5283200" cy="3963035"/>
          </a:xfrm>
          <a:prstGeom prst="rect">
            <a:avLst/>
          </a:prstGeom>
        </p:spPr>
      </p:pic>
      <p:sp>
        <p:nvSpPr>
          <p:cNvPr id="7" name="Text Box 6"/>
          <p:cNvSpPr txBox="1"/>
          <p:nvPr/>
        </p:nvSpPr>
        <p:spPr>
          <a:xfrm>
            <a:off x="6431280" y="915035"/>
            <a:ext cx="4387215" cy="1198880"/>
          </a:xfrm>
          <a:prstGeom prst="rect">
            <a:avLst/>
          </a:prstGeom>
          <a:noFill/>
        </p:spPr>
        <p:txBody>
          <a:bodyPr wrap="square" rtlCol="0">
            <a:spAutoFit/>
          </a:bodyPr>
          <a:p>
            <a:r>
              <a:rPr lang="en-US" sz="1200">
                <a:latin typeface="Californian FB" panose="0207040306080B030204" charset="0"/>
                <a:cs typeface="Californian FB" panose="0207040306080B030204" charset="0"/>
              </a:rPr>
              <a:t>The nucleotide distribution graph visualizes the frequency of each nucleotide (adenine (A), thymine (T), guanine (G), and cytosine (C)) in a given DNA sequence. This type of analysis is crucial in understanding the composition and characteristics of a DNA sequence, which can have significant implications in genetic research and biotechnology.</a:t>
            </a:r>
            <a:endParaRPr lang="en-US" sz="1200">
              <a:latin typeface="Californian FB" panose="0207040306080B030204" charset="0"/>
              <a:cs typeface="Californian FB" panose="0207040306080B030204" charset="0"/>
            </a:endParaRPr>
          </a:p>
        </p:txBody>
      </p:sp>
      <p:sp>
        <p:nvSpPr>
          <p:cNvPr id="9" name="Text Box 8"/>
          <p:cNvSpPr txBox="1"/>
          <p:nvPr/>
        </p:nvSpPr>
        <p:spPr>
          <a:xfrm>
            <a:off x="5707380" y="2044065"/>
            <a:ext cx="5292090" cy="4154170"/>
          </a:xfrm>
          <a:prstGeom prst="rect">
            <a:avLst/>
          </a:prstGeom>
          <a:noFill/>
        </p:spPr>
        <p:txBody>
          <a:bodyPr wrap="square" rtlCol="0">
            <a:spAutoFit/>
          </a:bodyPr>
          <a:p>
            <a:r>
              <a:rPr lang="en-US" sz="1200" b="1">
                <a:latin typeface="Arial Narrow" panose="020B0606020202030204" charset="0"/>
                <a:cs typeface="Arial Narrow" panose="020B0606020202030204" charset="0"/>
              </a:rPr>
              <a:t>Interpretation of the Graph:</a:t>
            </a:r>
            <a:endParaRPr lang="en-US" sz="1200" b="1">
              <a:latin typeface="Arial Narrow" panose="020B0606020202030204" charset="0"/>
              <a:cs typeface="Arial Narrow" panose="020B0606020202030204" charset="0"/>
            </a:endParaRPr>
          </a:p>
          <a:p>
            <a:r>
              <a:rPr lang="en-US" sz="1200" b="1">
                <a:latin typeface="Arial Narrow" panose="020B0606020202030204" charset="0"/>
                <a:cs typeface="Arial Narrow" panose="020B0606020202030204" charset="0"/>
              </a:rPr>
              <a:t>1. X-axis (Nucleotides):</a:t>
            </a:r>
            <a:r>
              <a:rPr lang="en-US" sz="1200">
                <a:latin typeface="Arial Narrow" panose="020B0606020202030204" charset="0"/>
                <a:cs typeface="Arial Narrow" panose="020B0606020202030204" charset="0"/>
              </a:rPr>
              <a:t> The x-axis lists the four nucleotides: A, T, G, and C.</a:t>
            </a:r>
            <a:endParaRPr lang="en-US" sz="1200">
              <a:latin typeface="Arial Narrow" panose="020B0606020202030204" charset="0"/>
              <a:cs typeface="Arial Narrow" panose="020B0606020202030204" charset="0"/>
            </a:endParaRPr>
          </a:p>
          <a:p>
            <a:r>
              <a:rPr lang="en-US" sz="1200">
                <a:latin typeface="Arial Narrow" panose="020B0606020202030204" charset="0"/>
                <a:cs typeface="Arial Narrow" panose="020B0606020202030204" charset="0"/>
              </a:rPr>
              <a:t>Each bar corresponds to one of these nucleotides.</a:t>
            </a:r>
            <a:endParaRPr lang="en-US" sz="1200">
              <a:latin typeface="Arial Narrow" panose="020B0606020202030204" charset="0"/>
              <a:cs typeface="Arial Narrow" panose="020B0606020202030204" charset="0"/>
            </a:endParaRPr>
          </a:p>
          <a:p>
            <a:endParaRPr lang="en-US" sz="1200">
              <a:latin typeface="Arial Narrow" panose="020B0606020202030204" charset="0"/>
              <a:cs typeface="Arial Narrow" panose="020B0606020202030204" charset="0"/>
            </a:endParaRPr>
          </a:p>
          <a:p>
            <a:r>
              <a:rPr lang="en-US" sz="1200" b="1">
                <a:latin typeface="Arial Narrow" panose="020B0606020202030204" charset="0"/>
                <a:cs typeface="Arial Narrow" panose="020B0606020202030204" charset="0"/>
              </a:rPr>
              <a:t>2. Y-axis (Frequency):</a:t>
            </a:r>
            <a:r>
              <a:rPr lang="en-US" sz="1200">
                <a:latin typeface="Arial Narrow" panose="020B0606020202030204" charset="0"/>
                <a:cs typeface="Arial Narrow" panose="020B0606020202030204" charset="0"/>
              </a:rPr>
              <a:t>The y-axis shows the number of times each nucleotide appears in the DNA sequence.</a:t>
            </a:r>
            <a:endParaRPr lang="en-US" sz="1200">
              <a:latin typeface="Arial Narrow" panose="020B0606020202030204" charset="0"/>
              <a:cs typeface="Arial Narrow" panose="020B0606020202030204" charset="0"/>
            </a:endParaRPr>
          </a:p>
          <a:p>
            <a:endParaRPr lang="en-US" sz="1200">
              <a:latin typeface="Arial Narrow" panose="020B0606020202030204" charset="0"/>
              <a:cs typeface="Arial Narrow" panose="020B0606020202030204" charset="0"/>
            </a:endParaRPr>
          </a:p>
          <a:p>
            <a:r>
              <a:rPr lang="en-US" sz="1200">
                <a:latin typeface="Arial Narrow" panose="020B0606020202030204" charset="0"/>
                <a:cs typeface="Arial Narrow" panose="020B0606020202030204" charset="0"/>
              </a:rPr>
              <a:t>The height of each bar represents the frequency of the corresponding nucleotide.</a:t>
            </a:r>
            <a:endParaRPr lang="en-US" sz="1200">
              <a:latin typeface="Arial Narrow" panose="020B0606020202030204" charset="0"/>
              <a:cs typeface="Arial Narrow" panose="020B0606020202030204" charset="0"/>
            </a:endParaRPr>
          </a:p>
          <a:p>
            <a:endParaRPr lang="en-US" sz="1200" b="1">
              <a:latin typeface="Arial Narrow" panose="020B0606020202030204" charset="0"/>
              <a:cs typeface="Arial Narrow" panose="020B0606020202030204" charset="0"/>
            </a:endParaRPr>
          </a:p>
          <a:p>
            <a:r>
              <a:rPr lang="en-US" sz="1200" b="1">
                <a:latin typeface="Arial Narrow" panose="020B0606020202030204" charset="0"/>
                <a:cs typeface="Arial Narrow" panose="020B0606020202030204" charset="0"/>
              </a:rPr>
              <a:t>Bar Colors:</a:t>
            </a:r>
            <a:endParaRPr lang="en-US" sz="1200" b="1">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200">
                <a:latin typeface="Arial Narrow" panose="020B0606020202030204" charset="0"/>
                <a:cs typeface="Arial Narrow" panose="020B0606020202030204" charset="0"/>
              </a:rPr>
              <a:t>Blue for Adenine (A)</a:t>
            </a:r>
            <a:endParaRPr lang="en-US" sz="12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200">
                <a:latin typeface="Arial Narrow" panose="020B0606020202030204" charset="0"/>
                <a:cs typeface="Arial Narrow" panose="020B0606020202030204" charset="0"/>
              </a:rPr>
              <a:t>Red for Thymine (T)</a:t>
            </a:r>
            <a:endParaRPr lang="en-US" sz="12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200">
                <a:latin typeface="Arial Narrow" panose="020B0606020202030204" charset="0"/>
                <a:cs typeface="Arial Narrow" panose="020B0606020202030204" charset="0"/>
              </a:rPr>
              <a:t>Green for Guanine (G)</a:t>
            </a:r>
            <a:endParaRPr lang="en-US" sz="12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200">
                <a:latin typeface="Arial Narrow" panose="020B0606020202030204" charset="0"/>
                <a:cs typeface="Arial Narrow" panose="020B0606020202030204" charset="0"/>
              </a:rPr>
              <a:t>Yellow for Cytosine (C)</a:t>
            </a:r>
            <a:endParaRPr lang="en-US" sz="1200">
              <a:latin typeface="Arial Narrow" panose="020B0606020202030204" charset="0"/>
              <a:cs typeface="Arial Narrow" panose="020B0606020202030204" charset="0"/>
            </a:endParaRPr>
          </a:p>
          <a:p>
            <a:endParaRPr lang="en-US" sz="1200">
              <a:latin typeface="Arial Narrow" panose="020B0606020202030204" charset="0"/>
              <a:cs typeface="Arial Narrow" panose="020B0606020202030204" charset="0"/>
            </a:endParaRPr>
          </a:p>
          <a:p>
            <a:r>
              <a:rPr lang="en-US" sz="1200" b="1">
                <a:latin typeface="Arial Narrow" panose="020B0606020202030204" charset="0"/>
                <a:cs typeface="Arial Narrow" panose="020B0606020202030204" charset="0"/>
              </a:rPr>
              <a:t>Graph Analysis</a:t>
            </a:r>
            <a:endParaRPr lang="en-US" sz="1200" b="1">
              <a:latin typeface="Arial Narrow" panose="020B0606020202030204" charset="0"/>
              <a:cs typeface="Arial Narrow" panose="020B0606020202030204" charset="0"/>
            </a:endParaRPr>
          </a:p>
          <a:p>
            <a:r>
              <a:rPr lang="en-US" sz="1200">
                <a:latin typeface="Arial Narrow" panose="020B0606020202030204" charset="0"/>
                <a:cs typeface="Arial Narrow" panose="020B0606020202030204" charset="0"/>
              </a:rPr>
              <a:t>Let's say the graph shows the following bar heights:</a:t>
            </a:r>
            <a:endParaRPr lang="en-US" sz="1200">
              <a:latin typeface="Arial Narrow" panose="020B0606020202030204" charset="0"/>
              <a:cs typeface="Arial Narrow" panose="020B0606020202030204" charset="0"/>
            </a:endParaRPr>
          </a:p>
          <a:p>
            <a:endParaRPr lang="en-US" sz="12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200">
                <a:latin typeface="Arial Narrow" panose="020B0606020202030204" charset="0"/>
                <a:cs typeface="Arial Narrow" panose="020B0606020202030204" charset="0"/>
              </a:rPr>
              <a:t>Adenine (A): 300</a:t>
            </a:r>
            <a:endParaRPr lang="en-US" sz="12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200">
                <a:latin typeface="Arial Narrow" panose="020B0606020202030204" charset="0"/>
                <a:cs typeface="Arial Narrow" panose="020B0606020202030204" charset="0"/>
              </a:rPr>
              <a:t>Thymine (T): 250</a:t>
            </a:r>
            <a:endParaRPr lang="en-US" sz="12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200">
                <a:latin typeface="Arial Narrow" panose="020B0606020202030204" charset="0"/>
                <a:cs typeface="Arial Narrow" panose="020B0606020202030204" charset="0"/>
              </a:rPr>
              <a:t>Guanine (G): 200</a:t>
            </a:r>
            <a:endParaRPr lang="en-US" sz="12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200">
                <a:latin typeface="Arial Narrow" panose="020B0606020202030204" charset="0"/>
                <a:cs typeface="Arial Narrow" panose="020B0606020202030204" charset="0"/>
              </a:rPr>
              <a:t>Cytosine (C): 250</a:t>
            </a:r>
            <a:endParaRPr lang="en-US" sz="1200">
              <a:latin typeface="Arial Narrow" panose="020B0606020202030204" charset="0"/>
              <a:cs typeface="Arial Narrow" panose="020B0606020202030204" charset="0"/>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Content Placeholder 1" descr="nucleotide_distribution part 2"/>
          <p:cNvPicPr>
            <a:picLocks noChangeAspect="1"/>
          </p:cNvPicPr>
          <p:nvPr>
            <p:ph sz="quarter" idx="13"/>
          </p:nvPr>
        </p:nvPicPr>
        <p:blipFill>
          <a:blip r:embed="rId2"/>
          <a:stretch>
            <a:fillRect/>
          </a:stretch>
        </p:blipFill>
        <p:spPr>
          <a:xfrm>
            <a:off x="932180" y="1858010"/>
            <a:ext cx="4322445" cy="3241675"/>
          </a:xfrm>
          <a:prstGeom prst="rect">
            <a:avLst/>
          </a:prstGeom>
        </p:spPr>
      </p:pic>
      <p:sp>
        <p:nvSpPr>
          <p:cNvPr id="3" name="Text Box 2"/>
          <p:cNvSpPr txBox="1"/>
          <p:nvPr/>
        </p:nvSpPr>
        <p:spPr>
          <a:xfrm>
            <a:off x="5254625" y="709295"/>
            <a:ext cx="5787390" cy="5570855"/>
          </a:xfrm>
          <a:prstGeom prst="rect">
            <a:avLst/>
          </a:prstGeom>
          <a:noFill/>
        </p:spPr>
        <p:txBody>
          <a:bodyPr wrap="square" rtlCol="0">
            <a:noAutofit/>
          </a:bodyPr>
          <a:p>
            <a:r>
              <a:rPr lang="en-US" sz="1300" b="1">
                <a:latin typeface="Arial Narrow" panose="020B0606020202030204" charset="0"/>
                <a:cs typeface="Arial Narrow" panose="020B0606020202030204" charset="0"/>
              </a:rPr>
              <a:t>Interpreting the Graph:</a:t>
            </a:r>
            <a:endParaRPr lang="en-US" sz="1300" b="1">
              <a:latin typeface="Arial Narrow" panose="020B0606020202030204" charset="0"/>
              <a:cs typeface="Arial Narrow" panose="020B0606020202030204" charset="0"/>
            </a:endParaRPr>
          </a:p>
          <a:p>
            <a:endParaRPr lang="en-US" sz="1300">
              <a:latin typeface="Arial Narrow" panose="020B0606020202030204" charset="0"/>
              <a:cs typeface="Arial Narrow" panose="020B0606020202030204" charset="0"/>
            </a:endParaRPr>
          </a:p>
          <a:p>
            <a:r>
              <a:rPr lang="en-US" sz="1300" b="1">
                <a:latin typeface="Arial Narrow" panose="020B0606020202030204" charset="0"/>
                <a:cs typeface="Arial Narrow" panose="020B0606020202030204" charset="0"/>
              </a:rPr>
              <a:t>1. X-axis (Nucleotides)</a:t>
            </a:r>
            <a:r>
              <a:rPr lang="en-US" sz="1300">
                <a:latin typeface="Arial Narrow" panose="020B0606020202030204" charset="0"/>
                <a:cs typeface="Arial Narrow" panose="020B0606020202030204" charset="0"/>
              </a:rPr>
              <a:t>:Represents the four nucleotides: A, T, G, and C. Each nucleotide has its group of bars representing its frequency across different sequences.</a:t>
            </a:r>
            <a:endParaRPr lang="en-US" sz="1300">
              <a:latin typeface="Arial Narrow" panose="020B0606020202030204" charset="0"/>
              <a:cs typeface="Arial Narrow" panose="020B0606020202030204" charset="0"/>
            </a:endParaRPr>
          </a:p>
          <a:p>
            <a:endParaRPr lang="en-US" sz="1300">
              <a:latin typeface="Arial Narrow" panose="020B0606020202030204" charset="0"/>
              <a:cs typeface="Arial Narrow" panose="020B0606020202030204" charset="0"/>
            </a:endParaRPr>
          </a:p>
          <a:p>
            <a:r>
              <a:rPr lang="en-US" sz="1300" b="1">
                <a:latin typeface="Arial Narrow" panose="020B0606020202030204" charset="0"/>
                <a:cs typeface="Arial Narrow" panose="020B0606020202030204" charset="0"/>
              </a:rPr>
              <a:t>2. Y-axis (Frequency):</a:t>
            </a:r>
            <a:r>
              <a:rPr lang="en-US" sz="1300">
                <a:latin typeface="Arial Narrow" panose="020B0606020202030204" charset="0"/>
                <a:cs typeface="Arial Narrow" panose="020B0606020202030204" charset="0"/>
              </a:rPr>
              <a:t>Shows the count or frequency of each nucleotide within the sequences.The height of each bar indicates how frequently a nucleotide appears relative to others in the same sequence.</a:t>
            </a:r>
            <a:endParaRPr lang="en-US" sz="1300">
              <a:latin typeface="Arial Narrow" panose="020B0606020202030204" charset="0"/>
              <a:cs typeface="Arial Narrow" panose="020B0606020202030204" charset="0"/>
            </a:endParaRPr>
          </a:p>
          <a:p>
            <a:endParaRPr lang="en-US" sz="1300">
              <a:latin typeface="Arial Narrow" panose="020B0606020202030204" charset="0"/>
              <a:cs typeface="Arial Narrow" panose="020B0606020202030204" charset="0"/>
            </a:endParaRPr>
          </a:p>
          <a:p>
            <a:r>
              <a:rPr lang="en-US" sz="1300" b="1">
                <a:latin typeface="Arial Narrow" panose="020B0606020202030204" charset="0"/>
                <a:cs typeface="Arial Narrow" panose="020B0606020202030204" charset="0"/>
              </a:rPr>
              <a:t>3. Grouping by Sequences: </a:t>
            </a:r>
            <a:r>
              <a:rPr lang="en-US" sz="1300">
                <a:latin typeface="Arial Narrow" panose="020B0606020202030204" charset="0"/>
                <a:cs typeface="Arial Narrow" panose="020B0606020202030204" charset="0"/>
              </a:rPr>
              <a:t>Bars are grouped together for each nucleotide, allowing comparison of their frequencies across multiple sequences. This grouping helps visualize similarities or differences in nucleotide composition between sequences.</a:t>
            </a:r>
            <a:endParaRPr lang="en-US" sz="1300">
              <a:latin typeface="Arial Narrow" panose="020B0606020202030204" charset="0"/>
              <a:cs typeface="Arial Narrow" panose="020B0606020202030204" charset="0"/>
            </a:endParaRPr>
          </a:p>
          <a:p>
            <a:endParaRPr lang="en-US" sz="1300">
              <a:latin typeface="Arial Narrow" panose="020B0606020202030204" charset="0"/>
              <a:cs typeface="Arial Narrow" panose="020B0606020202030204" charset="0"/>
            </a:endParaRPr>
          </a:p>
          <a:p>
            <a:r>
              <a:rPr lang="en-US" sz="1300" b="1">
                <a:latin typeface="Arial Narrow" panose="020B0606020202030204" charset="0"/>
                <a:cs typeface="Arial Narrow" panose="020B0606020202030204" charset="0"/>
              </a:rPr>
              <a:t>Graph Analysis</a:t>
            </a:r>
            <a:endParaRPr lang="en-US" sz="1300" b="1">
              <a:latin typeface="Arial Narrow" panose="020B0606020202030204" charset="0"/>
              <a:cs typeface="Arial Narrow" panose="020B0606020202030204" charset="0"/>
            </a:endParaRPr>
          </a:p>
          <a:p>
            <a:endParaRPr lang="en-US" sz="1300">
              <a:latin typeface="Arial Narrow" panose="020B0606020202030204" charset="0"/>
              <a:cs typeface="Arial Narrow" panose="020B0606020202030204" charset="0"/>
            </a:endParaRPr>
          </a:p>
          <a:p>
            <a:r>
              <a:rPr lang="en-US" sz="1300" b="1">
                <a:latin typeface="Arial Narrow" panose="020B0606020202030204" charset="0"/>
                <a:cs typeface="Arial Narrow" panose="020B0606020202030204" charset="0"/>
              </a:rPr>
              <a:t>Suppose in Sequence_1, the bar heights for nucleotides are:</a:t>
            </a:r>
            <a:endParaRPr lang="en-US" sz="1300" b="1">
              <a:latin typeface="Arial Narrow" panose="020B0606020202030204" charset="0"/>
              <a:cs typeface="Arial Narrow" panose="020B0606020202030204" charset="0"/>
            </a:endParaRPr>
          </a:p>
          <a:p>
            <a:endParaRPr lang="en-US" sz="1300" b="1">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300">
                <a:latin typeface="Arial Narrow" panose="020B0606020202030204" charset="0"/>
                <a:cs typeface="Arial Narrow" panose="020B0606020202030204" charset="0"/>
              </a:rPr>
              <a:t>A: 300</a:t>
            </a:r>
            <a:endParaRPr lang="en-US" sz="13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300">
                <a:latin typeface="Arial Narrow" panose="020B0606020202030204" charset="0"/>
                <a:cs typeface="Arial Narrow" panose="020B0606020202030204" charset="0"/>
              </a:rPr>
              <a:t>T: 250</a:t>
            </a:r>
            <a:endParaRPr lang="en-US" sz="13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300">
                <a:latin typeface="Arial Narrow" panose="020B0606020202030204" charset="0"/>
                <a:cs typeface="Arial Narrow" panose="020B0606020202030204" charset="0"/>
              </a:rPr>
              <a:t>G: 200</a:t>
            </a:r>
            <a:endParaRPr lang="en-US" sz="13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300">
                <a:latin typeface="Arial Narrow" panose="020B0606020202030204" charset="0"/>
                <a:cs typeface="Arial Narrow" panose="020B0606020202030204" charset="0"/>
              </a:rPr>
              <a:t>C: 250</a:t>
            </a:r>
            <a:endParaRPr lang="en-US" sz="1300">
              <a:latin typeface="Arial Narrow" panose="020B0606020202030204" charset="0"/>
              <a:cs typeface="Arial Narrow" panose="020B0606020202030204" charset="0"/>
            </a:endParaRPr>
          </a:p>
          <a:p>
            <a:pPr indent="0">
              <a:buFont typeface="Arial" panose="020B0604020202020204" pitchFamily="34" charset="0"/>
              <a:buNone/>
            </a:pPr>
            <a:endParaRPr lang="en-US" sz="1300" b="1">
              <a:latin typeface="Arial Narrow" panose="020B0606020202030204" charset="0"/>
              <a:cs typeface="Arial Narrow" panose="020B0606020202030204" charset="0"/>
            </a:endParaRPr>
          </a:p>
          <a:p>
            <a:r>
              <a:rPr lang="en-US" sz="1300" b="1">
                <a:latin typeface="Arial Narrow" panose="020B0606020202030204" charset="0"/>
                <a:cs typeface="Arial Narrow" panose="020B0606020202030204" charset="0"/>
              </a:rPr>
              <a:t>In Sequence_2, the heights might be:</a:t>
            </a:r>
            <a:endParaRPr lang="en-US" sz="1300" b="1">
              <a:latin typeface="Arial Narrow" panose="020B0606020202030204" charset="0"/>
              <a:cs typeface="Arial Narrow" panose="020B0606020202030204" charset="0"/>
            </a:endParaRPr>
          </a:p>
          <a:p>
            <a:endParaRPr lang="en-US" sz="13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300">
                <a:latin typeface="Arial Narrow" panose="020B0606020202030204" charset="0"/>
                <a:cs typeface="Arial Narrow" panose="020B0606020202030204" charset="0"/>
              </a:rPr>
              <a:t>A: 280</a:t>
            </a:r>
            <a:endParaRPr lang="en-US" sz="13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300">
                <a:latin typeface="Arial Narrow" panose="020B0606020202030204" charset="0"/>
                <a:cs typeface="Arial Narrow" panose="020B0606020202030204" charset="0"/>
              </a:rPr>
              <a:t>T: 260</a:t>
            </a:r>
            <a:endParaRPr lang="en-US" sz="13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300">
                <a:latin typeface="Arial Narrow" panose="020B0606020202030204" charset="0"/>
                <a:cs typeface="Arial Narrow" panose="020B0606020202030204" charset="0"/>
              </a:rPr>
              <a:t>G: 220</a:t>
            </a:r>
            <a:endParaRPr lang="en-US" sz="1300">
              <a:latin typeface="Arial Narrow" panose="020B0606020202030204" charset="0"/>
              <a:cs typeface="Arial Narrow" panose="020B0606020202030204" charset="0"/>
            </a:endParaRPr>
          </a:p>
          <a:p>
            <a:pPr marL="171450" indent="-171450">
              <a:buFont typeface="Arial" panose="020B0604020202020204" pitchFamily="34" charset="0"/>
              <a:buChar char="•"/>
            </a:pPr>
            <a:r>
              <a:rPr lang="en-US" sz="1300">
                <a:latin typeface="Arial Narrow" panose="020B0606020202030204" charset="0"/>
                <a:cs typeface="Arial Narrow" panose="020B0606020202030204" charset="0"/>
              </a:rPr>
              <a:t>C: 240</a:t>
            </a:r>
            <a:endParaRPr lang="en-US" sz="1300">
              <a:latin typeface="Arial Narrow" panose="020B0606020202030204" charset="0"/>
              <a:cs typeface="Arial Narrow" panose="020B0606020202030204" charset="0"/>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14.xml><?xml version="1.0" encoding="utf-8"?>
<p:tagLst xmlns:p="http://schemas.openxmlformats.org/presentationml/2006/main">
  <p:tag name="KSO_WM_BEAUTIFY_FLAG" val="#wm#"/>
  <p:tag name="KSO_WM_TEMPLATE_CATEGORY" val="custom"/>
  <p:tag name="KSO_WM_TEMPLATE_INDEX" val="20184553"/>
</p:tagLst>
</file>

<file path=ppt/tags/tag1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7561</Words>
  <Application>WPS Presentation</Application>
  <PresentationFormat>宽屏</PresentationFormat>
  <Paragraphs>186</Paragraphs>
  <Slides>11</Slides>
  <Notes>31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11</vt:i4>
      </vt:variant>
    </vt:vector>
  </HeadingPairs>
  <TitlesOfParts>
    <vt:vector size="32" baseType="lpstr">
      <vt:lpstr>Arial</vt:lpstr>
      <vt:lpstr>SimSun</vt:lpstr>
      <vt:lpstr>Wingdings</vt:lpstr>
      <vt:lpstr>Calibri</vt:lpstr>
      <vt:lpstr>Bookman Old Style</vt:lpstr>
      <vt:lpstr>Microsoft YaHei</vt:lpstr>
      <vt:lpstr>Britannic Bold</vt:lpstr>
      <vt:lpstr>Californian FB</vt:lpstr>
      <vt:lpstr>Helvetica</vt:lpstr>
      <vt:lpstr>Calibri</vt:lpstr>
      <vt:lpstr>Arial Unicode MS</vt:lpstr>
      <vt:lpstr>Book Antiqua</vt:lpstr>
      <vt:lpstr>Cooper Black</vt:lpstr>
      <vt:lpstr>AMGDT_IV25</vt:lpstr>
      <vt:lpstr>Bahnschrift</vt:lpstr>
      <vt:lpstr>Bahnschrift SemiBold SemiConden</vt:lpstr>
      <vt:lpstr>Arial Rounded MT Bold</vt:lpstr>
      <vt:lpstr>Arial Narrow</vt:lpstr>
      <vt:lpstr>Arial Black</vt:lpstr>
      <vt:lpstr>AMGDT_IV50</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STAR</dc:creator>
  <cp:lastModifiedBy>KIIT</cp:lastModifiedBy>
  <cp:revision>43</cp:revision>
  <dcterms:created xsi:type="dcterms:W3CDTF">2018-03-01T02:03:00Z</dcterms:created>
  <dcterms:modified xsi:type="dcterms:W3CDTF">2024-07-12T08:16:51Z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1033-12.2.0.17119</vt:lpwstr>
  </property>
  <property fmtid="{D5CDD505-2E9C-101B-9397-08002B2CF9AE}" pid="3" name="ICV">
    <vt:lpwstr>D8AB357A87EE4369ADCB7D0EC34D7FA3_13</vt:lpwstr>
  </property>
</Properties>
</file>