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9" r:id="rId12"/>
    <p:sldId id="271" r:id="rId13"/>
    <p:sldId id="272" r:id="rId14"/>
    <p:sldId id="273" r:id="rId15"/>
    <p:sldId id="274" r:id="rId16"/>
    <p:sldId id="275" r:id="rId17"/>
    <p:sldId id="276" r:id="rId18"/>
    <p:sldId id="277" r:id="rId19"/>
    <p:sldId id="27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316511D3-04F7-4311-B4FC-C25E062B1F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59C9B-5486-482E-B284-C59D0C6DC1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6511D3-04F7-4311-B4FC-C25E062B1F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59C9B-5486-482E-B284-C59D0C6DC13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6511D3-04F7-4311-B4FC-C25E062B1F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59C9B-5486-482E-B284-C59D0C6DC13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316511D3-04F7-4311-B4FC-C25E062B1F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59C9B-5486-482E-B284-C59D0C6DC13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16511D3-04F7-4311-B4FC-C25E062B1F5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459C9B-5486-482E-B284-C59D0C6DC134}"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6511D3-04F7-4311-B4FC-C25E062B1F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459C9B-5486-482E-B284-C59D0C6DC13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6511D3-04F7-4311-B4FC-C25E062B1F5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459C9B-5486-482E-B284-C59D0C6DC13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6511D3-04F7-4311-B4FC-C25E062B1F5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459C9B-5486-482E-B284-C59D0C6DC13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6511D3-04F7-4311-B4FC-C25E062B1F5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459C9B-5486-482E-B284-C59D0C6DC13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16511D3-04F7-4311-B4FC-C25E062B1F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459C9B-5486-482E-B284-C59D0C6DC13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16511D3-04F7-4311-B4FC-C25E062B1F5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459C9B-5486-482E-B284-C59D0C6DC13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alphaModFix amt="59000"/>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511D3-04F7-4311-B4FC-C25E062B1F5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59C9B-5486-482E-B284-C59D0C6DC1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省队集训</a:t>
            </a:r>
            <a:r>
              <a:rPr lang="en-US" altLang="zh-CN" dirty="0" smtClean="0"/>
              <a:t>Day4 solution</a:t>
            </a:r>
            <a:endParaRPr lang="zh-CN" altLang="en-US" dirty="0"/>
          </a:p>
        </p:txBody>
      </p:sp>
      <p:sp>
        <p:nvSpPr>
          <p:cNvPr id="3" name="副标题 2"/>
          <p:cNvSpPr>
            <a:spLocks noGrp="1"/>
          </p:cNvSpPr>
          <p:nvPr>
            <p:ph type="subTitle" idx="1"/>
          </p:nvPr>
        </p:nvSpPr>
        <p:spPr/>
        <p:txBody>
          <a:bodyPr>
            <a:normAutofit/>
          </a:bodyPr>
          <a:lstStyle/>
          <a:p>
            <a:pPr algn="r"/>
            <a:r>
              <a:rPr lang="en-US" altLang="zh-CN" sz="3200" dirty="0" smtClean="0"/>
              <a:t>——</a:t>
            </a:r>
            <a:r>
              <a:rPr lang="en-US" altLang="zh-CN" sz="3200" dirty="0" err="1" smtClean="0"/>
              <a:t>wfj</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a:t>
            </a:r>
            <a:endParaRPr lang="en-US" altLang="zh-CN" dirty="0"/>
          </a:p>
        </p:txBody>
      </p:sp>
      <p:sp>
        <p:nvSpPr>
          <p:cNvPr id="3" name="内容占位符 2"/>
          <p:cNvSpPr>
            <a:spLocks noGrp="1"/>
          </p:cNvSpPr>
          <p:nvPr>
            <p:ph idx="1"/>
          </p:nvPr>
        </p:nvSpPr>
        <p:spPr/>
        <p:txBody>
          <a:bodyPr/>
          <a:lstStyle/>
          <a:p>
            <a:r>
              <a:rPr lang="zh-CN" altLang="en-US" dirty="0" smtClean="0"/>
              <a:t>题意：略。</a:t>
            </a:r>
            <a:endParaRPr lang="en-US" altLang="zh-CN" dirty="0" smtClean="0"/>
          </a:p>
          <a:p>
            <a:r>
              <a:rPr lang="zh-CN" altLang="en-US" dirty="0" smtClean="0"/>
              <a:t>来源：</a:t>
            </a:r>
            <a:r>
              <a:rPr lang="zh-CN" altLang="en-US" strike="sngStrike" dirty="0" smtClean="0"/>
              <a:t>各种模板拼起来</a:t>
            </a:r>
            <a:r>
              <a:rPr lang="zh-CN" altLang="en-US" dirty="0" smtClean="0"/>
              <a:t>原创。</a:t>
            </a:r>
            <a:endParaRPr lang="en-US" altLang="zh-CN" dirty="0" smtClean="0"/>
          </a:p>
          <a:p>
            <a:endParaRPr lang="en-US" altLang="zh-CN" dirty="0" smtClean="0"/>
          </a:p>
          <a:p>
            <a:r>
              <a:rPr lang="zh-CN" altLang="en-US" dirty="0" smtClean="0"/>
              <a:t>这道题改了无数回，因为我每次写完都发现非标算的一些</a:t>
            </a:r>
            <a:r>
              <a:rPr lang="zh-CN" altLang="en-US" strike="sngStrike" dirty="0" smtClean="0"/>
              <a:t>代码量较小的</a:t>
            </a:r>
            <a:r>
              <a:rPr lang="zh-CN" altLang="en-US" dirty="0" smtClean="0"/>
              <a:t>做法能过。</a:t>
            </a:r>
            <a:endParaRPr lang="en-US" altLang="zh-CN" dirty="0" smtClean="0"/>
          </a:p>
          <a:p>
            <a:endParaRPr lang="en-US" altLang="zh-CN" dirty="0"/>
          </a:p>
          <a:p>
            <a:r>
              <a:rPr lang="en-US" altLang="zh-CN" dirty="0" smtClean="0"/>
              <a:t>tag</a:t>
            </a:r>
            <a:r>
              <a:rPr lang="zh-CN" altLang="en-US" dirty="0" smtClean="0"/>
              <a:t>：</a:t>
            </a:r>
            <a:r>
              <a:rPr lang="zh-CN" altLang="en-US" dirty="0"/>
              <a:t>动态</a:t>
            </a:r>
            <a:r>
              <a:rPr lang="en-US" altLang="zh-CN" dirty="0" err="1" smtClean="0"/>
              <a:t>dp</a:t>
            </a:r>
            <a:r>
              <a:rPr lang="zh-CN" altLang="en-US" dirty="0" smtClean="0"/>
              <a:t>，虚树，链分治，</a:t>
            </a:r>
            <a:r>
              <a:rPr lang="en-US" altLang="zh-CN" dirty="0" err="1" smtClean="0"/>
              <a:t>lct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subtask1</a:t>
            </a:r>
            <a:endParaRPr lang="zh-CN" altLang="en-US" dirty="0"/>
          </a:p>
        </p:txBody>
      </p:sp>
      <p:sp>
        <p:nvSpPr>
          <p:cNvPr id="3" name="内容占位符 2"/>
          <p:cNvSpPr>
            <a:spLocks noGrp="1"/>
          </p:cNvSpPr>
          <p:nvPr>
            <p:ph idx="1"/>
          </p:nvPr>
        </p:nvSpPr>
        <p:spPr/>
        <p:txBody>
          <a:bodyPr/>
          <a:lstStyle/>
          <a:p>
            <a:r>
              <a:rPr lang="zh-CN" altLang="en-US" dirty="0" smtClean="0"/>
              <a:t>写两个</a:t>
            </a:r>
            <a:r>
              <a:rPr lang="en-US" altLang="zh-CN" dirty="0" err="1" smtClean="0"/>
              <a:t>dp</a:t>
            </a:r>
            <a:r>
              <a:rPr lang="zh-CN" altLang="en-US" dirty="0" smtClean="0"/>
              <a:t>就行了，复杂度</a:t>
            </a:r>
            <a:r>
              <a:rPr lang="en-US" altLang="zh-CN" dirty="0" smtClean="0"/>
              <a:t>O(n^2)</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subtask2</a:t>
            </a:r>
            <a:endParaRPr lang="zh-CN" altLang="en-US" dirty="0"/>
          </a:p>
        </p:txBody>
      </p:sp>
      <p:sp>
        <p:nvSpPr>
          <p:cNvPr id="3" name="内容占位符 2"/>
          <p:cNvSpPr>
            <a:spLocks noGrp="1"/>
          </p:cNvSpPr>
          <p:nvPr>
            <p:ph idx="1"/>
          </p:nvPr>
        </p:nvSpPr>
        <p:spPr/>
        <p:txBody>
          <a:bodyPr/>
          <a:lstStyle/>
          <a:p>
            <a:r>
              <a:rPr lang="zh-CN" altLang="en-US" dirty="0" smtClean="0"/>
              <a:t>对于链的情况，我们可以使用线段树来维护。</a:t>
            </a:r>
            <a:endParaRPr lang="en-US" altLang="zh-CN" dirty="0" smtClean="0"/>
          </a:p>
          <a:p>
            <a:r>
              <a:rPr lang="zh-CN" altLang="en-US" dirty="0" smtClean="0"/>
              <a:t>第一问转化为求一个集合的最大连续子段和。</a:t>
            </a:r>
            <a:endParaRPr lang="en-US" altLang="zh-CN" dirty="0" smtClean="0"/>
          </a:p>
          <a:p>
            <a:r>
              <a:rPr lang="zh-CN" altLang="en-US" dirty="0"/>
              <a:t>第二</a:t>
            </a:r>
            <a:r>
              <a:rPr lang="zh-CN" altLang="en-US" dirty="0" smtClean="0"/>
              <a:t>问转化为求一个集合的最大连通连续子段和。</a:t>
            </a:r>
            <a:endParaRPr lang="en-US" altLang="zh-CN" dirty="0" smtClean="0"/>
          </a:p>
          <a:p>
            <a:r>
              <a:rPr lang="zh-CN" altLang="en-US" dirty="0" smtClean="0"/>
              <a:t>注意链不是</a:t>
            </a:r>
            <a:r>
              <a:rPr lang="en-US" altLang="zh-CN" dirty="0" smtClean="0"/>
              <a:t>1~n</a:t>
            </a:r>
            <a:r>
              <a:rPr lang="zh-CN" altLang="en-US" dirty="0" smtClean="0"/>
              <a:t>的，复杂度</a:t>
            </a:r>
            <a:r>
              <a:rPr lang="en-US" altLang="zh-CN" dirty="0" smtClean="0"/>
              <a:t>O(</a:t>
            </a:r>
            <a:r>
              <a:rPr lang="en-US" altLang="zh-CN" dirty="0" err="1" smtClean="0"/>
              <a:t>nlogn</a:t>
            </a:r>
            <a:r>
              <a:rPr lang="en-US" altLang="zh-CN" dirty="0" smtClean="0"/>
              <a: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subtask3</a:t>
            </a:r>
            <a:endParaRPr lang="zh-CN" altLang="en-US" dirty="0"/>
          </a:p>
        </p:txBody>
      </p:sp>
      <p:sp>
        <p:nvSpPr>
          <p:cNvPr id="3" name="内容占位符 2"/>
          <p:cNvSpPr>
            <a:spLocks noGrp="1"/>
          </p:cNvSpPr>
          <p:nvPr>
            <p:ph idx="1"/>
          </p:nvPr>
        </p:nvSpPr>
        <p:spPr/>
        <p:txBody>
          <a:bodyPr/>
          <a:lstStyle/>
          <a:p>
            <a:r>
              <a:rPr lang="zh-CN" altLang="en-US" dirty="0" smtClean="0"/>
              <a:t>只涉及修改点权，且询问只有直径，那么我们可以考虑使用点分治或边分治。</a:t>
            </a:r>
            <a:endParaRPr lang="en-US" altLang="zh-CN" dirty="0" smtClean="0"/>
          </a:p>
          <a:p>
            <a:r>
              <a:rPr lang="zh-CN" altLang="en-US" dirty="0" smtClean="0"/>
              <a:t>我们给分治每一层的树用</a:t>
            </a:r>
            <a:r>
              <a:rPr lang="en-US" altLang="zh-CN" dirty="0" err="1" smtClean="0"/>
              <a:t>dfs</a:t>
            </a:r>
            <a:r>
              <a:rPr lang="zh-CN" altLang="en-US" dirty="0" smtClean="0"/>
              <a:t>序标号。我们可以发现，每次单点修改转化到每一层上就是子树修改。</a:t>
            </a:r>
            <a:endParaRPr lang="en-US" altLang="zh-CN" dirty="0" smtClean="0"/>
          </a:p>
          <a:p>
            <a:r>
              <a:rPr lang="zh-CN" altLang="en-US" dirty="0" smtClean="0"/>
              <a:t>如果是点分治那么查询的时候要开一个堆来维护重心的每个儿子的最长链。</a:t>
            </a:r>
            <a:endParaRPr lang="en-US" altLang="zh-CN" dirty="0" smtClean="0"/>
          </a:p>
          <a:p>
            <a:r>
              <a:rPr lang="zh-CN" altLang="en-US" dirty="0" smtClean="0"/>
              <a:t>如果是边分治注意会被菊花树卡，要把树重构成二叉树。</a:t>
            </a:r>
            <a:endParaRPr lang="en-US" altLang="zh-CN" dirty="0" smtClean="0"/>
          </a:p>
          <a:p>
            <a:r>
              <a:rPr lang="zh-CN" altLang="en-US" dirty="0"/>
              <a:t>复杂</a:t>
            </a:r>
            <a:r>
              <a:rPr lang="zh-CN" altLang="en-US" dirty="0" smtClean="0"/>
              <a:t>度</a:t>
            </a:r>
            <a:r>
              <a:rPr lang="en-US" altLang="zh-CN" dirty="0" smtClean="0"/>
              <a:t>O(nlog^2n)</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subtask4</a:t>
            </a:r>
            <a:endParaRPr lang="zh-CN" altLang="en-US" dirty="0"/>
          </a:p>
        </p:txBody>
      </p:sp>
      <p:sp>
        <p:nvSpPr>
          <p:cNvPr id="3" name="内容占位符 2"/>
          <p:cNvSpPr>
            <a:spLocks noGrp="1"/>
          </p:cNvSpPr>
          <p:nvPr>
            <p:ph idx="1"/>
          </p:nvPr>
        </p:nvSpPr>
        <p:spPr/>
        <p:txBody>
          <a:bodyPr/>
          <a:lstStyle/>
          <a:p>
            <a:r>
              <a:rPr lang="zh-CN" altLang="en-US" dirty="0" smtClean="0"/>
              <a:t>因为</a:t>
            </a:r>
            <a:r>
              <a:rPr lang="en-US" altLang="zh-CN" dirty="0" smtClean="0"/>
              <a:t>k&lt;=2</a:t>
            </a:r>
            <a:r>
              <a:rPr lang="zh-CN" altLang="en-US" dirty="0" smtClean="0"/>
              <a:t>，所以我们可以直接开两棵树出来。</a:t>
            </a:r>
            <a:endParaRPr lang="en-US" altLang="zh-CN" dirty="0" smtClean="0"/>
          </a:p>
          <a:p>
            <a:r>
              <a:rPr lang="zh-CN" altLang="en-US" dirty="0" smtClean="0"/>
              <a:t>我们使用链分治来解决这个问题。</a:t>
            </a:r>
            <a:endParaRPr lang="en-US" altLang="zh-CN" dirty="0" smtClean="0"/>
          </a:p>
          <a:p>
            <a:r>
              <a:rPr lang="zh-CN" altLang="en-US" dirty="0" smtClean="0"/>
              <a:t>首先我们对整棵树树链剖分，然后我们把重儿子和轻儿子分开来算贡献。</a:t>
            </a:r>
            <a:endParaRPr lang="en-US" altLang="zh-CN" dirty="0" smtClean="0"/>
          </a:p>
          <a:p>
            <a:r>
              <a:rPr lang="zh-CN" altLang="en-US" dirty="0" smtClean="0"/>
              <a:t>对于轻儿子，我们直接把它的最长链丢到一个堆里，把</a:t>
            </a:r>
            <a:r>
              <a:rPr lang="en-US" altLang="zh-CN" dirty="0" smtClean="0"/>
              <a:t>&gt;0</a:t>
            </a:r>
            <a:r>
              <a:rPr lang="zh-CN" altLang="en-US" dirty="0" smtClean="0"/>
              <a:t>的连通块加进来即可。</a:t>
            </a:r>
            <a:endParaRPr lang="en-US" altLang="zh-CN" dirty="0" smtClean="0"/>
          </a:p>
          <a:p>
            <a:r>
              <a:rPr lang="zh-CN" altLang="en-US" dirty="0" smtClean="0"/>
              <a:t>对于重儿子，我们使用线段树来维护最大连续子段和，分情况转移就行了。</a:t>
            </a:r>
            <a:endParaRPr lang="en-US" altLang="zh-CN" dirty="0" smtClean="0"/>
          </a:p>
          <a:p>
            <a:r>
              <a:rPr lang="zh-CN" altLang="en-US" dirty="0"/>
              <a:t>复杂</a:t>
            </a:r>
            <a:r>
              <a:rPr lang="zh-CN" altLang="en-US" dirty="0" smtClean="0"/>
              <a:t>度</a:t>
            </a:r>
            <a:r>
              <a:rPr lang="en-US" altLang="zh-CN" dirty="0" smtClean="0"/>
              <a:t>O(nlog^2n)</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subtask5</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subtask4</a:t>
            </a:r>
            <a:r>
              <a:rPr lang="zh-CN" altLang="en-US" dirty="0" smtClean="0"/>
              <a:t>的基础上离线建虚树。</a:t>
            </a:r>
            <a:endParaRPr lang="en-US" altLang="zh-CN" dirty="0" smtClean="0"/>
          </a:p>
          <a:p>
            <a:r>
              <a:rPr lang="zh-CN" altLang="en-US" dirty="0" smtClean="0"/>
              <a:t>注意建虚树以后，不连通的点会连通。为了避免这种情况，我们在把点</a:t>
            </a:r>
            <a:r>
              <a:rPr lang="en-US" altLang="zh-CN" dirty="0" smtClean="0"/>
              <a:t>x</a:t>
            </a:r>
            <a:r>
              <a:rPr lang="zh-CN" altLang="en-US" dirty="0" smtClean="0"/>
              <a:t>加入集合</a:t>
            </a:r>
            <a:r>
              <a:rPr lang="en-US" altLang="zh-CN" dirty="0" smtClean="0"/>
              <a:t>y</a:t>
            </a:r>
            <a:r>
              <a:rPr lang="zh-CN" altLang="en-US" dirty="0" smtClean="0"/>
              <a:t>时，把</a:t>
            </a:r>
            <a:r>
              <a:rPr lang="en-US" altLang="zh-CN" dirty="0" smtClean="0"/>
              <a:t>x</a:t>
            </a:r>
            <a:r>
              <a:rPr lang="zh-CN" altLang="en-US" dirty="0" smtClean="0"/>
              <a:t>的父亲也加入集合</a:t>
            </a:r>
            <a:r>
              <a:rPr lang="en-US" altLang="zh-CN" dirty="0" smtClean="0"/>
              <a:t>y</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subtask6</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我们现在要在线构虚树了。</a:t>
            </a:r>
            <a:endParaRPr lang="en-US" altLang="zh-CN" dirty="0" smtClean="0"/>
          </a:p>
          <a:p>
            <a:r>
              <a:rPr lang="zh-CN" altLang="en-US" dirty="0" smtClean="0"/>
              <a:t>同时我们发现，树的形态会改变，所以我们把树链剖分换成</a:t>
            </a:r>
            <a:r>
              <a:rPr lang="en-US" altLang="zh-CN" dirty="0" err="1" smtClean="0"/>
              <a:t>lct</a:t>
            </a:r>
            <a:r>
              <a:rPr lang="zh-CN" altLang="en-US" dirty="0" smtClean="0"/>
              <a:t>。</a:t>
            </a:r>
            <a:endParaRPr lang="en-US" altLang="zh-CN" dirty="0" smtClean="0"/>
          </a:p>
          <a:p>
            <a:r>
              <a:rPr lang="zh-CN" altLang="en-US" dirty="0" smtClean="0"/>
              <a:t>首先对于每个集合，用</a:t>
            </a:r>
            <a:r>
              <a:rPr lang="en-US" altLang="zh-CN" dirty="0" smtClean="0"/>
              <a:t>set</a:t>
            </a:r>
            <a:r>
              <a:rPr lang="zh-CN" altLang="en-US" dirty="0" smtClean="0"/>
              <a:t>维护</a:t>
            </a:r>
            <a:r>
              <a:rPr lang="en-US" altLang="zh-CN" dirty="0" err="1" smtClean="0"/>
              <a:t>dfs</a:t>
            </a:r>
            <a:r>
              <a:rPr lang="zh-CN" altLang="en-US" dirty="0" smtClean="0"/>
              <a:t>序。</a:t>
            </a:r>
            <a:endParaRPr lang="en-US" altLang="zh-CN" dirty="0" smtClean="0"/>
          </a:p>
          <a:p>
            <a:r>
              <a:rPr lang="zh-CN" altLang="en-US" dirty="0" smtClean="0"/>
              <a:t>我们加入</a:t>
            </a:r>
            <a:r>
              <a:rPr lang="en-US" altLang="zh-CN" dirty="0" smtClean="0"/>
              <a:t>x</a:t>
            </a:r>
            <a:r>
              <a:rPr lang="zh-CN" altLang="en-US" dirty="0" smtClean="0"/>
              <a:t>点时，找到它</a:t>
            </a:r>
            <a:r>
              <a:rPr lang="en-US" altLang="zh-CN" dirty="0" err="1" smtClean="0"/>
              <a:t>dfs</a:t>
            </a:r>
            <a:r>
              <a:rPr lang="zh-CN" altLang="en-US" dirty="0" smtClean="0"/>
              <a:t>序上的前驱，设为</a:t>
            </a:r>
            <a:r>
              <a:rPr lang="en-US" altLang="zh-CN" dirty="0" smtClean="0"/>
              <a:t>u</a:t>
            </a:r>
            <a:r>
              <a:rPr lang="zh-CN" altLang="en-US" dirty="0" smtClean="0"/>
              <a:t>，如果没有就不管。</a:t>
            </a:r>
            <a:endParaRPr lang="en-US" altLang="zh-CN" dirty="0" smtClean="0"/>
          </a:p>
          <a:p>
            <a:r>
              <a:rPr lang="zh-CN" altLang="en-US" dirty="0" smtClean="0"/>
              <a:t>找到以后，我们求出这两个点的</a:t>
            </a:r>
            <a:r>
              <a:rPr lang="en-US" altLang="zh-CN" dirty="0" err="1" smtClean="0"/>
              <a:t>lca</a:t>
            </a:r>
            <a:r>
              <a:rPr lang="zh-CN" altLang="en-US" dirty="0" smtClean="0"/>
              <a:t>。如果</a:t>
            </a:r>
            <a:r>
              <a:rPr lang="en-US" altLang="zh-CN" dirty="0" err="1" smtClean="0"/>
              <a:t>lca</a:t>
            </a:r>
            <a:r>
              <a:rPr lang="zh-CN" altLang="en-US" dirty="0" smtClean="0"/>
              <a:t>在树上，那么直接把</a:t>
            </a:r>
            <a:r>
              <a:rPr lang="en-US" altLang="zh-CN" dirty="0" smtClean="0"/>
              <a:t>x</a:t>
            </a:r>
            <a:r>
              <a:rPr lang="zh-CN" altLang="en-US" dirty="0" smtClean="0"/>
              <a:t>连向</a:t>
            </a:r>
            <a:r>
              <a:rPr lang="en-US" altLang="zh-CN" dirty="0" err="1" smtClean="0"/>
              <a:t>lca</a:t>
            </a:r>
            <a:r>
              <a:rPr lang="zh-CN" altLang="en-US" dirty="0" smtClean="0"/>
              <a:t>就行。</a:t>
            </a:r>
            <a:endParaRPr lang="en-US" altLang="zh-CN" dirty="0" smtClean="0"/>
          </a:p>
          <a:p>
            <a:r>
              <a:rPr lang="zh-CN" altLang="en-US" dirty="0" smtClean="0"/>
              <a:t>否则我们要在树上二分出</a:t>
            </a:r>
            <a:r>
              <a:rPr lang="en-US" altLang="zh-CN" dirty="0" smtClean="0"/>
              <a:t>u</a:t>
            </a:r>
            <a:r>
              <a:rPr lang="zh-CN" altLang="en-US" dirty="0" smtClean="0"/>
              <a:t>的祖先中深度大于</a:t>
            </a:r>
            <a:r>
              <a:rPr lang="en-US" altLang="zh-CN" dirty="0" err="1" smtClean="0"/>
              <a:t>lca</a:t>
            </a:r>
            <a:r>
              <a:rPr lang="zh-CN" altLang="en-US" dirty="0" smtClean="0"/>
              <a:t>的最小深度祖先</a:t>
            </a:r>
            <a:r>
              <a:rPr lang="en-US" altLang="zh-CN" dirty="0" smtClean="0"/>
              <a:t>g</a:t>
            </a:r>
            <a:r>
              <a:rPr lang="zh-CN" altLang="en-US" dirty="0" smtClean="0"/>
              <a:t>。这个我们可以在</a:t>
            </a:r>
            <a:r>
              <a:rPr lang="en-US" altLang="zh-CN" dirty="0" smtClean="0"/>
              <a:t>splay</a:t>
            </a:r>
            <a:r>
              <a:rPr lang="zh-CN" altLang="en-US" dirty="0" smtClean="0"/>
              <a:t>上二分得到。</a:t>
            </a:r>
            <a:endParaRPr lang="en-US" altLang="zh-CN" dirty="0" smtClean="0"/>
          </a:p>
          <a:p>
            <a:r>
              <a:rPr lang="zh-CN" altLang="en-US" dirty="0" smtClean="0"/>
              <a:t>找到</a:t>
            </a:r>
            <a:r>
              <a:rPr lang="en-US" altLang="zh-CN" dirty="0" smtClean="0"/>
              <a:t>g</a:t>
            </a:r>
            <a:r>
              <a:rPr lang="zh-CN" altLang="en-US" dirty="0" smtClean="0"/>
              <a:t>和</a:t>
            </a:r>
            <a:r>
              <a:rPr lang="en-US" altLang="zh-CN" dirty="0" smtClean="0"/>
              <a:t>g</a:t>
            </a:r>
            <a:r>
              <a:rPr lang="zh-CN" altLang="en-US" dirty="0" smtClean="0"/>
              <a:t>的父亲</a:t>
            </a:r>
            <a:r>
              <a:rPr lang="en-US" altLang="zh-CN" dirty="0" smtClean="0"/>
              <a:t>f</a:t>
            </a:r>
            <a:r>
              <a:rPr lang="zh-CN" altLang="en-US" dirty="0" smtClean="0"/>
              <a:t>以后，断开</a:t>
            </a:r>
            <a:r>
              <a:rPr lang="en-US" altLang="zh-CN" dirty="0" smtClean="0"/>
              <a:t>f</a:t>
            </a:r>
            <a:r>
              <a:rPr lang="zh-CN" altLang="en-US" dirty="0" smtClean="0"/>
              <a:t>和</a:t>
            </a:r>
            <a:r>
              <a:rPr lang="en-US" altLang="zh-CN" dirty="0" smtClean="0"/>
              <a:t>g</a:t>
            </a:r>
            <a:r>
              <a:rPr lang="zh-CN" altLang="en-US" dirty="0" smtClean="0"/>
              <a:t>，连接</a:t>
            </a:r>
            <a:r>
              <a:rPr lang="en-US" altLang="zh-CN" dirty="0" err="1" smtClean="0"/>
              <a:t>lca</a:t>
            </a:r>
            <a:r>
              <a:rPr lang="zh-CN" altLang="en-US" dirty="0" smtClean="0"/>
              <a:t>和</a:t>
            </a:r>
            <a:r>
              <a:rPr lang="en-US" altLang="zh-CN" dirty="0" err="1" smtClean="0"/>
              <a:t>g,f</a:t>
            </a:r>
            <a:r>
              <a:rPr lang="zh-CN" altLang="en-US" dirty="0" smtClean="0"/>
              <a:t>，并连接</a:t>
            </a:r>
            <a:r>
              <a:rPr lang="en-US" altLang="zh-CN" dirty="0" smtClean="0"/>
              <a:t>u</a:t>
            </a:r>
            <a:r>
              <a:rPr lang="zh-CN" altLang="en-US" dirty="0" smtClean="0"/>
              <a:t>和</a:t>
            </a:r>
            <a:r>
              <a:rPr lang="en-US" altLang="zh-CN" dirty="0" err="1" smtClean="0"/>
              <a:t>lca</a:t>
            </a:r>
            <a:r>
              <a:rPr lang="zh-CN" altLang="en-US" dirty="0" smtClean="0"/>
              <a:t>。</a:t>
            </a:r>
            <a:endParaRPr lang="en-US" altLang="zh-CN" dirty="0" smtClean="0"/>
          </a:p>
          <a:p>
            <a:r>
              <a:rPr lang="zh-CN" altLang="en-US" dirty="0" smtClean="0"/>
              <a:t>找</a:t>
            </a:r>
            <a:r>
              <a:rPr lang="en-US" altLang="zh-CN" dirty="0" smtClean="0"/>
              <a:t>x</a:t>
            </a:r>
            <a:r>
              <a:rPr lang="zh-CN" altLang="en-US" dirty="0" smtClean="0"/>
              <a:t>的后继同理。</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68927"/>
            <a:ext cx="10515600" cy="5408036"/>
          </a:xfrm>
        </p:spPr>
        <p:txBody>
          <a:bodyPr/>
          <a:lstStyle/>
          <a:p>
            <a:r>
              <a:rPr lang="zh-CN" altLang="en-US" dirty="0" smtClean="0"/>
              <a:t>然后我们考虑怎么用</a:t>
            </a:r>
            <a:r>
              <a:rPr lang="en-US" altLang="zh-CN" dirty="0" err="1" smtClean="0"/>
              <a:t>lct</a:t>
            </a:r>
            <a:r>
              <a:rPr lang="zh-CN" altLang="en-US" dirty="0" smtClean="0"/>
              <a:t>来实现树链剖分的操作。</a:t>
            </a:r>
            <a:endParaRPr lang="en-US" altLang="zh-CN" dirty="0" smtClean="0"/>
          </a:p>
          <a:p>
            <a:r>
              <a:rPr lang="zh-CN" altLang="en-US" dirty="0" smtClean="0"/>
              <a:t>虚儿子就对应着树链剖分的轻儿子，实儿子就对应着树链剖分的重儿子。</a:t>
            </a:r>
            <a:endParaRPr lang="en-US" altLang="zh-CN" dirty="0" smtClean="0"/>
          </a:p>
          <a:p>
            <a:r>
              <a:rPr lang="zh-CN" altLang="en-US" dirty="0" smtClean="0"/>
              <a:t>虚实边转化时，我们把新的实儿子的贡献减去，新的虚儿子的贡献加上即可。</a:t>
            </a:r>
            <a:endParaRPr lang="en-US" altLang="zh-CN" dirty="0" smtClean="0"/>
          </a:p>
          <a:p>
            <a:r>
              <a:rPr lang="zh-CN" altLang="en-US" dirty="0" smtClean="0"/>
              <a:t>维护实儿子贡献与线段树类似，只是换成了</a:t>
            </a:r>
            <a:r>
              <a:rPr lang="en-US" altLang="zh-CN" dirty="0" smtClean="0"/>
              <a:t>splay</a:t>
            </a:r>
            <a:r>
              <a:rPr lang="zh-CN" altLang="en-US" dirty="0" smtClean="0"/>
              <a:t>而已。</a:t>
            </a:r>
            <a:endParaRPr lang="en-US" altLang="zh-CN" dirty="0" smtClean="0"/>
          </a:p>
          <a:p>
            <a:r>
              <a:rPr lang="zh-CN" altLang="en-US" dirty="0" smtClean="0"/>
              <a:t>这里有一个</a:t>
            </a:r>
            <a:r>
              <a:rPr lang="en-US" altLang="zh-CN" dirty="0" smtClean="0"/>
              <a:t>trick</a:t>
            </a:r>
            <a:r>
              <a:rPr lang="zh-CN" altLang="en-US" dirty="0" smtClean="0"/>
              <a:t>：这道题中的</a:t>
            </a:r>
            <a:r>
              <a:rPr lang="en-US" altLang="zh-CN" dirty="0" err="1" smtClean="0"/>
              <a:t>lct</a:t>
            </a:r>
            <a:r>
              <a:rPr lang="zh-CN" altLang="en-US" dirty="0" smtClean="0"/>
              <a:t>不需要用</a:t>
            </a:r>
            <a:r>
              <a:rPr lang="zh-CN" altLang="en-US" dirty="0"/>
              <a:t>换</a:t>
            </a:r>
            <a:r>
              <a:rPr lang="zh-CN" altLang="en-US" dirty="0" smtClean="0"/>
              <a:t>根操作，可以节省常数并减少代码量</a:t>
            </a:r>
            <a:r>
              <a:rPr lang="zh-CN" altLang="en-US" strike="sngStrike" dirty="0" smtClean="0"/>
              <a:t>然而还是有</a:t>
            </a:r>
            <a:r>
              <a:rPr lang="en-US" altLang="zh-CN" strike="sngStrike" dirty="0" smtClean="0"/>
              <a:t>7.7kb</a:t>
            </a:r>
            <a:r>
              <a:rPr lang="zh-CN" altLang="en-US" dirty="0" smtClean="0"/>
              <a:t>。</a:t>
            </a:r>
            <a:endParaRPr lang="en-US" altLang="zh-CN" dirty="0" smtClean="0"/>
          </a:p>
          <a:p>
            <a:r>
              <a:rPr lang="zh-CN" altLang="en-US" dirty="0" smtClean="0"/>
              <a:t>总复杂度</a:t>
            </a:r>
            <a:r>
              <a:rPr lang="en-US" altLang="zh-CN" dirty="0" smtClean="0"/>
              <a:t>O(nlog^2n)</a:t>
            </a:r>
            <a:r>
              <a:rPr lang="zh-CN" altLang="en-US" dirty="0" smtClean="0"/>
              <a:t>，有没有人通过这道题呢？</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结语</a:t>
            </a:r>
            <a:endParaRPr lang="zh-CN" altLang="en-US" dirty="0"/>
          </a:p>
        </p:txBody>
      </p:sp>
      <p:sp>
        <p:nvSpPr>
          <p:cNvPr id="3" name="内容占位符 2"/>
          <p:cNvSpPr>
            <a:spLocks noGrp="1"/>
          </p:cNvSpPr>
          <p:nvPr>
            <p:ph idx="1"/>
          </p:nvPr>
        </p:nvSpPr>
        <p:spPr/>
        <p:txBody>
          <a:bodyPr/>
          <a:lstStyle/>
          <a:p>
            <a:r>
              <a:rPr lang="zh-CN" altLang="en-US" dirty="0" smtClean="0"/>
              <a:t>祝大家在</a:t>
            </a:r>
            <a:r>
              <a:rPr lang="en-US" altLang="zh-CN" dirty="0" smtClean="0"/>
              <a:t>NOI</a:t>
            </a:r>
            <a:r>
              <a:rPr lang="zh-CN" altLang="en-US" dirty="0" smtClean="0"/>
              <a:t>中不要看错题，不要写挂。</a:t>
            </a:r>
            <a:endParaRPr lang="en-US" altLang="zh-CN" dirty="0" smtClean="0"/>
          </a:p>
          <a:p>
            <a:r>
              <a:rPr lang="zh-CN" altLang="en-US" dirty="0" smtClean="0"/>
              <a:t>祝大家都能在</a:t>
            </a:r>
            <a:r>
              <a:rPr lang="en-US" altLang="zh-CN" dirty="0" smtClean="0"/>
              <a:t>NOI</a:t>
            </a:r>
            <a:r>
              <a:rPr lang="zh-CN" altLang="en-US" dirty="0"/>
              <a:t>中</a:t>
            </a:r>
            <a:r>
              <a:rPr lang="zh-CN" altLang="en-US" dirty="0" smtClean="0"/>
              <a:t>取得一个好成绩。</a:t>
            </a:r>
            <a:endParaRPr lang="en-US" altLang="zh-CN" dirty="0" smtClean="0"/>
          </a:p>
          <a:p>
            <a:r>
              <a:rPr lang="zh-CN" altLang="en-US" dirty="0" smtClean="0"/>
              <a:t>祝省队爷们都能进集训队。</a:t>
            </a:r>
            <a:endParaRPr lang="en-US" altLang="zh-CN" dirty="0" smtClean="0"/>
          </a:p>
          <a:p>
            <a:r>
              <a:rPr lang="zh-CN" altLang="en-US" smtClean="0"/>
              <a:t>感谢各位的聆听。</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一些瞎扯</a:t>
            </a:r>
            <a:endParaRPr lang="zh-CN" altLang="en-US" dirty="0"/>
          </a:p>
        </p:txBody>
      </p:sp>
      <p:sp>
        <p:nvSpPr>
          <p:cNvPr id="3" name="内容占位符 2"/>
          <p:cNvSpPr>
            <a:spLocks noGrp="1"/>
          </p:cNvSpPr>
          <p:nvPr>
            <p:ph idx="1"/>
          </p:nvPr>
        </p:nvSpPr>
        <p:spPr/>
        <p:txBody>
          <a:bodyPr/>
          <a:lstStyle/>
          <a:p>
            <a:r>
              <a:rPr lang="zh-CN" altLang="en-US" dirty="0" smtClean="0"/>
              <a:t>出题人是一个</a:t>
            </a:r>
            <a:r>
              <a:rPr lang="en-US" altLang="zh-CN" strike="sngStrike" dirty="0" smtClean="0"/>
              <a:t>day2</a:t>
            </a:r>
            <a:r>
              <a:rPr lang="zh-CN" altLang="en-US" strike="sngStrike" dirty="0" smtClean="0"/>
              <a:t>梦游</a:t>
            </a:r>
            <a:r>
              <a:rPr lang="zh-CN" altLang="en-US" dirty="0" smtClean="0"/>
              <a:t>省选爆炸没有资格参加</a:t>
            </a:r>
            <a:r>
              <a:rPr lang="en-US" altLang="zh-CN" dirty="0" smtClean="0"/>
              <a:t>NOI</a:t>
            </a:r>
            <a:r>
              <a:rPr lang="zh-CN" altLang="en-US" dirty="0" smtClean="0"/>
              <a:t>的退役狗。</a:t>
            </a:r>
            <a:endParaRPr lang="en-US" altLang="zh-CN" dirty="0" smtClean="0"/>
          </a:p>
          <a:p>
            <a:r>
              <a:rPr lang="zh-CN" altLang="en-US" strike="sngStrike" dirty="0"/>
              <a:t>出题</a:t>
            </a:r>
            <a:r>
              <a:rPr lang="zh-CN" altLang="en-US" strike="sngStrike" dirty="0" smtClean="0"/>
              <a:t>人是一个没有妹子的单身狗。</a:t>
            </a:r>
            <a:endParaRPr lang="en-US" altLang="zh-CN" strike="sngStrike" dirty="0" smtClean="0"/>
          </a:p>
          <a:p>
            <a:r>
              <a:rPr lang="zh-CN" altLang="en-US" dirty="0" smtClean="0"/>
              <a:t>题面</a:t>
            </a:r>
            <a:r>
              <a:rPr lang="zh-CN" altLang="en-US" strike="sngStrike" dirty="0" smtClean="0"/>
              <a:t>逻辑非常混乱</a:t>
            </a:r>
            <a:r>
              <a:rPr lang="zh-CN" altLang="en-US" dirty="0" smtClean="0"/>
              <a:t>非常优美，可惜主人公没来。</a:t>
            </a:r>
            <a:endParaRPr lang="en-US" altLang="zh-CN" dirty="0" smtClean="0"/>
          </a:p>
          <a:p>
            <a:r>
              <a:rPr lang="zh-CN" altLang="en-US" dirty="0"/>
              <a:t>出题人很菜，还望大家多多教育</a:t>
            </a:r>
            <a:r>
              <a:rPr lang="zh-CN" altLang="en-US" dirty="0" smtClean="0"/>
              <a:t>。</a:t>
            </a:r>
            <a:endParaRPr lang="en-US" altLang="zh-CN" dirty="0"/>
          </a:p>
          <a:p>
            <a:r>
              <a:rPr lang="zh-CN" altLang="en-US" dirty="0" smtClean="0"/>
              <a:t>出题人非常</a:t>
            </a:r>
            <a:r>
              <a:rPr lang="zh-CN" altLang="en-US" strike="sngStrike" dirty="0" smtClean="0"/>
              <a:t>毒瘤</a:t>
            </a:r>
            <a:r>
              <a:rPr lang="zh-CN" altLang="en-US" dirty="0" smtClean="0"/>
              <a:t>良心。</a:t>
            </a:r>
            <a:endParaRPr lang="en-US" altLang="zh-CN" dirty="0" smtClean="0"/>
          </a:p>
          <a:p>
            <a:r>
              <a:rPr lang="zh-CN" altLang="en-US" dirty="0" smtClean="0"/>
              <a:t>谢绝一切与题目无关或与题面有关的提问。</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Game</a:t>
            </a:r>
            <a:endParaRPr lang="en-US" altLang="zh-CN" dirty="0"/>
          </a:p>
        </p:txBody>
      </p:sp>
      <p:sp>
        <p:nvSpPr>
          <p:cNvPr id="3" name="内容占位符 2"/>
          <p:cNvSpPr>
            <a:spLocks noGrp="1"/>
          </p:cNvSpPr>
          <p:nvPr>
            <p:ph idx="1"/>
          </p:nvPr>
        </p:nvSpPr>
        <p:spPr/>
        <p:txBody>
          <a:bodyPr>
            <a:normAutofit fontScale="92500"/>
          </a:bodyPr>
          <a:lstStyle/>
          <a:p>
            <a:r>
              <a:rPr lang="zh-CN" altLang="en-US" dirty="0" smtClean="0"/>
              <a:t>题意：</a:t>
            </a:r>
            <a:r>
              <a:rPr lang="en-US" altLang="zh-CN" dirty="0" smtClean="0"/>
              <a:t>HNOI2018 day2t3</a:t>
            </a:r>
            <a:r>
              <a:rPr lang="zh-CN" altLang="en-US" dirty="0" smtClean="0"/>
              <a:t>，把每个城市的两条子边中选一条改成任选</a:t>
            </a:r>
            <a:r>
              <a:rPr lang="en-US" altLang="zh-CN" dirty="0" smtClean="0"/>
              <a:t>n-1</a:t>
            </a:r>
            <a:r>
              <a:rPr lang="zh-CN" altLang="en-US" dirty="0" smtClean="0"/>
              <a:t>条边。</a:t>
            </a:r>
            <a:endParaRPr lang="en-US" altLang="zh-CN" dirty="0" smtClean="0"/>
          </a:p>
          <a:p>
            <a:endParaRPr lang="en-US" altLang="zh-CN" dirty="0" smtClean="0"/>
          </a:p>
          <a:p>
            <a:r>
              <a:rPr lang="zh-CN" altLang="en-US" dirty="0" smtClean="0"/>
              <a:t>签到题。不过为什么出这道题呢？</a:t>
            </a:r>
            <a:endParaRPr lang="en-US" altLang="zh-CN" dirty="0" smtClean="0"/>
          </a:p>
          <a:p>
            <a:r>
              <a:rPr lang="zh-CN" altLang="en-US" dirty="0" smtClean="0"/>
              <a:t>因为这是我两个月前在考场上看到的题意。</a:t>
            </a:r>
            <a:endParaRPr lang="en-US" altLang="zh-CN" dirty="0" smtClean="0"/>
          </a:p>
          <a:p>
            <a:r>
              <a:rPr lang="zh-CN" altLang="en-US" strike="sngStrike" dirty="0" smtClean="0"/>
              <a:t>当然我就算没看</a:t>
            </a:r>
            <a:r>
              <a:rPr lang="zh-CN" altLang="en-US" strike="sngStrike" dirty="0"/>
              <a:t>错</a:t>
            </a:r>
            <a:r>
              <a:rPr lang="zh-CN" altLang="en-US" strike="sngStrike" dirty="0" smtClean="0"/>
              <a:t>题也进不了队，因为</a:t>
            </a:r>
            <a:r>
              <a:rPr lang="en-US" altLang="zh-CN" strike="sngStrike" dirty="0" smtClean="0"/>
              <a:t>T1</a:t>
            </a:r>
            <a:r>
              <a:rPr lang="zh-CN" altLang="en-US" strike="sngStrike" dirty="0" smtClean="0"/>
              <a:t>也写挂了。</a:t>
            </a:r>
            <a:endParaRPr lang="en-US" altLang="zh-CN" strike="sngStrike" dirty="0" smtClean="0"/>
          </a:p>
          <a:p>
            <a:r>
              <a:rPr lang="zh-CN" altLang="en-US" dirty="0" smtClean="0"/>
              <a:t>于是出题人化悲痛为力量，发誓自己一定要想出在考场上看到的题目。</a:t>
            </a:r>
            <a:endParaRPr lang="en-US" altLang="zh-CN" dirty="0" smtClean="0"/>
          </a:p>
          <a:p>
            <a:r>
              <a:rPr lang="zh-CN" altLang="en-US" dirty="0" smtClean="0"/>
              <a:t>出题人水平有限，不保证没有更优秀的做法，欢迎大家踩标算。</a:t>
            </a:r>
            <a:endParaRPr lang="en-US" altLang="zh-CN" dirty="0" smtClean="0"/>
          </a:p>
          <a:p>
            <a:r>
              <a:rPr lang="en-US" altLang="zh-CN" dirty="0"/>
              <a:t>t</a:t>
            </a:r>
            <a:r>
              <a:rPr lang="en-US" altLang="zh-CN" dirty="0" smtClean="0"/>
              <a:t>ag</a:t>
            </a:r>
            <a:r>
              <a:rPr lang="zh-CN" altLang="en-US" dirty="0" smtClean="0"/>
              <a:t>：凸优化</a:t>
            </a:r>
            <a:r>
              <a:rPr lang="en-US" altLang="zh-CN" dirty="0" err="1" smtClean="0"/>
              <a:t>dp</a:t>
            </a:r>
            <a:r>
              <a:rPr lang="zh-CN" altLang="en-US" dirty="0" smtClean="0"/>
              <a:t>，贪心。</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a:t>
            </a:r>
            <a:r>
              <a:rPr lang="zh-CN" altLang="en-US" dirty="0" smtClean="0"/>
              <a:t>分做法</a:t>
            </a:r>
            <a:endParaRPr lang="zh-CN" altLang="en-US" dirty="0"/>
          </a:p>
        </p:txBody>
      </p:sp>
      <p:sp>
        <p:nvSpPr>
          <p:cNvPr id="3" name="内容占位符 2"/>
          <p:cNvSpPr>
            <a:spLocks noGrp="1"/>
          </p:cNvSpPr>
          <p:nvPr>
            <p:ph idx="1"/>
          </p:nvPr>
        </p:nvSpPr>
        <p:spPr/>
        <p:txBody>
          <a:bodyPr/>
          <a:lstStyle/>
          <a:p>
            <a:r>
              <a:rPr lang="zh-CN" altLang="en-US" dirty="0" smtClean="0"/>
              <a:t>把</a:t>
            </a:r>
            <a:r>
              <a:rPr lang="en-US" altLang="zh-CN" dirty="0" smtClean="0"/>
              <a:t>HNOI2018 day2t3</a:t>
            </a:r>
            <a:r>
              <a:rPr lang="zh-CN" altLang="en-US" dirty="0" smtClean="0"/>
              <a:t>的满分代码蒯过来即可。</a:t>
            </a:r>
            <a:endParaRPr lang="en-US" altLang="zh-CN" dirty="0" smtClean="0"/>
          </a:p>
          <a:p>
            <a:r>
              <a:rPr lang="zh-CN" altLang="en-US" dirty="0"/>
              <a:t>当然</a:t>
            </a:r>
            <a:r>
              <a:rPr lang="zh-CN" altLang="en-US" dirty="0" smtClean="0"/>
              <a:t>，如果你把本题的标程蒯过去，你也能获得</a:t>
            </a:r>
            <a:r>
              <a:rPr lang="en-US" altLang="zh-CN" dirty="0" smtClean="0"/>
              <a:t>0</a:t>
            </a:r>
            <a:r>
              <a:rPr lang="zh-CN" altLang="en-US" dirty="0" smtClean="0"/>
              <a:t>分的好成绩。</a:t>
            </a:r>
            <a:endParaRPr lang="en-US" altLang="zh-CN" dirty="0" smtClean="0"/>
          </a:p>
          <a:p>
            <a:endParaRPr lang="en-US" altLang="zh-CN" dirty="0" smtClean="0"/>
          </a:p>
          <a:p>
            <a:r>
              <a:rPr lang="zh-CN" altLang="en-US" dirty="0" smtClean="0"/>
              <a:t>应该</a:t>
            </a:r>
            <a:r>
              <a:rPr lang="en-US" altLang="zh-CN" dirty="0" smtClean="0"/>
              <a:t>…</a:t>
            </a:r>
            <a:r>
              <a:rPr lang="zh-CN" altLang="en-US" dirty="0" smtClean="0"/>
              <a:t>没有人看错题吧？</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subtask1</a:t>
            </a:r>
            <a:endParaRPr lang="zh-CN" altLang="en-US" dirty="0"/>
          </a:p>
        </p:txBody>
      </p:sp>
      <p:sp>
        <p:nvSpPr>
          <p:cNvPr id="3" name="内容占位符 2"/>
          <p:cNvSpPr>
            <a:spLocks noGrp="1"/>
          </p:cNvSpPr>
          <p:nvPr>
            <p:ph idx="1"/>
          </p:nvPr>
        </p:nvSpPr>
        <p:spPr/>
        <p:txBody>
          <a:bodyPr/>
          <a:lstStyle/>
          <a:p>
            <a:r>
              <a:rPr lang="zh-CN" altLang="en-US" dirty="0"/>
              <a:t>爆</a:t>
            </a:r>
            <a:r>
              <a:rPr lang="zh-CN" altLang="en-US" dirty="0" smtClean="0"/>
              <a:t>搜每条边选不选，然后算贡献，复杂度</a:t>
            </a:r>
            <a:r>
              <a:rPr lang="en-US" altLang="zh-CN" dirty="0" smtClean="0"/>
              <a:t>O(C(2n,n)*n)</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subtask2</a:t>
            </a:r>
            <a:endParaRPr lang="zh-CN" altLang="en-US" dirty="0"/>
          </a:p>
        </p:txBody>
      </p:sp>
      <p:sp>
        <p:nvSpPr>
          <p:cNvPr id="3" name="内容占位符 2"/>
          <p:cNvSpPr>
            <a:spLocks noGrp="1"/>
          </p:cNvSpPr>
          <p:nvPr>
            <p:ph idx="1"/>
          </p:nvPr>
        </p:nvSpPr>
        <p:spPr/>
        <p:txBody>
          <a:bodyPr/>
          <a:lstStyle/>
          <a:p>
            <a:r>
              <a:rPr lang="zh-CN" altLang="en-US" dirty="0" smtClean="0"/>
              <a:t>暴力</a:t>
            </a:r>
            <a:r>
              <a:rPr lang="en-US" altLang="zh-CN" dirty="0" err="1" smtClean="0"/>
              <a:t>dp</a:t>
            </a:r>
            <a:r>
              <a:rPr lang="zh-CN" altLang="en-US" dirty="0" smtClean="0"/>
              <a:t>，设</a:t>
            </a:r>
            <a:r>
              <a:rPr lang="en-US" altLang="zh-CN" dirty="0" smtClean="0"/>
              <a:t>f[x][y][a][b]</a:t>
            </a:r>
            <a:r>
              <a:rPr lang="zh-CN" altLang="en-US" dirty="0" smtClean="0"/>
              <a:t>表示在</a:t>
            </a:r>
            <a:r>
              <a:rPr lang="en-US" altLang="zh-CN" dirty="0" smtClean="0"/>
              <a:t>x</a:t>
            </a:r>
            <a:r>
              <a:rPr lang="zh-CN" altLang="en-US" dirty="0" smtClean="0"/>
              <a:t>子树中选</a:t>
            </a:r>
            <a:r>
              <a:rPr lang="en-US" altLang="zh-CN" dirty="0" smtClean="0"/>
              <a:t>y</a:t>
            </a:r>
            <a:r>
              <a:rPr lang="zh-CN" altLang="en-US" dirty="0" smtClean="0"/>
              <a:t>条边，当前根到</a:t>
            </a:r>
            <a:r>
              <a:rPr lang="en-US" altLang="zh-CN" dirty="0" smtClean="0"/>
              <a:t>x</a:t>
            </a:r>
            <a:r>
              <a:rPr lang="zh-CN" altLang="en-US" dirty="0" smtClean="0"/>
              <a:t>的链上已经选了</a:t>
            </a:r>
            <a:r>
              <a:rPr lang="en-US" altLang="zh-CN" dirty="0" smtClean="0"/>
              <a:t>a</a:t>
            </a:r>
            <a:r>
              <a:rPr lang="zh-CN" altLang="en-US" dirty="0" smtClean="0"/>
              <a:t>条公路，</a:t>
            </a:r>
            <a:r>
              <a:rPr lang="en-US" altLang="zh-CN" dirty="0" smtClean="0"/>
              <a:t>b</a:t>
            </a:r>
            <a:r>
              <a:rPr lang="zh-CN" altLang="en-US" dirty="0" smtClean="0"/>
              <a:t>条铁路的最小代价。</a:t>
            </a:r>
            <a:endParaRPr lang="en-US" altLang="zh-CN" dirty="0" smtClean="0"/>
          </a:p>
          <a:p>
            <a:endParaRPr lang="en-US" altLang="zh-CN" dirty="0"/>
          </a:p>
          <a:p>
            <a:r>
              <a:rPr lang="zh-CN" altLang="en-US" dirty="0" smtClean="0"/>
              <a:t>转移非常显然，复杂度</a:t>
            </a:r>
            <a:r>
              <a:rPr lang="en-US" altLang="zh-CN" dirty="0" smtClean="0"/>
              <a:t>O(n^3</a:t>
            </a:r>
            <a:r>
              <a:rPr lang="zh-CN" altLang="en-US" dirty="0" smtClean="0"/>
              <a:t>*</a:t>
            </a:r>
            <a:r>
              <a:rPr lang="en-US" altLang="zh-CN" dirty="0" smtClean="0"/>
              <a:t>d^2)</a:t>
            </a:r>
            <a:r>
              <a:rPr lang="zh-CN" altLang="en-US" dirty="0" smtClean="0"/>
              <a:t>。</a:t>
            </a:r>
            <a:endParaRPr lang="en-US" altLang="zh-CN" dirty="0" smtClean="0"/>
          </a:p>
          <a:p>
            <a:r>
              <a:rPr lang="zh-CN" altLang="en-US" dirty="0" smtClean="0"/>
              <a:t>如果对于</a:t>
            </a:r>
            <a:r>
              <a:rPr lang="en-US" altLang="zh-CN" dirty="0" smtClean="0"/>
              <a:t>x</a:t>
            </a:r>
            <a:r>
              <a:rPr lang="zh-CN" altLang="en-US" dirty="0" smtClean="0"/>
              <a:t>，</a:t>
            </a:r>
            <a:r>
              <a:rPr lang="en-US" altLang="zh-CN" dirty="0" smtClean="0"/>
              <a:t>y</a:t>
            </a:r>
            <a:r>
              <a:rPr lang="zh-CN" altLang="en-US" dirty="0" smtClean="0"/>
              <a:t>枚举到</a:t>
            </a:r>
            <a:r>
              <a:rPr lang="en-US" altLang="zh-CN" dirty="0" smtClean="0"/>
              <a:t>size[x]</a:t>
            </a:r>
            <a:r>
              <a:rPr lang="zh-CN" altLang="en-US" dirty="0" smtClean="0"/>
              <a:t>，复杂度变为</a:t>
            </a:r>
            <a:r>
              <a:rPr lang="en-US" altLang="zh-CN" dirty="0" smtClean="0"/>
              <a:t>O(n^2*d^2)</a:t>
            </a:r>
            <a:r>
              <a:rPr lang="zh-CN" altLang="en-US" dirty="0" smtClean="0"/>
              <a:t>。</a:t>
            </a:r>
            <a:endParaRPr lang="en-US" altLang="zh-CN" dirty="0" smtClean="0"/>
          </a:p>
          <a:p>
            <a:r>
              <a:rPr lang="zh-CN" altLang="en-US" dirty="0" smtClean="0"/>
              <a:t>由于出题人没时间造数据了，所以并没有卡第一种做法。</a:t>
            </a:r>
            <a:endParaRPr lang="en-US" altLang="zh-CN" dirty="0" smtClean="0"/>
          </a:p>
          <a:p>
            <a:r>
              <a:rPr lang="zh-CN" altLang="en-US" strike="sngStrike" dirty="0" smtClean="0"/>
              <a:t>其实这道题的所有数据都是原题数据。</a:t>
            </a:r>
            <a:endParaRPr lang="zh-CN" altLang="en-US" strike="sngStrik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subtask3</a:t>
            </a:r>
            <a:endParaRPr lang="zh-CN" altLang="en-US" dirty="0"/>
          </a:p>
        </p:txBody>
      </p:sp>
      <p:sp>
        <p:nvSpPr>
          <p:cNvPr id="3" name="内容占位符 2"/>
          <p:cNvSpPr>
            <a:spLocks noGrp="1"/>
          </p:cNvSpPr>
          <p:nvPr>
            <p:ph idx="1"/>
          </p:nvPr>
        </p:nvSpPr>
        <p:spPr/>
        <p:txBody>
          <a:bodyPr/>
          <a:lstStyle/>
          <a:p>
            <a:r>
              <a:rPr lang="zh-CN" altLang="en-US" dirty="0" smtClean="0"/>
              <a:t>我们设一个函数</a:t>
            </a:r>
            <a:r>
              <a:rPr lang="en-US" altLang="zh-CN" dirty="0" smtClean="0"/>
              <a:t>f(x)</a:t>
            </a:r>
            <a:r>
              <a:rPr lang="zh-CN" altLang="en-US" dirty="0" smtClean="0"/>
              <a:t>表示选了</a:t>
            </a:r>
            <a:r>
              <a:rPr lang="en-US" altLang="zh-CN" dirty="0" smtClean="0"/>
              <a:t>x</a:t>
            </a:r>
            <a:r>
              <a:rPr lang="zh-CN" altLang="en-US" dirty="0" smtClean="0"/>
              <a:t>条边的最小代价。</a:t>
            </a:r>
            <a:endParaRPr lang="en-US" altLang="zh-CN" dirty="0" smtClean="0"/>
          </a:p>
          <a:p>
            <a:r>
              <a:rPr lang="zh-CN" altLang="en-US" strike="sngStrike" dirty="0"/>
              <a:t>打</a:t>
            </a:r>
            <a:r>
              <a:rPr lang="zh-CN" altLang="en-US" strike="sngStrike" dirty="0" smtClean="0"/>
              <a:t>表</a:t>
            </a:r>
            <a:r>
              <a:rPr lang="zh-CN" altLang="en-US" dirty="0" smtClean="0"/>
              <a:t>可以发现，</a:t>
            </a:r>
            <a:r>
              <a:rPr lang="en-US" altLang="zh-CN" dirty="0" smtClean="0"/>
              <a:t>f(x)</a:t>
            </a:r>
            <a:r>
              <a:rPr lang="zh-CN" altLang="en-US" dirty="0" smtClean="0"/>
              <a:t>单调递减，且减小的速率越来越慢。</a:t>
            </a:r>
            <a:endParaRPr lang="en-US" altLang="zh-CN" dirty="0" smtClean="0"/>
          </a:p>
          <a:p>
            <a:r>
              <a:rPr lang="zh-CN" altLang="en-US" dirty="0" smtClean="0"/>
              <a:t>也就是说，对于</a:t>
            </a:r>
            <a:r>
              <a:rPr lang="en-US" altLang="zh-CN" dirty="0" smtClean="0"/>
              <a:t>y&gt;=x</a:t>
            </a:r>
            <a:r>
              <a:rPr lang="zh-CN" altLang="en-US" dirty="0" smtClean="0"/>
              <a:t>，</a:t>
            </a:r>
            <a:r>
              <a:rPr lang="en-US" altLang="zh-CN" dirty="0" smtClean="0"/>
              <a:t>f’(y)&lt;=f’(x)</a:t>
            </a:r>
            <a:r>
              <a:rPr lang="zh-CN" altLang="en-US" dirty="0" smtClean="0"/>
              <a:t>。</a:t>
            </a:r>
            <a:endParaRPr lang="en-US" altLang="zh-CN" dirty="0" smtClean="0"/>
          </a:p>
          <a:p>
            <a:r>
              <a:rPr lang="zh-CN" altLang="en-US" dirty="0" smtClean="0"/>
              <a:t>于是我们可以二分</a:t>
            </a:r>
            <a:r>
              <a:rPr lang="en-US" altLang="zh-CN" dirty="0" smtClean="0"/>
              <a:t>f’(x)</a:t>
            </a:r>
            <a:r>
              <a:rPr lang="zh-CN" altLang="en-US" dirty="0" smtClean="0"/>
              <a:t>，即</a:t>
            </a:r>
            <a:r>
              <a:rPr lang="en-US" altLang="zh-CN" dirty="0" smtClean="0"/>
              <a:t>x</a:t>
            </a:r>
            <a:r>
              <a:rPr lang="zh-CN" altLang="en-US" dirty="0" smtClean="0"/>
              <a:t>处的斜率。</a:t>
            </a:r>
            <a:endParaRPr lang="en-US" altLang="zh-CN" dirty="0" smtClean="0"/>
          </a:p>
          <a:p>
            <a:r>
              <a:rPr lang="zh-CN" altLang="en-US" dirty="0" smtClean="0"/>
              <a:t>设斜率为</a:t>
            </a:r>
            <a:r>
              <a:rPr lang="en-US" altLang="zh-CN" dirty="0" smtClean="0"/>
              <a:t>k</a:t>
            </a:r>
            <a:r>
              <a:rPr lang="zh-CN" altLang="en-US" dirty="0" smtClean="0"/>
              <a:t>，那么这就意味着选择一条边，就要额外付出</a:t>
            </a:r>
            <a:r>
              <a:rPr lang="en-US" altLang="zh-CN" dirty="0" smtClean="0"/>
              <a:t>k</a:t>
            </a:r>
            <a:r>
              <a:rPr lang="zh-CN" altLang="en-US" dirty="0" smtClean="0"/>
              <a:t>的代价。</a:t>
            </a:r>
            <a:endParaRPr lang="en-US" altLang="zh-CN" dirty="0" smtClean="0"/>
          </a:p>
          <a:p>
            <a:r>
              <a:rPr lang="zh-CN" altLang="en-US" dirty="0" smtClean="0"/>
              <a:t>于是我们可以去掉</a:t>
            </a:r>
            <a:r>
              <a:rPr lang="en-US" altLang="zh-CN" dirty="0" smtClean="0"/>
              <a:t>subtask2</a:t>
            </a:r>
            <a:r>
              <a:rPr lang="zh-CN" altLang="en-US" dirty="0" smtClean="0"/>
              <a:t>中的第二维数组，直接在</a:t>
            </a:r>
            <a:r>
              <a:rPr lang="en-US" altLang="zh-CN" dirty="0" err="1" smtClean="0"/>
              <a:t>dp</a:t>
            </a:r>
            <a:r>
              <a:rPr lang="zh-CN" altLang="en-US" dirty="0" smtClean="0"/>
              <a:t>过程中记录选择边数即可。</a:t>
            </a:r>
            <a:endParaRPr lang="en-US" altLang="zh-CN" dirty="0" smtClean="0"/>
          </a:p>
          <a:p>
            <a:r>
              <a:rPr lang="zh-CN" altLang="en-US" dirty="0"/>
              <a:t>复杂</a:t>
            </a:r>
            <a:r>
              <a:rPr lang="zh-CN" altLang="en-US" dirty="0" smtClean="0"/>
              <a:t>度</a:t>
            </a:r>
            <a:r>
              <a:rPr lang="en-US" altLang="zh-CN" dirty="0" smtClean="0"/>
              <a:t>O(n*d^2*</a:t>
            </a:r>
            <a:r>
              <a:rPr lang="en-US" altLang="zh-CN" dirty="0" err="1" smtClean="0"/>
              <a:t>logk</a:t>
            </a:r>
            <a:r>
              <a:rPr lang="en-US" altLang="zh-CN" dirty="0" smtClean="0"/>
              <a:t>)</a:t>
            </a:r>
            <a:r>
              <a:rPr lang="zh-CN" altLang="en-US" dirty="0" smtClean="0"/>
              <a: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subtask4</a:t>
            </a:r>
            <a:endParaRPr lang="zh-CN" altLang="en-US" dirty="0"/>
          </a:p>
        </p:txBody>
      </p:sp>
      <p:sp>
        <p:nvSpPr>
          <p:cNvPr id="3" name="内容占位符 2"/>
          <p:cNvSpPr>
            <a:spLocks noGrp="1"/>
          </p:cNvSpPr>
          <p:nvPr>
            <p:ph idx="1"/>
          </p:nvPr>
        </p:nvSpPr>
        <p:spPr/>
        <p:txBody>
          <a:bodyPr>
            <a:normAutofit/>
          </a:bodyPr>
          <a:lstStyle/>
          <a:p>
            <a:r>
              <a:rPr lang="zh-CN" altLang="en-US" dirty="0" smtClean="0"/>
              <a:t>注意到一个重要性质，即如果我们选择了一条公路或铁路，那么在它上面的公路或铁路也必须选。这个贪心思想显然是对的。</a:t>
            </a:r>
            <a:endParaRPr lang="en-US" altLang="zh-CN" dirty="0" smtClean="0"/>
          </a:p>
          <a:p>
            <a:r>
              <a:rPr lang="zh-CN" altLang="en-US" dirty="0" smtClean="0"/>
              <a:t>于是我们继续</a:t>
            </a:r>
            <a:r>
              <a:rPr lang="en-US" altLang="zh-CN" dirty="0" smtClean="0"/>
              <a:t>subtask3</a:t>
            </a:r>
            <a:r>
              <a:rPr lang="zh-CN" altLang="en-US" dirty="0" smtClean="0"/>
              <a:t>的思路。显然，如果一个子树内没有一条边，那么这个子树内的所有乡村选的公路和铁路都是一样多的。</a:t>
            </a:r>
            <a:endParaRPr lang="en-US" altLang="zh-CN" dirty="0" smtClean="0"/>
          </a:p>
          <a:p>
            <a:r>
              <a:rPr lang="zh-CN" altLang="en-US" dirty="0" smtClean="0"/>
              <a:t>那么我们先预处理出</a:t>
            </a:r>
            <a:r>
              <a:rPr lang="en-US" altLang="zh-CN" dirty="0" smtClean="0"/>
              <a:t>sum[x][a][b]</a:t>
            </a:r>
            <a:r>
              <a:rPr lang="zh-CN" altLang="en-US" dirty="0" smtClean="0"/>
              <a:t>表示</a:t>
            </a:r>
            <a:r>
              <a:rPr lang="en-US" altLang="zh-CN" dirty="0" smtClean="0"/>
              <a:t>x</a:t>
            </a:r>
            <a:r>
              <a:rPr lang="zh-CN" altLang="en-US" dirty="0" smtClean="0"/>
              <a:t>的子树内选了</a:t>
            </a:r>
            <a:r>
              <a:rPr lang="en-US" altLang="zh-CN" dirty="0" smtClean="0"/>
              <a:t>a</a:t>
            </a:r>
            <a:r>
              <a:rPr lang="zh-CN" altLang="en-US" dirty="0" smtClean="0"/>
              <a:t>条公路，</a:t>
            </a:r>
            <a:r>
              <a:rPr lang="en-US" altLang="zh-CN" dirty="0" smtClean="0"/>
              <a:t>b</a:t>
            </a:r>
            <a:r>
              <a:rPr lang="zh-CN" altLang="en-US" dirty="0" smtClean="0"/>
              <a:t>条铁路的总代价和。</a:t>
            </a:r>
            <a:r>
              <a:rPr lang="en-US" altLang="zh-CN" dirty="0" err="1" smtClean="0"/>
              <a:t>depa</a:t>
            </a:r>
            <a:r>
              <a:rPr lang="en-US" altLang="zh-CN" dirty="0" smtClean="0"/>
              <a:t>[x]</a:t>
            </a:r>
            <a:r>
              <a:rPr lang="zh-CN" altLang="en-US" dirty="0" smtClean="0"/>
              <a:t>表示根到</a:t>
            </a:r>
            <a:r>
              <a:rPr lang="en-US" altLang="zh-CN" dirty="0" smtClean="0"/>
              <a:t>x</a:t>
            </a:r>
            <a:r>
              <a:rPr lang="zh-CN" altLang="en-US" dirty="0" smtClean="0"/>
              <a:t>经过的公路数量，</a:t>
            </a:r>
            <a:r>
              <a:rPr lang="en-US" altLang="zh-CN" dirty="0" err="1" smtClean="0"/>
              <a:t>depb</a:t>
            </a:r>
            <a:r>
              <a:rPr lang="en-US" altLang="zh-CN" dirty="0" smtClean="0"/>
              <a:t>[x]</a:t>
            </a:r>
            <a:r>
              <a:rPr lang="zh-CN" altLang="en-US" dirty="0" smtClean="0"/>
              <a:t>表示根到</a:t>
            </a:r>
            <a:r>
              <a:rPr lang="en-US" altLang="zh-CN" dirty="0" smtClean="0"/>
              <a:t>x</a:t>
            </a:r>
            <a:r>
              <a:rPr lang="zh-CN" altLang="en-US" dirty="0" smtClean="0"/>
              <a:t>经过的铁路数量。</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68927"/>
            <a:ext cx="10515600" cy="5408036"/>
          </a:xfrm>
        </p:spPr>
        <p:txBody>
          <a:bodyPr/>
          <a:lstStyle/>
          <a:p>
            <a:r>
              <a:rPr lang="zh-CN" altLang="en-US" dirty="0"/>
              <a:t>设</a:t>
            </a:r>
            <a:r>
              <a:rPr lang="en-US" altLang="zh-CN" dirty="0"/>
              <a:t>f[x][a][b]</a:t>
            </a:r>
            <a:r>
              <a:rPr lang="zh-CN" altLang="en-US" dirty="0"/>
              <a:t>表示</a:t>
            </a:r>
            <a:r>
              <a:rPr lang="en-US" altLang="zh-CN" dirty="0"/>
              <a:t>x</a:t>
            </a:r>
            <a:r>
              <a:rPr lang="zh-CN" altLang="en-US" dirty="0"/>
              <a:t>的子树中，公路状态为</a:t>
            </a:r>
            <a:r>
              <a:rPr lang="en-US" altLang="zh-CN" dirty="0"/>
              <a:t>a</a:t>
            </a:r>
            <a:r>
              <a:rPr lang="zh-CN" altLang="en-US" dirty="0"/>
              <a:t>，铁路状态为</a:t>
            </a:r>
            <a:r>
              <a:rPr lang="en-US" altLang="zh-CN" dirty="0"/>
              <a:t>b</a:t>
            </a:r>
            <a:r>
              <a:rPr lang="zh-CN" altLang="en-US" dirty="0"/>
              <a:t>的最小代价。</a:t>
            </a:r>
            <a:endParaRPr lang="en-US" altLang="zh-CN" dirty="0"/>
          </a:p>
          <a:p>
            <a:r>
              <a:rPr lang="en-US" altLang="zh-CN" dirty="0"/>
              <a:t>a</a:t>
            </a:r>
            <a:r>
              <a:rPr lang="zh-CN" altLang="en-US" dirty="0"/>
              <a:t>为</a:t>
            </a:r>
            <a:r>
              <a:rPr lang="en-US" altLang="zh-CN" dirty="0"/>
              <a:t>0</a:t>
            </a:r>
            <a:r>
              <a:rPr lang="zh-CN" altLang="en-US" dirty="0"/>
              <a:t>表示</a:t>
            </a:r>
            <a:r>
              <a:rPr lang="en-US" altLang="zh-CN" dirty="0"/>
              <a:t>x</a:t>
            </a:r>
            <a:r>
              <a:rPr lang="zh-CN" altLang="en-US" dirty="0"/>
              <a:t>到根的所有公路都选，否则表示</a:t>
            </a:r>
            <a:r>
              <a:rPr lang="en-US" altLang="zh-CN" dirty="0"/>
              <a:t>x</a:t>
            </a:r>
            <a:r>
              <a:rPr lang="zh-CN" altLang="en-US" dirty="0"/>
              <a:t>的子树内所有公路都不选，且已经选了</a:t>
            </a:r>
            <a:r>
              <a:rPr lang="en-US" altLang="zh-CN" dirty="0"/>
              <a:t>a-1</a:t>
            </a:r>
            <a:r>
              <a:rPr lang="zh-CN" altLang="en-US" dirty="0"/>
              <a:t>条公路</a:t>
            </a:r>
            <a:r>
              <a:rPr lang="zh-CN" altLang="en-US" dirty="0" smtClean="0"/>
              <a:t>。</a:t>
            </a:r>
            <a:r>
              <a:rPr lang="en-US" altLang="zh-CN" dirty="0"/>
              <a:t>b</a:t>
            </a:r>
            <a:r>
              <a:rPr lang="zh-CN" altLang="en-US" dirty="0" smtClean="0"/>
              <a:t>的意义同理。</a:t>
            </a:r>
            <a:endParaRPr lang="zh-CN" altLang="en-US" dirty="0"/>
          </a:p>
          <a:p>
            <a:r>
              <a:rPr lang="zh-CN" altLang="en-US" dirty="0" smtClean="0"/>
              <a:t>可以发现，当</a:t>
            </a:r>
            <a:r>
              <a:rPr lang="en-US" altLang="zh-CN" dirty="0" err="1" smtClean="0"/>
              <a:t>a,b</a:t>
            </a:r>
            <a:r>
              <a:rPr lang="zh-CN" altLang="en-US" dirty="0" smtClean="0"/>
              <a:t>都不为</a:t>
            </a:r>
            <a:r>
              <a:rPr lang="en-US" altLang="zh-CN" dirty="0" smtClean="0"/>
              <a:t>0</a:t>
            </a:r>
            <a:r>
              <a:rPr lang="zh-CN" altLang="en-US" dirty="0" smtClean="0"/>
              <a:t>时，我们可以</a:t>
            </a:r>
            <a:r>
              <a:rPr lang="en-US" altLang="zh-CN" dirty="0" smtClean="0"/>
              <a:t>O(1)</a:t>
            </a:r>
            <a:r>
              <a:rPr lang="zh-CN" altLang="en-US" dirty="0" smtClean="0"/>
              <a:t>得到答案。所以这个</a:t>
            </a:r>
            <a:r>
              <a:rPr lang="en-US" altLang="zh-CN" dirty="0" err="1" smtClean="0"/>
              <a:t>dp</a:t>
            </a:r>
            <a:r>
              <a:rPr lang="zh-CN" altLang="en-US" dirty="0" smtClean="0"/>
              <a:t>的状态数是</a:t>
            </a:r>
            <a:r>
              <a:rPr lang="en-US" altLang="zh-CN" dirty="0" smtClean="0"/>
              <a:t>O(n*d)</a:t>
            </a:r>
            <a:r>
              <a:rPr lang="zh-CN" altLang="en-US" dirty="0" smtClean="0"/>
              <a:t>的，转移是</a:t>
            </a:r>
            <a:r>
              <a:rPr lang="en-US" altLang="zh-CN" dirty="0" smtClean="0"/>
              <a:t>O(1)</a:t>
            </a:r>
            <a:r>
              <a:rPr lang="zh-CN" altLang="en-US" dirty="0" smtClean="0"/>
              <a:t>的。</a:t>
            </a:r>
            <a:endParaRPr lang="en-US" altLang="zh-CN" dirty="0" smtClean="0"/>
          </a:p>
          <a:p>
            <a:r>
              <a:rPr lang="zh-CN" altLang="en-US" dirty="0" smtClean="0"/>
              <a:t>于是我们便解决了这题，总复杂度</a:t>
            </a:r>
            <a:r>
              <a:rPr lang="en-US" altLang="zh-CN" dirty="0" smtClean="0"/>
              <a:t>O(n*d*log(k)+n*d^2)</a:t>
            </a:r>
            <a:r>
              <a:rPr lang="zh-CN" altLang="en-US" dirty="0" smtClean="0"/>
              <a:t>。要特别注意空间复杂度的优化。</a:t>
            </a:r>
            <a:endParaRPr lang="en-US" altLang="zh-CN" dirty="0" smtClean="0"/>
          </a:p>
          <a:p>
            <a:endParaRPr lang="en-US" altLang="zh-CN" dirty="0"/>
          </a:p>
          <a:p>
            <a:r>
              <a:rPr lang="zh-CN" altLang="en-US" dirty="0" smtClean="0"/>
              <a:t>其实如果去掉凸优化，时间复杂度在</a:t>
            </a:r>
            <a:r>
              <a:rPr lang="en-US" altLang="zh-CN" dirty="0" smtClean="0"/>
              <a:t>subtask3</a:t>
            </a:r>
            <a:r>
              <a:rPr lang="zh-CN" altLang="en-US" dirty="0" smtClean="0"/>
              <a:t>中也是可以承受的。但是空间复杂度太大，理论上是没有办法卡过去的。</a:t>
            </a:r>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2321</Words>
  <Application>WPS 演示</Application>
  <PresentationFormat>宽屏</PresentationFormat>
  <Paragraphs>134</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Calibri Light</vt:lpstr>
      <vt:lpstr>Calibri</vt:lpstr>
      <vt:lpstr>微软雅黑</vt:lpstr>
      <vt:lpstr>Arial Unicode MS</vt:lpstr>
      <vt:lpstr>Office 主题</vt:lpstr>
      <vt:lpstr>省队集训Day4 solution</vt:lpstr>
      <vt:lpstr>一些瞎扯</vt:lpstr>
      <vt:lpstr>y</vt:lpstr>
      <vt:lpstr>0分做法</vt:lpstr>
      <vt:lpstr>subtask1</vt:lpstr>
      <vt:lpstr>subtask2</vt:lpstr>
      <vt:lpstr>subtask3</vt:lpstr>
      <vt:lpstr>subtask4</vt:lpstr>
      <vt:lpstr>PowerPoint 演示文稿</vt:lpstr>
      <vt:lpstr>f</vt:lpstr>
      <vt:lpstr>subtask1</vt:lpstr>
      <vt:lpstr>subtask2</vt:lpstr>
      <vt:lpstr>subtask3</vt:lpstr>
      <vt:lpstr>subtask4</vt:lpstr>
      <vt:lpstr>subtask5</vt:lpstr>
      <vt:lpstr>subtask6</vt:lpstr>
      <vt:lpstr>PowerPoint 演示文稿</vt:lpstr>
      <vt:lpstr>结语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省队集训Day4 solution</dc:title>
  <dc:creator>cjoier</dc:creator>
  <cp:lastModifiedBy>Administrator</cp:lastModifiedBy>
  <cp:revision>348</cp:revision>
  <dcterms:created xsi:type="dcterms:W3CDTF">2018-06-22T12:08:00Z</dcterms:created>
  <dcterms:modified xsi:type="dcterms:W3CDTF">2018-07-11T12:46:52Z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