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3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89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5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7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2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02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5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5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7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8565F8-7544-4ED2-B57A-25EF080F4776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824B-5497-4BDB-9602-E4DC9BE90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2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BE35F-0F91-4F65-A5EE-0AACD2A21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制胡窜</a:t>
            </a:r>
            <a:r>
              <a:rPr lang="en-US" altLang="zh-CN" dirty="0"/>
              <a:t>》</a:t>
            </a:r>
            <a:r>
              <a:rPr lang="zh-CN" altLang="en-US" dirty="0"/>
              <a:t>码农报告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0D1FF-54E7-4955-806A-EC498D9C8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突然发现没给自己起名字好慌怎么办会不会被发现是第一次出题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1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CD763-8361-4C7A-A530-1D71873A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灵魂画图手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8F528-4FBF-4880-9E55-A9C4E706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如下图所示，每一个线段表示询问串在原串中的一个出现位置。所有线段构成了所有出现位置。 这种情况下，可以顺次枚举第一个断点所在的位置。</a:t>
            </a:r>
            <a:endParaRPr lang="en-US" altLang="zh-CN" dirty="0"/>
          </a:p>
          <a:p>
            <a:r>
              <a:rPr lang="zh-CN" altLang="en-US" dirty="0"/>
              <a:t>例如， 第一个断点在</a:t>
            </a:r>
            <a:r>
              <a:rPr lang="en-US" altLang="zh-CN" dirty="0"/>
              <a:t>[l</a:t>
            </a:r>
            <a:r>
              <a:rPr lang="en-US" altLang="zh-CN" baseline="-25000" dirty="0"/>
              <a:t>1</a:t>
            </a:r>
            <a:r>
              <a:rPr lang="en-US" altLang="zh-CN" dirty="0"/>
              <a:t>,l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区间的情况下，第二个断点需要在</a:t>
            </a:r>
            <a:r>
              <a:rPr lang="en-US" altLang="zh-CN" dirty="0"/>
              <a:t>[l</a:t>
            </a:r>
            <a:r>
              <a:rPr lang="en-US" altLang="zh-CN" baseline="-25000" dirty="0"/>
              <a:t>5</a:t>
            </a:r>
            <a:r>
              <a:rPr lang="en-US" altLang="zh-CN" dirty="0"/>
              <a:t>,r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内。这种情况的方案数就是</a:t>
            </a:r>
            <a:r>
              <a:rPr lang="en-US" altLang="zh-CN" dirty="0"/>
              <a:t>(l</a:t>
            </a:r>
            <a:r>
              <a:rPr lang="en-US" altLang="zh-CN" baseline="-25000" dirty="0"/>
              <a:t>2</a:t>
            </a:r>
            <a:r>
              <a:rPr lang="en-US" altLang="zh-CN" dirty="0"/>
              <a:t>-l</a:t>
            </a:r>
            <a:r>
              <a:rPr lang="en-US" altLang="zh-CN" baseline="-25000" dirty="0"/>
              <a:t>1</a:t>
            </a:r>
            <a:r>
              <a:rPr lang="en-US" altLang="zh-CN" dirty="0"/>
              <a:t>)*(r</a:t>
            </a:r>
            <a:r>
              <a:rPr lang="en-US" altLang="zh-CN" baseline="-25000" dirty="0"/>
              <a:t>2</a:t>
            </a:r>
            <a:r>
              <a:rPr lang="en-US" altLang="zh-CN" dirty="0"/>
              <a:t>-l</a:t>
            </a:r>
            <a:r>
              <a:rPr lang="en-US" altLang="zh-CN" baseline="-25000" dirty="0"/>
              <a:t>5</a:t>
            </a:r>
            <a:r>
              <a:rPr lang="en-US" altLang="zh-CN" dirty="0"/>
              <a:t>+1)</a:t>
            </a:r>
          </a:p>
          <a:p>
            <a:r>
              <a:rPr lang="zh-CN" altLang="en-US" dirty="0"/>
              <a:t>（大致如此，根据实现细节不同可能会有常数上的微调，并不影响算法）。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15B28-AB04-450B-88AA-848A00EA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30" y="4177112"/>
            <a:ext cx="5342083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7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84426-607D-4A50-AD02-4D3460C0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接上页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1C3F7-EB9F-4C4B-99EB-D1E67BEC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所以我们可以发现，计算最后不合法的方案数时，可以枚举第一个断点覆盖的最右的出现位置，记为第</a:t>
            </a:r>
            <a:r>
              <a:rPr lang="en-US" altLang="zh-CN" dirty="0"/>
              <a:t>j</a:t>
            </a:r>
            <a:r>
              <a:rPr lang="zh-CN" altLang="en-US" dirty="0"/>
              <a:t>个出现位置，此时的方案数即为（第一条线段与</a:t>
            </a:r>
            <a:r>
              <a:rPr lang="en-US" altLang="zh-CN" dirty="0"/>
              <a:t>[l</a:t>
            </a:r>
            <a:r>
              <a:rPr lang="en-US" altLang="zh-CN" baseline="-25000" dirty="0"/>
              <a:t>j</a:t>
            </a:r>
            <a:r>
              <a:rPr lang="en-US" altLang="zh-CN" dirty="0"/>
              <a:t>,l</a:t>
            </a:r>
            <a:r>
              <a:rPr lang="en-US" altLang="zh-CN" baseline="-25000" dirty="0"/>
              <a:t>j+1</a:t>
            </a:r>
            <a:r>
              <a:rPr lang="en-US" altLang="zh-CN" dirty="0"/>
              <a:t>)</a:t>
            </a:r>
            <a:r>
              <a:rPr lang="zh-CN" altLang="en-US" dirty="0"/>
              <a:t>的交）*（第</a:t>
            </a:r>
            <a:r>
              <a:rPr lang="en-US" altLang="zh-CN" dirty="0"/>
              <a:t>j+1</a:t>
            </a:r>
            <a:r>
              <a:rPr lang="zh-CN" altLang="en-US" dirty="0"/>
              <a:t>条线段与最后一条线段的交）。</a:t>
            </a:r>
            <a:endParaRPr lang="en-US" altLang="zh-CN" dirty="0"/>
          </a:p>
          <a:p>
            <a:endParaRPr lang="en-US" altLang="zh-CN" baseline="-25000" dirty="0"/>
          </a:p>
          <a:p>
            <a:r>
              <a:rPr lang="zh-CN" altLang="en-US" dirty="0"/>
              <a:t>对于第一个括号， 大部分情况都是</a:t>
            </a:r>
            <a:r>
              <a:rPr lang="en-US" altLang="zh-CN" dirty="0"/>
              <a:t>(l</a:t>
            </a:r>
            <a:r>
              <a:rPr lang="en-US" altLang="zh-CN" baseline="-25000" dirty="0"/>
              <a:t>j+1</a:t>
            </a:r>
            <a:r>
              <a:rPr lang="en-US" altLang="zh-CN" dirty="0"/>
              <a:t>-l</a:t>
            </a:r>
            <a:r>
              <a:rPr lang="en-US" altLang="zh-CN" baseline="-25000" dirty="0"/>
              <a:t>j</a:t>
            </a:r>
            <a:r>
              <a:rPr lang="en-US" altLang="zh-CN" dirty="0"/>
              <a:t>)</a:t>
            </a:r>
            <a:r>
              <a:rPr lang="zh-CN" altLang="en-US" dirty="0"/>
              <a:t>，事实上也是</a:t>
            </a:r>
            <a:r>
              <a:rPr lang="en-US" altLang="zh-CN" dirty="0"/>
              <a:t>(r</a:t>
            </a:r>
            <a:r>
              <a:rPr lang="en-US" altLang="zh-CN" baseline="-25000" dirty="0"/>
              <a:t>j+1</a:t>
            </a:r>
            <a:r>
              <a:rPr lang="en-US" altLang="zh-CN" dirty="0"/>
              <a:t>-r</a:t>
            </a:r>
            <a:r>
              <a:rPr lang="en-US" altLang="zh-CN" baseline="-25000" dirty="0"/>
              <a:t>j</a:t>
            </a:r>
            <a:r>
              <a:rPr lang="en-US" altLang="zh-CN" dirty="0"/>
              <a:t>)</a:t>
            </a:r>
            <a:r>
              <a:rPr lang="zh-CN" altLang="en-US" dirty="0"/>
              <a:t>，因为出现位置长度都一样。 对于第二个括号，大部分情况都是</a:t>
            </a:r>
            <a:r>
              <a:rPr lang="en-US" altLang="zh-CN" dirty="0"/>
              <a:t>(r</a:t>
            </a:r>
            <a:r>
              <a:rPr lang="en-US" altLang="zh-CN" baseline="-25000" dirty="0"/>
              <a:t>j+1</a:t>
            </a:r>
            <a:r>
              <a:rPr lang="en-US" altLang="zh-CN" dirty="0"/>
              <a:t>-l</a:t>
            </a:r>
            <a:r>
              <a:rPr lang="en-US" altLang="zh-CN" baseline="-25000" dirty="0"/>
              <a:t>t</a:t>
            </a:r>
            <a:r>
              <a:rPr lang="en-US" altLang="zh-CN" dirty="0"/>
              <a:t>+1)</a:t>
            </a:r>
            <a:r>
              <a:rPr lang="zh-CN" altLang="en-US" dirty="0"/>
              <a:t>，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t</a:t>
            </a:r>
            <a:r>
              <a:rPr lang="zh-CN" altLang="en-US" dirty="0"/>
              <a:t>表示最右出现位置左端点。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边界情况是可以特判掉的，因为都最多需要特判</a:t>
            </a:r>
            <a:r>
              <a:rPr lang="en-US" altLang="zh-CN" dirty="0"/>
              <a:t>1</a:t>
            </a:r>
            <a:r>
              <a:rPr lang="zh-CN" altLang="en-US" dirty="0"/>
              <a:t>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下面考虑通用情况。</a:t>
            </a:r>
          </a:p>
        </p:txBody>
      </p:sp>
    </p:spTree>
    <p:extLst>
      <p:ext uri="{BB962C8B-B14F-4D97-AF65-F5344CB8AC3E}">
        <p14:creationId xmlns:p14="http://schemas.microsoft.com/office/powerpoint/2010/main" val="99139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F431-E76F-4612-ADB6-FD7CD2F7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接上页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17235-3378-4189-B810-F8B58B68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所求即 ∑ </a:t>
            </a:r>
            <a:r>
              <a:rPr lang="en-US" altLang="zh-CN" dirty="0"/>
              <a:t>(r</a:t>
            </a:r>
            <a:r>
              <a:rPr lang="en-US" altLang="zh-CN" baseline="-25000" dirty="0"/>
              <a:t>i+1</a:t>
            </a:r>
            <a:r>
              <a:rPr lang="en-US" altLang="zh-CN" dirty="0"/>
              <a:t>-r</a:t>
            </a:r>
            <a:r>
              <a:rPr lang="en-US" altLang="zh-CN" baseline="-25000" dirty="0"/>
              <a:t>i</a:t>
            </a:r>
            <a:r>
              <a:rPr lang="en-US" altLang="zh-CN" dirty="0"/>
              <a:t>)*(r</a:t>
            </a:r>
            <a:r>
              <a:rPr lang="en-US" altLang="zh-CN" baseline="-25000" dirty="0"/>
              <a:t>i+1</a:t>
            </a:r>
            <a:r>
              <a:rPr lang="en-US" altLang="zh-CN" dirty="0"/>
              <a:t>-l</a:t>
            </a:r>
            <a:r>
              <a:rPr lang="en-US" altLang="zh-CN" baseline="-25000" dirty="0"/>
              <a:t>t</a:t>
            </a:r>
            <a:r>
              <a:rPr lang="en-US" altLang="zh-CN" dirty="0"/>
              <a:t>+1)</a:t>
            </a:r>
            <a:r>
              <a:rPr lang="zh-CN" altLang="en-US" dirty="0"/>
              <a:t>，括号拆开，所求即∑</a:t>
            </a:r>
            <a:r>
              <a:rPr lang="en-US" altLang="zh-CN" dirty="0"/>
              <a:t>(r</a:t>
            </a:r>
            <a:r>
              <a:rPr lang="en-US" altLang="zh-CN" baseline="-25000" dirty="0"/>
              <a:t>i+1</a:t>
            </a:r>
            <a:r>
              <a:rPr lang="en-US" altLang="zh-CN" dirty="0"/>
              <a:t>-r</a:t>
            </a:r>
            <a:r>
              <a:rPr lang="en-US" altLang="zh-CN" baseline="-25000" dirty="0"/>
              <a:t>i</a:t>
            </a:r>
            <a:r>
              <a:rPr lang="en-US" altLang="zh-CN" dirty="0"/>
              <a:t>)*r</a:t>
            </a:r>
            <a:r>
              <a:rPr lang="en-US" altLang="zh-CN" baseline="-25000" dirty="0"/>
              <a:t>i+1</a:t>
            </a:r>
            <a:r>
              <a:rPr lang="zh-CN" altLang="en-US" dirty="0"/>
              <a:t>与∑</a:t>
            </a:r>
            <a:r>
              <a:rPr lang="en-US" altLang="zh-CN" dirty="0"/>
              <a:t>(r</a:t>
            </a:r>
            <a:r>
              <a:rPr lang="en-US" altLang="zh-CN" baseline="-25000" dirty="0"/>
              <a:t>i+1</a:t>
            </a:r>
            <a:r>
              <a:rPr lang="en-US" altLang="zh-CN" dirty="0"/>
              <a:t>-r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baseline="-25000" dirty="0"/>
          </a:p>
          <a:p>
            <a:r>
              <a:rPr lang="zh-CN" altLang="en-US" baseline="-25000" dirty="0"/>
              <a:t>（当然拆是还可以再拆，但是已经可以做了）</a:t>
            </a:r>
            <a:endParaRPr lang="en-US" altLang="zh-CN" baseline="-25000" dirty="0"/>
          </a:p>
          <a:p>
            <a:endParaRPr lang="en-US" altLang="zh-CN" baseline="-25000" dirty="0"/>
          </a:p>
          <a:p>
            <a:r>
              <a:rPr lang="zh-CN" altLang="en-US" dirty="0"/>
              <a:t>此时的答案已经仅与所有出现位置右端点相关，我们试图在后缀自动机上维护。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我们需要维护的是出现位置的偏序关系，以及相邻两个位置的信息。同时出现位置在后缀自动机中，是用</a:t>
            </a:r>
            <a:r>
              <a:rPr lang="en-US" altLang="zh-CN" dirty="0"/>
              <a:t>parent</a:t>
            </a:r>
            <a:r>
              <a:rPr lang="zh-CN" altLang="en-US" dirty="0"/>
              <a:t>树来刻画的。我们可以轻松的想到线段树合并。</a:t>
            </a:r>
          </a:p>
        </p:txBody>
      </p:sp>
    </p:spTree>
    <p:extLst>
      <p:ext uri="{BB962C8B-B14F-4D97-AF65-F5344CB8AC3E}">
        <p14:creationId xmlns:p14="http://schemas.microsoft.com/office/powerpoint/2010/main" val="327445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D881B-F813-4A50-8D6E-A3F62395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接上页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FA450-23B9-4F2C-A4AA-A354FDA1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这个线段树要维护的东西就很直白明了了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每次询问的时候走一遍后缀自动机定位，复杂度</a:t>
            </a:r>
            <a:r>
              <a:rPr lang="en-US" altLang="zh-CN" dirty="0"/>
              <a:t>O</a:t>
            </a:r>
            <a:r>
              <a:rPr lang="zh-CN" altLang="en-US" dirty="0"/>
              <a:t>（∑</a:t>
            </a:r>
            <a:r>
              <a:rPr lang="en-US" altLang="zh-CN" dirty="0"/>
              <a:t>|</a:t>
            </a:r>
            <a:r>
              <a:rPr lang="zh-CN" altLang="en-US" dirty="0"/>
              <a:t>询问串</a:t>
            </a:r>
            <a:r>
              <a:rPr lang="en-US" altLang="zh-CN" dirty="0"/>
              <a:t>|+N+</a:t>
            </a:r>
            <a:r>
              <a:rPr lang="zh-CN" altLang="en-US" dirty="0"/>
              <a:t>（</a:t>
            </a:r>
            <a:r>
              <a:rPr lang="en-US" altLang="zh-CN" dirty="0"/>
              <a:t>N+Q</a:t>
            </a:r>
            <a:r>
              <a:rPr lang="zh-CN" altLang="en-US" dirty="0"/>
              <a:t>）</a:t>
            </a:r>
            <a:r>
              <a:rPr lang="en-US" altLang="zh-CN" dirty="0" err="1"/>
              <a:t>logN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</a:t>
            </a:r>
            <a:r>
              <a:rPr lang="en-US" altLang="zh-CN" dirty="0"/>
              <a:t>45</a:t>
            </a:r>
            <a:r>
              <a:rPr lang="zh-CN" altLang="en-US" dirty="0"/>
              <a:t>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54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E5A31-80FE-4BE4-B1D9-78876BB8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78E48-99C7-4109-A3E8-EEA14D5D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将询问串定位到后缀自动机上的时候，使用</a:t>
            </a:r>
            <a:r>
              <a:rPr lang="en-US" altLang="zh-CN" dirty="0"/>
              <a:t>parent</a:t>
            </a:r>
            <a:r>
              <a:rPr lang="zh-CN" altLang="en-US" dirty="0"/>
              <a:t>树上倍增去定位就好了。复杂度轻松变成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N+</a:t>
            </a:r>
            <a:r>
              <a:rPr lang="zh-CN" altLang="en-US" dirty="0"/>
              <a:t>（</a:t>
            </a:r>
            <a:r>
              <a:rPr lang="en-US" altLang="zh-CN" dirty="0"/>
              <a:t>N+Q</a:t>
            </a:r>
            <a:r>
              <a:rPr lang="zh-CN" altLang="en-US" dirty="0"/>
              <a:t>）</a:t>
            </a:r>
            <a:r>
              <a:rPr lang="en-US" altLang="zh-CN" dirty="0" err="1"/>
              <a:t>logN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</a:t>
            </a:r>
            <a:r>
              <a:rPr lang="en-US" altLang="zh-CN" dirty="0"/>
              <a:t>100</a:t>
            </a:r>
            <a:r>
              <a:rPr lang="zh-CN" altLang="en-US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122441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7EEBD-7A12-499A-9B81-8CBE388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CE9FE-3F9A-47CC-A4FF-C11EB9A0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30000</a:t>
            </a:r>
            <a:r>
              <a:rPr lang="zh-CN" altLang="en-US" dirty="0"/>
              <a:t>， </a:t>
            </a:r>
            <a:r>
              <a:rPr lang="en-US" altLang="zh-CN" dirty="0"/>
              <a:t>Q </a:t>
            </a:r>
            <a:r>
              <a:rPr lang="zh-CN" altLang="en-US" dirty="0"/>
              <a:t>≤ </a:t>
            </a:r>
            <a:r>
              <a:rPr lang="en-US" altLang="zh-CN" dirty="0"/>
              <a:t>50000</a:t>
            </a:r>
            <a:r>
              <a:rPr lang="zh-CN" altLang="en-US" dirty="0"/>
              <a:t>的范围，有什么高论做法吗？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偷偷假设你不会</a:t>
            </a:r>
            <a:r>
              <a:rPr lang="en-US" altLang="zh-CN" dirty="0"/>
              <a:t>parent</a:t>
            </a:r>
            <a:r>
              <a:rPr lang="zh-CN" altLang="en-US" dirty="0"/>
              <a:t>树上倍增，你可以分块预处理定位子串的过程，稳！</a:t>
            </a:r>
          </a:p>
        </p:txBody>
      </p:sp>
    </p:spTree>
    <p:extLst>
      <p:ext uri="{BB962C8B-B14F-4D97-AF65-F5344CB8AC3E}">
        <p14:creationId xmlns:p14="http://schemas.microsoft.com/office/powerpoint/2010/main" val="359136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2BEC9-C3DE-4635-A11D-7662F07A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0DADE-2544-496D-85A4-6A76174E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S</a:t>
            </a:r>
            <a:r>
              <a:rPr lang="zh-CN" altLang="en-US" dirty="0"/>
              <a:t>全部是</a:t>
            </a:r>
            <a:r>
              <a:rPr lang="en-US" altLang="zh-CN" dirty="0"/>
              <a:t>0</a:t>
            </a:r>
            <a:r>
              <a:rPr lang="zh-CN" altLang="en-US" dirty="0"/>
              <a:t>的情况。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算了太水了，其实我没算过公式，但是显然是可以做的对吧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稳。</a:t>
            </a:r>
          </a:p>
        </p:txBody>
      </p:sp>
    </p:spTree>
    <p:extLst>
      <p:ext uri="{BB962C8B-B14F-4D97-AF65-F5344CB8AC3E}">
        <p14:creationId xmlns:p14="http://schemas.microsoft.com/office/powerpoint/2010/main" val="404615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DC987-6929-4BB2-95B8-BC418792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CA73E-BD27-4C9D-8243-DC38A579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为什么会出这么一道，一点意思都没有，还很码农的题呢。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主要是因为，</a:t>
            </a:r>
            <a:r>
              <a:rPr lang="en-US" altLang="zh-CN" dirty="0" err="1"/>
              <a:t>tmd</a:t>
            </a:r>
            <a:r>
              <a:rPr lang="zh-CN" altLang="en-US" dirty="0"/>
              <a:t>出题的时候翻了一下考点，发现好多东西都没考。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于是出了一个大杂烩，其实本来还打算套个</a:t>
            </a:r>
            <a:r>
              <a:rPr lang="en-US" altLang="zh-CN" dirty="0"/>
              <a:t>k</a:t>
            </a:r>
            <a:r>
              <a:rPr lang="zh-CN" altLang="en-US" dirty="0"/>
              <a:t>短路之类的</a:t>
            </a:r>
            <a:r>
              <a:rPr lang="en-US" altLang="zh-CN" dirty="0"/>
              <a:t>xxx</a:t>
            </a:r>
            <a:r>
              <a:rPr lang="zh-CN" altLang="en-US" dirty="0"/>
              <a:t>（毕竟有个树，树可以投影到平面上是吧）。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35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EA60-B5EE-4EDE-B61F-9475BE56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72BED-906C-42A0-8C66-1D48E69E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我不得不和烈士和小丑走在同一道路上，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万人都要将火熄灭，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我一人独将此火高高举起，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我借此火得度一生的茫茫黑夜。</a:t>
            </a:r>
            <a:endParaRPr lang="en-US" altLang="zh-CN" dirty="0"/>
          </a:p>
          <a:p>
            <a:endParaRPr lang="en-US" altLang="zh-CN" dirty="0"/>
          </a:p>
          <a:p>
            <a:pPr lvl="8"/>
            <a:r>
              <a:rPr lang="en-US" altLang="zh-CN" dirty="0"/>
              <a:t>——</a:t>
            </a:r>
            <a:r>
              <a:rPr lang="zh-CN" altLang="en-US" dirty="0"/>
              <a:t>海子 </a:t>
            </a:r>
            <a:r>
              <a:rPr lang="en-US" altLang="zh-CN" dirty="0"/>
              <a:t>《</a:t>
            </a:r>
            <a:r>
              <a:rPr lang="zh-CN" altLang="en-US" dirty="0"/>
              <a:t>以梦为马</a:t>
            </a:r>
            <a:r>
              <a:rPr lang="en-US" altLang="zh-CN" dirty="0"/>
              <a:t>》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85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FE9AA-8722-4829-B7F5-DA17CD09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·</a:t>
            </a:r>
            <a:r>
              <a:rPr lang="zh-CN" altLang="en-US" dirty="0"/>
              <a:t>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65EA8-45DC-44B3-BE5E-A40EA3EE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（天哪竟然连故事背景也没写，这个出题人真是太懒了）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那这一页也读不下去了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04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A1E38-A652-42D1-947E-7A34EC12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EBDA2-10AF-43D4-916B-31834FD5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0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DB32F-B10A-4CC2-8E90-A682FCB5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710B8-52EE-4A73-9A56-4D0C70D2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的字符串，多次询问一个子串</a:t>
            </a:r>
            <a:r>
              <a:rPr lang="en-US" altLang="zh-CN" dirty="0"/>
              <a:t>[L,R]</a:t>
            </a:r>
            <a:r>
              <a:rPr lang="zh-CN" altLang="en-US" dirty="0"/>
              <a:t>，求有多少种把字符串划分成三个非空串的和的方式，使得该子串出现在至少一个划分出的串中。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 </a:t>
            </a:r>
            <a:r>
              <a:rPr lang="zh-CN" altLang="en-US" dirty="0"/>
              <a:t>≤ </a:t>
            </a:r>
            <a:r>
              <a:rPr lang="en-US" altLang="zh-CN" dirty="0"/>
              <a:t>100000</a:t>
            </a:r>
            <a:r>
              <a:rPr lang="zh-CN" altLang="en-US" dirty="0"/>
              <a:t>， 询问次数 ≤ </a:t>
            </a:r>
            <a:r>
              <a:rPr lang="en-US" altLang="zh-CN" dirty="0"/>
              <a:t>300000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0341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5174C-8364-42BC-9C6E-5EFEB180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BA34A-2BA7-4B75-9956-F7711F78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暴力枚举三个串之间的两个断点，加上</a:t>
            </a:r>
            <a:r>
              <a:rPr lang="en-US" altLang="zh-CN" dirty="0"/>
              <a:t>KMP</a:t>
            </a:r>
            <a:r>
              <a:rPr lang="zh-CN" altLang="en-US" dirty="0"/>
              <a:t>，复杂度妥妥的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QN</a:t>
            </a:r>
            <a:r>
              <a:rPr lang="en-US" altLang="zh-CN" baseline="30000" dirty="0"/>
              <a:t>3</a:t>
            </a:r>
            <a:r>
              <a:rPr lang="zh-CN" altLang="en-US" dirty="0"/>
              <a:t>）， 舒服。</a:t>
            </a:r>
            <a:endParaRPr lang="en-US" altLang="zh-CN" dirty="0"/>
          </a:p>
          <a:p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/>
          </a:p>
          <a:p>
            <a:r>
              <a:rPr lang="zh-CN" altLang="en-US" dirty="0"/>
              <a:t>期望得分</a:t>
            </a:r>
            <a:r>
              <a:rPr lang="en-US" altLang="zh-CN" dirty="0"/>
              <a:t>5~15</a:t>
            </a:r>
            <a:r>
              <a:rPr lang="zh-CN" altLang="en-US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254891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D9EFD-771F-408A-8353-37F0CD3A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60349-6465-49E9-8369-8CF971ED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凭什么要每次枚举完再跑</a:t>
            </a:r>
            <a:r>
              <a:rPr lang="en-US" altLang="zh-CN" dirty="0"/>
              <a:t>KMP</a:t>
            </a:r>
            <a:r>
              <a:rPr lang="zh-CN" altLang="en-US" dirty="0"/>
              <a:t>呢，每次询问跑一次就够了嘛。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QN</a:t>
            </a:r>
            <a:r>
              <a:rPr lang="en-US" altLang="zh-CN" baseline="30000" dirty="0"/>
              <a:t>2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</a:t>
            </a:r>
            <a:r>
              <a:rPr lang="en-US" altLang="zh-CN" dirty="0"/>
              <a:t>15</a:t>
            </a:r>
            <a:r>
              <a:rPr lang="zh-CN" altLang="en-US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1780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B5B70-0F3C-4617-B1BC-81D476CC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7097-EE70-4BC9-9BB0-77187E0C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在算法二的基础上，枚举断点的过程是可以优化的，对于中间的串</a:t>
            </a:r>
            <a:r>
              <a:rPr lang="en-US" altLang="zh-CN" dirty="0"/>
              <a:t>S[i+1,j-1]</a:t>
            </a:r>
            <a:r>
              <a:rPr lang="zh-CN" altLang="en-US" dirty="0"/>
              <a:t>，假如要让这个串包含询问串，那么我们从小往大枚举</a:t>
            </a:r>
            <a:r>
              <a:rPr lang="en-US" altLang="zh-CN" dirty="0"/>
              <a:t>i+1</a:t>
            </a:r>
            <a:r>
              <a:rPr lang="zh-CN" altLang="en-US" dirty="0"/>
              <a:t>，可行的最小的</a:t>
            </a:r>
            <a:r>
              <a:rPr lang="en-US" altLang="zh-CN" dirty="0"/>
              <a:t>j-1</a:t>
            </a:r>
            <a:r>
              <a:rPr lang="zh-CN" altLang="en-US" dirty="0"/>
              <a:t>是单调递增的。每次询问先跑</a:t>
            </a:r>
            <a:r>
              <a:rPr lang="en-US" altLang="zh-CN" dirty="0"/>
              <a:t>KMP</a:t>
            </a:r>
            <a:r>
              <a:rPr lang="zh-CN" altLang="en-US" dirty="0"/>
              <a:t>，再用</a:t>
            </a:r>
            <a:r>
              <a:rPr lang="en-US" altLang="zh-CN" dirty="0"/>
              <a:t>Two-Pointer</a:t>
            </a:r>
            <a:r>
              <a:rPr lang="zh-CN" altLang="en-US" dirty="0"/>
              <a:t>扫一遍即可。一头一尾两个串处理起来十分容易，每次询问可以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NQ</a:t>
            </a:r>
            <a:r>
              <a:rPr lang="zh-CN" altLang="en-US" dirty="0"/>
              <a:t>）。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期望得分</a:t>
            </a:r>
            <a:r>
              <a:rPr lang="en-US" altLang="zh-CN" dirty="0"/>
              <a:t>25</a:t>
            </a:r>
            <a:r>
              <a:rPr lang="zh-CN" altLang="en-US" dirty="0"/>
              <a:t>分</a:t>
            </a:r>
            <a:r>
              <a:rPr lang="en-US" altLang="zh-CN" dirty="0"/>
              <a:t>~40</a:t>
            </a:r>
            <a:r>
              <a:rPr lang="zh-CN" altLang="en-US" dirty="0"/>
              <a:t>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24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787B-A719-4292-925B-6B7EBA29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CA868-3596-4CE2-86F3-52BE8B76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考虑算法三的缺陷，一是需要每次用</a:t>
            </a:r>
            <a:r>
              <a:rPr lang="en-US" altLang="zh-CN" dirty="0"/>
              <a:t>KMP</a:t>
            </a:r>
            <a:r>
              <a:rPr lang="zh-CN" altLang="en-US" dirty="0"/>
              <a:t>求出串的每个出现位置。很容易想到用</a:t>
            </a:r>
            <a:r>
              <a:rPr lang="en-US" altLang="zh-CN" dirty="0"/>
              <a:t>SAM</a:t>
            </a:r>
            <a:r>
              <a:rPr lang="zh-CN" altLang="en-US" dirty="0"/>
              <a:t>来优化这个过程，那么可以做到和询问串总长线性相关的复杂度。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地方比较舒服了之后，再看看求解的过程。考虑反过来，求三个串都不包含询问串的方案数，这样需要的讨论会少很多。不难发现，三个串都不包含询问串的方案，就是询问串每个出现位置里（这里的位置指的是整个串，不是右端点），都至少含有一个断点的方案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20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2CE46-FE3B-4DF8-A591-E85F70D4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D1E41-2E47-44E9-86A2-98FFE2AC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可以对求解的过程分成两类：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有三个互不相交的出现位置。 这种情况不会出现不合法（没有串包含询问串）的情况。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顺次考虑所有出现位置，（见下页，在下灵魂画图手）</a:t>
            </a:r>
          </a:p>
        </p:txBody>
      </p:sp>
    </p:spTree>
    <p:extLst>
      <p:ext uri="{BB962C8B-B14F-4D97-AF65-F5344CB8AC3E}">
        <p14:creationId xmlns:p14="http://schemas.microsoft.com/office/powerpoint/2010/main" val="3033408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1144</Words>
  <Application>Microsoft Office PowerPoint</Application>
  <PresentationFormat>宽屏</PresentationFormat>
  <Paragraphs>110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Century Gothic</vt:lpstr>
      <vt:lpstr>Wingdings 3</vt:lpstr>
      <vt:lpstr>离子</vt:lpstr>
      <vt:lpstr>《制胡窜》码农报告</vt:lpstr>
      <vt:lpstr>题目·梗</vt:lpstr>
      <vt:lpstr>讨论环节</vt:lpstr>
      <vt:lpstr>题目大意</vt:lpstr>
      <vt:lpstr>算法一</vt:lpstr>
      <vt:lpstr>算法二</vt:lpstr>
      <vt:lpstr>算法三</vt:lpstr>
      <vt:lpstr>算法四</vt:lpstr>
      <vt:lpstr>算法四</vt:lpstr>
      <vt:lpstr>灵魂画图手</vt:lpstr>
      <vt:lpstr>接上页</vt:lpstr>
      <vt:lpstr>接上页</vt:lpstr>
      <vt:lpstr>接上页</vt:lpstr>
      <vt:lpstr>算法五</vt:lpstr>
      <vt:lpstr>算法六</vt:lpstr>
      <vt:lpstr>算法七</vt:lpstr>
      <vt:lpstr>题外话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《制胡窜》码农报告</dc:title>
  <dc:creator>杨景钦</dc:creator>
  <cp:lastModifiedBy>杨景钦</cp:lastModifiedBy>
  <cp:revision>12</cp:revision>
  <dcterms:created xsi:type="dcterms:W3CDTF">2018-04-07T00:03:58Z</dcterms:created>
  <dcterms:modified xsi:type="dcterms:W3CDTF">2018-04-07T02:10:31Z</dcterms:modified>
</cp:coreProperties>
</file>