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58" r:id="rId20"/>
    <p:sldId id="27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ACC83-8D3B-4CB4-8E0B-DCF00A97966B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C347-5DAC-4B75-B1B8-77BE4506B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7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zh-CN" altLang="en-US" dirty="0"/>
                  <a:t>是恒等号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zh-CN" altLang="en-US" dirty="0"/>
                  <a:t>是恒等号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9C347-5DAC-4B75-B1B8-77BE4506BD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zh-CN" altLang="en-US" dirty="0"/>
                  <a:t>是恒等号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zh-CN" altLang="en-US" dirty="0"/>
                  <a:t>是恒等号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9C347-5DAC-4B75-B1B8-77BE4506BD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4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把前面的布尔数组换成数组就行啦！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9C347-5DAC-4B75-B1B8-77BE4506BD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3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注意！！这在后面讲最优算法时会用到！！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9C347-5DAC-4B75-B1B8-77BE4506BD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9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最后一行</a:t>
            </a:r>
            <a:r>
              <a:rPr lang="en-US" altLang="zh-CN" dirty="0"/>
              <a:t>】</a:t>
            </a:r>
            <a:r>
              <a:rPr lang="zh-CN" altLang="en-US" dirty="0"/>
              <a:t>只是理论</a:t>
            </a:r>
            <a:r>
              <a:rPr lang="en-US" altLang="zh-CN" dirty="0"/>
              <a:t>..</a:t>
            </a:r>
            <a:r>
              <a:rPr lang="en-US" altLang="zh-CN" dirty="0" err="1"/>
              <a:t>qwq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9C347-5DAC-4B75-B1B8-77BE4506BD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2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绿色字体是帮你断句的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9C347-5DAC-4B75-B1B8-77BE4506BD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9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15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2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93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8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0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1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4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E6AAD1-7BFF-4B02-87EC-D6154701462A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387C54-C9FE-427E-93EF-CF491D812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8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3431-B0F7-4EC6-853D-229A6CF22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劈配 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141EE9-27CE-43AE-9448-BA4F6055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 王聿中（</a:t>
            </a:r>
            <a:r>
              <a:rPr lang="en-US" altLang="zh-CN" dirty="0"/>
              <a:t>Yazid</a:t>
            </a:r>
            <a:r>
              <a:rPr lang="zh-CN" altLang="en-US" dirty="0"/>
              <a:t>） 张瑞喆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01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E6D03-BCE2-4F0D-A588-C7F9A70B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C=1</a:t>
            </a:r>
            <a:r>
              <a:rPr lang="zh-CN" altLang="en-US" dirty="0"/>
              <a:t>的算法</a:t>
            </a:r>
            <a:r>
              <a:rPr lang="en-US" altLang="zh-CN" dirty="0"/>
              <a:t>·</a:t>
            </a:r>
            <a:r>
              <a:rPr lang="zh-CN" altLang="en-US" dirty="0"/>
              <a:t>更优的算法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601D9E-A316-4CAE-8FA1-95804254F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事实上，对于这部分数据，我们可以做到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的时间复杂度。</a:t>
                </a:r>
                <a:endParaRPr lang="en-US" altLang="zh-CN" dirty="0"/>
              </a:p>
              <a:p>
                <a:r>
                  <a:rPr lang="zh-CN" altLang="en-US" dirty="0"/>
                  <a:t>第一小问的复杂度是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，所以瓶颈显然在第二小问。</a:t>
                </a:r>
                <a:endParaRPr lang="en-US" altLang="zh-CN" dirty="0"/>
              </a:p>
              <a:p>
                <a:r>
                  <a:rPr lang="zh-CN" altLang="en-US" dirty="0"/>
                  <a:t>对于选手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，如果他的排名上升至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，我们注意到第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名的录取志愿都不会发生任何变化，也就是和第一小问所求的顺位相同。而新的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名选手的录取志愿显然可能发生任意的变化。所以我们只需要关心前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名的志愿是否会发生变化即可。</a:t>
                </a:r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要实现梦想，因此他必须被前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志愿录取。我们把这些志愿中包含的导师全部取出来，并用一个数组记录这些导师战队的剩余名额。</a:t>
                </a:r>
                <a:endParaRPr lang="en-US" altLang="zh-CN" dirty="0"/>
              </a:p>
              <a:p>
                <a:r>
                  <a:rPr lang="zh-CN" altLang="en-US" dirty="0"/>
                  <a:t>接着，我们按之前的贪心策略求解前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名的录取志愿，同时维护这个数组。当这个数组为全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时，表示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不能完成梦想，一旦出现这种情况，即说明当前名次（不妨假设为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）的后一名不足以让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实现梦想（因为如果要实现梦想，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就无法按要求被满足了），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选手就至少要升到第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名，第二问的答案即为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601D9E-A316-4CAE-8FA1-95804254F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401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45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6CF01-03A4-4B1E-8539-86F2656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数据分治</a:t>
            </a:r>
            <a:r>
              <a:rPr lang="en-US" altLang="zh-CN" dirty="0"/>
              <a:t>·70</a:t>
            </a:r>
            <a:r>
              <a:rPr lang="zh-CN" altLang="en-US" dirty="0"/>
              <a:t>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72D08C-9802-4D4C-B9DE-8FF36F416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结合针对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的算法和针对前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个测试点的算法，我们可以获得</a:t>
                </a:r>
                <a:r>
                  <a:rPr lang="en-US" altLang="zh-CN" dirty="0"/>
                  <a:t>70</a:t>
                </a:r>
                <a:r>
                  <a:rPr lang="zh-CN" altLang="en-US" dirty="0"/>
                  <a:t>分。</a:t>
                </a:r>
                <a:endParaRPr lang="en-US" altLang="zh-CN" dirty="0"/>
              </a:p>
              <a:p>
                <a:r>
                  <a:rPr lang="zh-CN" altLang="en-US" dirty="0"/>
                  <a:t>（当然，你也可以结合下面一个算法获得</a:t>
                </a:r>
                <a:r>
                  <a:rPr lang="en-US" altLang="zh-CN" dirty="0"/>
                  <a:t>80</a:t>
                </a:r>
                <a:r>
                  <a:rPr lang="zh-CN" altLang="en-US" dirty="0"/>
                  <a:t>分，但由于接下来我们将连贯地讲述正解，因此不会再有奇怪的算法被提及）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72D08C-9802-4D4C-B9DE-8FF36F416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86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3A085-AC72-4F10-9B53-D39420BB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bi=1</a:t>
            </a:r>
            <a:r>
              <a:rPr lang="zh-CN" altLang="en-US" dirty="0"/>
              <a:t>的做法</a:t>
            </a:r>
            <a:r>
              <a:rPr lang="en-US" altLang="zh-CN" dirty="0"/>
              <a:t>·30</a:t>
            </a:r>
            <a:r>
              <a:rPr lang="zh-CN" altLang="en-US" dirty="0"/>
              <a:t>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A051B0-6439-42BD-B827-242983499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756638"/>
              </a:xfrm>
            </p:spPr>
            <p:txBody>
              <a:bodyPr/>
              <a:lstStyle/>
              <a:p>
                <a:r>
                  <a:rPr lang="zh-CN" altLang="en-US" dirty="0"/>
                  <a:t>测试点数据规模：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不难发现，此时问题转化为二分图匹配。</a:t>
                </a:r>
                <a:endParaRPr lang="en-US" altLang="zh-CN" dirty="0"/>
              </a:p>
              <a:p>
                <a:r>
                  <a:rPr lang="zh-CN" altLang="en-US" dirty="0"/>
                  <a:t>考虑动态加边。按排名高到低处理所有选手。</a:t>
                </a:r>
                <a:endParaRPr lang="en-US" altLang="zh-CN" dirty="0"/>
              </a:p>
              <a:p>
                <a:r>
                  <a:rPr lang="zh-CN" altLang="en-US" dirty="0"/>
                  <a:t>第一小问：对于一名选手，从高到低枚举各志愿，并将该选手与对应导师连边，并尝试增广。如果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增广成功</a:t>
                </a:r>
                <a:r>
                  <a:rPr lang="zh-CN" altLang="en-US" dirty="0"/>
                  <a:t>，则证明该志愿是合法的，此时应跳过之后的志愿，并开始下一名选手的处理。</a:t>
                </a:r>
                <a:endParaRPr lang="en-US" altLang="zh-CN" dirty="0"/>
              </a:p>
              <a:p>
                <a:r>
                  <a:rPr lang="zh-CN" altLang="en-US" dirty="0"/>
                  <a:t>第二小问：（枚举或）二分答案，并转第一小问</a:t>
                </a:r>
                <a:r>
                  <a:rPr lang="en-US" altLang="zh-CN" dirty="0"/>
                  <a:t>check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表示的是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条边的二分图跑匹配的复杂度。（这回枚举答案应该是真的过不了了（吧））</a:t>
                </a:r>
                <a:endParaRPr lang="en-US" altLang="zh-CN" dirty="0"/>
              </a:p>
              <a:p>
                <a:r>
                  <a:rPr lang="zh-CN" altLang="en-US" dirty="0"/>
                  <a:t>一个简单的小优化：对于一名选手的某一志愿，如果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增广失败</a:t>
                </a:r>
                <a:r>
                  <a:rPr lang="zh-CN" altLang="en-US" dirty="0"/>
                  <a:t>，则删去这些边。这可以使</a:t>
                </a:r>
                <a:r>
                  <a:rPr lang="zh-CN" altLang="en-US" b="1" dirty="0"/>
                  <a:t>理论</a:t>
                </a:r>
                <a:r>
                  <a:rPr lang="zh-CN" altLang="en-US" dirty="0"/>
                  <a:t>复杂度变成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𝑛𝐶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A051B0-6439-42BD-B827-242983499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756638"/>
              </a:xfrm>
              <a:blipFill>
                <a:blip r:embed="rId3"/>
                <a:stretch>
                  <a:fillRect l="-142" t="-1282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18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688F9-F86A-4217-A518-2D5EDA95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  <a:r>
              <a:rPr lang="en-US" altLang="zh-CN" dirty="0"/>
              <a:t>1·</a:t>
            </a:r>
            <a:r>
              <a:rPr lang="zh-CN" altLang="en-US" dirty="0"/>
              <a:t>匈牙利精致版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12B3F-7349-4A8F-8945-B1D6FD918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如果你在前面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的算法中使用了匈牙利算法进行匹配，那么我们考虑如何让他适配没有特殊限制的情况。</a:t>
                </a:r>
                <a:endParaRPr lang="en-US" altLang="zh-CN" dirty="0"/>
              </a:p>
              <a:p>
                <a:r>
                  <a:rPr lang="zh-CN" altLang="en-US" dirty="0"/>
                  <a:t>匈牙利算法的瓶颈在于你不能匹配一个点多次。一个很自然的想法是将每个导师暴力拆成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个点，而显然是不行的。</a:t>
                </a:r>
                <a:endParaRPr lang="en-US" altLang="zh-CN" dirty="0"/>
              </a:p>
              <a:p>
                <a:r>
                  <a:rPr lang="zh-CN" altLang="en-US" dirty="0"/>
                  <a:t>然而，我们考虑每次增广时需要用到的新点：每个导师的点只会被用到</a:t>
                </a:r>
                <a:r>
                  <a:rPr lang="zh-CN" altLang="en-US" b="1" dirty="0"/>
                  <a:t>最多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个，因此我们对每个导师可以只保留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个未匹配的额外节点。</a:t>
                </a:r>
                <a:endParaRPr lang="en-US" altLang="zh-CN" dirty="0"/>
              </a:p>
              <a:p>
                <a:r>
                  <a:rPr lang="zh-CN" altLang="en-US" dirty="0"/>
                  <a:t>在一次增广结束后，如有导师的额外节点被匹配，且该导师未满流，我们就为其新增一个额外节点，并连上一些需要的边（这需要你维护一些信息，但它们并不复杂）。</a:t>
                </a:r>
                <a:endParaRPr lang="en-US" altLang="zh-CN" dirty="0"/>
              </a:p>
              <a:p>
                <a:r>
                  <a:rPr lang="zh-CN" altLang="en-US" dirty="0"/>
                  <a:t>考虑这样做节点数、边数的量级：每次匹配成功会增加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个节点、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条边，最多匹配成功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次，因此点数是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的，边数是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因此总复杂度是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12B3F-7349-4A8F-8945-B1D6FD918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04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688F9-F86A-4217-A518-2D5EDA95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  <a:r>
              <a:rPr lang="en-US" altLang="zh-CN" dirty="0"/>
              <a:t>1·</a:t>
            </a:r>
            <a:r>
              <a:rPr lang="zh-CN" altLang="en-US" dirty="0"/>
              <a:t>匈牙利精致版？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12B3F-7349-4A8F-8945-B1D6FD918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如果你在前面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的算法中使用了匈牙利算法进行匹配，那么我们考虑如何让他适配没有特殊限制的情况。</a:t>
                </a:r>
                <a:endParaRPr lang="en-US" altLang="zh-CN" dirty="0"/>
              </a:p>
              <a:p>
                <a:r>
                  <a:rPr lang="zh-CN" altLang="en-US" dirty="0"/>
                  <a:t>匈牙利算法的瓶颈在于你不能匹配一个点多次。一个很自然的想法是将每个导师暴力拆成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个点，而显然是不行的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吗？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然而，我们考虑每次增广时需要用到的新点：每个导师的点只会被用到</a:t>
                </a:r>
                <a:r>
                  <a:rPr lang="zh-CN" altLang="en-US" b="1" dirty="0"/>
                  <a:t>最多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个，因此我们对每个导师可以只保留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个未匹配的额外节点。</a:t>
                </a:r>
                <a:endParaRPr lang="en-US" altLang="zh-CN" dirty="0"/>
              </a:p>
              <a:p>
                <a:r>
                  <a:rPr lang="zh-CN" altLang="en-US" dirty="0"/>
                  <a:t>在一次增广结束后，如有导师的额外节点被匹配，且该导师未满流，我们就为其新增一个额外节点，并连上一些需要的边（这需要你维护一些信息，但它们并不复杂）。</a:t>
                </a:r>
                <a:endParaRPr lang="en-US" altLang="zh-CN" dirty="0"/>
              </a:p>
              <a:p>
                <a:r>
                  <a:rPr lang="zh-CN" altLang="en-US" dirty="0"/>
                  <a:t>考虑这样做节点数、边数的量级：每次匹配成功会增加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个节点、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条边，最多匹配成功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次，因此点数是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的，边数是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因此总复杂度是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12B3F-7349-4A8F-8945-B1D6FD918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8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688F9-F86A-4217-A518-2D5EDA95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  <a:r>
              <a:rPr lang="en-US" altLang="zh-CN" dirty="0"/>
              <a:t>2·</a:t>
            </a:r>
            <a:r>
              <a:rPr lang="zh-CN" altLang="en-US" dirty="0"/>
              <a:t>匈牙利暴力版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12B3F-7349-4A8F-8945-B1D6FD918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如果你在前面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的算法中使用了匈牙利算法进行匹配，那么我们考虑如何让他适配没有特殊限制的情况。</a:t>
                </a:r>
                <a:endParaRPr lang="en-US" altLang="zh-CN" dirty="0"/>
              </a:p>
              <a:p>
                <a:r>
                  <a:rPr lang="zh-CN" altLang="en-US" dirty="0"/>
                  <a:t>匈牙利算法的瓶颈在于你不能匹配一个点多次。一个很自然的想法是将每个导师暴力拆成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个点，而显然是不行的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吗？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 err="1"/>
                  <a:t>Emmmm</a:t>
                </a:r>
                <a:r>
                  <a:rPr lang="en-US" altLang="zh-CN" dirty="0"/>
                  <a:t>…………</a:t>
                </a:r>
                <a:r>
                  <a:rPr lang="zh-CN" altLang="en-US" dirty="0"/>
                  <a:t>其实是行的</a:t>
                </a:r>
                <a:r>
                  <a:rPr lang="en-US" altLang="zh-CN" dirty="0"/>
                  <a:t>…………</a:t>
                </a:r>
              </a:p>
              <a:p>
                <a:r>
                  <a:rPr lang="zh-CN" altLang="en-US" dirty="0"/>
                  <a:t>建图的复杂度显然是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，我们考虑跑匹配的时间开销。</a:t>
                </a:r>
                <a:endParaRPr lang="en-US" altLang="zh-CN" dirty="0"/>
              </a:p>
              <a:p>
                <a:r>
                  <a:rPr lang="zh-CN" altLang="en-US" dirty="0"/>
                  <a:t>大家都知道匈牙利一次增广的时间开销为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。然而事实上，它的意义是你增广经过的边数。当全局最多只有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个节点被匹配，每个点的度数最多为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，那么如果你经过超过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条边，就一定能增广成功。</a:t>
                </a:r>
                <a:endParaRPr lang="en-US" altLang="zh-CN" dirty="0"/>
              </a:p>
              <a:p>
                <a:r>
                  <a:rPr lang="zh-CN" altLang="en-US" dirty="0"/>
                  <a:t>于是增广一次的复杂度就是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，匹配的复杂度是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因此总复杂度是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的，和刚才的看上去也没啥不一样</a:t>
                </a:r>
                <a:r>
                  <a:rPr lang="en-US" altLang="zh-CN" dirty="0"/>
                  <a:t>……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12B3F-7349-4A8F-8945-B1D6FD918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F3E2D1B-2562-4AB9-B560-1F3F4ABBF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38" y="4752200"/>
            <a:ext cx="1555262" cy="12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5BAD3-E0D5-4223-B481-E66D9ECE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  <a:r>
              <a:rPr lang="en-US" altLang="zh-CN" dirty="0"/>
              <a:t>3·Dinic</a:t>
            </a:r>
            <a:r>
              <a:rPr lang="zh-CN" altLang="en-US" dirty="0"/>
              <a:t>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93363C-CA4F-4353-8B72-1B264535A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如果你在前面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的算法中使用了</a:t>
                </a:r>
                <a:r>
                  <a:rPr lang="en-US" altLang="zh-CN" dirty="0" err="1"/>
                  <a:t>Dinic</a:t>
                </a:r>
                <a:r>
                  <a:rPr lang="zh-CN" altLang="en-US" dirty="0"/>
                  <a:t>算法进行匹配，那么就没有那么多破事了，直接改流量即可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此题。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93363C-CA4F-4353-8B72-1B264535A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E537BAA-7C4C-4533-BE9B-9B1DF72F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81" y="2327927"/>
            <a:ext cx="3354038" cy="22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0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99586-4964-47A1-93FF-C8357C57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  <a:r>
              <a:rPr lang="en-US" altLang="zh-CN" dirty="0"/>
              <a:t>4·Yazid</a:t>
            </a:r>
            <a:r>
              <a:rPr lang="zh-CN" altLang="en-US" dirty="0"/>
              <a:t>的理论最优算法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D1E0CC-5777-45F7-A157-B7C5D7AA3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第一小问显然不是瓶颈，尝试优化第二小问。</a:t>
                </a:r>
                <a:endParaRPr lang="en-US" altLang="zh-CN" dirty="0"/>
              </a:p>
              <a:p>
                <a:r>
                  <a:rPr lang="zh-CN" altLang="en-US" dirty="0"/>
                  <a:t>同样考虑前面介绍的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的更优的算法：对于每位选手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，如果他上升到了第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名，我们只需要关心前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名的志愿是否会发生变化即可。</a:t>
                </a:r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要实现梦想，因此他必须被前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志愿录取。我们把选手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与这些志愿中包含的导师全部进行连边。</a:t>
                </a:r>
                <a:endParaRPr lang="en-US" altLang="zh-CN" dirty="0"/>
              </a:p>
              <a:p>
                <a:r>
                  <a:rPr lang="zh-CN" altLang="en-US" dirty="0"/>
                  <a:t>接着，我们依次检查第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名的志愿是否会发生变化：检查选手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时，只需要连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在第一小问中求出答案志愿的边即可。如果检查到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时增广失败，则表示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不能完成梦想，一旦出现这种情况，则立刻可知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选手第二问的答案即为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特别地，如果你使用了匈牙利算法，那么你不需要重新拆点，直接使用第一小问留下的所有虚拟节点即可。（想一想，为什么？）</a:t>
                </a:r>
                <a:endParaRPr lang="en-US" altLang="zh-CN" dirty="0"/>
              </a:p>
              <a:p>
                <a:r>
                  <a:rPr lang="zh-CN" altLang="en-US" dirty="0"/>
                  <a:t>很显然，这个算法的复杂度是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𝑛𝐶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D1E0CC-5777-45F7-A157-B7C5D7AA3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01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06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F7757-805F-4C58-A8CA-77504FA6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个正解我到底应该写哪个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A7ECF-1A71-421A-BC5E-B28EB49E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事实上，你使用任意一个上面提到的正解都能</a:t>
            </a:r>
            <a:r>
              <a:rPr lang="en-US" altLang="zh-CN" dirty="0"/>
              <a:t>AC</a:t>
            </a:r>
            <a:r>
              <a:rPr lang="zh-CN" altLang="en-US" dirty="0"/>
              <a:t>此题。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：既然有更优的做法，为啥不卡掉带</a:t>
            </a:r>
            <a:r>
              <a:rPr lang="en-US" altLang="zh-CN" dirty="0"/>
              <a:t>log</a:t>
            </a:r>
            <a:r>
              <a:rPr lang="zh-CN" altLang="en-US" dirty="0"/>
              <a:t>的？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：网络流</a:t>
            </a:r>
            <a:r>
              <a:rPr lang="en-US" altLang="zh-CN" dirty="0"/>
              <a:t>/</a:t>
            </a:r>
            <a:r>
              <a:rPr lang="zh-CN" altLang="en-US" dirty="0"/>
              <a:t>匹配算法的复杂度本来就是玄学（误），深究理论复杂度意义不大。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：你在网络流算法中只提到了</a:t>
            </a:r>
            <a:r>
              <a:rPr lang="en-US" altLang="zh-CN" dirty="0" err="1"/>
              <a:t>Dinic</a:t>
            </a:r>
            <a:r>
              <a:rPr lang="zh-CN" altLang="en-US" dirty="0"/>
              <a:t>，请问</a:t>
            </a:r>
            <a:r>
              <a:rPr lang="en-US" altLang="zh-CN" dirty="0"/>
              <a:t>ISAP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ISAP</a:t>
            </a:r>
            <a:r>
              <a:rPr lang="zh-CN" altLang="en-US" dirty="0"/>
              <a:t>由于不支持</a:t>
            </a:r>
            <a:r>
              <a:rPr lang="zh-CN" altLang="en-US" b="1" u="sng" dirty="0">
                <a:solidFill>
                  <a:srgbClr val="00B050"/>
                </a:solidFill>
              </a:rPr>
              <a:t>边</a:t>
            </a:r>
            <a:r>
              <a:rPr lang="zh-CN" altLang="en-US" dirty="0"/>
              <a:t>加边</a:t>
            </a:r>
            <a:r>
              <a:rPr lang="zh-CN" altLang="en-US" b="1" u="sng" dirty="0">
                <a:solidFill>
                  <a:srgbClr val="00B050"/>
                </a:solidFill>
              </a:rPr>
              <a:t>边</a:t>
            </a:r>
            <a:r>
              <a:rPr lang="zh-CN" altLang="en-US" dirty="0"/>
              <a:t>增广，因此会使理论复杂度全盘爆炸。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：那么</a:t>
            </a:r>
            <a:r>
              <a:rPr lang="en-US" altLang="zh-CN" dirty="0"/>
              <a:t>ISAP</a:t>
            </a:r>
            <a:r>
              <a:rPr lang="zh-CN" altLang="en-US" dirty="0"/>
              <a:t>不能通过此题咯？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：事实上，常数优秀的</a:t>
            </a:r>
            <a:r>
              <a:rPr lang="en-US" altLang="zh-CN" dirty="0"/>
              <a:t>ISAP</a:t>
            </a:r>
            <a:r>
              <a:rPr lang="zh-CN" altLang="en-US" dirty="0"/>
              <a:t>是可以通过此题的。这是因为良心的（恰巧会写</a:t>
            </a:r>
            <a:r>
              <a:rPr lang="en-US" altLang="zh-CN" dirty="0"/>
              <a:t>ISAP</a:t>
            </a:r>
            <a:r>
              <a:rPr lang="zh-CN" altLang="en-US" dirty="0"/>
              <a:t>的）命题人写了一个</a:t>
            </a:r>
            <a:r>
              <a:rPr lang="en-US" altLang="zh-CN" dirty="0"/>
              <a:t>ISAP</a:t>
            </a:r>
            <a:r>
              <a:rPr lang="zh-CN" altLang="en-US" dirty="0"/>
              <a:t>版本的，并把它放了过去。</a:t>
            </a:r>
          </a:p>
        </p:txBody>
      </p:sp>
    </p:spTree>
    <p:extLst>
      <p:ext uri="{BB962C8B-B14F-4D97-AF65-F5344CB8AC3E}">
        <p14:creationId xmlns:p14="http://schemas.microsoft.com/office/powerpoint/2010/main" val="293684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21414-9BF6-47A2-8163-5BA419F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省选</a:t>
            </a:r>
            <a:r>
              <a:rPr lang="en-US" altLang="zh-CN" dirty="0"/>
              <a:t>·</a:t>
            </a:r>
            <a:r>
              <a:rPr lang="zh-CN" altLang="en-US" dirty="0"/>
              <a:t>雪</a:t>
            </a:r>
            <a:r>
              <a:rPr lang="en-US" altLang="zh-CN" dirty="0"/>
              <a:t>·</a:t>
            </a:r>
            <a:r>
              <a:rPr lang="zh-CN" altLang="en-US" dirty="0"/>
              <a:t>与</a:t>
            </a:r>
            <a:r>
              <a:rPr lang="en-US" altLang="zh-CN" dirty="0"/>
              <a:t>Yazid</a:t>
            </a:r>
            <a:r>
              <a:rPr lang="zh-CN" altLang="en-US" dirty="0"/>
              <a:t>的祝福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50394-76C3-4578-8A7A-9E5B3862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今年北京一共下了</a:t>
            </a:r>
            <a:r>
              <a:rPr lang="en-US" altLang="zh-CN" dirty="0"/>
              <a:t>2</a:t>
            </a:r>
            <a:r>
              <a:rPr lang="zh-CN" altLang="en-US" dirty="0"/>
              <a:t>场雪。</a:t>
            </a:r>
            <a:endParaRPr lang="en-US" altLang="zh-CN" dirty="0"/>
          </a:p>
          <a:p>
            <a:r>
              <a:rPr lang="zh-CN" altLang="en-US" dirty="0"/>
              <a:t>第一场是在</a:t>
            </a:r>
            <a:r>
              <a:rPr lang="en-US" altLang="zh-CN" dirty="0"/>
              <a:t>Yazid</a:t>
            </a:r>
            <a:r>
              <a:rPr lang="zh-CN" altLang="en-US" dirty="0"/>
              <a:t>通宵造完这题之后（祭出的三月雪）；</a:t>
            </a:r>
            <a:endParaRPr lang="en-US" altLang="zh-CN" dirty="0"/>
          </a:p>
          <a:p>
            <a:r>
              <a:rPr lang="zh-CN" altLang="en-US" dirty="0"/>
              <a:t>第二场是在省选前</a:t>
            </a:r>
            <a:r>
              <a:rPr lang="en-US" altLang="zh-CN" dirty="0"/>
              <a:t>2</a:t>
            </a:r>
            <a:r>
              <a:rPr lang="zh-CN" altLang="en-US" dirty="0"/>
              <a:t>日，也就是我们出发前夜（壮行的四月雪）。</a:t>
            </a:r>
            <a:endParaRPr lang="en-US" altLang="zh-CN" dirty="0"/>
          </a:p>
          <a:p>
            <a:r>
              <a:rPr lang="zh-CN" altLang="en-US" dirty="0"/>
              <a:t>（烘托了悲伤的氛围？）</a:t>
            </a:r>
            <a:endParaRPr lang="en-US" altLang="zh-CN" dirty="0"/>
          </a:p>
          <a:p>
            <a:r>
              <a:rPr lang="zh-CN" altLang="en-US" dirty="0"/>
              <a:t>到今天为止，雪停了（你们在的地方雪停了吗？），省选结束了，在座各位的命运也应该尘埃落定了。</a:t>
            </a:r>
            <a:endParaRPr lang="en-US" altLang="zh-CN" dirty="0"/>
          </a:p>
          <a:p>
            <a:r>
              <a:rPr lang="zh-CN" altLang="en-US" dirty="0"/>
              <a:t>无论雪下还是停，生活都要继续，无论结果如何，</a:t>
            </a:r>
            <a:r>
              <a:rPr lang="en-US" altLang="zh-CN" dirty="0"/>
              <a:t>Yazid</a:t>
            </a:r>
            <a:r>
              <a:rPr lang="zh-CN" altLang="en-US" dirty="0"/>
              <a:t>都祝你们在接下来的</a:t>
            </a:r>
            <a:r>
              <a:rPr lang="en-US" altLang="zh-CN" dirty="0"/>
              <a:t>OI</a:t>
            </a:r>
            <a:r>
              <a:rPr lang="zh-CN" altLang="en-US" dirty="0"/>
              <a:t>路或高考路或其他路上走得顺利。</a:t>
            </a:r>
            <a:endParaRPr lang="en-US" altLang="zh-CN" dirty="0"/>
          </a:p>
          <a:p>
            <a:r>
              <a:rPr lang="zh-CN" altLang="en-US" dirty="0"/>
              <a:t>无论你接下来将踏上哪条路，</a:t>
            </a:r>
            <a:r>
              <a:rPr lang="en-US" altLang="zh-CN" dirty="0"/>
              <a:t>Yazid</a:t>
            </a:r>
            <a:r>
              <a:rPr lang="zh-CN" altLang="en-US" dirty="0"/>
              <a:t>都期待日后能与你再见</a:t>
            </a:r>
            <a:r>
              <a:rPr lang="en-US" altLang="zh-CN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1898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0809C-B853-482C-9C63-076DC55E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r>
              <a:rPr lang="en-US" altLang="zh-CN" dirty="0"/>
              <a:t>·Yazid</a:t>
            </a:r>
            <a:r>
              <a:rPr lang="zh-CN" altLang="en-US" dirty="0"/>
              <a:t>的问候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50176-9507-4027-8556-61B61D2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大家好！又见面了！</a:t>
            </a:r>
            <a:endParaRPr lang="en-US" altLang="zh-CN" dirty="0"/>
          </a:p>
          <a:p>
            <a:r>
              <a:rPr lang="en-US" altLang="zh-CN" dirty="0"/>
              <a:t>Yazid</a:t>
            </a:r>
            <a:r>
              <a:rPr lang="zh-CN" altLang="en-US" dirty="0"/>
              <a:t>带着绿绿、</a:t>
            </a:r>
            <a:r>
              <a:rPr lang="en-US" altLang="zh-CN" dirty="0" err="1"/>
              <a:t>Zayid</a:t>
            </a:r>
            <a:r>
              <a:rPr lang="zh-CN" altLang="en-US" dirty="0"/>
              <a:t>、</a:t>
            </a:r>
            <a:r>
              <a:rPr lang="en-US" altLang="zh-CN" dirty="0" err="1"/>
              <a:t>DuckD</a:t>
            </a:r>
            <a:r>
              <a:rPr lang="zh-CN" altLang="en-US" dirty="0"/>
              <a:t>向各位选手致以清明佳节的问候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不知在座各位此时心情如何。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不知各位看了这两张图心情又如何。</a:t>
            </a:r>
            <a:endParaRPr lang="en-US" altLang="zh-CN" dirty="0"/>
          </a:p>
          <a:p>
            <a:r>
              <a:rPr lang="zh-CN" altLang="en-US" dirty="0"/>
              <a:t>本题作为今天唯一的良心送分小水题，你</a:t>
            </a:r>
            <a:r>
              <a:rPr lang="en-US" altLang="zh-CN" dirty="0"/>
              <a:t>AC</a:t>
            </a:r>
            <a:r>
              <a:rPr lang="zh-CN" altLang="en-US" dirty="0"/>
              <a:t>了吗？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9A0000-FE96-424E-8A36-475FE8638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77" y="3260190"/>
            <a:ext cx="2598645" cy="1325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A64B9D-F8B3-460C-B8D6-5D344A695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260190"/>
            <a:ext cx="2575783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0FFCA-BAF6-4433-9C6F-62BBEC21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E64A6-A31E-48FD-82EF-1F596CB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</a:t>
            </a:r>
            <a:r>
              <a:rPr lang="en-US" altLang="zh-CN" dirty="0"/>
              <a:t>CCF</a:t>
            </a:r>
            <a:r>
              <a:rPr lang="zh-CN" altLang="en-US" dirty="0"/>
              <a:t>提供这次命题的机会。</a:t>
            </a:r>
            <a:endParaRPr lang="en-US" altLang="zh-CN" dirty="0"/>
          </a:p>
          <a:p>
            <a:r>
              <a:rPr lang="zh-CN" altLang="en-US" dirty="0"/>
              <a:t>感谢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感谢不愿意透露姓名的</a:t>
            </a:r>
            <a:r>
              <a:rPr lang="en-US" altLang="zh-CN" dirty="0" err="1"/>
              <a:t>Temporary.D.O</a:t>
            </a:r>
            <a:r>
              <a:rPr lang="en-US" altLang="zh-CN" dirty="0"/>
              <a:t>.</a:t>
            </a:r>
            <a:r>
              <a:rPr lang="zh-CN" altLang="en-US" dirty="0"/>
              <a:t>命题人和某</a:t>
            </a:r>
            <a:r>
              <a:rPr lang="en-US" altLang="zh-CN" dirty="0"/>
              <a:t>Globe</a:t>
            </a:r>
            <a:r>
              <a:rPr lang="zh-CN" altLang="en-US" dirty="0"/>
              <a:t>姓命题人与我探讨</a:t>
            </a:r>
            <a:r>
              <a:rPr lang="en-US" altLang="zh-CN" dirty="0"/>
              <a:t>ISAP</a:t>
            </a:r>
            <a:r>
              <a:rPr lang="zh-CN" altLang="en-US" dirty="0"/>
              <a:t>、</a:t>
            </a:r>
            <a:r>
              <a:rPr lang="en-US" altLang="zh-CN" dirty="0" err="1"/>
              <a:t>Dinic</a:t>
            </a:r>
            <a:r>
              <a:rPr lang="zh-CN" altLang="en-US" dirty="0"/>
              <a:t>算法的理论复杂度</a:t>
            </a:r>
            <a:endParaRPr lang="en-US" altLang="zh-CN" dirty="0"/>
          </a:p>
          <a:p>
            <a:r>
              <a:rPr lang="zh-CN" altLang="en-US" dirty="0"/>
              <a:t>感谢        友情出镜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546661-E124-4516-915B-A91E52B4D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6" y="2258060"/>
            <a:ext cx="1438806" cy="1755140"/>
          </a:xfrm>
          <a:prstGeom prst="rect">
            <a:avLst/>
          </a:prstGeom>
        </p:spPr>
      </p:pic>
      <p:pic>
        <p:nvPicPr>
          <p:cNvPr id="1026" name="Picture 2" descr="https://imgsa.baidu.com/forum/w%3D580/sign=32d38a3e5ada81cb4ee683c56264d0a4/6dc1761ed21b0ef48468fa94d6c451da80cb3e7f.jpg">
            <a:extLst>
              <a:ext uri="{FF2B5EF4-FFF2-40B4-BE49-F238E27FC236}">
                <a16:creationId xmlns:a16="http://schemas.microsoft.com/office/drawing/2014/main" id="{C67FD439-BEBA-4116-A83B-814D75B9C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4847273"/>
            <a:ext cx="9715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9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52C6B1C-D481-4061-BB6E-E88CFD40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B68F9-9921-45B7-B099-C7603B57A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6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4DEB-7017-4306-9080-258DCB8C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题目名字的由来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D0EF-1684-4471-9C8C-FCF43DB5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一开始，这道题叫</a:t>
            </a:r>
            <a:r>
              <a:rPr lang="en-US" altLang="zh-CN" dirty="0"/>
              <a:t>《</a:t>
            </a:r>
            <a:r>
              <a:rPr lang="zh-CN" altLang="en-US" dirty="0"/>
              <a:t>导师选择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直到后来我渲染了一下</a:t>
            </a:r>
            <a:r>
              <a:rPr lang="en-US" altLang="zh-CN" dirty="0"/>
              <a:t>Day2</a:t>
            </a:r>
            <a:r>
              <a:rPr lang="zh-CN" altLang="en-US" dirty="0"/>
              <a:t>的题面，发现这个题目的名字和整个画风格格不入。</a:t>
            </a:r>
            <a:endParaRPr lang="en-US" altLang="zh-CN" dirty="0"/>
          </a:p>
          <a:p>
            <a:r>
              <a:rPr lang="zh-CN" altLang="en-US" dirty="0"/>
              <a:t>于是</a:t>
            </a:r>
            <a:r>
              <a:rPr lang="en-US" altLang="zh-CN" dirty="0"/>
              <a:t>Yazid</a:t>
            </a:r>
            <a:r>
              <a:rPr lang="zh-CN" altLang="en-US" dirty="0"/>
              <a:t>就改了这个名字。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86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A7D46-B741-49CE-970C-5951AE09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10D59E-5807-47F6-853E-4D75C53F9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位选手和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位导师，每位导师战队有容量限制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每位选手有一张志愿表。对于每位选手，导师之间允许并列（最多允许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位导师并列）。</a:t>
                </a:r>
                <a:endParaRPr lang="en-US" altLang="zh-CN" dirty="0"/>
              </a:p>
              <a:p>
                <a:r>
                  <a:rPr lang="zh-CN" altLang="en-US" dirty="0"/>
                  <a:t>所有选手有一个排名，选手之间不允许并列。</a:t>
                </a:r>
                <a:endParaRPr lang="en-US" altLang="zh-CN" dirty="0"/>
              </a:p>
              <a:p>
                <a:r>
                  <a:rPr lang="zh-CN" altLang="en-US" dirty="0"/>
                  <a:t>导师录取的规则可以简单概括为：对每位选手，在优先满足更高位选手的前提下，尽可能满足该选手最高位志愿。</a:t>
                </a:r>
                <a:endParaRPr lang="en-US" altLang="zh-CN" dirty="0"/>
              </a:p>
              <a:p>
                <a:r>
                  <a:rPr lang="zh-CN" altLang="en-US" dirty="0"/>
                  <a:t>每位选手有一个理想的志愿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（梦想），表示他希望被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或更高位的志愿录取。</a:t>
                </a:r>
                <a:endParaRPr lang="en-US" altLang="zh-CN" dirty="0"/>
              </a:p>
              <a:p>
                <a:r>
                  <a:rPr lang="zh-CN" altLang="en-US" dirty="0"/>
                  <a:t>求：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每位选手的最终录取情况。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每位选手至少要上升几名，才能被理想的志愿录取（实现梦想）。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10D59E-5807-47F6-853E-4D75C53F9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401" r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3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BD9C-CF42-4103-9D36-878689A5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针对测试点</a:t>
            </a:r>
            <a:r>
              <a:rPr lang="en-US" altLang="zh-CN" dirty="0"/>
              <a:t>1</a:t>
            </a:r>
            <a:r>
              <a:rPr lang="zh-CN" altLang="en-US" dirty="0"/>
              <a:t>的算法</a:t>
            </a:r>
            <a:r>
              <a:rPr lang="en-US" altLang="zh-CN" dirty="0"/>
              <a:t>·10</a:t>
            </a:r>
            <a:r>
              <a:rPr lang="zh-CN" altLang="en-US" dirty="0"/>
              <a:t>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D3A28-1783-4E9F-9B7E-549B6165D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测试点特殊约定：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由于只有一位导师，因此每位选手要么填它，要么不填。</a:t>
                </a:r>
                <a:endParaRPr lang="en-US" altLang="zh-CN" dirty="0"/>
              </a:p>
              <a:p>
                <a:r>
                  <a:rPr lang="zh-CN" altLang="en-US" dirty="0"/>
                  <a:t>对于所有未填写（弃疗）的选手，第一问的答案显然为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（他显然会出局），第二问的答案显然为该选手的编号（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zh-CN" altLang="en-US" dirty="0"/>
                  <a:t>，他们根本不会被录取，因此一定无法实现梦想）。</a:t>
                </a:r>
                <a:endParaRPr lang="en-US" altLang="zh-CN" dirty="0"/>
              </a:p>
              <a:p>
                <a:r>
                  <a:rPr lang="zh-CN" altLang="en-US" dirty="0"/>
                  <a:t>对于所有填写了唯一导师的选手：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位选手：第一问的答案为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，第二问的答案为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对于剩余选手，他们的命运与弃疗选手一致，它们需要上升到最后一个被录取的选手的名次才能（代替他）被录取。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D3A28-1783-4E9F-9B7E-549B6165D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401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16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BD9C-CF42-4103-9D36-878689A5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CN" altLang="en-US" dirty="0"/>
              <a:t>针对测试点</a:t>
            </a:r>
            <a:r>
              <a:rPr lang="en-US" altLang="zh-CN" dirty="0"/>
              <a:t>2</a:t>
            </a:r>
            <a:r>
              <a:rPr lang="zh-CN" altLang="en-US" dirty="0"/>
              <a:t>的算法</a:t>
            </a:r>
            <a:r>
              <a:rPr lang="en-US" altLang="zh-CN" dirty="0"/>
              <a:t>·10</a:t>
            </a:r>
            <a:r>
              <a:rPr lang="zh-CN" altLang="en-US" dirty="0"/>
              <a:t>分（还是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r>
              <a:rPr lang="en-US" altLang="zh-CN" dirty="0"/>
              <a:t>?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D3A28-1783-4E9F-9B7E-549B6165D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5029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测试点特殊约定：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名导师。选手分为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类：博爱类（将两位导师填入同一志愿），偏爱类（将两位导师填入不同志愿），偏执类（只填了一为导师），弃疗类（顾名思义）。</a:t>
                </a:r>
                <a:endParaRPr lang="en-US" altLang="zh-CN" dirty="0"/>
              </a:p>
              <a:p>
                <a:r>
                  <a:rPr lang="zh-CN" altLang="en-US" dirty="0"/>
                  <a:t>首先发现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，也就是说所有选手的梦想都是被录取。因此对于第二小问，所有非弃疗类选手的答案都是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，弃疗类选手的答案为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对于第一小问，考虑按排名从高至低贪心。对于博爱类选手，默认录取导师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，并用一个变量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（初始为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）维护</a:t>
                </a:r>
                <a:r>
                  <a:rPr lang="zh-CN" altLang="en-US" b="1" dirty="0"/>
                  <a:t>至多允许多少被导师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/>
                  <a:t>录取的（博爱类）选手改为导师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这样，整个贪心过程就很显然了。对于偏爱或偏执于导师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的选手遇到满员的情况，如果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，那么我们可以令 </a:t>
                </a:r>
                <a:r>
                  <a:rPr lang="en-US" altLang="zh-CN" dirty="0"/>
                  <a:t>x--</a:t>
                </a:r>
                <a:r>
                  <a:rPr lang="zh-CN" altLang="en-US" dirty="0"/>
                  <a:t>，并腾出一个导师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的名额，否则导师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必定满员。由于这么做会最小化导师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的录取，因此不用特殊处理偏爱或执着于导师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的选手。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D3A28-1783-4E9F-9B7E-549B6165D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5029200"/>
              </a:xfrm>
              <a:blipFill>
                <a:blip r:embed="rId3"/>
                <a:stretch>
                  <a:fillRect l="-142" t="-1212" r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7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59266-7566-4B88-8AEB-100E482D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针对前</a:t>
            </a:r>
            <a:r>
              <a:rPr lang="en-US" altLang="zh-CN" dirty="0"/>
              <a:t>3</a:t>
            </a:r>
            <a:r>
              <a:rPr lang="zh-CN" altLang="en-US" dirty="0"/>
              <a:t>个测试点的算法</a:t>
            </a:r>
            <a:r>
              <a:rPr lang="en-US" altLang="zh-CN" dirty="0"/>
              <a:t>·30</a:t>
            </a:r>
            <a:r>
              <a:rPr lang="zh-CN" altLang="en-US" dirty="0"/>
              <a:t>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F9C179-9E06-43DD-897B-58101D6AF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测试点特殊约定：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这个算法就很显然了：对于每位选手而言，只有可能存在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种录取结果：被各导师录取或出局。</a:t>
                </a:r>
                <a:endParaRPr lang="en-US" altLang="zh-CN" dirty="0"/>
              </a:p>
              <a:p>
                <a:r>
                  <a:rPr lang="zh-CN" altLang="en-US" dirty="0"/>
                  <a:t>于是，对于第一小问，枚举这些所有的结果，并维护最优的（字典序最小的）录取结果即可。</a:t>
                </a:r>
                <a:endParaRPr lang="en-US" altLang="zh-CN" dirty="0"/>
              </a:p>
              <a:p>
                <a:r>
                  <a:rPr lang="zh-CN" altLang="en-US" dirty="0"/>
                  <a:t>对于第二小问，枚举每位选手上升的名次，再转到第一小问即可。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F9C179-9E06-43DD-897B-58101D6AF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01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3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B483E-F5D8-45B8-8E2B-4FBB5C91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C=1</a:t>
            </a:r>
            <a:r>
              <a:rPr lang="zh-CN" altLang="en-US" dirty="0"/>
              <a:t>且</a:t>
            </a:r>
            <a:r>
              <a:rPr lang="en-US" altLang="zh-CN" dirty="0"/>
              <a:t>bi=1</a:t>
            </a:r>
            <a:r>
              <a:rPr lang="zh-CN" altLang="en-US" dirty="0"/>
              <a:t>的算法</a:t>
            </a:r>
            <a:r>
              <a:rPr lang="en-US" altLang="zh-CN" dirty="0"/>
              <a:t>·20</a:t>
            </a:r>
            <a:r>
              <a:rPr lang="zh-CN" altLang="en-US" dirty="0"/>
              <a:t>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DCB74-64F2-4815-8852-1E567BE86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5029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测试点数据规模：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（从这页开始，为了表述方便，我们假设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同阶）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这一限制，我们很容易发现它事实上规定了：在选手的志愿表中，导师不允许并列。</a:t>
                </a:r>
                <a:endParaRPr lang="en-US" altLang="zh-CN" dirty="0"/>
              </a:p>
              <a:p>
                <a:r>
                  <a:rPr lang="zh-CN" altLang="en-US" dirty="0"/>
                  <a:t>限制本题无法直接贪心的事实上就是导师允许并列的规则。于是我们考虑贪心。</a:t>
                </a:r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，因此所有导师最多招收一名选手，我们可以用</a:t>
                </a:r>
                <a:r>
                  <a:rPr lang="zh-CN" altLang="en-US" b="1" u="sng" dirty="0"/>
                  <a:t>布尔数组</a:t>
                </a:r>
                <a:r>
                  <a:rPr lang="zh-CN" altLang="en-US" dirty="0"/>
                  <a:t>记录每位导师是否已经招收学员。然后按排名从高到低处理所有选手，对于一名选手，从高到低判断其各志愿，直到其被录取。</a:t>
                </a:r>
                <a:endParaRPr lang="en-US" altLang="zh-CN" dirty="0"/>
              </a:p>
              <a:p>
                <a:r>
                  <a:rPr lang="zh-CN" altLang="en-US" dirty="0"/>
                  <a:t>上面的算法可以求出第一小问的所有答案。对于第二小问，我们只需要二分答案（或枚举答案）并转到第一小问进行验证即可。</a:t>
                </a:r>
                <a:endParaRPr lang="en-US" altLang="zh-CN" dirty="0"/>
              </a:p>
              <a:p>
                <a:r>
                  <a:rPr lang="zh-CN" altLang="en-US" dirty="0"/>
                  <a:t>枚举答案的复杂度：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（期望应该只能通过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的点？）</a:t>
                </a:r>
                <a:endParaRPr lang="en-US" altLang="zh-CN" dirty="0"/>
              </a:p>
              <a:p>
                <a:r>
                  <a:rPr lang="zh-CN" altLang="en-US" dirty="0"/>
                  <a:t>二分答案的复杂度：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DCB74-64F2-4815-8852-1E567BE86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5029200"/>
              </a:xfrm>
              <a:blipFill>
                <a:blip r:embed="rId2"/>
                <a:stretch>
                  <a:fillRect l="-142" t="-1212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89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B483E-F5D8-45B8-8E2B-4FBB5C91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C=1</a:t>
            </a:r>
            <a:r>
              <a:rPr lang="zh-CN" altLang="en-US" dirty="0"/>
              <a:t>的算法</a:t>
            </a:r>
            <a:r>
              <a:rPr lang="en-US" altLang="zh-CN" dirty="0"/>
              <a:t>·50</a:t>
            </a:r>
            <a:r>
              <a:rPr lang="zh-CN" altLang="en-US" dirty="0"/>
              <a:t>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DCB74-64F2-4815-8852-1E567BE86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5029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测试点数据规模：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这一限制，我们很容易发现它事实上规定了：在选手的志愿表中，导师不允许并列。</a:t>
                </a:r>
                <a:endParaRPr lang="en-US" altLang="zh-CN" dirty="0"/>
              </a:p>
              <a:p>
                <a:r>
                  <a:rPr lang="zh-CN" altLang="en-US" dirty="0"/>
                  <a:t>限制本题无法直接贪心的事实上就是导师允许并列的规则。于是我们考虑贪心。</a:t>
                </a:r>
                <a:endParaRPr lang="en-US" altLang="zh-CN" dirty="0"/>
              </a:p>
              <a:p>
                <a:r>
                  <a:rPr lang="zh-CN" altLang="en-US" dirty="0"/>
                  <a:t>我们可以用</a:t>
                </a:r>
                <a:r>
                  <a:rPr lang="zh-CN" altLang="en-US" b="1" u="sng" dirty="0"/>
                  <a:t>数组</a:t>
                </a:r>
                <a:r>
                  <a:rPr lang="zh-CN" altLang="en-US" dirty="0"/>
                  <a:t>记录每位导师目前已经招收的学员数目。然后按排名从高到低处理所有选手，对于一名选手，从高到低判断其各志愿，直到其被录取。</a:t>
                </a:r>
                <a:endParaRPr lang="en-US" altLang="zh-CN" dirty="0"/>
              </a:p>
              <a:p>
                <a:r>
                  <a:rPr lang="zh-CN" altLang="en-US" dirty="0"/>
                  <a:t>上面的算法可以求出第一小问的所有答案。对于第二小问，我们只需要二分答案（或枚举答案）并转到第一小问进行验证即可。</a:t>
                </a:r>
                <a:endParaRPr lang="en-US" altLang="zh-CN" dirty="0"/>
              </a:p>
              <a:p>
                <a:r>
                  <a:rPr lang="zh-CN" altLang="en-US" dirty="0"/>
                  <a:t>枚举答案的复杂度：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（期望应该只能通过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的点？）</a:t>
                </a:r>
                <a:endParaRPr lang="en-US" altLang="zh-CN" dirty="0"/>
              </a:p>
              <a:p>
                <a:r>
                  <a:rPr lang="zh-CN" altLang="en-US" dirty="0"/>
                  <a:t>二分答案的复杂度：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2DCB74-64F2-4815-8852-1E567BE86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5029200"/>
              </a:xfrm>
              <a:blipFill>
                <a:blip r:embed="rId3"/>
                <a:stretch>
                  <a:fillRect l="-142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684603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5">
      <a:majorFont>
        <a:latin typeface="Consolas"/>
        <a:ea typeface="方正姚体"/>
        <a:cs typeface=""/>
      </a:majorFont>
      <a:minorFont>
        <a:latin typeface="Consolas"/>
        <a:ea typeface="宋体"/>
        <a:cs typeface="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632</TotalTime>
  <Words>1189</Words>
  <Application>Microsoft Office PowerPoint</Application>
  <PresentationFormat>宽屏</PresentationFormat>
  <Paragraphs>153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方正姚体</vt:lpstr>
      <vt:lpstr>宋体</vt:lpstr>
      <vt:lpstr>Arial</vt:lpstr>
      <vt:lpstr>Cambria Math</vt:lpstr>
      <vt:lpstr>Consolas</vt:lpstr>
      <vt:lpstr>Wingdings 2</vt:lpstr>
      <vt:lpstr>查看</vt:lpstr>
      <vt:lpstr>劈配 解题报告</vt:lpstr>
      <vt:lpstr>前言·Yazid的问候</vt:lpstr>
      <vt:lpstr>题目名字的由来</vt:lpstr>
      <vt:lpstr>题目大意</vt:lpstr>
      <vt:lpstr>针对测试点1的算法·10分</vt:lpstr>
      <vt:lpstr>针对测试点2的算法·10分（还是20分?）</vt:lpstr>
      <vt:lpstr>针对前3个测试点的算法·30分</vt:lpstr>
      <vt:lpstr>针对C=1且bi=1的算法·20分</vt:lpstr>
      <vt:lpstr>针对C=1的算法·50分</vt:lpstr>
      <vt:lpstr>针对C=1的算法·更优的算法</vt:lpstr>
      <vt:lpstr>数据分治·70分</vt:lpstr>
      <vt:lpstr>针对bi=1的做法·30分</vt:lpstr>
      <vt:lpstr>正解1·匈牙利精致版</vt:lpstr>
      <vt:lpstr>正解1·匈牙利精致版？</vt:lpstr>
      <vt:lpstr>正解2·匈牙利暴力版</vt:lpstr>
      <vt:lpstr>正解3·Dinic版</vt:lpstr>
      <vt:lpstr>正解4·Yazid的理论最优算法</vt:lpstr>
      <vt:lpstr>这4个正解我到底应该写哪个</vt:lpstr>
      <vt:lpstr>省选·雪·与Yazid的祝福</vt:lpstr>
      <vt:lpstr>感谢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花絮</dc:title>
  <dc:creator>聿中王</dc:creator>
  <cp:lastModifiedBy>NanoApe Zheng</cp:lastModifiedBy>
  <cp:revision>175</cp:revision>
  <dcterms:created xsi:type="dcterms:W3CDTF">2018-04-04T12:03:08Z</dcterms:created>
  <dcterms:modified xsi:type="dcterms:W3CDTF">2018-04-07T04:45:32Z</dcterms:modified>
  <cp:contentStatus/>
</cp:coreProperties>
</file>