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59" r:id="rId4"/>
    <p:sldId id="292" r:id="rId5"/>
    <p:sldId id="293" r:id="rId6"/>
    <p:sldId id="294" r:id="rId7"/>
    <p:sldId id="257" r:id="rId8"/>
    <p:sldId id="272" r:id="rId9"/>
    <p:sldId id="258" r:id="rId10"/>
    <p:sldId id="275" r:id="rId11"/>
    <p:sldId id="282" r:id="rId12"/>
    <p:sldId id="263" r:id="rId13"/>
    <p:sldId id="276" r:id="rId14"/>
    <p:sldId id="261" r:id="rId15"/>
    <p:sldId id="273" r:id="rId16"/>
    <p:sldId id="264" r:id="rId17"/>
    <p:sldId id="283" r:id="rId18"/>
    <p:sldId id="277" r:id="rId19"/>
    <p:sldId id="262" r:id="rId20"/>
    <p:sldId id="278" r:id="rId21"/>
    <p:sldId id="265" r:id="rId22"/>
    <p:sldId id="284" r:id="rId23"/>
    <p:sldId id="285" r:id="rId24"/>
    <p:sldId id="266" r:id="rId25"/>
    <p:sldId id="286" r:id="rId26"/>
    <p:sldId id="279" r:id="rId27"/>
    <p:sldId id="267" r:id="rId28"/>
    <p:sldId id="280" r:id="rId29"/>
    <p:sldId id="287" r:id="rId30"/>
    <p:sldId id="281" r:id="rId31"/>
    <p:sldId id="268" r:id="rId32"/>
    <p:sldId id="269" r:id="rId33"/>
    <p:sldId id="289" r:id="rId34"/>
    <p:sldId id="290" r:id="rId35"/>
    <p:sldId id="291" r:id="rId36"/>
    <p:sldId id="288" r:id="rId37"/>
    <p:sldId id="271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97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/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751638" y="5870575"/>
            <a:ext cx="1212850" cy="377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5870575"/>
            <a:ext cx="3932238" cy="377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8" y="5870575"/>
            <a:ext cx="417512" cy="377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0DFB5-F271-4024-8C99-7F7C0DC155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2482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11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>
              <a:defRPr lang="en-US" sz="16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8C529-BCB8-4F03-8375-17867386E1F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534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11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8FBA-B626-4332-A404-D13A3E3E101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8330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11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3"/>
          <p:cNvSpPr txBox="1"/>
          <p:nvPr/>
        </p:nvSpPr>
        <p:spPr>
          <a:xfrm>
            <a:off x="7735888" y="2751138"/>
            <a:ext cx="4572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22275" y="717550"/>
            <a:ext cx="457200" cy="585788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/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DD385-A946-4294-8A80-02E838251A3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1155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11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/>
          <a:lstStyle>
            <a:lvl1pPr algn="l">
              <a:defRPr sz="2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32F7A-A61F-42AA-816C-60E75186AA0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026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11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3"/>
          <p:cNvSpPr txBox="1"/>
          <p:nvPr/>
        </p:nvSpPr>
        <p:spPr>
          <a:xfrm>
            <a:off x="7735888" y="2751138"/>
            <a:ext cx="4572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22275" y="717550"/>
            <a:ext cx="457200" cy="585788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/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DBCA4-402D-46C5-B86D-3DEF67BEF84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7802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11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/>
          <a:lstStyle>
            <a:lvl1pPr>
              <a:defRPr lang="en-US" sz="2800" b="0" dirty="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D03D2-5299-4747-8038-A689C080662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1049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11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3007F-52BA-408E-A3CA-ACA2C0CC6E5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888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11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B1607-A6BA-403A-8C11-0BFFD692874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686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11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5C4CD-FE19-4AAA-9365-71A1F3DBDEE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301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11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/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48FFA-8761-4ABB-87B5-05A3D57E9B2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004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11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984C7-4035-487F-85C7-572740F0ECA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585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11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C43B3-D755-416F-8C25-B7018C83EFA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5052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11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081C4-EA01-44A3-8209-D3D8C785C43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945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11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CE9DA-000C-4036-97E6-23108C70CD6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320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11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58202-0A3C-4062-A6A0-82C1847582A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852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11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>
              <a:defRPr lang="en-US" sz="1600" dirty="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4391A-60DF-4B6E-934D-A961EFED8BC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9174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772400" cy="14557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141538"/>
            <a:ext cx="7772400" cy="36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038" y="5870575"/>
            <a:ext cx="121285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5"/>
            <a:ext cx="5989638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8" y="5870575"/>
            <a:ext cx="417512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84ACB0FA-2A9D-4D40-8F64-80AC9614624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200" kern="12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动规问题的优化</a:t>
            </a:r>
            <a:endParaRPr lang="zh-CN" altLang="zh-CN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zh-CN" sz="3200" cap="none" dirty="0" smtClean="0">
                <a:latin typeface="AlleyOop" pitchFamily="2" charset="0"/>
              </a:rPr>
              <a:t>COLIN</a:t>
            </a:r>
            <a:endParaRPr lang="zh-CN" altLang="zh-CN" sz="3200" cap="none" dirty="0" smtClean="0">
              <a:latin typeface="AlleyOop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029"/>
            <a:ext cx="7772400" cy="14557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寿司晚宴（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NOI2015 DAY1 T3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24" y="1232533"/>
            <a:ext cx="5380952" cy="3276190"/>
          </a:xfrm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83568" y="4318297"/>
            <a:ext cx="7776864" cy="26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285750" indent="-285750" algn="l" defTabSz="457200" rtl="0"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buFont typeface="Arial"/>
              <a:buChar char="•"/>
              <a:defRPr/>
            </a:pPr>
            <a:r>
              <a:rPr lang="en-US" altLang="zh-CN" dirty="0" smtClean="0"/>
              <a:t>500</a:t>
            </a:r>
            <a:r>
              <a:rPr lang="zh-CN" altLang="en-US" dirty="0" smtClean="0"/>
              <a:t>以内质数：</a:t>
            </a:r>
            <a:r>
              <a:rPr lang="en-US" altLang="zh-CN" dirty="0" smtClean="0"/>
              <a:t>2,3,5,7,11,13,17,19,23,29,31,37,41,43,47,53,59,61,67,71,73,79,83,89,97,101,103,107,109,113,127,131,137,139,149,151,157,163,167,173,179,181,191,193,197,199,211,223,227,229,233,239,241,251,257,263,269,271,277,281,283,293,307,311,313,317,331,337,347,349,353,359,367,373,379,383,389,397,401,409,419,421,431,433,439,443,449,457,461,463,467,479,487,491,49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寿司晚宴（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NOI2015 DAY1 T3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 fontScale="92500" lnSpcReduction="20000"/>
              </a:bodyPr>
              <a:lstStyle/>
              <a:p>
                <a:pPr fontAlgn="auto">
                  <a:spcBef>
                    <a:spcPts val="0"/>
                  </a:spcBef>
                  <a:buFont typeface="Arial"/>
                  <a:buChar char="•"/>
                  <a:defRPr/>
                </a:pPr>
                <a:r>
                  <a:rPr lang="zh-CN" altLang="en-US" dirty="0" smtClean="0"/>
                  <a:t>状压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pPr fontAlgn="auto">
                  <a:spcBef>
                    <a:spcPts val="0"/>
                  </a:spcBef>
                  <a:buFont typeface="Arial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表示考虑到第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个数；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为一个压缩的状态，记录选数状况</a:t>
                </a:r>
                <a:endParaRPr lang="en-US" altLang="zh-CN" dirty="0" smtClean="0"/>
              </a:p>
              <a:p>
                <a:pPr fontAlgn="auto">
                  <a:spcBef>
                    <a:spcPts val="0"/>
                  </a:spcBef>
                  <a:buFont typeface="Arial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记录每个数有没有被选，被谁选？</a:t>
                </a:r>
                <a:r>
                  <a:rPr lang="en-US" altLang="zh-CN" dirty="0" smtClean="0"/>
                  <a:t>-&gt; 0</a:t>
                </a:r>
                <a:r>
                  <a:rPr lang="zh-CN" altLang="en-US" dirty="0" smtClean="0"/>
                  <a:t>分？</a:t>
                </a:r>
                <a:endParaRPr lang="en-US" altLang="zh-CN" dirty="0" smtClean="0"/>
              </a:p>
              <a:p>
                <a:pPr fontAlgn="auto">
                  <a:spcBef>
                    <a:spcPts val="0"/>
                  </a:spcBef>
                  <a:buFont typeface="Arial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记录每个质数有没有被选，被谁选？</a:t>
                </a:r>
                <a:r>
                  <a:rPr lang="en-US" altLang="zh-CN" dirty="0" smtClean="0"/>
                  <a:t>-&gt; 30</a:t>
                </a:r>
                <a:r>
                  <a:rPr lang="zh-CN" altLang="en-US" dirty="0" smtClean="0"/>
                  <a:t>分</a:t>
                </a:r>
                <a:endParaRPr lang="en-US" altLang="zh-CN" dirty="0" smtClean="0"/>
              </a:p>
              <a:p>
                <a:pPr fontAlgn="auto">
                  <a:spcBef>
                    <a:spcPts val="0"/>
                  </a:spcBef>
                  <a:buFont typeface="Arial"/>
                  <a:buChar char="•"/>
                  <a:defRPr/>
                </a:pPr>
                <a:r>
                  <a:rPr lang="zh-CN" altLang="en-US" dirty="0" smtClean="0"/>
                  <a:t>对于一个大于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zh-CN" altLang="en-US" dirty="0" smtClean="0"/>
                  <a:t>的质数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所能影响到的数最多只有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个，故只需记录小于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zh-CN" altLang="en-US" dirty="0" smtClean="0"/>
                  <a:t>的质数，转移时若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为</a:t>
                </a:r>
                <a:r>
                  <a:rPr lang="zh-CN" altLang="en-US" dirty="0" smtClean="0"/>
                  <a:t>大于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zh-CN" altLang="en-US" dirty="0" smtClean="0"/>
                  <a:t>的质数，则可将其倍数一起考虑完</a:t>
                </a:r>
                <a:r>
                  <a:rPr lang="en-US" altLang="zh-CN" dirty="0" smtClean="0"/>
                  <a:t>-&gt; 50</a:t>
                </a:r>
                <a:r>
                  <a:rPr lang="zh-CN" altLang="en-US" dirty="0" smtClean="0"/>
                  <a:t>分</a:t>
                </a:r>
                <a:endParaRPr lang="en-US" altLang="zh-CN" dirty="0" smtClean="0"/>
              </a:p>
              <a:p>
                <a:pPr fontAlgn="auto">
                  <a:spcBef>
                    <a:spcPts val="0"/>
                  </a:spcBef>
                  <a:buFont typeface="Arial"/>
                  <a:buChar char="•"/>
                  <a:defRPr/>
                </a:pPr>
                <a:r>
                  <a:rPr lang="zh-CN" altLang="en-US" dirty="0" smtClean="0"/>
                  <a:t>只记录小于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的质数？</a:t>
                </a:r>
                <a:endParaRPr lang="en-US" altLang="zh-CN" dirty="0" smtClean="0"/>
              </a:p>
              <a:p>
                <a:pPr fontAlgn="auto">
                  <a:spcBef>
                    <a:spcPts val="0"/>
                  </a:spcBef>
                  <a:buFont typeface="Arial"/>
                  <a:buChar char="•"/>
                  <a:defRPr/>
                </a:pPr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小于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/>
                  <a:t>质数时</a:t>
                </a:r>
                <a:r>
                  <a:rPr lang="zh-CN" altLang="en-US" dirty="0" smtClean="0"/>
                  <a:t>可直接转移</a:t>
                </a:r>
                <a:r>
                  <a:rPr lang="zh-CN" altLang="en-US" dirty="0"/>
                  <a:t>；</a:t>
                </a:r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为大于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的质数时，我们将其倍数一同考虑，我们若能求出用某些小于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的质数拼凑成积小于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的方案数，则也可以转移</a:t>
                </a:r>
                <a:endParaRPr lang="en-US" altLang="zh-CN" dirty="0" smtClean="0"/>
              </a:p>
              <a:p>
                <a:pPr fontAlgn="auto">
                  <a:spcBef>
                    <a:spcPts val="0"/>
                  </a:spcBef>
                  <a:buFont typeface="Arial"/>
                  <a:buChar char="•"/>
                  <a:defRPr/>
                </a:pPr>
                <a:r>
                  <a:rPr lang="zh-CN" altLang="en-US" dirty="0" smtClean="0"/>
                  <a:t>而这个方案数是可以通过预处理得到的</a:t>
                </a:r>
                <a:endParaRPr lang="en-US" altLang="zh-CN" dirty="0" smtClean="0"/>
              </a:p>
              <a:p>
                <a:pPr fontAlgn="auto">
                  <a:spcBef>
                    <a:spcPts val="0"/>
                  </a:spcBef>
                  <a:buFont typeface="Arial"/>
                  <a:buChar char="•"/>
                  <a:defRPr/>
                </a:pPr>
                <a:r>
                  <a:rPr lang="zh-CN" altLang="en-US" dirty="0" smtClean="0"/>
                  <a:t>最后的复杂度为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内的质数个数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92" t="-1503" b="-1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73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r>
                  <a:rPr lang="zh-CN" altLang="en-US" dirty="0" smtClean="0"/>
                  <a:t>满足形式：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单调不减</a:t>
                </a:r>
                <a:endParaRPr lang="en-US" altLang="zh-CN" dirty="0" smtClean="0"/>
              </a:p>
              <a:p>
                <a:r>
                  <a:rPr lang="zh-CN" altLang="en-US" dirty="0"/>
                  <a:t>与决策无关的部分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可</m:t>
                    </m:r>
                  </m:oMath>
                </a14:m>
                <a:r>
                  <a:rPr lang="zh-CN" altLang="en-US" dirty="0"/>
                  <a:t>先</a:t>
                </a:r>
                <a:r>
                  <a:rPr lang="zh-CN" altLang="en-US" dirty="0" smtClean="0"/>
                  <a:t>忽略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特殊的</a:t>
                </a:r>
                <a:r>
                  <a:rPr lang="en-US" altLang="zh-CN" dirty="0" smtClean="0"/>
                  <a:t>RMQ</a:t>
                </a:r>
                <a:r>
                  <a:rPr lang="zh-CN" altLang="en-US" dirty="0" smtClean="0"/>
                  <a:t>问题</a:t>
                </a:r>
                <a:r>
                  <a:rPr lang="en-US" altLang="zh-CN" dirty="0" smtClean="0"/>
                  <a:t>	</a:t>
                </a:r>
              </a:p>
              <a:p>
                <a:r>
                  <a:rPr lang="zh-CN" altLang="en-US" dirty="0" smtClean="0"/>
                  <a:t>各种数据结构？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单调队列</a:t>
                </a:r>
                <a:endParaRPr lang="en-US" altLang="zh-CN" dirty="0" smtClean="0"/>
              </a:p>
              <a:p>
                <a:endParaRPr lang="zh-CN" altLang="en-US" dirty="0" smtClean="0"/>
              </a:p>
            </p:txBody>
          </p:sp>
        </mc:Choice>
        <mc:Fallback xmlns="">
          <p:sp>
            <p:nvSpPr>
              <p:cNvPr id="2662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单调队列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41538"/>
                <a:ext cx="8435280" cy="3649662"/>
              </a:xfrm>
            </p:spPr>
            <p:txBody>
              <a:bodyPr/>
              <a:lstStyle/>
              <a:p>
                <a:r>
                  <a:rPr lang="zh-CN" altLang="en-US" dirty="0" smtClean="0"/>
                  <a:t>元素值单调的双端队列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支持在队首插入以及从队尾删除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插入一个新元素时，删除破坏单调性的元素来维护队列的单调性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询问最值时，删除不在决策范围内的元素后，队尾的第一个元素就是所求最值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实现简单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每个元素被加入一次，删除一次，复杂度为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 smtClean="0"/>
              </a:p>
            </p:txBody>
          </p:sp>
        </mc:Choice>
        <mc:Fallback xmlns="">
          <p:sp>
            <p:nvSpPr>
              <p:cNvPr id="2765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41538"/>
                <a:ext cx="8435280" cy="3649662"/>
              </a:xfrm>
              <a:blipFill rotWithShape="0">
                <a:blip r:embed="rId2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.sliding 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POJ2823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 给定一个长度为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的序列，输出所有长度为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的区间的最小值和最大值。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zh-CN" altLang="en-US" dirty="0" smtClean="0"/>
              </a:p>
            </p:txBody>
          </p:sp>
        </mc:Choice>
        <mc:Fallback xmlns="">
          <p:sp>
            <p:nvSpPr>
              <p:cNvPr id="2867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.sliding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POJ2823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i="0" dirty="0" smtClean="0">
                    <a:latin typeface="+mj-lt"/>
                  </a:rPr>
                  <a:t>来表示右端点为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的区间的最值，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]=</m:t>
                    </m:r>
                    <m:sSubSup>
                      <m:sSubSupPr>
                        <m:ctrlPr>
                          <a:rPr lang="en-US" altLang="zh-CN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决策下界随状态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不减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符合类型二的要求，可以直接套用上面的解法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时空复杂度均为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969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41538"/>
                <a:ext cx="8435280" cy="38797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17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7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7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7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begChr m:val="{"/>
                        <m:endChr m:val="}"/>
                        <m:ctrlPr>
                          <a:rPr lang="en-US" altLang="zh-CN" sz="17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17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17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17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7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zh-CN" sz="17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7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7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700" dirty="0" smtClean="0">
                  <a:latin typeface="+mn-ea"/>
                </a:endParaRPr>
              </a:p>
              <a:p>
                <a:r>
                  <a:rPr lang="zh-CN" altLang="en-US" sz="1700" dirty="0" smtClean="0">
                    <a:latin typeface="+mn-ea"/>
                  </a:rPr>
                  <a:t>与决策无关的部分</a:t>
                </a:r>
                <a14:m>
                  <m:oMath xmlns:m="http://schemas.openxmlformats.org/officeDocument/2006/math">
                    <m:r>
                      <a:rPr lang="en-US" altLang="zh-CN" sz="17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7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700" dirty="0" smtClean="0">
                    <a:latin typeface="+mn-ea"/>
                  </a:rPr>
                  <a:t>可先忽略</a:t>
                </a:r>
                <a:endParaRPr lang="en-US" altLang="zh-CN" sz="1700" dirty="0" smtClean="0">
                  <a:latin typeface="+mn-ea"/>
                </a:endParaRPr>
              </a:p>
              <a:p>
                <a:r>
                  <a:rPr lang="zh-CN" altLang="en-US" sz="1700" dirty="0" smtClean="0">
                    <a:latin typeface="+mn-ea"/>
                  </a:rPr>
                  <a:t>这类问题的优化与决策单调性密切相关</a:t>
                </a:r>
              </a:p>
              <a:p>
                <a:endParaRPr lang="zh-CN" altLang="en-US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072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41538"/>
                <a:ext cx="8435280" cy="3879750"/>
              </a:xfrm>
              <a:blipFill rotWithShape="0">
                <a:blip r:embed="rId2"/>
                <a:stretch>
                  <a:fillRect l="-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决策单调性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43159" y="2420888"/>
                <a:ext cx="8435280" cy="3879750"/>
              </a:xfrm>
            </p:spPr>
            <p:txBody>
              <a:bodyPr/>
              <a:lstStyle/>
              <a:p>
                <a:r>
                  <a:rPr lang="zh-CN" altLang="en-US" sz="1700" dirty="0" smtClean="0">
                    <a:latin typeface="+mn-ea"/>
                  </a:rPr>
                  <a:t>定义：若对于状态</a:t>
                </a:r>
                <a14:m>
                  <m:oMath xmlns:m="http://schemas.openxmlformats.org/officeDocument/2006/math"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700" dirty="0" smtClean="0">
                    <a:latin typeface="+mn-ea"/>
                  </a:rPr>
                  <a:t>，决策</a:t>
                </a:r>
                <a14:m>
                  <m:oMath xmlns:m="http://schemas.openxmlformats.org/officeDocument/2006/math"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700" i="1" dirty="0">
                        <a:latin typeface="Cambria Math" panose="02040503050406030204" pitchFamily="18" charset="0"/>
                      </a:rPr>
                      <m:t>‘</m:t>
                    </m:r>
                  </m:oMath>
                </a14:m>
                <a:r>
                  <a:rPr lang="zh-CN" altLang="en-US" sz="1700" dirty="0" smtClean="0">
                    <a:latin typeface="+mn-ea"/>
                  </a:rPr>
                  <a:t>比</a:t>
                </a:r>
                <a14:m>
                  <m:oMath xmlns:m="http://schemas.openxmlformats.org/officeDocument/2006/math"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700" dirty="0" smtClean="0">
                    <a:latin typeface="+mn-ea"/>
                  </a:rPr>
                  <a:t>优，且</a:t>
                </a:r>
                <a14:m>
                  <m:oMath xmlns:m="http://schemas.openxmlformats.org/officeDocument/2006/math"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700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zh-CN" altLang="en-US" sz="1700" dirty="0" smtClean="0">
                    <a:latin typeface="+mn-ea"/>
                  </a:rPr>
                  <a:t>，那么对于任意</a:t>
                </a:r>
                <a14:m>
                  <m:oMath xmlns:m="http://schemas.openxmlformats.org/officeDocument/2006/math"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1700" i="1" dirty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700" dirty="0" smtClean="0">
                    <a:latin typeface="+mn-ea"/>
                  </a:rPr>
                  <a:t>的状态</a:t>
                </a:r>
                <a14:m>
                  <m:oMath xmlns:m="http://schemas.openxmlformats.org/officeDocument/2006/math"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1700" i="1" dirty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700" dirty="0" smtClean="0">
                    <a:latin typeface="+mn-ea"/>
                  </a:rPr>
                  <a:t>，决策</a:t>
                </a:r>
                <a14:m>
                  <m:oMath xmlns:m="http://schemas.openxmlformats.org/officeDocument/2006/math"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700" i="1" dirty="0">
                        <a:latin typeface="Cambria Math" panose="02040503050406030204" pitchFamily="18" charset="0"/>
                      </a:rPr>
                      <m:t>‘</m:t>
                    </m:r>
                  </m:oMath>
                </a14:m>
                <a:r>
                  <a:rPr lang="zh-CN" altLang="en-US" sz="1700" dirty="0" smtClean="0">
                    <a:latin typeface="+mn-ea"/>
                  </a:rPr>
                  <a:t>仍然比</a:t>
                </a:r>
                <a14:m>
                  <m:oMath xmlns:m="http://schemas.openxmlformats.org/officeDocument/2006/math"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700" dirty="0" smtClean="0">
                    <a:latin typeface="+mn-ea"/>
                  </a:rPr>
                  <a:t>优的性质</a:t>
                </a:r>
                <a:endParaRPr lang="en-US" altLang="zh-CN" sz="1700" dirty="0" smtClean="0">
                  <a:latin typeface="+mn-ea"/>
                </a:endParaRPr>
              </a:p>
              <a:p>
                <a:r>
                  <a:rPr lang="zh-CN" altLang="en-US" sz="1700" dirty="0" smtClean="0">
                    <a:latin typeface="+mn-ea"/>
                  </a:rPr>
                  <a:t>设状态</a:t>
                </a:r>
                <a14:m>
                  <m:oMath xmlns:m="http://schemas.openxmlformats.org/officeDocument/2006/math"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700" dirty="0" smtClean="0">
                    <a:latin typeface="+mn-ea"/>
                  </a:rPr>
                  <a:t>的最优决策为</a:t>
                </a:r>
                <a14:m>
                  <m:oMath xmlns:m="http://schemas.openxmlformats.org/officeDocument/2006/math"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700" dirty="0" smtClean="0">
                    <a:latin typeface="+mn-ea"/>
                  </a:rPr>
                  <a:t>，则可</a:t>
                </a:r>
                <a14:m>
                  <m:oMath xmlns:m="http://schemas.openxmlformats.org/officeDocument/2006/math">
                    <m:r>
                      <a:rPr lang="zh-CN" altLang="en-US" sz="1700" i="1" dirty="0">
                        <a:latin typeface="Cambria Math" panose="02040503050406030204" pitchFamily="18" charset="0"/>
                      </a:rPr>
                      <m:t>推出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17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7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zh-CN" altLang="en-US" sz="1700" i="1" dirty="0" err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1700" b="0" i="1" dirty="0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700" b="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17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17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700" dirty="0" smtClean="0">
                  <a:latin typeface="+mn-ea"/>
                </a:endParaRPr>
              </a:p>
              <a:p>
                <a:r>
                  <a:rPr lang="zh-CN" altLang="en-US" sz="1700" dirty="0" smtClean="0">
                    <a:latin typeface="+mn-ea"/>
                  </a:rPr>
                  <a:t>显然不是所有转移方程都具备决策单调性</a:t>
                </a:r>
              </a:p>
              <a:p>
                <a:r>
                  <a:rPr lang="zh-CN" altLang="en-US" sz="1700" dirty="0" smtClean="0">
                    <a:latin typeface="+mn-ea"/>
                  </a:rPr>
                  <a:t>用</a:t>
                </a:r>
                <a14:m>
                  <m:oMath xmlns:m="http://schemas.openxmlformats.org/officeDocument/2006/math"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700" dirty="0" smtClean="0">
                    <a:latin typeface="+mn-ea"/>
                  </a:rPr>
                  <a:t>表示当决策为</a:t>
                </a:r>
                <a14:m>
                  <m:oMath xmlns:m="http://schemas.openxmlformats.org/officeDocument/2006/math"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700" dirty="0" smtClean="0">
                    <a:latin typeface="+mn-ea"/>
                  </a:rPr>
                  <a:t>时状态</a:t>
                </a:r>
                <a14:m>
                  <m:oMath xmlns:m="http://schemas.openxmlformats.org/officeDocument/2006/math"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700" dirty="0" smtClean="0">
                    <a:latin typeface="+mn-ea"/>
                  </a:rPr>
                  <a:t>的函数值</a:t>
                </a:r>
                <a:r>
                  <a:rPr lang="en-US" altLang="zh-CN" sz="1700" dirty="0" smtClean="0">
                    <a:latin typeface="+mn-ea"/>
                  </a:rPr>
                  <a:t>,</a:t>
                </a:r>
                <a:r>
                  <a:rPr lang="zh-CN" altLang="en-US" sz="1700" dirty="0" smtClean="0">
                    <a:latin typeface="+mn-ea"/>
                  </a:rPr>
                  <a:t>即</a:t>
                </a:r>
                <a14:m>
                  <m:oMath xmlns:m="http://schemas.openxmlformats.org/officeDocument/2006/math"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700" dirty="0" smtClean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700" dirty="0" smtClean="0">
                    <a:latin typeface="+mn-ea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17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zh-CN" altLang="en-US" sz="17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7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7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700" dirty="0" smtClean="0">
                  <a:latin typeface="+mn-ea"/>
                </a:endParaRPr>
              </a:p>
              <a:p>
                <a:r>
                  <a:rPr lang="zh-CN" altLang="en-US" sz="1700" dirty="0" smtClean="0">
                    <a:latin typeface="+mn-ea"/>
                  </a:rPr>
                  <a:t>已知：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①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zh-CN" altLang="en-US" sz="16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6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b="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zh-CN" altLang="en-US" sz="16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6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700" dirty="0" smtClean="0">
                    <a:latin typeface="+mn-ea"/>
                  </a:rPr>
                  <a:t>，求满足②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′)≤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700" dirty="0" smtClean="0">
                    <a:latin typeface="+mn-ea"/>
                  </a:rPr>
                  <a:t>的条件，其中</a:t>
                </a:r>
                <a14:m>
                  <m:oMath xmlns:m="http://schemas.openxmlformats.org/officeDocument/2006/math"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1700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7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17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1700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7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sz="17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1700" b="0" dirty="0" smtClean="0">
                  <a:latin typeface="+mn-ea"/>
                </a:endParaRPr>
              </a:p>
              <a:p>
                <a:r>
                  <a:rPr lang="zh-CN" altLang="en-US" sz="1700" dirty="0" smtClean="0">
                    <a:latin typeface="+mn-ea"/>
                  </a:rPr>
                  <a:t>①式左边</a:t>
                </a:r>
                <a14:m>
                  <m:oMath xmlns:m="http://schemas.openxmlformats.org/officeDocument/2006/math"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′]−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′]</m:t>
                    </m:r>
                  </m:oMath>
                </a14:m>
                <a:r>
                  <a:rPr lang="zh-CN" altLang="en-US" sz="1700" dirty="0" smtClean="0">
                    <a:latin typeface="+mn-ea"/>
                  </a:rPr>
                  <a:t>，右边</a:t>
                </a:r>
                <a14:m>
                  <m:oMath xmlns:m="http://schemas.openxmlformats.org/officeDocument/2006/math"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]−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700" dirty="0" smtClean="0">
                    <a:latin typeface="+mn-ea"/>
                  </a:rPr>
                  <a:t>，可得②式</a:t>
                </a:r>
                <a:endParaRPr lang="en-US" altLang="zh-CN" sz="1700" dirty="0" smtClean="0">
                  <a:latin typeface="+mn-ea"/>
                </a:endParaRPr>
              </a:p>
              <a:p>
                <a:r>
                  <a:rPr lang="zh-CN" altLang="en-US" sz="1700" dirty="0" smtClean="0">
                    <a:latin typeface="+mn-ea"/>
                  </a:rPr>
                  <a:t>一个充分条件：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′]−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′] ≤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]−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700" dirty="0" smtClean="0">
                    <a:latin typeface="+mn-ea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7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]+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′]≥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′]+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]   (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1700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7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17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zh-CN" altLang="en-US" sz="1700" dirty="0" smtClean="0">
                  <a:latin typeface="+mn-ea"/>
                </a:endParaRPr>
              </a:p>
              <a:p>
                <a:r>
                  <a:rPr lang="zh-CN" altLang="en-US" sz="1700" dirty="0" smtClean="0">
                    <a:latin typeface="+mn-ea"/>
                  </a:rPr>
                  <a:t>四边形不等式</a:t>
                </a:r>
                <a:r>
                  <a:rPr lang="en-US" altLang="zh-CN" sz="1700" dirty="0" smtClean="0">
                    <a:latin typeface="+mn-ea"/>
                  </a:rPr>
                  <a:t>: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]+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+1]≤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]+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endParaRPr lang="en-US" altLang="zh-CN" sz="1700" dirty="0" smtClean="0">
                  <a:latin typeface="+mn-ea"/>
                </a:endParaRPr>
              </a:p>
              <a:p>
                <a:r>
                  <a:rPr lang="zh-CN" altLang="en-US" sz="1700" dirty="0" smtClean="0">
                    <a:latin typeface="+mn-ea"/>
                  </a:rPr>
                  <a:t>符合四边形不等式的函数为凸函数</a:t>
                </a:r>
                <a:r>
                  <a:rPr lang="en-US" altLang="zh-CN" sz="1700" dirty="0" smtClean="0">
                    <a:latin typeface="+mn-ea"/>
                  </a:rPr>
                  <a:t> </a:t>
                </a:r>
              </a:p>
              <a:p>
                <a:r>
                  <a:rPr lang="zh-CN" altLang="en-US" sz="1700" dirty="0">
                    <a:latin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700" dirty="0" smtClean="0">
                    <a:latin typeface="+mn-ea"/>
                  </a:rPr>
                  <a:t>为凸函数</a:t>
                </a:r>
                <a14:m>
                  <m:oMath xmlns:m="http://schemas.openxmlformats.org/officeDocument/2006/math">
                    <m:r>
                      <a:rPr lang="zh-CN" altLang="en-US" sz="1700" i="1" dirty="0"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sz="17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700" dirty="0" smtClean="0">
                    <a:latin typeface="+mn-ea"/>
                  </a:rPr>
                  <a:t>具有决策单调性</a:t>
                </a:r>
                <a:endParaRPr lang="en-US" altLang="zh-CN" sz="1700" dirty="0">
                  <a:latin typeface="+mn-ea"/>
                </a:endParaRPr>
              </a:p>
              <a:p>
                <a:r>
                  <a:rPr lang="en-US" altLang="zh-CN" sz="1700" strike="sngStrike" dirty="0" smtClean="0">
                    <a:latin typeface="+mn-ea"/>
                  </a:rPr>
                  <a:t>[</a:t>
                </a:r>
                <a:r>
                  <a:rPr lang="zh-CN" altLang="en-US" sz="1700" strike="sngStrike" dirty="0" smtClean="0">
                    <a:latin typeface="+mn-ea"/>
                  </a:rPr>
                  <a:t>实际做题时可以打表看是否具备单调性，而不必严谨证明？</a:t>
                </a:r>
                <a:r>
                  <a:rPr lang="en-US" altLang="zh-CN" sz="1700" strike="sngStrike" dirty="0" smtClean="0">
                    <a:latin typeface="+mn-ea"/>
                  </a:rPr>
                  <a:t>]</a:t>
                </a:r>
                <a:endParaRPr lang="zh-CN" altLang="en-US" sz="1700" strike="sngStrike" dirty="0" smtClean="0">
                  <a:latin typeface="+mn-ea"/>
                </a:endParaRPr>
              </a:p>
              <a:p>
                <a:endParaRPr lang="zh-CN" altLang="en-US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072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159" y="2420888"/>
                <a:ext cx="8435280" cy="3879750"/>
              </a:xfrm>
              <a:blipFill rotWithShape="0">
                <a:blip r:embed="rId2"/>
                <a:stretch>
                  <a:fillRect l="-362" t="-18367" b="-9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68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41538"/>
                <a:ext cx="8507288" cy="3735734"/>
              </a:xfrm>
            </p:spPr>
            <p:txBody>
              <a:bodyPr/>
              <a:lstStyle/>
              <a:p>
                <a:r>
                  <a:rPr lang="zh-CN" altLang="en-US" dirty="0" smtClean="0"/>
                  <a:t>有了决策单调性如何优化？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想法一：枚举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的决策时不从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开始，而从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的最优决策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dirty="0" smtClean="0"/>
                  <a:t>开始？</a:t>
                </a:r>
                <a:r>
                  <a:rPr lang="zh-CN" altLang="en-US" dirty="0"/>
                  <a:t>然而</a:t>
                </a:r>
                <a:r>
                  <a:rPr lang="zh-CN" altLang="en-US" dirty="0" smtClean="0"/>
                  <a:t>只是常数优化，并没优化复杂度</a:t>
                </a:r>
                <a:r>
                  <a:rPr lang="en-US" altLang="zh-CN" dirty="0" smtClean="0"/>
                  <a:t>…</a:t>
                </a:r>
              </a:p>
              <a:p>
                <a:r>
                  <a:rPr lang="zh-CN" altLang="en-US" dirty="0" smtClean="0"/>
                  <a:t>想法二：从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的最优决策开始枚举，当遇到决策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没有决策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优就停止枚举？然而并不能保证正确性</a:t>
                </a:r>
                <a:r>
                  <a:rPr lang="en-US" altLang="zh-CN" dirty="0" smtClean="0"/>
                  <a:t>…</a:t>
                </a:r>
              </a:p>
              <a:p>
                <a:r>
                  <a:rPr lang="zh-CN" altLang="en-US" dirty="0" smtClean="0"/>
                  <a:t>想法三：换</a:t>
                </a:r>
                <a:r>
                  <a:rPr lang="zh-CN" altLang="en-US" dirty="0"/>
                  <a:t>一</a:t>
                </a:r>
                <a:r>
                  <a:rPr lang="zh-CN" altLang="en-US" dirty="0" smtClean="0"/>
                  <a:t>个角度？用已经计算出来的状态去更新其他状态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不保证每个状态的决策时刻都是全局最优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但最终每个状态的决策一定全局最优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用栈来实现，栈中保存各个决策能更新的起始状态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当插入一个新决策时，若在老决策的起始状态都是新决策优，则删除老决策；否则二分转折点，并将新决策加入栈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 smtClean="0"/>
              </a:p>
            </p:txBody>
          </p:sp>
        </mc:Choice>
        <mc:Fallback xmlns="">
          <p:sp>
            <p:nvSpPr>
              <p:cNvPr id="3174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41538"/>
                <a:ext cx="8507288" cy="3735734"/>
              </a:xfrm>
              <a:blipFill>
                <a:blip r:embed="rId2"/>
                <a:stretch>
                  <a:fillRect l="-430" t="-4894" r="-3152" b="-5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玩具装箱（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HNOI2008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个玩具需要装箱，每个玩具的长度为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，规定在装箱的时候，必须严格按照给出的顺序进行，并且同一个箱子中任意两个玩具之间必须且只能间隔一个单位长度，换句话说，如果要在一个箱子中装编号为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的玩具，则箱子的长度必须且只能是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规定每一个长度为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 smtClean="0"/>
                  <a:t>的箱子的费用是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 smtClean="0"/>
                  <a:t>是一个给定的常数。现在要求你使用最少的代价将所有玩具装箱，箱子的个数并不</a:t>
                </a:r>
                <a:r>
                  <a:rPr lang="zh-CN" altLang="en-US" dirty="0"/>
                  <a:t>重</a:t>
                </a:r>
                <a:r>
                  <a:rPr lang="zh-CN" altLang="en-US" dirty="0" smtClean="0"/>
                  <a:t>要。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 smtClean="0"/>
              </a:p>
              <a:p>
                <a:endParaRPr lang="zh-CN" altLang="en-US" dirty="0" smtClean="0"/>
              </a:p>
            </p:txBody>
          </p:sp>
        </mc:Choice>
        <mc:Fallback xmlns="">
          <p:sp>
            <p:nvSpPr>
              <p:cNvPr id="3277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经典超圆简" panose="02010609010101010101" pitchFamily="49" charset="-122"/>
              </a:rPr>
              <a:t>动规问题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经典超圆简" panose="02010609010101010101" pitchFamily="49" charset="-122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2141538"/>
            <a:ext cx="8362950" cy="3592512"/>
          </a:xfrm>
        </p:spPr>
        <p:txBody>
          <a:bodyPr/>
          <a:lstStyle/>
          <a:p>
            <a:r>
              <a:rPr lang="zh-CN" altLang="en-US" dirty="0" smtClean="0"/>
              <a:t>一、能够直接套用或转化为积累的经典模型，并能有效解决</a:t>
            </a:r>
            <a:endParaRPr lang="en-US" altLang="zh-CN" dirty="0" smtClean="0"/>
          </a:p>
          <a:p>
            <a:r>
              <a:rPr lang="zh-CN" altLang="en-US" dirty="0"/>
              <a:t>二</a:t>
            </a:r>
            <a:r>
              <a:rPr lang="zh-CN" altLang="en-US" dirty="0" smtClean="0"/>
              <a:t>、容易想到状态表示和转移方程，并能有效解决</a:t>
            </a:r>
            <a:endParaRPr lang="en-US" altLang="zh-CN" dirty="0" smtClean="0"/>
          </a:p>
          <a:p>
            <a:r>
              <a:rPr lang="zh-CN" altLang="en-US" dirty="0"/>
              <a:t>三</a:t>
            </a:r>
            <a:r>
              <a:rPr lang="zh-CN" altLang="en-US" dirty="0" smtClean="0"/>
              <a:t>、不容易想到用</a:t>
            </a:r>
            <a:r>
              <a:rPr lang="en-US" altLang="zh-CN" dirty="0" smtClean="0"/>
              <a:t>DP</a:t>
            </a:r>
            <a:r>
              <a:rPr lang="zh-CN" altLang="en-US" dirty="0" smtClean="0"/>
              <a:t>解决，或想不出合适的状态表示和转移方程</a:t>
            </a:r>
            <a:endParaRPr lang="en-US" altLang="zh-CN" dirty="0" smtClean="0"/>
          </a:p>
          <a:p>
            <a:r>
              <a:rPr lang="zh-CN" altLang="en-US" dirty="0"/>
              <a:t>四</a:t>
            </a:r>
            <a:r>
              <a:rPr lang="zh-CN" altLang="en-US" dirty="0" smtClean="0"/>
              <a:t>、容易想到状态表示和转移方程，但其时空复杂度不尽如人意，需要优化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玩具装箱（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BZOJ1010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41538"/>
                <a:ext cx="8147248" cy="36496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 dirty="0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经检（</a:t>
                </a:r>
                <a:r>
                  <a:rPr lang="en-US" altLang="zh-CN" dirty="0" smtClean="0"/>
                  <a:t>da</a:t>
                </a:r>
                <a:r>
                  <a:rPr lang="zh-CN" altLang="en-US" dirty="0" smtClean="0"/>
                  <a:t>）验（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>
                        <a:latin typeface="Cambria Math" panose="02040503050406030204" pitchFamily="18" charset="0"/>
                      </a:rPr>
                      <m:t>biao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 smtClean="0"/>
                  <a:t>是满足决策单调性的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故可以套用类型三中提到的方法，在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的时间复杂度内解决这个问题</a:t>
                </a:r>
                <a:endParaRPr lang="en-US" altLang="zh-CN" dirty="0" smtClean="0"/>
              </a:p>
              <a:p>
                <a:endParaRPr lang="zh-CN" altLang="en-US" dirty="0" smtClean="0"/>
              </a:p>
            </p:txBody>
          </p:sp>
        </mc:Choice>
        <mc:Fallback xmlns="">
          <p:sp>
            <p:nvSpPr>
              <p:cNvPr id="337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41538"/>
                <a:ext cx="8147248" cy="3649662"/>
              </a:xfrm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不是凸函数肿么办？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我们需要挖掘更多的性质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不影响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决策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部分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可以先舍去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481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斜率优化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 smtClean="0"/>
                  <a:t>变形后</a:t>
                </a:r>
                <a:r>
                  <a:rPr lang="zh-CN" altLang="en-US" dirty="0"/>
                  <a:t>可</a:t>
                </a:r>
                <a:r>
                  <a:rPr lang="zh-CN" altLang="en-US" dirty="0" smtClean="0"/>
                  <a:t>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将决策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视为二维平面上的点，则上面式子可看做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一</m:t>
                    </m:r>
                  </m:oMath>
                </a14:m>
                <a:r>
                  <a:rPr lang="zh-CN" altLang="en-US" dirty="0" smtClean="0"/>
                  <a:t>定，我们要求最大（小）的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可视为一条斜率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 smtClean="0"/>
                  <a:t>的直线在上下平移，当其经过某个点时截距最大（小），我们便找到了最优决策</a:t>
                </a:r>
              </a:p>
              <a:p>
                <a:r>
                  <a:rPr lang="zh-CN" altLang="en-US" dirty="0"/>
                  <a:t>最</a:t>
                </a:r>
                <a:r>
                  <a:rPr lang="zh-CN" altLang="en-US" dirty="0" smtClean="0"/>
                  <a:t>优决策只可能在上（下）凸壳处的点取到</a:t>
                </a:r>
              </a:p>
            </p:txBody>
          </p:sp>
        </mc:Choice>
        <mc:Fallback xmlns="">
          <p:sp>
            <p:nvSpPr>
              <p:cNvPr id="3481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13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两种情况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我们需要维护一个动态加点的凸壳，并不断询问凸壳与直线的切点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情况一：若决策的横坐标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和斜率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单调，我们只需维护一个单调队列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每次类似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𝐺𝑟𝑎h𝑎𝑚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𝑆𝑐𝑎𝑛</m:t>
                    </m:r>
                  </m:oMath>
                </a14:m>
                <a:r>
                  <a:rPr lang="zh-CN" altLang="en-US" dirty="0" smtClean="0"/>
                  <a:t>算法一样加点、删点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询问时根据斜率单调移动询问指针</a:t>
                </a:r>
                <a:endParaRPr lang="en-US" altLang="zh-CN" dirty="0" smtClean="0"/>
              </a:p>
              <a:p>
                <a:r>
                  <a:rPr lang="zh-CN" altLang="en-US" dirty="0"/>
                  <a:t>时间</a:t>
                </a:r>
                <a:r>
                  <a:rPr lang="zh-CN" altLang="en-US" dirty="0" smtClean="0"/>
                  <a:t>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情况二：若决策的横坐标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和斜率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不单调，我们则需要一个高级数据结构来动态维护凸包，显然平衡树能够胜任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加点时我们需要二分横坐标位置，并左右删点以维护凸壳凸性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在询问时则需二分凸壳的斜率以得到直线与凸壳的切点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时间复杂度为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 smtClean="0"/>
              </a:p>
            </p:txBody>
          </p:sp>
        </mc:Choice>
        <mc:Fallback xmlns="">
          <p:sp>
            <p:nvSpPr>
              <p:cNvPr id="3481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1" t="-15025" b="-16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03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土地购买（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Usaco2008 Mar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 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块土地需要购买，每块土地都是矩形的，有特定的长与宽。你可以一次性购买一组土地，价格是这组土地中长的最大值乘以宽的最大值。比方说一块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 smtClean="0"/>
                  <a:t>的土地和一块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 smtClean="0"/>
                  <a:t>的土地在一起购买的价格就是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 smtClean="0"/>
                  <a:t>。显然，怎样分组购买土地是一门学问，你的任务就是设计一种方案用最少的钱买下所有的土地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你只需输出最小花费。（土地的宽度记为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，长度为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zh-CN" altLang="en-US" dirty="0" smtClean="0"/>
              </a:p>
            </p:txBody>
          </p:sp>
        </mc:Choice>
        <mc:Fallback xmlns="">
          <p:sp>
            <p:nvSpPr>
              <p:cNvPr id="3584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1" r="-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土地购买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Usaco2008 Mar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 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]&gt;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]&gt;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，那么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号土地显然可以和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号土地一起购买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先将土地按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从大到小排序，然后从左往右依次删除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比前面土地的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小的土地，最后将得到一个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递减而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递增的土地序列</a:t>
                </a:r>
              </a:p>
              <a:p>
                <a:r>
                  <a:rPr lang="zh-CN" altLang="en-US" dirty="0" smtClean="0"/>
                  <a:t>不难发现，只要在这个序列中划分连续的若干段，即可求出最小花费</a:t>
                </a:r>
              </a:p>
              <a:p>
                <a:endParaRPr lang="zh-CN" altLang="en-US" dirty="0" smtClean="0"/>
              </a:p>
            </p:txBody>
          </p:sp>
        </mc:Choice>
        <mc:Fallback xmlns="">
          <p:sp>
            <p:nvSpPr>
              <p:cNvPr id="3686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1" r="-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91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土地购买（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Usaco2008 Mar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表示购买排序后的土地序列中的前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个土地，需要的最小花费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可以验证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是具备决策单调性的，故可以用类型三中提到的方法在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的时间复杂度内解决此题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而我们同时也发现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的方程是符合斜率优化的形式的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且决策的横坐标和斜率均是单调的，故可以用单调队列维护凸包，在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的时间复杂度内解决此题（忽略排序复杂度）</a:t>
                </a:r>
              </a:p>
              <a:p>
                <a:endParaRPr lang="zh-CN" altLang="en-US" dirty="0" smtClean="0"/>
              </a:p>
            </p:txBody>
          </p:sp>
        </mc:Choice>
        <mc:Fallback xmlns="">
          <p:sp>
            <p:nvSpPr>
              <p:cNvPr id="3686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货币兑换（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NOI2007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现在有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两种金券。对于第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天，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金券价格为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元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单位，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金券价格为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元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单位。现有两种操作：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买入：对于在第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天买入的顾客，假设顾客买入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元金券，将得到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两种金券，它们的总价值为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元，且满足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金券与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金券的比例正好为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卖出：顾客提供一个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[0,100]</m:t>
                    </m:r>
                  </m:oMath>
                </a14:m>
                <a:r>
                  <a:rPr lang="zh-CN" altLang="en-US" dirty="0" smtClean="0"/>
                  <a:t>的实数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，则将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金券和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金券以当天的价格卖出。</a:t>
                </a:r>
              </a:p>
              <a:p>
                <a:r>
                  <a:rPr lang="zh-CN" altLang="en-US" dirty="0" smtClean="0"/>
                  <a:t>现已知未来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天每天的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zh-CN" altLang="en-US" dirty="0" smtClean="0"/>
                  <a:t>初始金钱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元，求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天之后最大获利是多少。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endParaRPr lang="zh-CN" altLang="en-US" dirty="0" smtClean="0"/>
              </a:p>
            </p:txBody>
          </p:sp>
        </mc:Choice>
        <mc:Fallback xmlns="">
          <p:sp>
            <p:nvSpPr>
              <p:cNvPr id="3789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1" t="-2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货币兑换（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NOI2007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4" name="Picture 4" descr="屏幕快照 2013-03-13 下午4.18.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032060"/>
            <a:ext cx="6469063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屏幕快照 2013-03-13 下午4.21.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108570"/>
            <a:ext cx="6408738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货币兑换（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NOI2007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41538"/>
                <a:ext cx="7772400" cy="3663726"/>
              </a:xfrm>
            </p:spPr>
            <p:txBody>
              <a:bodyPr/>
              <a:lstStyle/>
              <a:p>
                <a:r>
                  <a:rPr lang="zh-CN" altLang="en-US" dirty="0" smtClean="0"/>
                  <a:t>为了使获利最大，我们每次一定是将拥有的所有钱和金券进行交易</a:t>
                </a:r>
              </a:p>
              <a:p>
                <a:r>
                  <a:rPr lang="zh-CN" altLang="en-US" dirty="0" smtClean="0"/>
                  <a:t>故每一次买入操作后跟着的一定是卖出操作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表示第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天后我们最多能拥有的金钱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若第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天不进行操作则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若在第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天进行买入操作，第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天进行卖出操作，则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⁡{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𝑅𝑎𝑡𝑒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𝑅𝑎𝑡𝑒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𝑅𝑎𝑡𝑒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不难发现这也是符合斜率优化的形式的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但是因为点的横坐标和直线的斜率并不是单调的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我们需要用情况二中提到的方法来解决这道题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时间复杂度为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891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41538"/>
                <a:ext cx="7772400" cy="3663726"/>
              </a:xfrm>
              <a:blipFill rotWithShape="0">
                <a:blip r:embed="rId2"/>
                <a:stretch>
                  <a:fillRect l="-471" t="-5990" b="-7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31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类型一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没有固定套路</a:t>
            </a:r>
            <a:endParaRPr lang="en-US" altLang="zh-CN" dirty="0" smtClean="0"/>
          </a:p>
          <a:p>
            <a:r>
              <a:rPr lang="zh-CN" altLang="en-US" dirty="0" smtClean="0"/>
              <a:t>需要仔细分析问题的本质，从根源上减少不必要的状态和转移</a:t>
            </a:r>
            <a:endParaRPr lang="en-US" altLang="zh-CN" dirty="0" smtClean="0"/>
          </a:p>
          <a:p>
            <a:r>
              <a:rPr lang="zh-CN" altLang="en-US" dirty="0" smtClean="0"/>
              <a:t>需要一定的做题积累</a:t>
            </a:r>
            <a:r>
              <a:rPr lang="zh-CN" altLang="en-US" dirty="0"/>
              <a:t>来</a:t>
            </a:r>
            <a:r>
              <a:rPr lang="zh-CN" altLang="en-US" dirty="0" smtClean="0"/>
              <a:t>培养题感</a:t>
            </a:r>
            <a:endParaRPr lang="en-US" altLang="zh-CN" dirty="0" smtClean="0"/>
          </a:p>
          <a:p>
            <a:r>
              <a:rPr lang="zh-CN" altLang="en-US" dirty="0" smtClean="0"/>
              <a:t>需要敏锐的观察力</a:t>
            </a:r>
            <a:endParaRPr lang="en-US" altLang="zh-CN" dirty="0" smtClean="0"/>
          </a:p>
          <a:p>
            <a:r>
              <a:rPr lang="zh-CN" altLang="en-US" dirty="0" smtClean="0"/>
              <a:t>需要一些机智的想法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货币兑换（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NOI2007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41538"/>
                <a:ext cx="8686800" cy="3649662"/>
              </a:xfrm>
            </p:spPr>
            <p:txBody>
              <a:bodyPr/>
              <a:lstStyle/>
              <a:p>
                <a:r>
                  <a:rPr lang="zh-CN" altLang="en-US" dirty="0" smtClean="0"/>
                  <a:t>考虑另一种解法：分治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𝑠𝑜𝑙𝑣𝑒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为用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值来更新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的状态，我们的目标是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𝑠𝑜𝑙𝑣𝑒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步骤一：用归并排序预处理出斜率的单调序列，并保留中间过程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步骤二：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𝑠𝑜𝑙𝑣𝑒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，并得到由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状态构成的凸壳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步骤三：用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状态</a:t>
                </a:r>
                <a:r>
                  <a:rPr lang="zh-CN" altLang="en-US" dirty="0" smtClean="0"/>
                  <a:t>来更新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的状态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步骤四：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𝑠𝑜𝑙𝑣𝑒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，并得到由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状态构成的凸壳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步骤五：合并两个凸壳，得到</a:t>
                </a: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状态构成的凸壳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步骤二、四均为分治递归过程，故关键点在步骤三、五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步骤三中因为状态和斜率（已预处理）都单调，故更新过程可线性时间内完成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步骤四中合并两个有序的凸壳也可以在线性时间内完成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故最后的复杂度同为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，但因不用写平衡树，代码难度更小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993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41538"/>
                <a:ext cx="8686800" cy="3649662"/>
              </a:xfrm>
              <a:blipFill>
                <a:blip r:embed="rId2"/>
                <a:stretch>
                  <a:fillRect l="-421" t="-11352" r="-140" b="-12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1.islands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IOI2008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给出一个由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个顶点和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条边构成的无向加权（边权）图。对于图中的每一个连通分量，请求出其最长路径，并保证每个节点在路径上最多只出现一次。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zh-CN" altLang="en-US" dirty="0" smtClean="0"/>
              </a:p>
              <a:p>
                <a:endParaRPr lang="zh-CN" altLang="en-US" dirty="0" smtClean="0"/>
              </a:p>
            </p:txBody>
          </p:sp>
        </mc:Choice>
        <mc:Fallback xmlns="">
          <p:sp>
            <p:nvSpPr>
              <p:cNvPr id="4096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共点圆（清华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集训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2012-2013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在平面直角坐标系中，需要你完成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次操作，操作只有两种：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zh-CN" altLang="en-US" dirty="0" smtClean="0"/>
                  <a:t>表示在坐标系中加入一个以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为圆心且过原点的圆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zh-CN" altLang="en-US" dirty="0" smtClean="0"/>
                  <a:t>表示询问点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是否在所有已加入的圆的内部（含圆周）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为了减少你的工作量，题目保证读入坐标严格在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轴上方（纵坐标为正），且横坐标非零。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 smtClean="0"/>
              </a:p>
              <a:p>
                <a:endParaRPr lang="zh-CN" altLang="en-US" dirty="0" smtClean="0"/>
              </a:p>
            </p:txBody>
          </p:sp>
        </mc:Choice>
        <mc:Fallback xmlns="">
          <p:sp>
            <p:nvSpPr>
              <p:cNvPr id="4198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1" r="-2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适者（南开中学自编题）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你有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</a:t>
                </a:r>
                <a:r>
                  <a:rPr lang="zh-CN" altLang="en-US" dirty="0"/>
                  <a:t>敌人，他要把他们一一解决掉。每个敌人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攻击力</a:t>
                </a:r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生命值。每一轮</a:t>
                </a:r>
                <a:r>
                  <a:rPr lang="zh-CN" altLang="en-US" dirty="0" smtClean="0"/>
                  <a:t>战斗你可以</a:t>
                </a:r>
                <a:r>
                  <a:rPr lang="zh-CN" altLang="en-US" dirty="0"/>
                  <a:t>选择一个敌人，去掉</a:t>
                </a:r>
                <a:r>
                  <a:rPr lang="zh-CN" altLang="en-US" dirty="0" smtClean="0"/>
                  <a:t>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生命值，每一轮战斗后，所有还活着的敌人会</a:t>
                </a:r>
                <a:r>
                  <a:rPr lang="zh-CN" altLang="en-US" dirty="0" smtClean="0"/>
                  <a:t>对你造成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伤害。</a:t>
                </a:r>
                <a:r>
                  <a:rPr lang="zh-CN" altLang="en-US" dirty="0" smtClean="0"/>
                  <a:t>由于你</a:t>
                </a:r>
                <a:r>
                  <a:rPr lang="zh-CN" altLang="en-US" dirty="0"/>
                  <a:t>有</a:t>
                </a:r>
                <a:r>
                  <a:rPr lang="zh-CN" altLang="en-US" dirty="0" smtClean="0"/>
                  <a:t>女票的</a:t>
                </a:r>
                <a:r>
                  <a:rPr lang="zh-CN" altLang="en-US" dirty="0"/>
                  <a:t>帮助</a:t>
                </a:r>
                <a:r>
                  <a:rPr lang="zh-CN" altLang="en-US" dirty="0" smtClean="0"/>
                  <a:t>，你可以</a:t>
                </a:r>
                <a:r>
                  <a:rPr lang="zh-CN" altLang="en-US" dirty="0"/>
                  <a:t>选择两个敌人，</a:t>
                </a:r>
                <a:r>
                  <a:rPr lang="zh-CN" altLang="en-US" dirty="0" smtClean="0"/>
                  <a:t>让你的女票在</a:t>
                </a:r>
                <a:r>
                  <a:rPr lang="zh-CN" altLang="en-US" dirty="0"/>
                  <a:t>第一场战斗前将其秒杀掉，而不会</a:t>
                </a:r>
                <a:r>
                  <a:rPr lang="zh-CN" altLang="en-US" dirty="0" smtClean="0"/>
                  <a:t>对</a:t>
                </a:r>
                <a:r>
                  <a:rPr lang="zh-CN" altLang="en-US" dirty="0"/>
                  <a:t>你</a:t>
                </a:r>
                <a:r>
                  <a:rPr lang="zh-CN" altLang="en-US" dirty="0" smtClean="0"/>
                  <a:t>造成</a:t>
                </a:r>
                <a:r>
                  <a:rPr lang="zh-CN" altLang="en-US" dirty="0"/>
                  <a:t>任何伤害。求在所有敌人被解决后</a:t>
                </a:r>
                <a:r>
                  <a:rPr lang="zh-CN" altLang="en-US" dirty="0" smtClean="0"/>
                  <a:t>，你受到</a:t>
                </a:r>
                <a:r>
                  <a:rPr lang="zh-CN" altLang="en-US" dirty="0"/>
                  <a:t>的最小伤害之和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 smtClean="0"/>
              </a:p>
            </p:txBody>
          </p:sp>
        </mc:Choice>
        <mc:Fallback xmlns="">
          <p:sp>
            <p:nvSpPr>
              <p:cNvPr id="4198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1" r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5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适者（南开中学自编题）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你有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</a:t>
                </a:r>
                <a:r>
                  <a:rPr lang="zh-CN" altLang="en-US" dirty="0"/>
                  <a:t>敌人，他要把他们一一解决掉。每个敌人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攻击力</a:t>
                </a:r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生命值。每一轮</a:t>
                </a:r>
                <a:r>
                  <a:rPr lang="zh-CN" altLang="en-US" dirty="0" smtClean="0"/>
                  <a:t>战斗你可以</a:t>
                </a:r>
                <a:r>
                  <a:rPr lang="zh-CN" altLang="en-US" dirty="0"/>
                  <a:t>选择一个敌人，去掉</a:t>
                </a:r>
                <a:r>
                  <a:rPr lang="zh-CN" altLang="en-US" dirty="0" smtClean="0"/>
                  <a:t>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生命值，每一轮战斗后，所有还活着的敌人会</a:t>
                </a:r>
                <a:r>
                  <a:rPr lang="zh-CN" altLang="en-US" dirty="0" smtClean="0"/>
                  <a:t>对你造成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伤害。</a:t>
                </a:r>
                <a:r>
                  <a:rPr lang="zh-CN" altLang="en-US" dirty="0" smtClean="0"/>
                  <a:t>由于你</a:t>
                </a:r>
                <a:r>
                  <a:rPr lang="zh-CN" altLang="en-US" dirty="0"/>
                  <a:t>有</a:t>
                </a:r>
                <a:r>
                  <a:rPr lang="zh-CN" altLang="en-US" dirty="0" smtClean="0"/>
                  <a:t>女票的</a:t>
                </a:r>
                <a:r>
                  <a:rPr lang="zh-CN" altLang="en-US" dirty="0"/>
                  <a:t>帮助</a:t>
                </a:r>
                <a:r>
                  <a:rPr lang="zh-CN" altLang="en-US" dirty="0" smtClean="0"/>
                  <a:t>，你可以</a:t>
                </a:r>
                <a:r>
                  <a:rPr lang="zh-CN" altLang="en-US" dirty="0"/>
                  <a:t>选择两个敌人，</a:t>
                </a:r>
                <a:r>
                  <a:rPr lang="zh-CN" altLang="en-US" dirty="0" smtClean="0"/>
                  <a:t>让你的女票在</a:t>
                </a:r>
                <a:r>
                  <a:rPr lang="zh-CN" altLang="en-US" dirty="0"/>
                  <a:t>第一场战斗前将其秒杀掉，而不会</a:t>
                </a:r>
                <a:r>
                  <a:rPr lang="zh-CN" altLang="en-US" dirty="0" smtClean="0"/>
                  <a:t>对</a:t>
                </a:r>
                <a:r>
                  <a:rPr lang="zh-CN" altLang="en-US" dirty="0"/>
                  <a:t>你</a:t>
                </a:r>
                <a:r>
                  <a:rPr lang="zh-CN" altLang="en-US" dirty="0" smtClean="0"/>
                  <a:t>造成</a:t>
                </a:r>
                <a:r>
                  <a:rPr lang="zh-CN" altLang="en-US" dirty="0"/>
                  <a:t>任何伤害。求在所有敌人被解决后</a:t>
                </a:r>
                <a:r>
                  <a:rPr lang="zh-CN" altLang="en-US" dirty="0" smtClean="0"/>
                  <a:t>，你受到</a:t>
                </a:r>
                <a:r>
                  <a:rPr lang="zh-CN" altLang="en-US" dirty="0"/>
                  <a:t>的最小伤害之和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 smtClean="0"/>
              </a:p>
            </p:txBody>
          </p:sp>
        </mc:Choice>
        <mc:Fallback xmlns="">
          <p:sp>
            <p:nvSpPr>
              <p:cNvPr id="4198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1" r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1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购票（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Noi2014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来自全国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</a:t>
                </a:r>
                <a:r>
                  <a:rPr lang="zh-CN" altLang="en-US" dirty="0"/>
                  <a:t>城市的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𝑂𝐼𝑒𝑟</m:t>
                    </m:r>
                  </m:oMath>
                </a14:m>
                <a:r>
                  <a:rPr lang="zh-CN" altLang="en-US" dirty="0"/>
                  <a:t>们都会从各地出发，到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zh-CN" altLang="en-US" dirty="0"/>
                  <a:t>市</a:t>
                </a:r>
                <a:r>
                  <a:rPr lang="zh-CN" altLang="en-US" dirty="0" smtClean="0"/>
                  <a:t>参加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𝑁𝑂𝐼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2014</m:t>
                    </m:r>
                  </m:oMath>
                </a14:m>
                <a:r>
                  <a:rPr lang="zh-CN" altLang="en-US" dirty="0" smtClean="0"/>
                  <a:t>。全国</a:t>
                </a:r>
                <a:r>
                  <a:rPr lang="zh-CN" altLang="en-US" dirty="0"/>
                  <a:t>的城市构成了一棵以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zh-CN" altLang="en-US" dirty="0"/>
                  <a:t>市为根的</a:t>
                </a:r>
                <a:r>
                  <a:rPr lang="zh-CN" altLang="en-US" dirty="0" smtClean="0"/>
                  <a:t>有根树。</a:t>
                </a:r>
                <a:r>
                  <a:rPr lang="zh-CN" altLang="en-US" dirty="0"/>
                  <a:t>对于除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zh-CN" altLang="en-US" dirty="0"/>
                  <a:t>市之外的任意一个城市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，我们给出了它在这棵树上的父亲城市</a:t>
                </a:r>
                <a14:m>
                  <m:oMath xmlns:m="http://schemas.openxmlformats.org/officeDocument/2006/math"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baseline="-25000" dirty="0" err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以及</a:t>
                </a:r>
                <a:r>
                  <a:rPr lang="zh-CN" altLang="en-US" dirty="0"/>
                  <a:t>到父亲城市道路的长度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baseline="-25000" dirty="0" err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。从</a:t>
                </a:r>
                <a:r>
                  <a:rPr lang="zh-CN" altLang="en-US" dirty="0"/>
                  <a:t>城市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前往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zh-CN" altLang="en-US" dirty="0"/>
                  <a:t>市的方法为：选择</a:t>
                </a:r>
                <a:r>
                  <a:rPr lang="zh-CN" altLang="en-US" dirty="0" smtClean="0"/>
                  <a:t>城市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一个</a:t>
                </a:r>
                <a:r>
                  <a:rPr lang="zh-CN" altLang="en-US" dirty="0" smtClean="0"/>
                  <a:t>祖先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，支付购票的费用，乘坐交通工具到达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。再选择城市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的一个祖先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，支付费用并</a:t>
                </a:r>
                <a:r>
                  <a:rPr lang="zh-CN" altLang="en-US" dirty="0" smtClean="0"/>
                  <a:t>到达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。以此类推，直至到达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zh-CN" altLang="en-US" dirty="0"/>
                  <a:t>市</a:t>
                </a:r>
                <a:r>
                  <a:rPr lang="zh-CN" altLang="en-US" dirty="0" smtClean="0"/>
                  <a:t>。对于</a:t>
                </a:r>
                <a:r>
                  <a:rPr lang="zh-CN" altLang="en-US" dirty="0"/>
                  <a:t>任意一个城市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，我们会给出一个交通工具的距离限制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。对于</a:t>
                </a:r>
                <a:r>
                  <a:rPr lang="zh-CN" altLang="en-US" dirty="0" smtClean="0"/>
                  <a:t>城市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的祖先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，只有当它们之间所有道路的总长度不</a:t>
                </a:r>
                <a:r>
                  <a:rPr lang="zh-CN" altLang="en-US" dirty="0" smtClean="0"/>
                  <a:t>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baseline="-2500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时</a:t>
                </a:r>
                <a:r>
                  <a:rPr lang="zh-CN" altLang="en-US" dirty="0"/>
                  <a:t>，从</a:t>
                </a:r>
                <a:r>
                  <a:rPr lang="zh-CN" altLang="en-US" dirty="0" smtClean="0"/>
                  <a:t>城市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才</a:t>
                </a:r>
                <a:r>
                  <a:rPr lang="zh-CN" altLang="en-US" dirty="0"/>
                  <a:t>可以通过一次购票到达</a:t>
                </a:r>
                <a:r>
                  <a:rPr lang="zh-CN" altLang="en-US" dirty="0" smtClean="0"/>
                  <a:t>城市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，否则不能通过一次购票到达。对于每个</a:t>
                </a:r>
                <a:r>
                  <a:rPr lang="zh-CN" altLang="en-US" dirty="0" smtClean="0"/>
                  <a:t>城市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，我们还会给出两个非负整数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baseline="-25000" dirty="0" err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err="1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baseline="-25000" dirty="0" err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作为票价参数。若</a:t>
                </a:r>
                <a:r>
                  <a:rPr lang="zh-CN" altLang="en-US" dirty="0" smtClean="0"/>
                  <a:t>城市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到城市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所有</a:t>
                </a:r>
                <a:r>
                  <a:rPr lang="zh-CN" altLang="en-US" dirty="0"/>
                  <a:t>道路的总长度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，那么从</a:t>
                </a:r>
                <a:r>
                  <a:rPr lang="zh-CN" altLang="en-US" dirty="0" smtClean="0"/>
                  <a:t>城市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到城市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购买</a:t>
                </a:r>
                <a:r>
                  <a:rPr lang="zh-CN" altLang="en-US" dirty="0"/>
                  <a:t>的票价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baseline="-25000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𝑞𝑣</m:t>
                    </m:r>
                  </m:oMath>
                </a14:m>
                <a:r>
                  <a:rPr lang="zh-CN" altLang="en-US" dirty="0" smtClean="0"/>
                  <a:t>。每个</a:t>
                </a:r>
                <a:r>
                  <a:rPr lang="zh-CN" altLang="en-US" dirty="0"/>
                  <a:t>城市的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𝑂𝐼𝑒𝑟</m:t>
                    </m:r>
                  </m:oMath>
                </a14:m>
                <a:r>
                  <a:rPr lang="zh-CN" altLang="en-US" dirty="0"/>
                  <a:t>都希望自己到达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zh-CN" altLang="en-US" dirty="0"/>
                  <a:t>市时，用于购票的总资金最少。你的任务就是，告诉每个城市的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𝑂𝐼𝑒𝑟</m:t>
                    </m:r>
                  </m:oMath>
                </a14:m>
                <a:r>
                  <a:rPr lang="zh-CN" altLang="en-US" dirty="0"/>
                  <a:t>他们所花的最少资金是多少。</a:t>
                </a:r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2×</m:t>
                    </m:r>
                    <m:sSup>
                      <m:sSupPr>
                        <m:ctrlPr>
                          <a:rPr lang="en-US" altLang="zh-CN" i="1" dirty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 smtClean="0"/>
              </a:p>
            </p:txBody>
          </p:sp>
        </mc:Choice>
        <mc:Fallback xmlns="">
          <p:sp>
            <p:nvSpPr>
              <p:cNvPr id="4198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1" t="-12354" r="-3529" b="-13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9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钟泽轩</a:t>
            </a:r>
            <a:r>
              <a:rPr lang="en-US" altLang="zh-CN" dirty="0" smtClean="0"/>
              <a:t>《</a:t>
            </a:r>
            <a:r>
              <a:rPr lang="zh-CN" altLang="en-US" dirty="0" smtClean="0"/>
              <a:t>1D1D动态规划的优化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杨泽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从一类单调性问题看算法的优化</a:t>
            </a:r>
            <a:r>
              <a:rPr lang="en-US" altLang="zh-CN" dirty="0" smtClean="0"/>
              <a:t>》</a:t>
            </a:r>
          </a:p>
          <a:p>
            <a:r>
              <a:rPr lang="zh-CN" altLang="en-US" dirty="0"/>
              <a:t>杨</a:t>
            </a:r>
            <a:r>
              <a:rPr lang="zh-CN" altLang="en-US" dirty="0" smtClean="0"/>
              <a:t>哲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凸完全单调性的一个加强与应用</a:t>
            </a:r>
            <a:r>
              <a:rPr lang="en-US" altLang="zh-CN" dirty="0" smtClean="0"/>
              <a:t>》</a:t>
            </a:r>
          </a:p>
          <a:p>
            <a:r>
              <a:rPr lang="zh-CN" altLang="en-US" dirty="0"/>
              <a:t>胡泽</a:t>
            </a:r>
            <a:r>
              <a:rPr lang="zh-CN" altLang="en-US" dirty="0" smtClean="0"/>
              <a:t>聪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单调队列</a:t>
            </a:r>
            <a:r>
              <a:rPr lang="en-US" altLang="zh-CN" dirty="0" smtClean="0"/>
              <a:t>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52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Thaks</a:t>
            </a:r>
            <a:r>
              <a:rPr lang="en-US" altLang="zh-CN" dirty="0" smtClean="0"/>
              <a:t> for your listening</a:t>
            </a:r>
            <a:r>
              <a:rPr lang="zh-CN" altLang="en-US" dirty="0" smtClean="0"/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中国象棋（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AHOI2009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列的棋盘上</a:t>
                </a:r>
                <a:r>
                  <a:rPr lang="zh-CN" altLang="en-US" dirty="0" smtClean="0"/>
                  <a:t>，放置若干</a:t>
                </a:r>
                <a:r>
                  <a:rPr lang="zh-CN" altLang="en-US" dirty="0"/>
                  <a:t>个</a:t>
                </a:r>
                <a:r>
                  <a:rPr lang="zh-CN" altLang="en-US" dirty="0" smtClean="0"/>
                  <a:t>炮（可以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0</a:t>
                </a:r>
                <a:r>
                  <a:rPr lang="zh-CN" altLang="en-US" dirty="0" smtClean="0"/>
                  <a:t>个），</a:t>
                </a:r>
                <a:r>
                  <a:rPr lang="zh-CN" altLang="en-US" dirty="0"/>
                  <a:t>使得没有任何一个炮可以攻击另一个炮。 求</a:t>
                </a:r>
                <a:r>
                  <a:rPr lang="zh-CN" altLang="en-US" dirty="0" smtClean="0"/>
                  <a:t>放置方法数。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由于答案较大，只需输出</a:t>
                </a:r>
                <a:r>
                  <a:rPr lang="zh-CN" altLang="en-US" dirty="0"/>
                  <a:t>其</a:t>
                </a:r>
                <a:r>
                  <a:rPr lang="en-US" altLang="zh-CN" dirty="0"/>
                  <a:t>mod 9999973</a:t>
                </a:r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253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1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中国象棋（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AHOI2009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2204864"/>
                <a:ext cx="8867328" cy="3663726"/>
              </a:xfrm>
            </p:spPr>
            <p:txBody>
              <a:bodyPr/>
              <a:lstStyle/>
              <a:p>
                <a:r>
                  <a:rPr lang="zh-CN" altLang="en-US" dirty="0" smtClean="0"/>
                  <a:t>每行、每列最多只能有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个炮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考虑一行一行地放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前面行对后面的影响只是放了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个、放了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个和放了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个的列数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表示放完前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行，放了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个和放了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个的列数分别为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的情况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zh-CN" altLang="en-US" dirty="0" smtClean="0"/>
                  <a:t>行的放置有三种放法：放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个、放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个和放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 smtClean="0"/>
              </a:p>
            </p:txBody>
          </p:sp>
        </mc:Choice>
        <mc:Fallback xmlns="">
          <p:sp>
            <p:nvSpPr>
              <p:cNvPr id="2355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2204864"/>
                <a:ext cx="8867328" cy="3663726"/>
              </a:xfrm>
              <a:blipFill>
                <a:blip r:embed="rId2"/>
                <a:stretch>
                  <a:fillRect l="-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47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772400" cy="14557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中国象棋（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AHOI2009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08858" y="2564904"/>
                <a:ext cx="8867328" cy="3663726"/>
              </a:xfrm>
            </p:spPr>
            <p:txBody>
              <a:bodyPr/>
              <a:lstStyle/>
              <a:p>
                <a:r>
                  <a:rPr lang="zh-CN" altLang="en-US" dirty="0" smtClean="0"/>
                  <a:t>具体可分为</a:t>
                </a:r>
                <a:r>
                  <a:rPr lang="en-US" altLang="zh-CN" dirty="0" smtClean="0"/>
                  <a:t>6</a:t>
                </a:r>
                <a:r>
                  <a:rPr lang="zh-CN" altLang="en-US" dirty="0" smtClean="0"/>
                  <a:t>种情况：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放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个 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err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dirty="0"/>
              </a:p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放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个，</a:t>
                </a:r>
                <a:r>
                  <a:rPr lang="zh-CN" altLang="en-US" dirty="0"/>
                  <a:t>放在原来没棋子的某一列</a:t>
                </a:r>
                <a:r>
                  <a:rPr lang="zh-CN" altLang="en-US" dirty="0" smtClean="0"/>
                  <a:t>上 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err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放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个，</a:t>
                </a:r>
                <a:r>
                  <a:rPr lang="zh-CN" altLang="en-US" dirty="0"/>
                  <a:t>放在原来有一个棋子的某一列</a:t>
                </a:r>
                <a:r>
                  <a:rPr lang="zh-CN" altLang="en-US" dirty="0" smtClean="0"/>
                  <a:t>上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err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dirty="0"/>
              </a:p>
              <a:p>
                <a:r>
                  <a:rPr lang="en-US" altLang="zh-CN" dirty="0" smtClean="0"/>
                  <a:t>4.</a:t>
                </a:r>
                <a:r>
                  <a:rPr lang="zh-CN" altLang="en-US" dirty="0" smtClean="0"/>
                  <a:t>放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个，</a:t>
                </a:r>
                <a:r>
                  <a:rPr lang="zh-CN" altLang="en-US" dirty="0"/>
                  <a:t>一个在原来没棋子的列上，一个在原来一个棋子的列</a:t>
                </a:r>
                <a:r>
                  <a:rPr lang="zh-CN" altLang="en-US" dirty="0" smtClean="0"/>
                  <a:t>上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err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dirty="0"/>
              </a:p>
              <a:p>
                <a:r>
                  <a:rPr lang="en-US" altLang="zh-CN" dirty="0" smtClean="0"/>
                  <a:t>5.</a:t>
                </a:r>
                <a:r>
                  <a:rPr lang="zh-CN" altLang="en-US" dirty="0" smtClean="0"/>
                  <a:t>放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个，</a:t>
                </a:r>
                <a:r>
                  <a:rPr lang="zh-CN" altLang="en-US" dirty="0"/>
                  <a:t>都放在原来没棋子的列</a:t>
                </a:r>
                <a:r>
                  <a:rPr lang="zh-CN" altLang="en-US" dirty="0" smtClean="0"/>
                  <a:t>上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err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r>
                  <a:rPr lang="en-US" altLang="zh-CN" dirty="0" smtClean="0"/>
                  <a:t>6.</a:t>
                </a:r>
                <a:r>
                  <a:rPr lang="zh-CN" altLang="en-US" dirty="0" smtClean="0"/>
                  <a:t>放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个，</a:t>
                </a:r>
                <a:r>
                  <a:rPr lang="zh-CN" altLang="en-US" dirty="0"/>
                  <a:t>都放在原来一个棋子的列</a:t>
                </a:r>
                <a:r>
                  <a:rPr lang="zh-CN" altLang="en-US" dirty="0" smtClean="0"/>
                  <a:t>上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err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,2)</m:t>
                    </m:r>
                  </m:oMath>
                </a14:m>
                <a:endParaRPr lang="zh-CN" altLang="en-US" dirty="0"/>
              </a:p>
              <a:p>
                <a:endParaRPr lang="en-US" altLang="zh-CN" dirty="0" smtClean="0"/>
              </a:p>
              <a:p>
                <a:endParaRPr lang="zh-CN" altLang="en-US" dirty="0" smtClean="0"/>
              </a:p>
            </p:txBody>
          </p:sp>
        </mc:Choice>
        <mc:Fallback xmlns="">
          <p:sp>
            <p:nvSpPr>
              <p:cNvPr id="2355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858" y="2564904"/>
                <a:ext cx="8867328" cy="3663726"/>
              </a:xfrm>
              <a:blipFill>
                <a:blip r:embed="rId2"/>
                <a:stretch>
                  <a:fillRect l="-481" t="-33111" b="-1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1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.Cut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51node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算法马拉松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Tree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花花有一棵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个节点的树，她想删掉其中的若干条边（当然也可以不删），从而使得删完边后各个连通块的点数都不少于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 smtClean="0"/>
                  <a:t>。花花知道这样的删边方案可能有很多种，她想请你帮她算算一共有多少种不同的删边方案。两种删边方案不同，当且仅当存在一条边在一个方案中被删，而在另外一个方案中没有被删。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由于方案数可能很大，你只需输出不同方案数对</a:t>
                </a:r>
                <a:r>
                  <a:rPr lang="en-US" altLang="zh-CN" dirty="0" smtClean="0"/>
                  <a:t>786433</a:t>
                </a:r>
                <a:r>
                  <a:rPr lang="zh-CN" altLang="en-US" dirty="0" smtClean="0"/>
                  <a:t>取模后的结果即可，其中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786433=6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5000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253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1" r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51node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算法马拉松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Tree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41538"/>
                <a:ext cx="7931224" cy="3649662"/>
              </a:xfrm>
            </p:spPr>
            <p:txBody>
              <a:bodyPr/>
              <a:lstStyle/>
              <a:p>
                <a:r>
                  <a:rPr lang="zh-CN" altLang="en-US" dirty="0" smtClean="0"/>
                  <a:t>树形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en-US" altLang="zh-CN" dirty="0" smtClean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CN" altLang="en-US" dirty="0" smtClean="0"/>
                  <a:t>表示在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的子树中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所在的连通块大小为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，且其他连通块大小均符合要求的删边方案数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</a:t>
                </a:r>
                <a:r>
                  <a:rPr lang="zh-CN" altLang="en-US" dirty="0"/>
                  <a:t>每个</a:t>
                </a:r>
                <a:r>
                  <a:rPr lang="zh-CN" altLang="en-US" dirty="0" smtClean="0"/>
                  <a:t>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我们一棵一棵地将其子树加进来，设新加入子树的根为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若删除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之间的边，则用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]×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去更新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若不删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之间的边，则枚举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/>
                  <a:t>所在连通块的大小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并更新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时间复杂度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每次新加一颗子树时，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只需枚举到前面已经加进来的子树大小之和，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也只需枚举到新子树的大小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只是常数优化？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每个点对相当于只在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𝑙𝑐𝑎</m:t>
                    </m:r>
                  </m:oMath>
                </a14:m>
                <a:r>
                  <a:rPr lang="zh-CN" altLang="en-US" dirty="0" smtClean="0"/>
                  <a:t>处被算了一次，故时间复杂度是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</a:t>
                </a:r>
                <a:endParaRPr lang="en-US" altLang="zh-CN" dirty="0" smtClean="0"/>
              </a:p>
              <a:p>
                <a:endParaRPr lang="zh-CN" altLang="en-US" dirty="0" smtClean="0"/>
              </a:p>
            </p:txBody>
          </p:sp>
        </mc:Choice>
        <mc:Fallback xmlns="">
          <p:sp>
            <p:nvSpPr>
              <p:cNvPr id="2355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41538"/>
                <a:ext cx="7931224" cy="3649662"/>
              </a:xfrm>
              <a:blipFill rotWithShape="0">
                <a:blip r:embed="rId2"/>
                <a:stretch>
                  <a:fillRect l="-461" t="-13189" b="-3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寿司晚宴（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NOI2015 DAY1 T3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fontAlgn="auto">
                  <a:spcBef>
                    <a:spcPts val="0"/>
                  </a:spcBef>
                  <a:buFont typeface="Arial"/>
                  <a:buChar char="•"/>
                  <a:defRPr/>
                </a:pPr>
                <a:r>
                  <a:rPr lang="zh-CN" altLang="en-US" dirty="0"/>
                  <a:t>为了庆祝 </a:t>
                </a:r>
                <a:r>
                  <a:rPr lang="en-US" altLang="zh-CN" dirty="0" smtClean="0"/>
                  <a:t>NOI </a:t>
                </a:r>
                <a:r>
                  <a:rPr lang="zh-CN" altLang="en-US" dirty="0"/>
                  <a:t>的成功开幕，主办方为大家准备了一场寿司晚宴。小 </a:t>
                </a:r>
                <a:r>
                  <a:rPr lang="en-US" altLang="zh-CN" dirty="0"/>
                  <a:t>G </a:t>
                </a:r>
                <a:r>
                  <a:rPr lang="zh-CN" altLang="en-US" dirty="0"/>
                  <a:t>和</a:t>
                </a:r>
                <a:r>
                  <a:rPr lang="zh-CN" altLang="en-US" dirty="0" smtClean="0"/>
                  <a:t>小</a:t>
                </a:r>
                <a:r>
                  <a:rPr lang="en-US" altLang="zh-CN" dirty="0" smtClean="0"/>
                  <a:t>W </a:t>
                </a:r>
                <a:r>
                  <a:rPr lang="zh-CN" altLang="en-US" dirty="0"/>
                  <a:t>作为参加 </a:t>
                </a:r>
                <a:r>
                  <a:rPr lang="en-US" altLang="zh-CN" dirty="0"/>
                  <a:t>NOI </a:t>
                </a:r>
                <a:r>
                  <a:rPr lang="zh-CN" altLang="en-US" dirty="0"/>
                  <a:t>的选手，也被邀请参加了寿司晚宴</a:t>
                </a:r>
                <a:r>
                  <a:rPr lang="zh-CN" altLang="en-US" dirty="0" smtClean="0"/>
                  <a:t>。在</a:t>
                </a:r>
                <a:r>
                  <a:rPr lang="zh-CN" altLang="en-US" dirty="0"/>
                  <a:t>晚宴上，主办方为大家提供了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种不同的寿司，编号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1, 2, 3, ⋯ , 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，其中</a:t>
                </a:r>
                <a:r>
                  <a:rPr lang="zh-CN" altLang="en-US" dirty="0"/>
                  <a:t>第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种</a:t>
                </a:r>
                <a:r>
                  <a:rPr lang="zh-CN" altLang="en-US" dirty="0"/>
                  <a:t>寿司</a:t>
                </a:r>
                <a:r>
                  <a:rPr lang="zh-CN" altLang="en-US" dirty="0" smtClean="0"/>
                  <a:t>的美味</a:t>
                </a:r>
                <a:r>
                  <a:rPr lang="zh-CN" altLang="en-US" dirty="0"/>
                  <a:t>度为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+1  </m:t>
                    </m:r>
                  </m:oMath>
                </a14:m>
                <a:r>
                  <a:rPr lang="zh-CN" altLang="en-US" dirty="0" smtClean="0"/>
                  <a:t>（</a:t>
                </a:r>
                <a:r>
                  <a:rPr lang="zh-CN" altLang="en-US" dirty="0"/>
                  <a:t>即寿司的美味度为</a:t>
                </a:r>
                <a:r>
                  <a:rPr lang="zh-CN" altLang="en-US" dirty="0" smtClean="0"/>
                  <a:t>从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）。现在</a:t>
                </a:r>
                <a:r>
                  <a:rPr lang="zh-CN" altLang="en-US" dirty="0"/>
                  <a:t>小 </a:t>
                </a:r>
                <a:r>
                  <a:rPr lang="en-US" altLang="zh-CN" dirty="0"/>
                  <a:t>G </a:t>
                </a:r>
                <a:r>
                  <a:rPr lang="zh-CN" altLang="en-US" dirty="0"/>
                  <a:t>和小 </a:t>
                </a:r>
                <a:r>
                  <a:rPr lang="en-US" altLang="zh-CN" dirty="0"/>
                  <a:t>W </a:t>
                </a:r>
                <a:r>
                  <a:rPr lang="zh-CN" altLang="en-US" dirty="0"/>
                  <a:t>希望每人选一些寿司种类来品尝，他们规定一种品尝</a:t>
                </a:r>
                <a:r>
                  <a:rPr lang="zh-CN" altLang="en-US" dirty="0" smtClean="0"/>
                  <a:t>方案为</a:t>
                </a:r>
                <a:r>
                  <a:rPr lang="zh-CN" altLang="en-US" dirty="0"/>
                  <a:t>不和谐的</a:t>
                </a:r>
                <a:r>
                  <a:rPr lang="zh-CN" altLang="en-US" dirty="0" smtClean="0"/>
                  <a:t>当仅</a:t>
                </a:r>
                <a:r>
                  <a:rPr lang="zh-CN" altLang="en-US" dirty="0"/>
                  <a:t>当：小 </a:t>
                </a:r>
                <a:r>
                  <a:rPr lang="en-US" altLang="zh-CN" dirty="0"/>
                  <a:t>G </a:t>
                </a:r>
                <a:r>
                  <a:rPr lang="zh-CN" altLang="en-US" dirty="0"/>
                  <a:t>品尝的寿司种类中存在一种美味度为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的寿司，</a:t>
                </a:r>
                <a:r>
                  <a:rPr lang="zh-CN" altLang="en-US" dirty="0" smtClean="0"/>
                  <a:t>小</a:t>
                </a:r>
                <a:r>
                  <a:rPr lang="en-US" altLang="zh-CN" dirty="0" smtClean="0"/>
                  <a:t>W </a:t>
                </a:r>
                <a:r>
                  <a:rPr lang="zh-CN" altLang="en-US" dirty="0"/>
                  <a:t>品尝的寿司中存在一种美味度为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的寿司，而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不互质</a:t>
                </a:r>
                <a:r>
                  <a:rPr lang="zh-CN" altLang="en-US" dirty="0" smtClean="0"/>
                  <a:t>。现在</a:t>
                </a:r>
                <a:r>
                  <a:rPr lang="zh-CN" altLang="en-US" dirty="0"/>
                  <a:t>小 </a:t>
                </a:r>
                <a:r>
                  <a:rPr lang="en-US" altLang="zh-CN" dirty="0"/>
                  <a:t>G </a:t>
                </a:r>
                <a:r>
                  <a:rPr lang="zh-CN" altLang="en-US" dirty="0"/>
                  <a:t>和小 </a:t>
                </a:r>
                <a:r>
                  <a:rPr lang="en-US" altLang="zh-CN" dirty="0"/>
                  <a:t>W </a:t>
                </a:r>
                <a:r>
                  <a:rPr lang="zh-CN" altLang="en-US" dirty="0"/>
                  <a:t>希望统计一共有多少种和谐的品尝寿司的方案（对给定</a:t>
                </a:r>
                <a:r>
                  <a:rPr lang="zh-CN" altLang="en-US" dirty="0" smtClean="0"/>
                  <a:t>的正整数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取模</a:t>
                </a:r>
                <a:r>
                  <a:rPr lang="zh-CN" altLang="en-US" dirty="0" smtClean="0"/>
                  <a:t>）。</a:t>
                </a:r>
                <a:r>
                  <a:rPr lang="zh-CN" altLang="en-US" dirty="0"/>
                  <a:t>注意一个人可以不吃任何寿司。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1" r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4843</TotalTime>
  <Words>2642</Words>
  <Application>Microsoft Macintosh PowerPoint</Application>
  <PresentationFormat>全屏显示(4:3)</PresentationFormat>
  <Paragraphs>214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AlleyOop</vt:lpstr>
      <vt:lpstr>Calibri</vt:lpstr>
      <vt:lpstr>Calibri Light</vt:lpstr>
      <vt:lpstr>Cambria Math</vt:lpstr>
      <vt:lpstr>华文琥珀</vt:lpstr>
      <vt:lpstr>经典超圆简</vt:lpstr>
      <vt:lpstr>宋体</vt:lpstr>
      <vt:lpstr>微软雅黑</vt:lpstr>
      <vt:lpstr>Arial</vt:lpstr>
      <vt:lpstr>天体</vt:lpstr>
      <vt:lpstr>动规问题的优化</vt:lpstr>
      <vt:lpstr>动规问题</vt:lpstr>
      <vt:lpstr>类型一 </vt:lpstr>
      <vt:lpstr>例1.中国象棋（AHOI2009）</vt:lpstr>
      <vt:lpstr>例1.中国象棋（AHOI2009）</vt:lpstr>
      <vt:lpstr>例1.中国象棋（AHOI2009）</vt:lpstr>
      <vt:lpstr>例2.Cut（51node 算法马拉松3 Tree）</vt:lpstr>
      <vt:lpstr>例2.Cut（51node 算法马拉松3 Tree）</vt:lpstr>
      <vt:lpstr>例3.寿司晚宴（NOI2015 DAY1 T3）</vt:lpstr>
      <vt:lpstr>例3.寿司晚宴（ NOI2015 DAY1 T3 ）</vt:lpstr>
      <vt:lpstr>例3.寿司晚宴（ NOI2015 DAY1 T3 ）</vt:lpstr>
      <vt:lpstr>类型二 </vt:lpstr>
      <vt:lpstr>单调队列</vt:lpstr>
      <vt:lpstr>例4.sliding windows（POJ2823）</vt:lpstr>
      <vt:lpstr>例4.sliding windows（POJ2823）</vt:lpstr>
      <vt:lpstr>类型三</vt:lpstr>
      <vt:lpstr>决策单调性</vt:lpstr>
      <vt:lpstr>类型三</vt:lpstr>
      <vt:lpstr>例5.玩具装箱（HNOI2008）</vt:lpstr>
      <vt:lpstr>例5.玩具装箱（BZOJ1010）</vt:lpstr>
      <vt:lpstr>类型四</vt:lpstr>
      <vt:lpstr>斜率优化</vt:lpstr>
      <vt:lpstr>两种情况</vt:lpstr>
      <vt:lpstr>例6.土地购买（Usaco2008 Mar）</vt:lpstr>
      <vt:lpstr>例6.土地购买（Usaco2008 Mar）</vt:lpstr>
      <vt:lpstr>例6.土地购买（Usaco2008 Mar）</vt:lpstr>
      <vt:lpstr>例7.货币兑换（NOI2007）</vt:lpstr>
      <vt:lpstr>例7.货币兑换（NOI2007）</vt:lpstr>
      <vt:lpstr>例7.货币兑换（NOI2007）</vt:lpstr>
      <vt:lpstr>例7.货币兑换（NOI2007）</vt:lpstr>
      <vt:lpstr>练1.islands（IOI2008）</vt:lpstr>
      <vt:lpstr>练2.共点圆（清华集训 2012-2013）</vt:lpstr>
      <vt:lpstr>练3.适者（南开中学自编题）</vt:lpstr>
      <vt:lpstr>练3.适者（南开中学自编题）</vt:lpstr>
      <vt:lpstr>练4. 购票（ Noi2014 ） </vt:lpstr>
      <vt:lpstr>source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动规问题的优化</dc:title>
  <dc:creator>Minghua Liu</dc:creator>
  <cp:lastModifiedBy>Microsoft Office 用户</cp:lastModifiedBy>
  <cp:revision>72</cp:revision>
  <dcterms:created xsi:type="dcterms:W3CDTF">2015-07-19T14:21:36Z</dcterms:created>
  <dcterms:modified xsi:type="dcterms:W3CDTF">2017-10-03T11:16:02Z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