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9" r:id="rId15"/>
    <p:sldId id="270" r:id="rId16"/>
    <p:sldId id="271" r:id="rId17"/>
    <p:sldId id="292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6" r:id="rId30"/>
    <p:sldId id="282" r:id="rId31"/>
    <p:sldId id="284" r:id="rId32"/>
    <p:sldId id="285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1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A28DDF-33A0-4EB9-A464-13DB7368F81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nd/4.0/deed.z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版权声明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364774"/>
            <a:ext cx="7729728" cy="42672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本套题目（</a:t>
            </a:r>
            <a:r>
              <a:rPr lang="zh-CN" altLang="en-US" smtClean="0"/>
              <a:t>含</a:t>
            </a:r>
            <a:r>
              <a:rPr lang="zh-CN" altLang="en-US" smtClean="0"/>
              <a:t>数据</a:t>
            </a:r>
            <a:r>
              <a:rPr lang="zh-CN" altLang="en-US" smtClean="0"/>
              <a:t>、程序</a:t>
            </a:r>
            <a:r>
              <a:rPr lang="zh-CN" altLang="en-US" smtClean="0"/>
              <a:t>和</a:t>
            </a:r>
            <a:r>
              <a:rPr lang="zh-CN" altLang="en-US" dirty="0" smtClean="0"/>
              <a:t>题解）版权归作者 </a:t>
            </a:r>
            <a:r>
              <a:rPr lang="en-US" altLang="zh-CN" dirty="0" smtClean="0"/>
              <a:t>fstqwq </a:t>
            </a:r>
            <a:r>
              <a:rPr lang="zh-CN" altLang="en-US" dirty="0" smtClean="0"/>
              <a:t>所有。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本套题目</a:t>
            </a:r>
            <a:r>
              <a:rPr lang="zh-CN" altLang="en-US" dirty="0"/>
              <a:t>在</a:t>
            </a:r>
            <a:r>
              <a:rPr lang="zh-CN" altLang="en-US" dirty="0" smtClean="0"/>
              <a:t>署名</a:t>
            </a:r>
            <a:r>
              <a:rPr lang="en-US" altLang="zh-CN" dirty="0"/>
              <a:t>-</a:t>
            </a:r>
            <a:r>
              <a:rPr lang="zh-CN" altLang="en-US" dirty="0"/>
              <a:t>非商业性使用</a:t>
            </a:r>
            <a:r>
              <a:rPr lang="en-US" altLang="zh-CN" dirty="0"/>
              <a:t>-</a:t>
            </a:r>
            <a:r>
              <a:rPr lang="zh-CN" altLang="en-US" dirty="0"/>
              <a:t>禁止演绎 </a:t>
            </a:r>
            <a:r>
              <a:rPr lang="en-US" altLang="zh-CN" dirty="0"/>
              <a:t>4.0 </a:t>
            </a:r>
            <a:r>
              <a:rPr lang="zh-CN" altLang="en-US" dirty="0" smtClean="0"/>
              <a:t>国际 </a:t>
            </a:r>
            <a:r>
              <a:rPr lang="en-US" altLang="zh-CN" dirty="0" smtClean="0"/>
              <a:t>(</a:t>
            </a:r>
            <a:r>
              <a:rPr lang="en-US" altLang="zh-CN" dirty="0">
                <a:hlinkClick r:id="rId2"/>
              </a:rPr>
              <a:t>CC BY-NC-ND 4.0</a:t>
            </a:r>
            <a:r>
              <a:rPr lang="en-US" altLang="zh-CN" dirty="0"/>
              <a:t>) </a:t>
            </a:r>
            <a:r>
              <a:rPr lang="zh-CN" altLang="en-US" dirty="0" smtClean="0"/>
              <a:t>协议下进行共享。也就是说，如果您没有得到额外的许可，那么您可以</a:t>
            </a:r>
            <a:r>
              <a:rPr lang="zh-CN" altLang="en-US" dirty="0"/>
              <a:t>自由</a:t>
            </a:r>
            <a:r>
              <a:rPr lang="zh-CN" altLang="en-US" dirty="0" smtClean="0"/>
              <a:t>地复制</a:t>
            </a:r>
            <a:r>
              <a:rPr lang="zh-CN" altLang="en-US" dirty="0"/>
              <a:t>、发行本作品 </a:t>
            </a:r>
            <a:r>
              <a:rPr lang="zh-CN" altLang="en-US" dirty="0" smtClean="0"/>
              <a:t>，惟须遵守下列条件：</a:t>
            </a:r>
            <a:endParaRPr lang="en-US" altLang="zh-CN" dirty="0" smtClean="0"/>
          </a:p>
          <a:p>
            <a:pPr lvl="1"/>
            <a:r>
              <a:rPr lang="zh-CN" altLang="en-US" b="1" dirty="0"/>
              <a:t>署名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您必须给出合适的姓名或名称</a:t>
            </a:r>
            <a:r>
              <a:rPr lang="zh-CN" altLang="en-US" dirty="0" smtClean="0"/>
              <a:t>，并提供该许可</a:t>
            </a:r>
            <a:r>
              <a:rPr lang="zh-CN" altLang="en-US" dirty="0"/>
              <a:t>协议</a:t>
            </a:r>
            <a:r>
              <a:rPr lang="zh-CN" altLang="en-US" dirty="0" smtClean="0"/>
              <a:t>链接。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非</a:t>
            </a:r>
            <a:r>
              <a:rPr lang="zh-CN" altLang="en-US" b="1" dirty="0"/>
              <a:t>商业性使用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您不得将本作品用于商业目的。 </a:t>
            </a:r>
          </a:p>
          <a:p>
            <a:pPr lvl="1"/>
            <a:r>
              <a:rPr lang="zh-CN" altLang="en-US" b="1" dirty="0"/>
              <a:t>禁止演绎</a:t>
            </a:r>
            <a:r>
              <a:rPr lang="zh-CN" altLang="en-US" dirty="0"/>
              <a:t> </a:t>
            </a:r>
            <a:r>
              <a:rPr lang="en-US" altLang="zh-CN" dirty="0" smtClean="0"/>
              <a:t>—</a:t>
            </a:r>
            <a:r>
              <a:rPr lang="zh-CN" altLang="en-US" dirty="0"/>
              <a:t>您不可以分发</a:t>
            </a:r>
            <a:r>
              <a:rPr lang="zh-CN" altLang="en-US" dirty="0" smtClean="0"/>
              <a:t>再</a:t>
            </a:r>
            <a:r>
              <a:rPr lang="zh-CN" altLang="en-US" dirty="0"/>
              <a:t>混合、转换、或者基于该作品</a:t>
            </a:r>
            <a:r>
              <a:rPr lang="zh-CN" altLang="en-US" dirty="0" smtClean="0"/>
              <a:t>创作</a:t>
            </a:r>
            <a:r>
              <a:rPr lang="zh-CN" altLang="en-US" dirty="0"/>
              <a:t>的</a:t>
            </a:r>
            <a:r>
              <a:rPr lang="zh-CN" altLang="en-US" dirty="0" smtClean="0"/>
              <a:t>修改</a:t>
            </a:r>
            <a:r>
              <a:rPr lang="zh-CN" altLang="en-US" dirty="0"/>
              <a:t>作品。 </a:t>
            </a:r>
          </a:p>
          <a:p>
            <a:pPr lvl="1"/>
            <a:r>
              <a:rPr lang="zh-CN" altLang="en-US" b="1" dirty="0" smtClean="0"/>
              <a:t>没有附加限制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您不得限制其他人做许可协议允许的事情。 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如果想将该套题目用作商业性使用（例如组织训练或交换题目），请与作者联系。谢谢您对版权的理解和保护。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联系方式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QQ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/>
              <a:t>849199382</a:t>
            </a:r>
          </a:p>
        </p:txBody>
      </p:sp>
    </p:spTree>
    <p:extLst>
      <p:ext uri="{BB962C8B-B14F-4D97-AF65-F5344CB8AC3E}">
        <p14:creationId xmlns:p14="http://schemas.microsoft.com/office/powerpoint/2010/main" val="133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7899627" cy="38614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所以，按照编号规则，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zh-CN" altLang="en-US" dirty="0" smtClean="0"/>
                  <a:t>月出生的第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只兔子的编号是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父亲是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/>
                  <a:t>此时显然有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，所以可以倒推：</a:t>
                </a:r>
                <a:endParaRPr lang="en-US" altLang="zh-CN" dirty="0" smtClean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𝑎𝑡h𝑒𝑟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这样的话，我们根本不需要建树就能很快找到父亲了。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更准确地描述“神秘的力量”：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，所以每次父亲应该至少在斐波那契数列上移动两项。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7899627" cy="3861432"/>
              </a:xfrm>
              <a:blipFill>
                <a:blip r:embed="rId2"/>
                <a:stretch>
                  <a:fillRect l="-463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7899627" cy="38614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=1548008755920</m:t>
                    </m:r>
                  </m:oMath>
                </a14:m>
                <a:r>
                  <a:rPr lang="zh-CN" altLang="en-US" dirty="0"/>
                  <a:t>，因此</a:t>
                </a:r>
                <a:endParaRPr lang="en-US" altLang="zh-CN" dirty="0"/>
              </a:p>
              <a:p>
                <a:r>
                  <a:rPr lang="zh-CN" altLang="en-US" dirty="0"/>
                  <a:t>暴力找</a:t>
                </a:r>
                <a:r>
                  <a:rPr lang="zh-CN" altLang="en-US" dirty="0" smtClean="0"/>
                  <a:t>父亲可能</a:t>
                </a:r>
                <a:r>
                  <a:rPr lang="zh-CN" altLang="en-US" dirty="0"/>
                  <a:t>导致超时（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60)</m:t>
                    </m:r>
                  </m:oMath>
                </a14:m>
                <a:r>
                  <a:rPr lang="zh-CN" altLang="en-US" dirty="0"/>
                  <a:t>） ；</a:t>
                </a:r>
                <a:endParaRPr lang="en-US" altLang="zh-CN" dirty="0"/>
              </a:p>
              <a:p>
                <a:r>
                  <a:rPr lang="zh-CN" altLang="en-US" dirty="0"/>
                  <a:t>可以在斐波那契数列上二分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）；</a:t>
                </a:r>
                <a:endParaRPr lang="en-US" altLang="zh-CN" dirty="0"/>
              </a:p>
              <a:p>
                <a:r>
                  <a:rPr lang="zh-CN" altLang="en-US" dirty="0"/>
                  <a:t>或者直接记录下位置均摊暴力复杂度</a:t>
                </a:r>
                <a:r>
                  <a:rPr lang="zh-CN" altLang="en-US" dirty="0" smtClean="0"/>
                  <a:t>（查到根总计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，均摊为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）。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我们把找父亲的复杂度记作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𝑓𝑖𝑛𝑑𝑓𝑎𝑡h𝑒𝑟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(30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𝑓𝑖𝑛𝑑𝑓𝑎𝑡h𝑒𝑟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最</a:t>
                </a:r>
                <a:r>
                  <a:rPr lang="zh-CN" altLang="en-US" dirty="0" smtClean="0"/>
                  <a:t>优复杂度：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(60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7899627" cy="3861432"/>
              </a:xfrm>
              <a:blipFill>
                <a:blip r:embed="rId2"/>
                <a:stretch>
                  <a:fillRect l="-463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848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特殊性质做法：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特性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可以观察到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𝑓𝑎𝑡h𝑒𝑟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lang="zh-CN" altLang="en-US" dirty="0" smtClean="0"/>
                  <a:t>，因此在斐波那契数列上移动即可。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加上打表暴力有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50 </a:t>
                </a:r>
                <a:r>
                  <a:rPr lang="zh-CN" altLang="en-US" dirty="0" smtClean="0"/>
                  <a:t>分，加上普通暴力有 </a:t>
                </a:r>
                <a:r>
                  <a:rPr lang="en-US" altLang="zh-CN" dirty="0" smtClean="0"/>
                  <a:t>80 </a:t>
                </a:r>
                <a:r>
                  <a:rPr lang="zh-CN" altLang="en-US" dirty="0" smtClean="0"/>
                  <a:t>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特性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加上打表暴力有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40 </a:t>
                </a:r>
                <a:r>
                  <a:rPr lang="zh-CN" altLang="en-US" dirty="0"/>
                  <a:t>分，加上普通暴力有 </a:t>
                </a:r>
                <a:r>
                  <a:rPr lang="en-US" altLang="zh-CN" dirty="0"/>
                  <a:t>80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两种特性加普通暴力有 </a:t>
                </a:r>
                <a:r>
                  <a:rPr lang="en-US" altLang="zh-CN" dirty="0" smtClean="0"/>
                  <a:t>90 </a:t>
                </a:r>
                <a:r>
                  <a:rPr lang="zh-CN" altLang="en-US" dirty="0" smtClean="0"/>
                  <a:t>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84825"/>
              </a:xfrm>
              <a:blipFill>
                <a:blip r:embed="rId2"/>
                <a:stretch>
                  <a:fillRect l="-473" t="-1531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0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题目大意：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的序列，支持两个操作：</a:t>
                </a:r>
                <a:endParaRPr lang="en-US" altLang="zh-CN" sz="2000" dirty="0" smtClean="0"/>
              </a:p>
              <a:p>
                <a:pPr lvl="1"/>
                <a:r>
                  <a:rPr lang="zh-CN" altLang="en-US" sz="1800" dirty="0" smtClean="0"/>
                  <a:t>查询区间某个值出现的次数</a:t>
                </a:r>
                <a:endParaRPr lang="en-US" altLang="zh-CN" sz="1800" dirty="0" smtClean="0"/>
              </a:p>
              <a:p>
                <a:pPr lvl="1"/>
                <a:r>
                  <a:rPr lang="zh-CN" altLang="en-US" sz="1800" dirty="0" smtClean="0"/>
                  <a:t>交换两个数</a:t>
                </a:r>
                <a:endParaRPr lang="en-US" altLang="zh-CN" sz="1800" dirty="0" smtClean="0"/>
              </a:p>
              <a:p>
                <a:pPr lvl="1"/>
                <a:endParaRPr lang="en-US" altLang="zh-CN" sz="1800" dirty="0" smtClean="0"/>
              </a:p>
              <a:p>
                <a:pPr lvl="1"/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6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1020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40 </a:t>
                </a:r>
                <a:r>
                  <a:rPr lang="zh-CN" altLang="en-US" dirty="0"/>
                  <a:t>分做法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暴力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……QAQ </a:t>
                </a:r>
                <a:r>
                  <a:rPr lang="zh-CN" altLang="en-US" dirty="0" smtClean="0"/>
                  <a:t>这么良心的暴力 </a:t>
                </a:r>
                <a:r>
                  <a:rPr lang="en-US" altLang="zh-CN" dirty="0" smtClean="0"/>
                  <a:t>40 </a:t>
                </a:r>
                <a:r>
                  <a:rPr lang="zh-CN" altLang="en-US" dirty="0" smtClean="0"/>
                  <a:t>分。</a:t>
                </a:r>
                <a:endParaRPr lang="en-US" altLang="zh-CN" dirty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10204"/>
              </a:xfrm>
              <a:blipFill>
                <a:blip r:embed="rId2"/>
                <a:stretch>
                  <a:fillRect l="-473" t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7339"/>
            <a:ext cx="135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65+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上界相同，后不作额外区分）</a:t>
                </a:r>
                <a:endParaRPr lang="en-US" altLang="zh-CN" dirty="0" smtClean="0"/>
              </a:p>
              <a:p>
                <a:r>
                  <a:rPr lang="zh-CN" altLang="en-US" dirty="0"/>
                  <a:t>树套</a:t>
                </a:r>
                <a:r>
                  <a:rPr lang="zh-CN" altLang="en-US" dirty="0" smtClean="0"/>
                  <a:t>树（例如树状数组套主席树）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时间 </a:t>
                </a:r>
                <a:r>
                  <a:rPr lang="en-US" altLang="zh-CN" dirty="0" smtClean="0"/>
                  <a:t>/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空间</a:t>
                </a:r>
                <a:r>
                  <a:rPr lang="zh-CN" altLang="en-US" dirty="0" smtClean="0"/>
                  <a:t>复杂度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带修改莫队算法 时间复杂</a:t>
                </a:r>
                <a:r>
                  <a:rPr lang="zh-CN" altLang="en-US" dirty="0"/>
                  <a:t>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如果你真的写了任何一种上面的算法，我怀疑你高级数据结构学傻了。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除非你是：</a:t>
                </a:r>
                <a:endParaRPr lang="en-US" altLang="zh-CN" dirty="0"/>
              </a:p>
              <a:p>
                <a:r>
                  <a:rPr lang="zh-CN" altLang="en-US" dirty="0" smtClean="0"/>
                  <a:t>王逸松式毒瘤卡常暴力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𝑤𝑦𝑠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740" y="3894400"/>
            <a:ext cx="414186" cy="4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将兔子按照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颜色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位置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进行双关键字排序。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操作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只需要在数组上二分查找；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操作 </a:t>
                </a:r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不会改变同种颜色兔子的相对位置，因此只需找到被交换的兔子改掉坐标即可。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，代码复杂度很小</a:t>
                </a:r>
                <a:r>
                  <a:rPr lang="zh-CN" altLang="en-US" dirty="0"/>
                  <a:t>（使用 </a:t>
                </a:r>
                <a:r>
                  <a:rPr lang="en-US" altLang="zh-CN" dirty="0"/>
                  <a:t>STL </a:t>
                </a:r>
                <a:r>
                  <a:rPr lang="zh-CN" altLang="en-US" dirty="0"/>
                  <a:t>可以短得飞起）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样</a:t>
                </a:r>
                <a:r>
                  <a:rPr lang="zh-CN" altLang="en-US" dirty="0" smtClean="0"/>
                  <a:t>例：</a:t>
                </a:r>
                <a:endParaRPr lang="en-US" altLang="zh-CN" dirty="0"/>
              </a:p>
              <a:p>
                <a:r>
                  <a:rPr lang="en-US" altLang="zh-CN" dirty="0" smtClean="0"/>
                  <a:t>(1, 1) (2, 1) (2, 4) (3, 1) (3, 3) (3, 5)</a:t>
                </a:r>
              </a:p>
              <a:p>
                <a:r>
                  <a:rPr lang="zh-CN" altLang="en-US" dirty="0" smtClean="0"/>
                  <a:t>操作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“2 3”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/>
                  <a:t>(1, 1) (2, 1) (2, </a:t>
                </a:r>
                <a:r>
                  <a:rPr lang="en-US" altLang="zh-CN" dirty="0" smtClean="0"/>
                  <a:t>3) </a:t>
                </a:r>
                <a:r>
                  <a:rPr lang="en-US" altLang="zh-CN" dirty="0"/>
                  <a:t>(3, 1) (3, </a:t>
                </a:r>
                <a:r>
                  <a:rPr lang="en-US" altLang="zh-CN" dirty="0" smtClean="0"/>
                  <a:t>4) </a:t>
                </a:r>
                <a:r>
                  <a:rPr lang="en-US" altLang="zh-CN" dirty="0"/>
                  <a:t>(3, 5)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684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使用颜色数棵平衡树，或者动态建树的线段树。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查询时，查询区间结点数，或者查询区间和就好了。</a:t>
                </a:r>
                <a:endParaRPr lang="en-US" altLang="zh-CN" dirty="0" smtClean="0"/>
              </a:p>
              <a:p>
                <a:r>
                  <a:rPr lang="zh-CN" altLang="en-US" smtClean="0"/>
                  <a:t>修改时，可以直接套用正常修改操作。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</a:t>
                </a:r>
                <a:r>
                  <a:rPr lang="zh-CN" altLang="en-US" dirty="0"/>
                  <a:t>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；动态建树线段树的空间复杂度是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9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 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查询区间内的出现次数可以使用主席树。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这里要求带交换形式的修改，观察到每次交换只会影响两棵主席树，更新这两颗即可。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时空复杂</a:t>
                </a:r>
                <a:r>
                  <a:rPr lang="zh-CN" altLang="en-US" dirty="0"/>
                  <a:t>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；内存够用。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4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65 ~ 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理论上可以跑过，但是如果常数写大了可能会导致超时。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考场上为了求稳可以结合暴力写这个分块做法。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20171007</a:t>
            </a:r>
            <a:r>
              <a:rPr lang="zh-CN" altLang="en-US" smtClean="0"/>
              <a:t>模拟</a:t>
            </a:r>
            <a:r>
              <a:rPr lang="zh-CN" altLang="en-US" dirty="0" smtClean="0"/>
              <a:t>赛 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fstqwq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第二题：数颜色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993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特殊性质做法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 </m:t>
                    </m:r>
                  </m:oMath>
                </a14:m>
                <a:r>
                  <a:rPr lang="zh-CN" altLang="en-US" dirty="0" smtClean="0"/>
                  <a:t>：可以直接使用正常莫队或者正常</a:t>
                </a:r>
                <a:r>
                  <a:rPr lang="zh-CN" altLang="en-US" dirty="0"/>
                  <a:t>数据结构</a:t>
                </a:r>
                <a:r>
                  <a:rPr lang="zh-CN" altLang="en-US" dirty="0" smtClean="0"/>
                  <a:t>完成查询。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dirty="0" smtClean="0"/>
                  <a:t>：使用</a:t>
                </a:r>
                <a:r>
                  <a:rPr lang="zh-CN" altLang="en-US" dirty="0"/>
                  <a:t>值域</a:t>
                </a:r>
                <a:r>
                  <a:rPr lang="zh-CN" altLang="en-US" dirty="0" smtClean="0"/>
                  <a:t>个树状</a:t>
                </a:r>
                <a:r>
                  <a:rPr lang="zh-CN" altLang="en-US" dirty="0"/>
                  <a:t>数组维护并回答查询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≤20 </m:t>
                    </m:r>
                  </m:oMath>
                </a14:m>
                <a:r>
                  <a:rPr lang="zh-CN" altLang="en-US" dirty="0"/>
                  <a:t>或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−20 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：已经</a:t>
                </a:r>
                <a:r>
                  <a:rPr lang="zh-CN" altLang="en-US" dirty="0">
                    <a:sym typeface="Wingdings" panose="05000000000000000000" pitchFamily="2" charset="2"/>
                  </a:rPr>
                  <a:t>包含在暴力里了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。（为了给暴力送分而不给写丑的数据结构送分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233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）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zh-CN" dirty="0" smtClean="0"/>
                  <a:t>保证</a:t>
                </a:r>
                <a:r>
                  <a:rPr lang="zh-CN" altLang="zh-CN" dirty="0"/>
                  <a:t>不会有两只兔子相同颜色的</a:t>
                </a:r>
                <a:r>
                  <a:rPr lang="zh-CN" altLang="zh-CN" dirty="0" smtClean="0"/>
                  <a:t>兔子</a:t>
                </a:r>
                <a:r>
                  <a:rPr lang="zh-CN" altLang="en-US" dirty="0"/>
                  <a:t>：</a:t>
                </a:r>
                <a:r>
                  <a:rPr lang="zh-CN" altLang="en-US" dirty="0" smtClean="0"/>
                  <a:t>直接</a:t>
                </a:r>
                <a:r>
                  <a:rPr lang="zh-CN" altLang="en-US" dirty="0"/>
                  <a:t>对于每种颜色，维护兔子位置就好了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可以发现，就算你真的不会写任何高级数据结构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 /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算法，也能得到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50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分。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99390"/>
              </a:xfrm>
              <a:blipFill>
                <a:blip r:embed="rId2"/>
                <a:stretch>
                  <a:fillRect l="-473" t="-939" r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题目大意：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将一个序列划分为尽量少的段数，每段不出现两个数的和为完全平方数（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/>
                  <a:t>）或者可以划分为不出现和为完全平方数的两个子集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 smtClean="0"/>
                  <a:t>）。求字典序最小的方案。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710" t="-1010" r="-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直接判一下两数之和是否为完全平方数。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是就输出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“2\n1\n”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不是就输出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“1\n\n”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/>
                  <a:t>（成功得到 </a:t>
                </a:r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分 </a:t>
                </a:r>
                <a:r>
                  <a:rPr lang="en-US" altLang="zh-CN" dirty="0" smtClean="0"/>
                  <a:t>233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手动讨论所有情况。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/>
                  <a:t>（写了一个极长的程序成功又得到 </a:t>
                </a:r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分）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暴力搜索，可以得到所有的分组情况，一个一个验证就好了。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255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zh-CN" altLang="en-US" dirty="0" smtClean="0"/>
                  <a:t>，保证最优方案唯一。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预处理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][j]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可以分到同一组：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 = f[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][j - 1] &amp;&amp; f[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- 1][j] &amp;&amp; (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i+j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不是完全平方数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zh-CN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][k] 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表示，此时已经分到了第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个位置，已经分了 </a:t>
                </a:r>
                <a:r>
                  <a:rPr lang="en-US" altLang="zh-CN" dirty="0">
                    <a:latin typeface="Consolas" panose="020B0609020204030204" pitchFamily="49" charset="0"/>
                  </a:rPr>
                  <a:t>k </a:t>
                </a:r>
                <a:r>
                  <a:rPr lang="zh-CN" altLang="en-US" dirty="0">
                    <a:latin typeface="Consolas" panose="020B0609020204030204" pitchFamily="49" charset="0"/>
                  </a:rPr>
                  <a:t>组，</a:t>
                </a:r>
                <a:r>
                  <a:rPr lang="en-US" altLang="zh-CN" dirty="0">
                    <a:latin typeface="Consolas" panose="020B0609020204030204" pitchFamily="49" charset="0"/>
                  </a:rPr>
                  <a:t>0/1 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表示不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可行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/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可行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][k] |= 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[j][k - 1] &amp;&amp; f[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][j];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转移的时候随便记录一个的转移位置就好了，因为最优解是唯一的。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25515"/>
              </a:xfrm>
              <a:blipFill>
                <a:blip r:embed="rId2"/>
                <a:stretch>
                  <a:fillRect l="-473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zh-CN" altLang="en-US" dirty="0" smtClean="0"/>
                  <a:t>，保证最优方案唯一。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发现刚刚那个 </a:t>
                </a:r>
                <a:r>
                  <a:rPr lang="en-US" altLang="zh-CN" dirty="0" err="1" smtClean="0">
                    <a:latin typeface="+mj-lt"/>
                  </a:rPr>
                  <a:t>dp</a:t>
                </a:r>
                <a:r>
                  <a:rPr lang="en-US" altLang="zh-CN" dirty="0" smtClean="0">
                    <a:latin typeface="+mj-lt"/>
                  </a:rPr>
                  <a:t>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状态中的</a:t>
                </a:r>
                <a:r>
                  <a:rPr lang="en-US" altLang="zh-CN" dirty="0" smtClean="0"/>
                  <a:t> k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完全可以省去。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en-US" altLang="zh-CN" dirty="0" smtClean="0">
                    <a:latin typeface="Consolas" panose="020B0609020204030204" pitchFamily="49" charset="0"/>
                  </a:rPr>
                  <a:t>if (j+1 </a:t>
                </a:r>
                <a:r>
                  <a:rPr lang="zh-CN" altLang="en-US" dirty="0">
                    <a:latin typeface="Consolas" panose="020B0609020204030204" pitchFamily="49" charset="0"/>
                  </a:rPr>
                  <a:t>到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</a:rPr>
                  <a:t>可以被分到一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组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) 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 = min(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, 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[j] + 1);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转移的时候随便记录一个的转移位置就好了，因为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最优解是</a:t>
                </a:r>
                <a:r>
                  <a:rPr lang="zh-CN" altLang="en-US" dirty="0">
                    <a:latin typeface="Consolas" panose="020B0609020204030204" pitchFamily="49" charset="0"/>
                  </a:rPr>
                  <a:t>唯一的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时间</a:t>
                </a:r>
                <a:r>
                  <a:rPr lang="zh-CN" altLang="en-US" dirty="0">
                    <a:latin typeface="Consolas" panose="020B0609020204030204" pitchFamily="49" charset="0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字典序最小？转移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的时候记录最小的转移位置就好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了。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我们可以反证这个过程：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如果转移的位置比最小的位置大，那么</a:t>
                </a:r>
                <a:r>
                  <a:rPr lang="zh-CN" altLang="en-US" dirty="0">
                    <a:latin typeface="Consolas" panose="020B0609020204030204" pitchFamily="49" charset="0"/>
                  </a:rPr>
                  <a:t>上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一段的数会更多，导致上一段更容易产生冲突，上一段的起始位置不会往前提，反而可能变大。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如果采用最小的位置，那么上一段的起始位置不会后移，且这一段的起始位置可以尽量靠前。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这个结论对于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同样适用。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684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942878" cy="362421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if (j + 1 </a:t>
            </a:r>
            <a:r>
              <a:rPr lang="zh-CN" altLang="en-US" dirty="0">
                <a:latin typeface="Consolas" panose="020B0609020204030204" pitchFamily="49" charset="0"/>
              </a:rPr>
              <a:t>到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可以被分到一</a:t>
            </a:r>
            <a:r>
              <a:rPr lang="zh-CN" altLang="en-US" dirty="0" smtClean="0">
                <a:latin typeface="Consolas" panose="020B0609020204030204" pitchFamily="49" charset="0"/>
              </a:rPr>
              <a:t>组</a:t>
            </a:r>
            <a:r>
              <a:rPr lang="en-US" altLang="zh-CN" dirty="0" smtClean="0">
                <a:latin typeface="Consolas" panose="020B0609020204030204" pitchFamily="49" charset="0"/>
              </a:rPr>
              <a:t>) </a:t>
            </a:r>
            <a:r>
              <a:rPr lang="en-US" altLang="zh-CN" dirty="0" err="1" smtClean="0">
                <a:latin typeface="Consolas" panose="020B0609020204030204" pitchFamily="49" charset="0"/>
              </a:rPr>
              <a:t>dp</a:t>
            </a:r>
            <a:r>
              <a:rPr lang="en-US" altLang="zh-CN" dirty="0" smtClean="0">
                <a:latin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] = min(</a:t>
            </a:r>
            <a:r>
              <a:rPr lang="en-US" altLang="zh-CN" dirty="0" err="1" smtClean="0">
                <a:latin typeface="Consolas" panose="020B0609020204030204" pitchFamily="49" charset="0"/>
              </a:rPr>
              <a:t>dp</a:t>
            </a:r>
            <a:r>
              <a:rPr lang="en-US" altLang="zh-CN" dirty="0" smtClean="0">
                <a:latin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en-US" altLang="zh-CN" dirty="0" smtClean="0"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</a:rPr>
              <a:t>dp</a:t>
            </a:r>
            <a:r>
              <a:rPr lang="en-US" altLang="zh-CN" dirty="0" smtClean="0">
                <a:latin typeface="Consolas" panose="020B0609020204030204" pitchFamily="49" charset="0"/>
              </a:rPr>
              <a:t>[j] + 1);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根据我们刚刚的结论，我们可以发现：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其实这个 </a:t>
            </a:r>
            <a:r>
              <a:rPr lang="en-US" altLang="zh-CN" dirty="0" err="1" smtClean="0">
                <a:latin typeface="Consolas" panose="020B0609020204030204" pitchFamily="49" charset="0"/>
              </a:rPr>
              <a:t>dp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</a:rPr>
              <a:t>并不是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dp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</a:rPr>
              <a:t>，本质上是找出最长的合法分段，然后把问题转化为子问题。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问题可以转化为，从后往前，选择一段最长的合法区间并分割，重复进行直到完成为止。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2581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7~10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=131072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如果枚举当前段里的数来判定是否存在矛盾，那么超时稳了。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所以我们需要换一种枚举方法。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需要</a:t>
                </a:r>
                <a:r>
                  <a:rPr lang="zh-CN" altLang="en-US" dirty="0" smtClean="0"/>
                  <a:t>判定条件是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，那么因为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≤262144</m:t>
                    </m:r>
                  </m:oMath>
                </a14:m>
                <a:r>
                  <a:rPr lang="zh-CN" altLang="en-US" dirty="0" smtClean="0"/>
                  <a:t>，所以一定有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512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，判断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是否出现过即可。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时间</a:t>
                </a:r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，注意清空数组时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个一个清，不然会导致额外的复杂度。</a:t>
                </a:r>
                <a:endParaRPr lang="en-US" altLang="zh-CN" dirty="0" smtClean="0"/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25818"/>
              </a:xfrm>
              <a:blipFill>
                <a:blip r:embed="rId2"/>
                <a:stretch>
                  <a:fillRect l="-473" t="-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最高分：</a:t>
            </a:r>
            <a:endParaRPr lang="en-US" altLang="zh-CN" dirty="0" smtClean="0"/>
          </a:p>
          <a:p>
            <a:r>
              <a:rPr lang="zh-CN" altLang="en-US" dirty="0"/>
              <a:t>平均</a:t>
            </a:r>
            <a:r>
              <a:rPr lang="zh-CN" altLang="en-US" dirty="0" smtClean="0"/>
              <a:t>分：</a:t>
            </a:r>
            <a:endParaRPr lang="en-US" altLang="zh-CN" dirty="0" smtClean="0"/>
          </a:p>
          <a:p>
            <a:r>
              <a:rPr lang="zh-CN" altLang="en-US" dirty="0" smtClean="0"/>
              <a:t>前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第一题（</a:t>
            </a:r>
            <a:r>
              <a:rPr lang="en-US" altLang="zh-CN" dirty="0" err="1" smtClean="0"/>
              <a:t>fibonacci</a:t>
            </a:r>
            <a:r>
              <a:rPr lang="zh-CN" altLang="en-US" dirty="0" smtClean="0"/>
              <a:t>）</a:t>
            </a:r>
            <a:r>
              <a:rPr lang="zh-CN" altLang="en-US" dirty="0"/>
              <a:t>平均</a:t>
            </a:r>
            <a:r>
              <a:rPr lang="zh-CN" altLang="en-US" dirty="0" smtClean="0"/>
              <a:t>分：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）平均分：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）平均分：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 smtClean="0">
                    <a:latin typeface="Consolas" panose="020B0609020204030204" pitchFamily="49" charset="0"/>
                  </a:rPr>
                  <a:t>printf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(“1\n\n”);</a:t>
                </a:r>
              </a:p>
              <a:p>
                <a:pPr marL="0" indent="0">
                  <a:buNone/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（看出题人送的多良心读完题就有分）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（逃）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86" y="5077878"/>
            <a:ext cx="1085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12~14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={4, 8, 16}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枚举分组，判定合法。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如何判定合法？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可以再次进行暴力分组，总复杂度为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其实没必要，把会发生矛盾的兔子连边，发现这就是个二分图判定问题，黑白染色即可。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  <a:blipFill>
                <a:blip r:embed="rId2"/>
                <a:stretch>
                  <a:fillRect l="-473" t="-840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4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15~16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根据之前的结论发现我们就是找判定最长序列。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每次判定时建一个图进行判定，直到非法为止。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  <a:blipFill>
                <a:blip r:embed="rId2"/>
                <a:stretch>
                  <a:fillRect l="-473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17~18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发现判定过程符合二分性质，二分最远距离进行判定。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  <a:blipFill>
                <a:blip r:embed="rId2"/>
                <a:stretch>
                  <a:fillRect l="-473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19~20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=4096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可以考虑使用带权并查集，或者使用带“敌人集合”的并查集来处理敌对关系。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并查集复杂度中的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在这里以及之后均被视为常数。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48554"/>
                <a:ext cx="7729728" cy="3624211"/>
              </a:xfrm>
              <a:blipFill>
                <a:blip r:embed="rId2"/>
                <a:stretch>
                  <a:fillRect l="-473" t="-840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5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48554"/>
                <a:ext cx="7729728" cy="40465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21~25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=131072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仿照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，在值域上而不是在序列上处理问题；也就是说处理敌对集合在值域上合并并查集。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不过有一个小问题：如果有某种数出现了多次怎么办？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出现多次唯一会出现问题的情况就是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，不然一定可以丢到同一组里（例如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2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）。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这种数出现两次满足的条件是不出现第三个与其敌对的数，特判一下即可。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rad>
                      </m:e>
                    </m:d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48554"/>
                <a:ext cx="7729728" cy="4046536"/>
              </a:xfrm>
              <a:blipFill>
                <a:blip r:embed="rId2"/>
                <a:stretch>
                  <a:fillRect l="-473" t="-753" r="-3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5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题：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48554"/>
                <a:ext cx="7729728" cy="40465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特殊性质：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b="0" dirty="0" smtClean="0"/>
                  <a:t>：</a:t>
                </a:r>
                <a:endParaRPr lang="en-US" altLang="zh-CN" b="0" dirty="0" smtClean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注意到，只有</a:t>
                </a:r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2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号兔子间会发生矛盾，因此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最多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只二号兔子可以在同一组里。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/>
                  <a:t>特殊性质：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dirty="0" smtClean="0"/>
                  <a:t>方案唯一：</a:t>
                </a:r>
                <a:endParaRPr lang="en-US" altLang="zh-CN" dirty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如果你没有想到字典序最小的处理办法的话，这个还是有点用的。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/>
                  <a:t>特殊性质</a:t>
                </a:r>
                <a:r>
                  <a:rPr lang="zh-CN" altLang="en-US" dirty="0" smtClean="0"/>
                  <a:t>：颜色唯一：</a:t>
                </a:r>
                <a:endParaRPr lang="en-US" altLang="zh-CN" dirty="0"/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如果你没有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想到重复兔子的</a:t>
                </a:r>
                <a:r>
                  <a:rPr lang="zh-CN" altLang="en-US" dirty="0">
                    <a:latin typeface="Consolas" panose="020B0609020204030204" pitchFamily="49" charset="0"/>
                  </a:rPr>
                  <a:t>处理办法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的话（或者说根本没处理），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这个还是有点用的。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48554"/>
                <a:ext cx="7729728" cy="4046536"/>
              </a:xfrm>
              <a:blipFill>
                <a:blip r:embed="rId2"/>
                <a:stretch>
                  <a:fillRect l="-473" t="-753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48554"/>
            <a:ext cx="7729728" cy="4046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第一题考察：观察性质，求斐波那契数列。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相似题目：（嗨呀我还真没找到类似的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题目）</a:t>
            </a:r>
            <a:endParaRPr lang="en-US" altLang="zh-CN" dirty="0" smtClean="0"/>
          </a:p>
          <a:p>
            <a:r>
              <a:rPr lang="zh-CN" altLang="en-US" dirty="0" smtClean="0"/>
              <a:t>第二题考察</a:t>
            </a:r>
            <a:r>
              <a:rPr lang="zh-CN" altLang="en-US" smtClean="0"/>
              <a:t>：排序，二分查找。</a:t>
            </a:r>
            <a:r>
              <a:rPr lang="zh-CN" altLang="en-US" dirty="0" smtClean="0"/>
              <a:t>（或者可以使用高级数据结构）</a:t>
            </a:r>
            <a:endParaRPr lang="en-US" altLang="zh-CN" dirty="0" smtClean="0"/>
          </a:p>
          <a:p>
            <a:pPr lvl="1"/>
            <a:r>
              <a:rPr lang="zh-CN" altLang="en-US" dirty="0"/>
              <a:t>相似题目</a:t>
            </a:r>
            <a:r>
              <a:rPr lang="zh-CN" altLang="en-US" dirty="0" smtClean="0"/>
              <a:t>：</a:t>
            </a:r>
            <a:r>
              <a:rPr lang="zh-CN" altLang="en-US" b="1" dirty="0"/>
              <a:t> 「</a:t>
            </a:r>
            <a:r>
              <a:rPr lang="en-US" altLang="zh-CN" dirty="0" err="1"/>
              <a:t>NOIp</a:t>
            </a:r>
            <a:r>
              <a:rPr lang="en-US" altLang="zh-CN" dirty="0"/>
              <a:t> </a:t>
            </a:r>
            <a:r>
              <a:rPr lang="en-US" altLang="zh-CN" dirty="0" smtClean="0"/>
              <a:t>2012</a:t>
            </a:r>
            <a:r>
              <a:rPr lang="zh-CN" altLang="en-US" b="1" dirty="0" smtClean="0"/>
              <a:t>」</a:t>
            </a:r>
            <a:r>
              <a:rPr lang="zh-CN" altLang="en-US" dirty="0" smtClean="0"/>
              <a:t>借教室</a:t>
            </a:r>
            <a:endParaRPr lang="en-US" altLang="zh-CN" dirty="0" smtClean="0"/>
          </a:p>
          <a:p>
            <a:r>
              <a:rPr lang="zh-CN" altLang="en-US" dirty="0" smtClean="0"/>
              <a:t>第三题考察：</a:t>
            </a:r>
            <a:r>
              <a:rPr lang="zh-CN" altLang="en-US" dirty="0"/>
              <a:t>观察</a:t>
            </a:r>
            <a:r>
              <a:rPr lang="zh-CN" altLang="en-US" dirty="0" smtClean="0"/>
              <a:t>性质，并查集，复杂度分析。</a:t>
            </a:r>
            <a:endParaRPr lang="en-US" altLang="zh-CN" dirty="0" smtClean="0"/>
          </a:p>
          <a:p>
            <a:pPr lvl="1"/>
            <a:r>
              <a:rPr lang="zh-CN" altLang="en-US" dirty="0"/>
              <a:t>相似题目</a:t>
            </a:r>
            <a:r>
              <a:rPr lang="zh-CN" altLang="en-US" dirty="0" smtClean="0"/>
              <a:t>：</a:t>
            </a:r>
            <a:r>
              <a:rPr lang="zh-CN" altLang="en-US" b="1" dirty="0"/>
              <a:t> </a:t>
            </a:r>
            <a:r>
              <a:rPr lang="zh-CN" altLang="en-US" b="1" dirty="0" smtClean="0"/>
              <a:t>「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2010</a:t>
            </a:r>
            <a:r>
              <a:rPr lang="zh-CN" altLang="en-US" b="1" dirty="0" smtClean="0"/>
              <a:t>」</a:t>
            </a:r>
            <a:r>
              <a:rPr lang="zh-CN" altLang="en-US" dirty="0" smtClean="0"/>
              <a:t>关押罪犯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难度相比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略大，但考点均在 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范围内。</a:t>
            </a:r>
            <a:endParaRPr lang="en-US" altLang="zh-CN" dirty="0" smtClean="0"/>
          </a:p>
          <a:p>
            <a:r>
              <a:rPr lang="zh-CN" altLang="en-US" dirty="0" smtClean="0"/>
              <a:t>思维难度偏大，代码难度偏小，部分分很多（与</a:t>
            </a:r>
            <a:r>
              <a:rPr lang="en-US" altLang="zh-CN" dirty="0" smtClean="0"/>
              <a:t> NOIp2016 </a:t>
            </a:r>
            <a:r>
              <a:rPr lang="zh-CN" altLang="en-US" dirty="0" smtClean="0"/>
              <a:t>类似）。</a:t>
            </a:r>
            <a:endParaRPr lang="en-US" altLang="zh-CN" dirty="0" smtClean="0"/>
          </a:p>
          <a:p>
            <a:r>
              <a:rPr lang="zh-CN" altLang="en-US" dirty="0" smtClean="0"/>
              <a:t>希望大家喜欢。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6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14508" y="2606566"/>
                <a:ext cx="7729728" cy="3905157"/>
              </a:xfrm>
            </p:spPr>
            <p:txBody>
              <a:bodyPr/>
              <a:lstStyle/>
              <a:p>
                <a:r>
                  <a:rPr lang="zh-CN" altLang="en-US" dirty="0" smtClean="0"/>
                  <a:t>题目大意：</a:t>
                </a:r>
                <a:endParaRPr lang="en-US" altLang="zh-CN" dirty="0" smtClean="0"/>
              </a:p>
              <a:p>
                <a:r>
                  <a:rPr lang="zh-CN" altLang="en-US" dirty="0"/>
                  <a:t>最开始只有一对</a:t>
                </a:r>
                <a:r>
                  <a:rPr lang="zh-CN" altLang="en-US" dirty="0" smtClean="0"/>
                  <a:t>兔子刚出生，每对兔子</a:t>
                </a:r>
                <a:r>
                  <a:rPr lang="zh-CN" altLang="en-US" dirty="0"/>
                  <a:t>从出生后第二个月起，每个月刚开始的时候都会产下一对小</a:t>
                </a:r>
                <a:r>
                  <a:rPr lang="zh-CN" altLang="en-US" dirty="0" smtClean="0"/>
                  <a:t>兔子，小兔子按父母标号顺序编号。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次，每次询问两对兔子的最近公共祖先。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，编号上限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4508" y="2606566"/>
                <a:ext cx="7729728" cy="3905157"/>
              </a:xfrm>
              <a:blipFill>
                <a:blip r:embed="rId2"/>
                <a:stretch>
                  <a:fillRect l="-473" t="-938" r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/>
          <p:cNvCxnSpPr/>
          <p:nvPr/>
        </p:nvCxnSpPr>
        <p:spPr>
          <a:xfrm flipH="1">
            <a:off x="7544512" y="4134813"/>
            <a:ext cx="1298575" cy="3613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926657" y="4708218"/>
            <a:ext cx="344170" cy="30226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998662" y="3982413"/>
            <a:ext cx="45085" cy="4654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378142" y="4726633"/>
            <a:ext cx="114935" cy="31559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8784032" y="4735523"/>
            <a:ext cx="207645" cy="29273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507" y="4690438"/>
            <a:ext cx="255270" cy="34417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190432" y="4174183"/>
            <a:ext cx="655955" cy="29908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395922" y="4649163"/>
            <a:ext cx="652780" cy="3860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diamond" w="med" len="med"/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204402" y="4145608"/>
            <a:ext cx="1362075" cy="34163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902527" y="5219393"/>
            <a:ext cx="3175" cy="4019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diamond" w="med" len="med"/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001202" y="4064328"/>
            <a:ext cx="2295525" cy="42227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4"/>
          <p:cNvSpPr>
            <a:spLocks noChangeArrowheads="1"/>
          </p:cNvSpPr>
          <p:nvPr/>
        </p:nvSpPr>
        <p:spPr bwMode="auto">
          <a:xfrm>
            <a:off x="8843087" y="3837317"/>
            <a:ext cx="460375" cy="460375"/>
          </a:xfrm>
          <a:prstGeom prst="ellipse">
            <a:avLst/>
          </a:prstGeom>
          <a:gradFill rotWithShape="1">
            <a:gsLst>
              <a:gs pos="0">
                <a:srgbClr val="FF9966"/>
              </a:gs>
              <a:gs pos="50000">
                <a:srgbClr val="FF3300"/>
              </a:gs>
              <a:gs pos="100000">
                <a:srgbClr val="FF0000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椭圆 15"/>
          <p:cNvSpPr>
            <a:spLocks noChangeArrowheads="1"/>
          </p:cNvSpPr>
          <p:nvPr/>
        </p:nvSpPr>
        <p:spPr bwMode="auto">
          <a:xfrm>
            <a:off x="7150812" y="4434217"/>
            <a:ext cx="460375" cy="460375"/>
          </a:xfrm>
          <a:prstGeom prst="ellipse">
            <a:avLst/>
          </a:prstGeom>
          <a:gradFill rotWithShape="1">
            <a:gsLst>
              <a:gs pos="0">
                <a:srgbClr val="F18C55"/>
              </a:gs>
              <a:gs pos="50000">
                <a:srgbClr val="F67B28"/>
              </a:gs>
              <a:gs pos="100000">
                <a:srgbClr val="E56B17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椭圆 16"/>
          <p:cNvSpPr>
            <a:spLocks noChangeArrowheads="1"/>
          </p:cNvSpPr>
          <p:nvPr/>
        </p:nvSpPr>
        <p:spPr bwMode="auto">
          <a:xfrm>
            <a:off x="6696787" y="5034292"/>
            <a:ext cx="460375" cy="460375"/>
          </a:xfrm>
          <a:prstGeom prst="ellipse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952432" y="4553913"/>
            <a:ext cx="13970" cy="4622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diamond" w="med" len="med"/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椭圆 17"/>
          <p:cNvSpPr>
            <a:spLocks noChangeArrowheads="1"/>
          </p:cNvSpPr>
          <p:nvPr/>
        </p:nvSpPr>
        <p:spPr bwMode="auto">
          <a:xfrm>
            <a:off x="7314324" y="5034292"/>
            <a:ext cx="460375" cy="460375"/>
          </a:xfrm>
          <a:prstGeom prst="ellipse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椭圆 18"/>
          <p:cNvSpPr>
            <a:spLocks noChangeArrowheads="1"/>
          </p:cNvSpPr>
          <p:nvPr/>
        </p:nvSpPr>
        <p:spPr bwMode="auto">
          <a:xfrm>
            <a:off x="8812924" y="4459617"/>
            <a:ext cx="460375" cy="460375"/>
          </a:xfrm>
          <a:prstGeom prst="ellipse">
            <a:avLst/>
          </a:prstGeom>
          <a:gradFill rotWithShape="1">
            <a:gsLst>
              <a:gs pos="0">
                <a:srgbClr val="FFC746"/>
              </a:gs>
              <a:gs pos="50000">
                <a:srgbClr val="FFC600"/>
              </a:gs>
              <a:gs pos="100000">
                <a:srgbClr val="E5B600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椭圆 19"/>
          <p:cNvSpPr>
            <a:spLocks noChangeArrowheads="1"/>
          </p:cNvSpPr>
          <p:nvPr/>
        </p:nvSpPr>
        <p:spPr bwMode="auto">
          <a:xfrm>
            <a:off x="9746374" y="4440567"/>
            <a:ext cx="460375" cy="460375"/>
          </a:xfrm>
          <a:prstGeom prst="ellipse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椭圆 20"/>
          <p:cNvSpPr>
            <a:spLocks noChangeArrowheads="1"/>
          </p:cNvSpPr>
          <p:nvPr/>
        </p:nvSpPr>
        <p:spPr bwMode="auto">
          <a:xfrm>
            <a:off x="10503612" y="4446917"/>
            <a:ext cx="460375" cy="460375"/>
          </a:xfrm>
          <a:prstGeom prst="ellipse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椭圆 24"/>
          <p:cNvSpPr>
            <a:spLocks noChangeArrowheads="1"/>
          </p:cNvSpPr>
          <p:nvPr/>
        </p:nvSpPr>
        <p:spPr bwMode="auto">
          <a:xfrm>
            <a:off x="8547812" y="5029530"/>
            <a:ext cx="460375" cy="460375"/>
          </a:xfrm>
          <a:prstGeom prst="ellipse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椭圆 25"/>
          <p:cNvSpPr>
            <a:spLocks noChangeArrowheads="1"/>
          </p:cNvSpPr>
          <p:nvPr/>
        </p:nvSpPr>
        <p:spPr bwMode="auto">
          <a:xfrm>
            <a:off x="9120899" y="5029530"/>
            <a:ext cx="460375" cy="460375"/>
          </a:xfrm>
          <a:prstGeom prst="ellipse">
            <a:avLst/>
          </a:prstGeom>
          <a:gradFill rotWithShape="1">
            <a:gsLst>
              <a:gs pos="0">
                <a:srgbClr val="AFAFAF"/>
              </a:gs>
              <a:gs pos="50000">
                <a:srgbClr val="A5A5A5"/>
              </a:gs>
              <a:gs pos="100000">
                <a:srgbClr val="929292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椭圆 26"/>
          <p:cNvSpPr>
            <a:spLocks noChangeArrowheads="1"/>
          </p:cNvSpPr>
          <p:nvPr/>
        </p:nvSpPr>
        <p:spPr bwMode="auto">
          <a:xfrm>
            <a:off x="9749549" y="5032705"/>
            <a:ext cx="460375" cy="460375"/>
          </a:xfrm>
          <a:prstGeom prst="ellipse">
            <a:avLst/>
          </a:prstGeom>
          <a:gradFill rotWithShape="1">
            <a:gsLst>
              <a:gs pos="0">
                <a:srgbClr val="AFAFAF"/>
              </a:gs>
              <a:gs pos="50000">
                <a:srgbClr val="A5A5A5"/>
              </a:gs>
              <a:gs pos="100000">
                <a:srgbClr val="929292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椭圆 28"/>
          <p:cNvSpPr>
            <a:spLocks noChangeArrowheads="1"/>
          </p:cNvSpPr>
          <p:nvPr/>
        </p:nvSpPr>
        <p:spPr bwMode="auto">
          <a:xfrm>
            <a:off x="11232274" y="4443742"/>
            <a:ext cx="460375" cy="460375"/>
          </a:xfrm>
          <a:prstGeom prst="ellipse">
            <a:avLst/>
          </a:prstGeom>
          <a:gradFill rotWithShape="1">
            <a:gsLst>
              <a:gs pos="0">
                <a:srgbClr val="AFAFAF"/>
              </a:gs>
              <a:gs pos="50000">
                <a:srgbClr val="A5A5A5"/>
              </a:gs>
              <a:gs pos="100000">
                <a:srgbClr val="929292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椭圆 29"/>
          <p:cNvSpPr>
            <a:spLocks noChangeArrowheads="1"/>
          </p:cNvSpPr>
          <p:nvPr/>
        </p:nvSpPr>
        <p:spPr bwMode="auto">
          <a:xfrm>
            <a:off x="6679324" y="5624842"/>
            <a:ext cx="460375" cy="460375"/>
          </a:xfrm>
          <a:prstGeom prst="ellipse">
            <a:avLst/>
          </a:prstGeom>
          <a:gradFill rotWithShape="1">
            <a:gsLst>
              <a:gs pos="0">
                <a:srgbClr val="AFAFAF"/>
              </a:gs>
              <a:gs pos="50000">
                <a:srgbClr val="A5A5A5"/>
              </a:gs>
              <a:gs pos="100000">
                <a:srgbClr val="929292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椭圆 41"/>
          <p:cNvSpPr>
            <a:spLocks noChangeArrowheads="1"/>
          </p:cNvSpPr>
          <p:nvPr/>
        </p:nvSpPr>
        <p:spPr bwMode="auto">
          <a:xfrm>
            <a:off x="7922337" y="5032705"/>
            <a:ext cx="460375" cy="460375"/>
          </a:xfrm>
          <a:prstGeom prst="ellipse">
            <a:avLst/>
          </a:prstGeom>
          <a:gradFill rotWithShape="1">
            <a:gsLst>
              <a:gs pos="0">
                <a:srgbClr val="AFAFAF"/>
              </a:gs>
              <a:gs pos="50000">
                <a:srgbClr val="A5A5A5"/>
              </a:gs>
              <a:gs pos="100000">
                <a:srgbClr val="929292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112"/>
          <p:cNvSpPr>
            <a:spLocks noChangeArrowheads="1"/>
          </p:cNvSpPr>
          <p:nvPr/>
        </p:nvSpPr>
        <p:spPr bwMode="auto">
          <a:xfrm>
            <a:off x="6679324" y="25697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114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116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126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129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20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把前 </a:t>
                </a:r>
                <a:r>
                  <a:rPr lang="en-US" altLang="zh-CN" dirty="0" smtClean="0"/>
                  <a:t>15 </a:t>
                </a:r>
                <a:r>
                  <a:rPr lang="zh-CN" altLang="en-US" dirty="0" smtClean="0"/>
                  <a:t>只兔子组成的树输进自己的程序里然后直接回答。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用给的图以及推出接下来两对兔子的父亲分别是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就行了。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复杂度：由于兔子数量可以看做常量，可以看作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6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</a:t>
            </a:r>
            <a:r>
              <a:rPr lang="zh-CN" altLang="en-US" smtClean="0"/>
              <a:t>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40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利用题目描述中给的方法，每次询问都暴力把这棵树重新建一遍来找某对兔子的父亲，回答询问。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代表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的值域的话，看起来是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由于某种神秘的力量复杂度事实上是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，可以通过 </a:t>
                </a:r>
                <a:r>
                  <a:rPr lang="en-US" altLang="zh-CN" dirty="0" smtClean="0"/>
                  <a:t>40 </a:t>
                </a:r>
                <a:r>
                  <a:rPr lang="zh-CN" altLang="en-US" dirty="0" smtClean="0"/>
                  <a:t>分的数据。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70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首先我们可以发现，完全可以先把树给建出来，就可以很快的查询父亲了。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我们还可以发现，由于某种神秘的力量，每对兔子的父亲标号总比自己小至少一半，也就是说第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 smtClean="0"/>
                  <a:t>兔子看起来最多只有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个父亲。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那么看起来，暴力找最近公共祖先就行了？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当然你写一个传统的最近公共祖先算法也是可以的</a:t>
                </a:r>
                <a:r>
                  <a:rPr lang="zh-CN" altLang="en-US" dirty="0"/>
                  <a:t>。</a:t>
                </a:r>
                <a:r>
                  <a:rPr lang="zh-CN" altLang="en-US" dirty="0" smtClean="0"/>
                  <a:t>（写了就被坑了</a:t>
                </a:r>
                <a:r>
                  <a:rPr lang="en-US" altLang="zh-CN" dirty="0" smtClean="0"/>
                  <a:t>233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3549" b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 </a:t>
            </a:r>
            <a:r>
              <a:rPr lang="zh-CN" altLang="en-US" dirty="0" smtClean="0"/>
              <a:t>分做法：</a:t>
            </a:r>
            <a:endParaRPr lang="en-US" altLang="zh-CN" dirty="0" smtClean="0"/>
          </a:p>
          <a:p>
            <a:r>
              <a:rPr lang="zh-CN" altLang="en-US" dirty="0" smtClean="0"/>
              <a:t>我们来研究一下这个神秘的力量：</a:t>
            </a:r>
            <a:endParaRPr lang="en-US" altLang="zh-CN" dirty="0" smtClean="0"/>
          </a:p>
          <a:p>
            <a:r>
              <a:rPr lang="zh-CN" altLang="en-US" dirty="0" smtClean="0"/>
              <a:t>依次写下兔子们的标号和他们父亲（从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开始）：</a:t>
            </a:r>
            <a:endParaRPr lang="en-US" altLang="zh-CN" dirty="0" smtClean="0"/>
          </a:p>
          <a:p>
            <a:r>
              <a:rPr lang="en-US" altLang="zh-CN" dirty="0" smtClean="0"/>
              <a:t>1 1 1 2 1 2 3 1 2 3 4 5 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发现其实一定是许多连续段的从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开始的序列组合到一起，每段长度依次是斐波那契数列里面的每一项。</a:t>
            </a:r>
            <a:endParaRPr lang="en-US" altLang="zh-CN" dirty="0" smtClean="0"/>
          </a:p>
          <a:p>
            <a:r>
              <a:rPr lang="zh-CN" altLang="en-US" dirty="0" smtClean="0"/>
              <a:t>为什么会这样呢？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76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第一题：斐波那契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13772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个月有的兔子数量，此时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因为第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zh-CN" altLang="en-US" dirty="0" smtClean="0"/>
                  <a:t>月时只有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zh-CN" altLang="en-US" dirty="0" smtClean="0"/>
                  <a:t>月就存在的兔子能生小兔子，所以：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……</a:t>
                </a:r>
                <a:r>
                  <a:rPr lang="zh-CN" altLang="en-US" dirty="0" smtClean="0"/>
                  <a:t>好眼熟啊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大概是个真的斐波那契数列。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137726"/>
              </a:xfrm>
              <a:blipFill>
                <a:blip r:embed="rId2"/>
                <a:stretch>
                  <a:fillRect l="-473" t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87" y="4539036"/>
            <a:ext cx="1176630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427</TotalTime>
  <Words>1895</Words>
  <Application>Microsoft Office PowerPoint</Application>
  <PresentationFormat>宽屏</PresentationFormat>
  <Paragraphs>314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黑体</vt:lpstr>
      <vt:lpstr>华文中宋</vt:lpstr>
      <vt:lpstr>宋体</vt:lpstr>
      <vt:lpstr>Arial</vt:lpstr>
      <vt:lpstr>Calibri</vt:lpstr>
      <vt:lpstr>Cambria Math</vt:lpstr>
      <vt:lpstr>Consolas</vt:lpstr>
      <vt:lpstr>Gill Sans MT</vt:lpstr>
      <vt:lpstr>Wingdings</vt:lpstr>
      <vt:lpstr>Parcel</vt:lpstr>
      <vt:lpstr>版权声明</vt:lpstr>
      <vt:lpstr>20171007模拟赛 题解</vt:lpstr>
      <vt:lpstr>总览</vt:lpstr>
      <vt:lpstr>第一题：斐波那契</vt:lpstr>
      <vt:lpstr>第一题：斐波那契</vt:lpstr>
      <vt:lpstr>第一题：斐波那契</vt:lpstr>
      <vt:lpstr>第一题：斐波那契</vt:lpstr>
      <vt:lpstr>第一题：斐波那契</vt:lpstr>
      <vt:lpstr>第一题：斐波那契</vt:lpstr>
      <vt:lpstr>第一题：斐波那契</vt:lpstr>
      <vt:lpstr>第一题：斐波那契</vt:lpstr>
      <vt:lpstr>第一题：斐波那契</vt:lpstr>
      <vt:lpstr>第二题：数颜色</vt:lpstr>
      <vt:lpstr>第二题：数颜色</vt:lpstr>
      <vt:lpstr>第二题：数颜色</vt:lpstr>
      <vt:lpstr>第二题：数颜色</vt:lpstr>
      <vt:lpstr>第二题：数颜色</vt:lpstr>
      <vt:lpstr>第二题：数颜色</vt:lpstr>
      <vt:lpstr>第二题：数颜色</vt:lpstr>
      <vt:lpstr>第二题：数颜色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第三题：分组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20171007模拟赛题解</dc:title>
  <dc:creator>fstqwq</dc:creator>
  <cp:lastModifiedBy>杨宗翰</cp:lastModifiedBy>
  <cp:revision>156</cp:revision>
  <dcterms:created xsi:type="dcterms:W3CDTF">2017-09-26T16:22:42Z</dcterms:created>
  <dcterms:modified xsi:type="dcterms:W3CDTF">2017-10-05T02:20:48Z</dcterms:modified>
</cp:coreProperties>
</file>