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319" r:id="rId2"/>
    <p:sldId id="256" r:id="rId3"/>
    <p:sldId id="335" r:id="rId4"/>
    <p:sldId id="257" r:id="rId5"/>
    <p:sldId id="258" r:id="rId6"/>
    <p:sldId id="271" r:id="rId7"/>
    <p:sldId id="272" r:id="rId8"/>
    <p:sldId id="280" r:id="rId9"/>
    <p:sldId id="281" r:id="rId10"/>
    <p:sldId id="266" r:id="rId11"/>
    <p:sldId id="267" r:id="rId12"/>
    <p:sldId id="268" r:id="rId13"/>
    <p:sldId id="278" r:id="rId14"/>
    <p:sldId id="274" r:id="rId15"/>
    <p:sldId id="275" r:id="rId16"/>
    <p:sldId id="276" r:id="rId17"/>
    <p:sldId id="277" r:id="rId18"/>
    <p:sldId id="269" r:id="rId19"/>
    <p:sldId id="273" r:id="rId20"/>
    <p:sldId id="265" r:id="rId21"/>
    <p:sldId id="302" r:id="rId22"/>
    <p:sldId id="301" r:id="rId23"/>
    <p:sldId id="285" r:id="rId24"/>
    <p:sldId id="299" r:id="rId25"/>
    <p:sldId id="300" r:id="rId26"/>
    <p:sldId id="279" r:id="rId27"/>
    <p:sldId id="282" r:id="rId28"/>
    <p:sldId id="286" r:id="rId29"/>
    <p:sldId id="327" r:id="rId30"/>
    <p:sldId id="283" r:id="rId31"/>
    <p:sldId id="287" r:id="rId32"/>
    <p:sldId id="284" r:id="rId33"/>
    <p:sldId id="326" r:id="rId34"/>
    <p:sldId id="288" r:id="rId35"/>
    <p:sldId id="289" r:id="rId36"/>
    <p:sldId id="322" r:id="rId37"/>
    <p:sldId id="290" r:id="rId38"/>
    <p:sldId id="292" r:id="rId39"/>
    <p:sldId id="293" r:id="rId40"/>
    <p:sldId id="323" r:id="rId41"/>
    <p:sldId id="294" r:id="rId42"/>
    <p:sldId id="296" r:id="rId43"/>
    <p:sldId id="297" r:id="rId44"/>
    <p:sldId id="298" r:id="rId45"/>
    <p:sldId id="324" r:id="rId46"/>
    <p:sldId id="325" r:id="rId47"/>
    <p:sldId id="303" r:id="rId48"/>
    <p:sldId id="307" r:id="rId49"/>
    <p:sldId id="306" r:id="rId50"/>
    <p:sldId id="309" r:id="rId51"/>
    <p:sldId id="304" r:id="rId52"/>
    <p:sldId id="310" r:id="rId53"/>
    <p:sldId id="312" r:id="rId54"/>
    <p:sldId id="311" r:id="rId55"/>
    <p:sldId id="315" r:id="rId56"/>
    <p:sldId id="316" r:id="rId57"/>
    <p:sldId id="317" r:id="rId58"/>
    <p:sldId id="318" r:id="rId59"/>
    <p:sldId id="321" r:id="rId60"/>
    <p:sldId id="320" r:id="rId61"/>
    <p:sldId id="329" r:id="rId62"/>
    <p:sldId id="330" r:id="rId63"/>
    <p:sldId id="331" r:id="rId64"/>
    <p:sldId id="328" r:id="rId65"/>
    <p:sldId id="332" r:id="rId66"/>
    <p:sldId id="313" r:id="rId67"/>
    <p:sldId id="334" r:id="rId68"/>
    <p:sldId id="295" r:id="rId69"/>
    <p:sldId id="333"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35" autoAdjust="0"/>
    <p:restoredTop sz="94660"/>
  </p:normalViewPr>
  <p:slideViewPr>
    <p:cSldViewPr snapToGrid="0">
      <p:cViewPr varScale="1">
        <p:scale>
          <a:sx n="115" d="100"/>
          <a:sy n="115" d="100"/>
        </p:scale>
        <p:origin x="49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1294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4139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838200" y="6422854"/>
            <a:ext cx="2743196" cy="365125"/>
          </a:xfrm>
        </p:spPr>
        <p:txBody>
          <a:bodyPr/>
          <a:lstStyle/>
          <a:p>
            <a:fld id="{B61BEF0D-F0BB-DE4B-95CE-6DB70DBA9567}" type="datetimeFigureOut">
              <a:rPr lang="en-US" smtClean="0"/>
              <a:pPr/>
              <a:t>10/7/2017</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4988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453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lvl1pPr>
              <a:defRPr>
                <a:solidFill>
                  <a:schemeClr val="tx2"/>
                </a:solidFill>
              </a:defRPr>
            </a:lvl1pPr>
          </a:lstStyle>
          <a:p>
            <a:fld id="{B61BEF0D-F0BB-DE4B-95CE-6DB70DBA9567}" type="datetimeFigureOut">
              <a:rPr lang="en-US" smtClean="0"/>
              <a:pPr/>
              <a:t>10/7/2017</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396274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2582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5707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6102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967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10/7/2017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991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10/7/2017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4351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B61BEF0D-F0BB-DE4B-95CE-6DB70DBA9567}" type="datetimeFigureOut">
              <a:rPr lang="en-US" smtClean="0"/>
              <a:pPr/>
              <a:t>10/7/2017</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8933444"/>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nc-nd/4.0/deed.zh"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版权声明</a:t>
            </a:r>
          </a:p>
        </p:txBody>
      </p:sp>
      <p:sp>
        <p:nvSpPr>
          <p:cNvPr id="3" name="内容占位符 2"/>
          <p:cNvSpPr>
            <a:spLocks noGrp="1"/>
          </p:cNvSpPr>
          <p:nvPr>
            <p:ph idx="1"/>
          </p:nvPr>
        </p:nvSpPr>
        <p:spPr>
          <a:xfrm>
            <a:off x="1202918" y="2009174"/>
            <a:ext cx="9784081" cy="4658326"/>
          </a:xfrm>
        </p:spPr>
        <p:txBody>
          <a:bodyPr>
            <a:normAutofit lnSpcReduction="10000"/>
          </a:bodyPr>
          <a:lstStyle/>
          <a:p>
            <a:r>
              <a:rPr lang="zh-CN" altLang="en-US" dirty="0" smtClean="0"/>
              <a:t>本演示文稿版权（除额外注明出处的图片及文字）归作者 </a:t>
            </a:r>
            <a:r>
              <a:rPr lang="en-US" altLang="zh-CN" dirty="0" err="1" smtClean="0"/>
              <a:t>fstqwq</a:t>
            </a:r>
            <a:r>
              <a:rPr lang="en-US" altLang="zh-CN" dirty="0" smtClean="0"/>
              <a:t> </a:t>
            </a:r>
            <a:r>
              <a:rPr lang="zh-CN" altLang="en-US" dirty="0" smtClean="0"/>
              <a:t>所有。</a:t>
            </a:r>
            <a:endParaRPr lang="en-US" altLang="zh-CN" dirty="0" smtClean="0"/>
          </a:p>
          <a:p>
            <a:pPr>
              <a:lnSpc>
                <a:spcPct val="125000"/>
              </a:lnSpc>
            </a:pPr>
            <a:r>
              <a:rPr lang="zh-CN" altLang="en-US" dirty="0"/>
              <a:t>本演示文稿在</a:t>
            </a:r>
            <a:r>
              <a:rPr lang="zh-CN" altLang="en-US" dirty="0" smtClean="0"/>
              <a:t>署名</a:t>
            </a:r>
            <a:r>
              <a:rPr lang="en-US" altLang="zh-CN" dirty="0"/>
              <a:t>-</a:t>
            </a:r>
            <a:r>
              <a:rPr lang="zh-CN" altLang="en-US" dirty="0"/>
              <a:t>非商业性使用</a:t>
            </a:r>
            <a:r>
              <a:rPr lang="en-US" altLang="zh-CN" dirty="0"/>
              <a:t>-</a:t>
            </a:r>
            <a:r>
              <a:rPr lang="zh-CN" altLang="en-US" dirty="0"/>
              <a:t>禁止演绎 </a:t>
            </a:r>
            <a:r>
              <a:rPr lang="en-US" altLang="zh-CN" dirty="0"/>
              <a:t>4.0 </a:t>
            </a:r>
            <a:r>
              <a:rPr lang="zh-CN" altLang="en-US" dirty="0" smtClean="0"/>
              <a:t>国际 </a:t>
            </a:r>
            <a:r>
              <a:rPr lang="en-US" altLang="zh-CN" dirty="0" smtClean="0"/>
              <a:t>(</a:t>
            </a:r>
            <a:r>
              <a:rPr lang="en-US" altLang="zh-CN" dirty="0">
                <a:hlinkClick r:id="rId2"/>
              </a:rPr>
              <a:t>CC BY-NC-ND 4.0</a:t>
            </a:r>
            <a:r>
              <a:rPr lang="en-US" altLang="zh-CN" dirty="0"/>
              <a:t>) </a:t>
            </a:r>
            <a:r>
              <a:rPr lang="zh-CN" altLang="en-US" dirty="0" smtClean="0"/>
              <a:t>协议下进行共享。也就是说，如果您没有得到额外的许可，那么您可以</a:t>
            </a:r>
            <a:r>
              <a:rPr lang="zh-CN" altLang="en-US" dirty="0"/>
              <a:t>自由</a:t>
            </a:r>
            <a:r>
              <a:rPr lang="zh-CN" altLang="en-US" dirty="0" smtClean="0"/>
              <a:t>地复制</a:t>
            </a:r>
            <a:r>
              <a:rPr lang="zh-CN" altLang="en-US" dirty="0"/>
              <a:t>、发行本作品 </a:t>
            </a:r>
            <a:r>
              <a:rPr lang="zh-CN" altLang="en-US" dirty="0" smtClean="0"/>
              <a:t>，惟须遵守下列条件：</a:t>
            </a:r>
            <a:endParaRPr lang="en-US" altLang="zh-CN" dirty="0" smtClean="0"/>
          </a:p>
          <a:p>
            <a:pPr lvl="1"/>
            <a:r>
              <a:rPr lang="zh-CN" altLang="en-US" b="1" dirty="0"/>
              <a:t>署名</a:t>
            </a:r>
            <a:r>
              <a:rPr lang="zh-CN" altLang="en-US" dirty="0"/>
              <a:t> </a:t>
            </a:r>
            <a:r>
              <a:rPr lang="en-US" altLang="zh-CN" dirty="0"/>
              <a:t>— </a:t>
            </a:r>
            <a:r>
              <a:rPr lang="zh-CN" altLang="en-US" dirty="0"/>
              <a:t>您必须给出合适的姓名或名称</a:t>
            </a:r>
            <a:r>
              <a:rPr lang="zh-CN" altLang="en-US" dirty="0" smtClean="0"/>
              <a:t>，并提供该许可</a:t>
            </a:r>
            <a:r>
              <a:rPr lang="zh-CN" altLang="en-US" dirty="0"/>
              <a:t>协议</a:t>
            </a:r>
            <a:r>
              <a:rPr lang="zh-CN" altLang="en-US" dirty="0" smtClean="0"/>
              <a:t>链接。</a:t>
            </a:r>
            <a:endParaRPr lang="en-US" altLang="zh-CN" dirty="0" smtClean="0"/>
          </a:p>
          <a:p>
            <a:pPr lvl="1"/>
            <a:r>
              <a:rPr lang="zh-CN" altLang="en-US" b="1" dirty="0" smtClean="0"/>
              <a:t>非</a:t>
            </a:r>
            <a:r>
              <a:rPr lang="zh-CN" altLang="en-US" b="1" dirty="0"/>
              <a:t>商业性使用</a:t>
            </a:r>
            <a:r>
              <a:rPr lang="zh-CN" altLang="en-US" dirty="0"/>
              <a:t> </a:t>
            </a:r>
            <a:r>
              <a:rPr lang="en-US" altLang="zh-CN" dirty="0"/>
              <a:t>— </a:t>
            </a:r>
            <a:r>
              <a:rPr lang="zh-CN" altLang="en-US" dirty="0"/>
              <a:t>您不得将本作品用于商业目的。 </a:t>
            </a:r>
          </a:p>
          <a:p>
            <a:pPr lvl="1"/>
            <a:r>
              <a:rPr lang="zh-CN" altLang="en-US" b="1" dirty="0"/>
              <a:t>禁止演绎</a:t>
            </a:r>
            <a:r>
              <a:rPr lang="zh-CN" altLang="en-US" dirty="0"/>
              <a:t> </a:t>
            </a:r>
            <a:r>
              <a:rPr lang="en-US" altLang="zh-CN" dirty="0" smtClean="0"/>
              <a:t>—</a:t>
            </a:r>
            <a:r>
              <a:rPr lang="zh-CN" altLang="en-US" dirty="0"/>
              <a:t>您不可以分发</a:t>
            </a:r>
            <a:r>
              <a:rPr lang="zh-CN" altLang="en-US" dirty="0" smtClean="0"/>
              <a:t>再</a:t>
            </a:r>
            <a:r>
              <a:rPr lang="zh-CN" altLang="en-US" dirty="0"/>
              <a:t>混合、转换、或者基于该作品</a:t>
            </a:r>
            <a:r>
              <a:rPr lang="zh-CN" altLang="en-US" dirty="0" smtClean="0"/>
              <a:t>创作</a:t>
            </a:r>
            <a:r>
              <a:rPr lang="zh-CN" altLang="en-US" dirty="0"/>
              <a:t>的</a:t>
            </a:r>
            <a:r>
              <a:rPr lang="zh-CN" altLang="en-US" dirty="0" smtClean="0"/>
              <a:t>修改</a:t>
            </a:r>
            <a:r>
              <a:rPr lang="zh-CN" altLang="en-US" dirty="0"/>
              <a:t>作品。 </a:t>
            </a:r>
          </a:p>
          <a:p>
            <a:pPr lvl="1"/>
            <a:r>
              <a:rPr lang="zh-CN" altLang="en-US" b="1" dirty="0" smtClean="0"/>
              <a:t>没有附加限制</a:t>
            </a:r>
            <a:r>
              <a:rPr lang="zh-CN" altLang="en-US" dirty="0" smtClean="0"/>
              <a:t> </a:t>
            </a:r>
            <a:r>
              <a:rPr lang="en-US" altLang="zh-CN" dirty="0" smtClean="0"/>
              <a:t>— </a:t>
            </a:r>
            <a:r>
              <a:rPr lang="zh-CN" altLang="en-US" dirty="0" smtClean="0"/>
              <a:t>您不得限制其他人做许可协议允许的事情。 </a:t>
            </a:r>
            <a:endParaRPr lang="en-US" altLang="zh-CN" dirty="0" smtClean="0"/>
          </a:p>
          <a:p>
            <a:pPr>
              <a:lnSpc>
                <a:spcPct val="125000"/>
              </a:lnSpc>
            </a:pPr>
            <a:r>
              <a:rPr lang="zh-CN" altLang="en-US" dirty="0" smtClean="0"/>
              <a:t>如果想</a:t>
            </a:r>
            <a:r>
              <a:rPr lang="zh-CN" altLang="en-US" smtClean="0"/>
              <a:t>将该演示文稿用作</a:t>
            </a:r>
            <a:r>
              <a:rPr lang="zh-CN" altLang="en-US" dirty="0" smtClean="0"/>
              <a:t>商业性使用（例如组织训练或交换题目），请与作者联系。谢谢您对版权的理解和保护。</a:t>
            </a:r>
            <a:endParaRPr lang="en-US" altLang="zh-CN" dirty="0" smtClean="0"/>
          </a:p>
          <a:p>
            <a:pPr lvl="1">
              <a:lnSpc>
                <a:spcPct val="125000"/>
              </a:lnSpc>
            </a:pPr>
            <a:r>
              <a:rPr lang="zh-CN" altLang="en-US" dirty="0" smtClean="0"/>
              <a:t>联系方式</a:t>
            </a:r>
            <a:r>
              <a:rPr lang="zh-CN" altLang="en-US" dirty="0">
                <a:sym typeface="Wingdings" panose="05000000000000000000" pitchFamily="2" charset="2"/>
              </a:rPr>
              <a:t>：</a:t>
            </a:r>
            <a:r>
              <a:rPr lang="zh-CN" altLang="en-US" dirty="0" smtClean="0">
                <a:sym typeface="Wingdings" panose="05000000000000000000" pitchFamily="2" charset="2"/>
              </a:rPr>
              <a:t>（</a:t>
            </a:r>
            <a:r>
              <a:rPr lang="en-US" altLang="zh-CN" dirty="0" smtClean="0">
                <a:sym typeface="Wingdings" panose="05000000000000000000" pitchFamily="2" charset="2"/>
              </a:rPr>
              <a:t>QQ</a:t>
            </a:r>
            <a:r>
              <a:rPr lang="zh-CN" altLang="en-US" dirty="0" smtClean="0">
                <a:sym typeface="Wingdings" panose="05000000000000000000" pitchFamily="2" charset="2"/>
              </a:rPr>
              <a:t>）</a:t>
            </a:r>
            <a:r>
              <a:rPr lang="en-US" altLang="zh-CN" dirty="0" smtClean="0"/>
              <a:t>849199382</a:t>
            </a:r>
          </a:p>
        </p:txBody>
      </p:sp>
    </p:spTree>
    <p:extLst>
      <p:ext uri="{BB962C8B-B14F-4D97-AF65-F5344CB8AC3E}">
        <p14:creationId xmlns:p14="http://schemas.microsoft.com/office/powerpoint/2010/main" val="5061302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二分查找算法</a:t>
            </a:r>
            <a:endParaRPr lang="zh-CN" altLang="en-US" dirty="0"/>
          </a:p>
        </p:txBody>
      </p:sp>
      <p:sp>
        <p:nvSpPr>
          <p:cNvPr id="3" name="内容占位符 2"/>
          <p:cNvSpPr>
            <a:spLocks noGrp="1"/>
          </p:cNvSpPr>
          <p:nvPr>
            <p:ph idx="1"/>
          </p:nvPr>
        </p:nvSpPr>
        <p:spPr>
          <a:xfrm>
            <a:off x="656819" y="2011680"/>
            <a:ext cx="9784080" cy="4579620"/>
          </a:xfrm>
        </p:spPr>
        <p:txBody>
          <a:bodyPr>
            <a:normAutofit/>
          </a:bodyPr>
          <a:lstStyle/>
          <a:p>
            <a:pPr>
              <a:lnSpc>
                <a:spcPct val="125000"/>
              </a:lnSpc>
            </a:pPr>
            <a:r>
              <a:rPr lang="zh-CN" altLang="en-US" dirty="0"/>
              <a:t>二</a:t>
            </a:r>
            <a:r>
              <a:rPr lang="zh-CN" altLang="en-US" dirty="0" smtClean="0"/>
              <a:t>分查找是</a:t>
            </a:r>
            <a:r>
              <a:rPr lang="zh-CN" altLang="en-US" dirty="0"/>
              <a:t>一种在有序数组中查找某一特定元素</a:t>
            </a:r>
            <a:r>
              <a:rPr lang="zh-CN" altLang="en-US" dirty="0" smtClean="0"/>
              <a:t>的查找算法。</a:t>
            </a:r>
            <a:endParaRPr lang="en-US" altLang="zh-CN" dirty="0" smtClean="0"/>
          </a:p>
          <a:p>
            <a:pPr>
              <a:lnSpc>
                <a:spcPct val="125000"/>
              </a:lnSpc>
            </a:pPr>
            <a:r>
              <a:rPr lang="zh-CN" altLang="en-US" dirty="0" smtClean="0"/>
              <a:t>查找过程</a:t>
            </a:r>
            <a:r>
              <a:rPr lang="zh-CN" altLang="en-US" dirty="0"/>
              <a:t>从数组的中间元素</a:t>
            </a:r>
            <a:r>
              <a:rPr lang="zh-CN" altLang="en-US" dirty="0" smtClean="0"/>
              <a:t>开始：</a:t>
            </a:r>
            <a:endParaRPr lang="en-US" altLang="zh-CN" dirty="0" smtClean="0"/>
          </a:p>
          <a:p>
            <a:pPr lvl="1">
              <a:lnSpc>
                <a:spcPct val="125000"/>
              </a:lnSpc>
            </a:pPr>
            <a:r>
              <a:rPr lang="zh-CN" altLang="en-US" dirty="0" smtClean="0"/>
              <a:t>如果</a:t>
            </a:r>
            <a:r>
              <a:rPr lang="zh-CN" altLang="en-US" dirty="0"/>
              <a:t>中间元素正好是要查找</a:t>
            </a:r>
            <a:r>
              <a:rPr lang="zh-CN" altLang="en-US"/>
              <a:t>的</a:t>
            </a:r>
            <a:r>
              <a:rPr lang="zh-CN" altLang="en-US" smtClean="0"/>
              <a:t>元素，则</a:t>
            </a:r>
            <a:r>
              <a:rPr lang="zh-CN" altLang="en-US" dirty="0" smtClean="0"/>
              <a:t>查找过程</a:t>
            </a:r>
            <a:r>
              <a:rPr lang="zh-CN" altLang="en-US" dirty="0"/>
              <a:t>结束</a:t>
            </a:r>
            <a:r>
              <a:rPr lang="zh-CN" altLang="en-US" dirty="0" smtClean="0"/>
              <a:t>；</a:t>
            </a:r>
            <a:endParaRPr lang="en-US" altLang="zh-CN" dirty="0" smtClean="0"/>
          </a:p>
          <a:p>
            <a:pPr lvl="1">
              <a:lnSpc>
                <a:spcPct val="125000"/>
              </a:lnSpc>
            </a:pPr>
            <a:r>
              <a:rPr lang="zh-CN" altLang="en-US" dirty="0" smtClean="0"/>
              <a:t>如果</a:t>
            </a:r>
            <a:r>
              <a:rPr lang="zh-CN" altLang="en-US" dirty="0"/>
              <a:t>某一特定元素大于或者小于</a:t>
            </a:r>
            <a:r>
              <a:rPr lang="zh-CN" altLang="en-US"/>
              <a:t>中间</a:t>
            </a:r>
            <a:r>
              <a:rPr lang="zh-CN" altLang="en-US" smtClean="0"/>
              <a:t>元素，则</a:t>
            </a:r>
            <a:r>
              <a:rPr lang="zh-CN" altLang="en-US" dirty="0"/>
              <a:t>在数组大于或小于中间元素的那一半</a:t>
            </a:r>
            <a:r>
              <a:rPr lang="zh-CN" altLang="en-US"/>
              <a:t>中</a:t>
            </a:r>
            <a:r>
              <a:rPr lang="zh-CN" altLang="en-US" smtClean="0"/>
              <a:t>查找，而且</a:t>
            </a:r>
            <a:r>
              <a:rPr lang="zh-CN" altLang="en-US" dirty="0"/>
              <a:t>跟开始一样从中间元素开始比较</a:t>
            </a:r>
            <a:r>
              <a:rPr lang="zh-CN" altLang="en-US" dirty="0" smtClean="0"/>
              <a:t>。</a:t>
            </a:r>
            <a:endParaRPr lang="en-US" altLang="zh-CN" dirty="0" smtClean="0"/>
          </a:p>
          <a:p>
            <a:pPr lvl="1">
              <a:lnSpc>
                <a:spcPct val="125000"/>
              </a:lnSpc>
            </a:pPr>
            <a:r>
              <a:rPr lang="zh-CN" altLang="en-US" dirty="0"/>
              <a:t>如果在某一步骤数组</a:t>
            </a:r>
            <a:r>
              <a:rPr lang="zh-CN" altLang="en-US"/>
              <a:t>为</a:t>
            </a:r>
            <a:r>
              <a:rPr lang="zh-CN" altLang="en-US" smtClean="0"/>
              <a:t>空，则</a:t>
            </a:r>
            <a:r>
              <a:rPr lang="zh-CN" altLang="en-US" dirty="0"/>
              <a:t>代表找不到</a:t>
            </a:r>
            <a:r>
              <a:rPr lang="zh-CN" altLang="en-US" dirty="0" smtClean="0"/>
              <a:t>。</a:t>
            </a:r>
            <a:endParaRPr lang="en-US" altLang="zh-CN" dirty="0" smtClean="0"/>
          </a:p>
          <a:p>
            <a:pPr>
              <a:lnSpc>
                <a:spcPct val="125000"/>
              </a:lnSpc>
            </a:pPr>
            <a:r>
              <a:rPr lang="zh-CN" altLang="en-US" dirty="0" smtClean="0"/>
              <a:t>「</a:t>
            </a:r>
            <a:r>
              <a:rPr lang="zh-CN" altLang="en-US" dirty="0"/>
              <a:t>连续」</a:t>
            </a:r>
            <a:r>
              <a:rPr lang="zh-CN" altLang="en-US" dirty="0" smtClean="0"/>
              <a:t>「单调」「确切答案」</a:t>
            </a:r>
            <a:endParaRPr lang="en-US" altLang="zh-CN" dirty="0"/>
          </a:p>
          <a:p>
            <a:pPr>
              <a:lnSpc>
                <a:spcPct val="125000"/>
              </a:lnSpc>
            </a:pPr>
            <a:r>
              <a:rPr lang="zh-CN" altLang="en-US" dirty="0" smtClean="0"/>
              <a:t>解通常是</a:t>
            </a:r>
            <a:r>
              <a:rPr lang="zh-CN" altLang="en-US" smtClean="0"/>
              <a:t>唯一的，或者</a:t>
            </a:r>
            <a:r>
              <a:rPr lang="zh-CN" altLang="en-US" dirty="0" smtClean="0"/>
              <a:t>不存在。</a:t>
            </a:r>
            <a:endParaRPr lang="zh-CN" altLang="en-US" dirty="0"/>
          </a:p>
        </p:txBody>
      </p:sp>
      <p:pic>
        <p:nvPicPr>
          <p:cNvPr id="4" name="图片 3"/>
          <p:cNvPicPr>
            <a:picLocks noChangeAspect="1"/>
          </p:cNvPicPr>
          <p:nvPr/>
        </p:nvPicPr>
        <p:blipFill>
          <a:blip r:embed="rId2"/>
          <a:stretch>
            <a:fillRect/>
          </a:stretch>
        </p:blipFill>
        <p:spPr>
          <a:xfrm>
            <a:off x="7124701" y="4335023"/>
            <a:ext cx="4813300" cy="2015736"/>
          </a:xfrm>
          <a:prstGeom prst="rect">
            <a:avLst/>
          </a:prstGeom>
          <a:ln>
            <a:noFill/>
          </a:ln>
          <a:effectLst>
            <a:outerShdw blurRad="292100" dist="139700" dir="2700000" algn="tl" rotWithShape="0">
              <a:srgbClr val="333333">
                <a:alpha val="65000"/>
              </a:srgbClr>
            </a:outerShdw>
          </a:effectLst>
        </p:spPr>
      </p:pic>
      <p:sp>
        <p:nvSpPr>
          <p:cNvPr id="5" name="文本框 4"/>
          <p:cNvSpPr txBox="1"/>
          <p:nvPr/>
        </p:nvSpPr>
        <p:spPr>
          <a:xfrm>
            <a:off x="7886700" y="6451904"/>
            <a:ext cx="4305300" cy="215444"/>
          </a:xfrm>
          <a:prstGeom prst="rect">
            <a:avLst/>
          </a:prstGeom>
          <a:noFill/>
        </p:spPr>
        <p:txBody>
          <a:bodyPr wrap="square" rtlCol="0">
            <a:spAutoFit/>
          </a:bodyPr>
          <a:lstStyle/>
          <a:p>
            <a:r>
              <a:rPr lang="en-US" altLang="zh-CN" sz="800" dirty="0"/>
              <a:t>Source: https://upload.wikimedia.org/wikipedia/commons/8/83/Binary_Search_Depiction.svg</a:t>
            </a:r>
            <a:endParaRPr lang="zh-CN" altLang="en-US" sz="800" dirty="0"/>
          </a:p>
        </p:txBody>
      </p:sp>
    </p:spTree>
    <p:extLst>
      <p:ext uri="{BB962C8B-B14F-4D97-AF65-F5344CB8AC3E}">
        <p14:creationId xmlns:p14="http://schemas.microsoft.com/office/powerpoint/2010/main" val="2756066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二分查找算法</a:t>
            </a:r>
            <a:endParaRPr lang="zh-CN" altLang="en-US" dirty="0"/>
          </a:p>
        </p:txBody>
      </p:sp>
      <p:sp>
        <p:nvSpPr>
          <p:cNvPr id="3" name="内容占位符 2"/>
          <p:cNvSpPr>
            <a:spLocks noGrp="1"/>
          </p:cNvSpPr>
          <p:nvPr>
            <p:ph idx="1"/>
          </p:nvPr>
        </p:nvSpPr>
        <p:spPr>
          <a:xfrm>
            <a:off x="1202919" y="2011680"/>
            <a:ext cx="9784080" cy="4579620"/>
          </a:xfrm>
        </p:spPr>
        <p:txBody>
          <a:bodyPr>
            <a:normAutofit/>
          </a:bodyPr>
          <a:lstStyle/>
          <a:p>
            <a:pPr>
              <a:lnSpc>
                <a:spcPct val="125000"/>
              </a:lnSpc>
            </a:pPr>
            <a:r>
              <a:rPr lang="zh-CN" altLang="en-US" dirty="0" smtClean="0"/>
              <a:t>根据刚刚的描述我们可以写出代码：</a:t>
            </a:r>
            <a:endParaRPr lang="en-US" altLang="zh-CN" dirty="0" smtClean="0"/>
          </a:p>
          <a:p>
            <a:pPr>
              <a:lnSpc>
                <a:spcPct val="125000"/>
              </a:lnSpc>
            </a:pPr>
            <a:endParaRPr lang="en-US" altLang="zh-CN" dirty="0"/>
          </a:p>
          <a:p>
            <a:pPr>
              <a:lnSpc>
                <a:spcPct val="125000"/>
              </a:lnSpc>
            </a:pPr>
            <a:endParaRPr lang="en-US" altLang="zh-CN" dirty="0" smtClean="0"/>
          </a:p>
          <a:p>
            <a:pPr>
              <a:lnSpc>
                <a:spcPct val="125000"/>
              </a:lnSpc>
            </a:pPr>
            <a:endParaRPr lang="en-US" altLang="zh-CN" dirty="0"/>
          </a:p>
          <a:p>
            <a:pPr>
              <a:lnSpc>
                <a:spcPct val="125000"/>
              </a:lnSpc>
            </a:pPr>
            <a:endParaRPr lang="en-US" altLang="zh-CN" dirty="0" smtClean="0"/>
          </a:p>
          <a:p>
            <a:pPr>
              <a:lnSpc>
                <a:spcPct val="125000"/>
              </a:lnSpc>
            </a:pPr>
            <a:endParaRPr lang="en-US" altLang="zh-CN" dirty="0"/>
          </a:p>
          <a:p>
            <a:pPr>
              <a:lnSpc>
                <a:spcPct val="125000"/>
              </a:lnSpc>
            </a:pPr>
            <a:endParaRPr lang="en-US" altLang="zh-CN" dirty="0" smtClean="0"/>
          </a:p>
          <a:p>
            <a:pPr>
              <a:lnSpc>
                <a:spcPct val="125000"/>
              </a:lnSpc>
            </a:pPr>
            <a:endParaRPr lang="en-US" altLang="zh-CN" dirty="0" smtClean="0"/>
          </a:p>
          <a:p>
            <a:pPr>
              <a:lnSpc>
                <a:spcPct val="125000"/>
              </a:lnSpc>
            </a:pPr>
            <a:endParaRPr lang="en-US" altLang="zh-CN" dirty="0"/>
          </a:p>
          <a:p>
            <a:pPr>
              <a:lnSpc>
                <a:spcPct val="125000"/>
              </a:lnSpc>
            </a:pPr>
            <a:endParaRPr lang="en-US" altLang="zh-CN" dirty="0" smtClean="0"/>
          </a:p>
          <a:p>
            <a:pPr>
              <a:lnSpc>
                <a:spcPct val="125000"/>
              </a:lnSpc>
            </a:pPr>
            <a:endParaRPr lang="en-US" altLang="zh-CN" dirty="0"/>
          </a:p>
          <a:p>
            <a:pPr>
              <a:lnSpc>
                <a:spcPct val="125000"/>
              </a:lnSpc>
            </a:pPr>
            <a:endParaRPr lang="en-US" altLang="zh-CN" dirty="0"/>
          </a:p>
          <a:p>
            <a:pPr>
              <a:lnSpc>
                <a:spcPct val="125000"/>
              </a:lnSpc>
            </a:pPr>
            <a:endParaRPr lang="zh-CN" altLang="en-US" dirty="0"/>
          </a:p>
        </p:txBody>
      </p:sp>
      <p:sp>
        <p:nvSpPr>
          <p:cNvPr id="6" name="文本框 5"/>
          <p:cNvSpPr txBox="1"/>
          <p:nvPr/>
        </p:nvSpPr>
        <p:spPr>
          <a:xfrm>
            <a:off x="1202919" y="2955627"/>
            <a:ext cx="9784080" cy="2031325"/>
          </a:xfrm>
          <a:prstGeom prst="rect">
            <a:avLst/>
          </a:prstGeom>
          <a:solidFill>
            <a:schemeClr val="accent1">
              <a:lumMod val="20000"/>
              <a:lumOff val="80000"/>
              <a:alpha val="8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altLang="zh-CN" kern="0" dirty="0" err="1">
                <a:solidFill>
                  <a:srgbClr val="8000FF"/>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Binary_Search</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8000FF"/>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a:solidFill>
                  <a:srgbClr val="000000"/>
                </a:solidFill>
                <a:latin typeface="Consolas" panose="020B0609020204030204" pitchFamily="49" charset="0"/>
                <a:ea typeface="宋体" panose="02010600030101010101" pitchFamily="2" charset="-122"/>
                <a:cs typeface="Times New Roman" panose="02020603050405020304" pitchFamily="18" charset="0"/>
              </a:rPr>
              <a:t>a</a:t>
            </a:r>
            <a:r>
              <a:rPr lang="en-US" altLang="zh-CN" b="1" kern="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err="1">
                <a:solidFill>
                  <a:srgbClr val="8000FF"/>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left</a:t>
            </a:r>
            <a:r>
              <a:rPr lang="en-US" altLang="zh-CN" b="1" kern="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err="1">
                <a:solidFill>
                  <a:srgbClr val="8000FF"/>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right</a:t>
            </a:r>
            <a:r>
              <a:rPr lang="en-US" altLang="zh-CN" b="1" kern="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8000FF"/>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value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left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right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FF8000"/>
                </a:solidFill>
                <a:latin typeface="Consolas" panose="020B06090202040302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8000FF"/>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mid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left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right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8000"/>
                </a:solidFill>
                <a:latin typeface="Consolas" panose="020B0609020204030204" pitchFamily="49" charset="0"/>
                <a:ea typeface="宋体" panose="02010600030101010101" pitchFamily="2" charset="-122"/>
                <a:cs typeface="Times New Roman" panose="02020603050405020304" pitchFamily="18" charset="0"/>
              </a:rPr>
              <a:t>2</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mid</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value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mid</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mid</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value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a:solidFill>
                  <a:srgbClr val="0000FF"/>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Binary_Search</a:t>
            </a:r>
            <a:r>
              <a:rPr lang="en-US" altLang="zh-CN" b="1" kern="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a</a:t>
            </a:r>
            <a:r>
              <a:rPr lang="en-US" altLang="zh-CN" b="1" kern="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left</a:t>
            </a:r>
            <a:r>
              <a:rPr lang="en-US" altLang="zh-CN" b="1" kern="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mid </a:t>
            </a:r>
            <a:r>
              <a:rPr lang="en-US" altLang="zh-CN" b="1" ker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smtClean="0">
                <a:solidFill>
                  <a:srgbClr val="FF8000"/>
                </a:solidFill>
                <a:latin typeface="Consolas" panose="020B0609020204030204" pitchFamily="49" charset="0"/>
                <a:ea typeface="宋体" panose="02010600030101010101" pitchFamily="2" charset="-122"/>
                <a:cs typeface="Times New Roman" panose="02020603050405020304" pitchFamily="18" charset="0"/>
              </a:rPr>
              <a:t>1</a:t>
            </a:r>
            <a:r>
              <a:rPr lang="en-US" altLang="zh-CN" b="1" kern="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value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else</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a:solidFill>
                  <a:srgbClr val="0000FF"/>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Binary_Search</a:t>
            </a:r>
            <a:r>
              <a:rPr lang="en-US" altLang="zh-CN" b="1" kern="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a</a:t>
            </a:r>
            <a:r>
              <a:rPr lang="en-US" altLang="zh-CN" b="1" kern="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mid </a:t>
            </a:r>
            <a:r>
              <a:rPr lang="en-US" altLang="zh-CN" b="1" ker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smtClean="0">
                <a:solidFill>
                  <a:srgbClr val="FF8000"/>
                </a:solidFill>
                <a:latin typeface="Consolas" panose="020B0609020204030204" pitchFamily="49" charset="0"/>
                <a:ea typeface="宋体" panose="02010600030101010101" pitchFamily="2" charset="-122"/>
                <a:cs typeface="Times New Roman" panose="02020603050405020304" pitchFamily="18" charset="0"/>
              </a:rPr>
              <a:t>1</a:t>
            </a:r>
            <a:r>
              <a:rPr lang="en-US" altLang="zh-CN" b="1" kern="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right</a:t>
            </a:r>
            <a:r>
              <a:rPr lang="en-US" altLang="zh-CN" b="1" kern="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value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effectLst/>
              <a:latin typeface="Consolas" panose="020B0609020204030204" pitchFamily="49"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22731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二分查找算法</a:t>
            </a:r>
            <a:endParaRPr lang="zh-CN" altLang="en-US" dirty="0"/>
          </a:p>
        </p:txBody>
      </p:sp>
      <p:sp>
        <p:nvSpPr>
          <p:cNvPr id="3" name="内容占位符 2"/>
          <p:cNvSpPr>
            <a:spLocks noGrp="1"/>
          </p:cNvSpPr>
          <p:nvPr>
            <p:ph idx="1"/>
          </p:nvPr>
        </p:nvSpPr>
        <p:spPr>
          <a:xfrm>
            <a:off x="1202919" y="2011680"/>
            <a:ext cx="9784080" cy="4579620"/>
          </a:xfrm>
        </p:spPr>
        <p:txBody>
          <a:bodyPr>
            <a:normAutofit/>
          </a:bodyPr>
          <a:lstStyle/>
          <a:p>
            <a:pPr>
              <a:lnSpc>
                <a:spcPct val="125000"/>
              </a:lnSpc>
            </a:pPr>
            <a:r>
              <a:rPr lang="zh-CN" altLang="en-US" dirty="0" smtClean="0"/>
              <a:t>可以改写为非递归的形式：</a:t>
            </a:r>
            <a:endParaRPr lang="en-US" altLang="zh-CN" dirty="0" smtClean="0"/>
          </a:p>
          <a:p>
            <a:pPr>
              <a:lnSpc>
                <a:spcPct val="125000"/>
              </a:lnSpc>
            </a:pPr>
            <a:endParaRPr lang="en-US" altLang="zh-CN" dirty="0"/>
          </a:p>
          <a:p>
            <a:pPr>
              <a:lnSpc>
                <a:spcPct val="125000"/>
              </a:lnSpc>
            </a:pPr>
            <a:endParaRPr lang="en-US" altLang="zh-CN" dirty="0" smtClean="0"/>
          </a:p>
          <a:p>
            <a:pPr>
              <a:lnSpc>
                <a:spcPct val="125000"/>
              </a:lnSpc>
            </a:pPr>
            <a:endParaRPr lang="en-US" altLang="zh-CN" dirty="0"/>
          </a:p>
          <a:p>
            <a:pPr>
              <a:lnSpc>
                <a:spcPct val="125000"/>
              </a:lnSpc>
            </a:pPr>
            <a:endParaRPr lang="en-US" altLang="zh-CN" dirty="0" smtClean="0"/>
          </a:p>
          <a:p>
            <a:pPr>
              <a:lnSpc>
                <a:spcPct val="125000"/>
              </a:lnSpc>
            </a:pPr>
            <a:endParaRPr lang="en-US" altLang="zh-CN" dirty="0"/>
          </a:p>
          <a:p>
            <a:pPr>
              <a:lnSpc>
                <a:spcPct val="125000"/>
              </a:lnSpc>
            </a:pPr>
            <a:endParaRPr lang="en-US" altLang="zh-CN" dirty="0" smtClean="0"/>
          </a:p>
          <a:p>
            <a:pPr>
              <a:lnSpc>
                <a:spcPct val="125000"/>
              </a:lnSpc>
            </a:pPr>
            <a:endParaRPr lang="en-US" altLang="zh-CN" dirty="0" smtClean="0"/>
          </a:p>
          <a:p>
            <a:pPr>
              <a:lnSpc>
                <a:spcPct val="125000"/>
              </a:lnSpc>
            </a:pPr>
            <a:endParaRPr lang="en-US" altLang="zh-CN" dirty="0"/>
          </a:p>
          <a:p>
            <a:pPr>
              <a:lnSpc>
                <a:spcPct val="125000"/>
              </a:lnSpc>
            </a:pPr>
            <a:endParaRPr lang="en-US" altLang="zh-CN" dirty="0" smtClean="0"/>
          </a:p>
          <a:p>
            <a:pPr>
              <a:lnSpc>
                <a:spcPct val="125000"/>
              </a:lnSpc>
            </a:pPr>
            <a:endParaRPr lang="en-US" altLang="zh-CN" dirty="0"/>
          </a:p>
          <a:p>
            <a:pPr>
              <a:lnSpc>
                <a:spcPct val="125000"/>
              </a:lnSpc>
            </a:pPr>
            <a:endParaRPr lang="en-US" altLang="zh-CN" dirty="0"/>
          </a:p>
          <a:p>
            <a:pPr>
              <a:lnSpc>
                <a:spcPct val="125000"/>
              </a:lnSpc>
            </a:pPr>
            <a:endParaRPr lang="zh-CN" altLang="en-US" dirty="0"/>
          </a:p>
        </p:txBody>
      </p:sp>
      <p:sp>
        <p:nvSpPr>
          <p:cNvPr id="6" name="文本框 5"/>
          <p:cNvSpPr txBox="1"/>
          <p:nvPr/>
        </p:nvSpPr>
        <p:spPr>
          <a:xfrm>
            <a:off x="1202919" y="2971800"/>
            <a:ext cx="9784080" cy="2585323"/>
          </a:xfrm>
          <a:prstGeom prst="rect">
            <a:avLst/>
          </a:prstGeom>
          <a:solidFill>
            <a:schemeClr val="accent1">
              <a:lumMod val="20000"/>
              <a:lumOff val="80000"/>
              <a:alpha val="8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altLang="zh-CN" kern="0" dirty="0" err="1">
                <a:solidFill>
                  <a:srgbClr val="8000FF"/>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Binary_Search</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8000FF"/>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a:solidFill>
                  <a:srgbClr val="000000"/>
                </a:solidFill>
                <a:latin typeface="Consolas" panose="020B0609020204030204" pitchFamily="49" charset="0"/>
                <a:ea typeface="宋体" panose="02010600030101010101" pitchFamily="2" charset="-122"/>
                <a:cs typeface="Times New Roman" panose="02020603050405020304" pitchFamily="18" charset="0"/>
              </a:rPr>
              <a:t>a</a:t>
            </a:r>
            <a:r>
              <a:rPr lang="en-US" altLang="zh-CN" b="1" kern="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err="1">
                <a:solidFill>
                  <a:srgbClr val="8000FF"/>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left</a:t>
            </a:r>
            <a:r>
              <a:rPr lang="en-US" altLang="zh-CN" b="1" kern="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err="1">
                <a:solidFill>
                  <a:srgbClr val="8000FF"/>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right</a:t>
            </a:r>
            <a:r>
              <a:rPr lang="en-US" altLang="zh-CN" b="1" kern="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8000FF"/>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value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while</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left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&lt;=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right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8000FF"/>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mid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left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right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8000"/>
                </a:solidFill>
                <a:latin typeface="Consolas" panose="020B0609020204030204" pitchFamily="49" charset="0"/>
                <a:ea typeface="宋体" panose="02010600030101010101" pitchFamily="2" charset="-122"/>
                <a:cs typeface="Times New Roman" panose="02020603050405020304" pitchFamily="18" charset="0"/>
              </a:rPr>
              <a:t>2</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mid</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value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mid</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mid</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value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right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mid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8000"/>
                </a:solidFill>
                <a:latin typeface="Consolas" panose="020B06090202040302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else</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left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mid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8000"/>
                </a:solidFill>
                <a:latin typeface="Consolas" panose="020B06090202040302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FF8000"/>
                </a:solidFill>
                <a:latin typeface="Consolas" panose="020B06090202040302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b="1" kern="0" dirty="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584427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二分查找算法</a:t>
            </a:r>
            <a:endParaRPr lang="zh-CN" altLang="en-US" dirty="0"/>
          </a:p>
        </p:txBody>
      </p:sp>
      <p:sp>
        <p:nvSpPr>
          <p:cNvPr id="3" name="内容占位符 2"/>
          <p:cNvSpPr>
            <a:spLocks noGrp="1"/>
          </p:cNvSpPr>
          <p:nvPr>
            <p:ph idx="1"/>
          </p:nvPr>
        </p:nvSpPr>
        <p:spPr>
          <a:xfrm>
            <a:off x="1202919" y="2011680"/>
            <a:ext cx="9784080" cy="4579620"/>
          </a:xfrm>
        </p:spPr>
        <p:txBody>
          <a:bodyPr>
            <a:normAutofit/>
          </a:bodyPr>
          <a:lstStyle/>
          <a:p>
            <a:pPr>
              <a:lnSpc>
                <a:spcPct val="125000"/>
              </a:lnSpc>
            </a:pPr>
            <a:r>
              <a:rPr lang="zh-CN" altLang="en-US" dirty="0" smtClean="0"/>
              <a:t>更简短的形式，同时保证返回的是第一个等于的值：</a:t>
            </a:r>
            <a:endParaRPr lang="en-US" altLang="zh-CN" dirty="0" smtClean="0"/>
          </a:p>
          <a:p>
            <a:pPr>
              <a:lnSpc>
                <a:spcPct val="125000"/>
              </a:lnSpc>
            </a:pPr>
            <a:endParaRPr lang="en-US" altLang="zh-CN" dirty="0"/>
          </a:p>
          <a:p>
            <a:pPr>
              <a:lnSpc>
                <a:spcPct val="125000"/>
              </a:lnSpc>
            </a:pPr>
            <a:endParaRPr lang="en-US" altLang="zh-CN" dirty="0" smtClean="0"/>
          </a:p>
          <a:p>
            <a:pPr>
              <a:lnSpc>
                <a:spcPct val="125000"/>
              </a:lnSpc>
            </a:pPr>
            <a:endParaRPr lang="en-US" altLang="zh-CN" dirty="0"/>
          </a:p>
          <a:p>
            <a:pPr>
              <a:lnSpc>
                <a:spcPct val="125000"/>
              </a:lnSpc>
            </a:pPr>
            <a:endParaRPr lang="en-US" altLang="zh-CN" dirty="0" smtClean="0"/>
          </a:p>
          <a:p>
            <a:pPr>
              <a:lnSpc>
                <a:spcPct val="125000"/>
              </a:lnSpc>
            </a:pPr>
            <a:endParaRPr lang="en-US" altLang="zh-CN" dirty="0"/>
          </a:p>
          <a:p>
            <a:pPr>
              <a:lnSpc>
                <a:spcPct val="125000"/>
              </a:lnSpc>
            </a:pPr>
            <a:r>
              <a:rPr lang="zh-CN" altLang="en-US" dirty="0" smtClean="0"/>
              <a:t>使用这种写法需要注意边界，避免陷入死循环。</a:t>
            </a:r>
            <a:endParaRPr lang="en-US" altLang="zh-CN" dirty="0" smtClean="0"/>
          </a:p>
          <a:p>
            <a:pPr>
              <a:lnSpc>
                <a:spcPct val="125000"/>
              </a:lnSpc>
            </a:pPr>
            <a:endParaRPr lang="en-US" altLang="zh-CN" dirty="0"/>
          </a:p>
          <a:p>
            <a:pPr>
              <a:lnSpc>
                <a:spcPct val="125000"/>
              </a:lnSpc>
            </a:pPr>
            <a:endParaRPr lang="en-US" altLang="zh-CN" dirty="0" smtClean="0"/>
          </a:p>
          <a:p>
            <a:pPr>
              <a:lnSpc>
                <a:spcPct val="125000"/>
              </a:lnSpc>
            </a:pPr>
            <a:endParaRPr lang="en-US" altLang="zh-CN" dirty="0"/>
          </a:p>
          <a:p>
            <a:pPr>
              <a:lnSpc>
                <a:spcPct val="125000"/>
              </a:lnSpc>
            </a:pPr>
            <a:endParaRPr lang="en-US" altLang="zh-CN" dirty="0" smtClean="0"/>
          </a:p>
          <a:p>
            <a:pPr>
              <a:lnSpc>
                <a:spcPct val="125000"/>
              </a:lnSpc>
            </a:pPr>
            <a:endParaRPr lang="en-US" altLang="zh-CN" dirty="0"/>
          </a:p>
          <a:p>
            <a:pPr>
              <a:lnSpc>
                <a:spcPct val="125000"/>
              </a:lnSpc>
            </a:pPr>
            <a:endParaRPr lang="en-US" altLang="zh-CN" dirty="0" smtClean="0"/>
          </a:p>
          <a:p>
            <a:pPr>
              <a:lnSpc>
                <a:spcPct val="125000"/>
              </a:lnSpc>
            </a:pPr>
            <a:endParaRPr lang="en-US" altLang="zh-CN" dirty="0" smtClean="0"/>
          </a:p>
          <a:p>
            <a:pPr>
              <a:lnSpc>
                <a:spcPct val="125000"/>
              </a:lnSpc>
            </a:pPr>
            <a:endParaRPr lang="en-US" altLang="zh-CN" dirty="0"/>
          </a:p>
          <a:p>
            <a:pPr>
              <a:lnSpc>
                <a:spcPct val="125000"/>
              </a:lnSpc>
            </a:pPr>
            <a:endParaRPr lang="en-US" altLang="zh-CN" dirty="0" smtClean="0"/>
          </a:p>
          <a:p>
            <a:pPr>
              <a:lnSpc>
                <a:spcPct val="125000"/>
              </a:lnSpc>
            </a:pPr>
            <a:endParaRPr lang="en-US" altLang="zh-CN" dirty="0"/>
          </a:p>
          <a:p>
            <a:pPr>
              <a:lnSpc>
                <a:spcPct val="125000"/>
              </a:lnSpc>
            </a:pPr>
            <a:endParaRPr lang="en-US" altLang="zh-CN" dirty="0"/>
          </a:p>
          <a:p>
            <a:pPr>
              <a:lnSpc>
                <a:spcPct val="125000"/>
              </a:lnSpc>
            </a:pPr>
            <a:endParaRPr lang="zh-CN" altLang="en-US" dirty="0"/>
          </a:p>
        </p:txBody>
      </p:sp>
      <p:sp>
        <p:nvSpPr>
          <p:cNvPr id="6" name="文本框 5"/>
          <p:cNvSpPr txBox="1"/>
          <p:nvPr/>
        </p:nvSpPr>
        <p:spPr>
          <a:xfrm>
            <a:off x="1202919" y="2788914"/>
            <a:ext cx="9784080" cy="2308324"/>
          </a:xfrm>
          <a:prstGeom prst="rect">
            <a:avLst/>
          </a:prstGeom>
          <a:solidFill>
            <a:schemeClr val="accent1">
              <a:lumMod val="20000"/>
              <a:lumOff val="80000"/>
              <a:alpha val="8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altLang="zh-CN" kern="0" dirty="0" err="1">
                <a:solidFill>
                  <a:srgbClr val="8000FF"/>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Binary_Search</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8000FF"/>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a:t>
            </a:r>
            <a:r>
              <a:rPr lang="en-US" altLang="zh-CN" b="1" kern="0" dirty="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8000FF"/>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left</a:t>
            </a:r>
            <a:r>
              <a:rPr lang="en-US" altLang="zh-CN" b="1" kern="0" dirty="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8000FF"/>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right</a:t>
            </a:r>
            <a:r>
              <a:rPr lang="en-US" altLang="zh-CN" b="1" kern="0" dirty="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8000FF"/>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value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while</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left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&lt;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right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8000FF"/>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mid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left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right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8000"/>
                </a:solidFill>
                <a:latin typeface="Consolas" panose="020B0609020204030204" pitchFamily="49" charset="0"/>
                <a:ea typeface="宋体" panose="02010600030101010101" pitchFamily="2" charset="-122"/>
                <a:cs typeface="Times New Roman" panose="02020603050405020304" pitchFamily="18" charset="0"/>
              </a:rPr>
              <a:t>2</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mid</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value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right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mid</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else</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left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mid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8000"/>
                </a:solidFill>
                <a:latin typeface="Consolas" panose="020B06090202040302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left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value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left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FF8000"/>
                </a:solidFill>
                <a:latin typeface="Consolas" panose="020B06090202040302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b="1" kern="0" dirty="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314892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二分查找算法</a:t>
            </a:r>
            <a:endParaRPr lang="zh-CN" altLang="en-US" dirty="0"/>
          </a:p>
        </p:txBody>
      </p:sp>
      <p:sp>
        <p:nvSpPr>
          <p:cNvPr id="3" name="内容占位符 2"/>
          <p:cNvSpPr>
            <a:spLocks noGrp="1"/>
          </p:cNvSpPr>
          <p:nvPr>
            <p:ph idx="1"/>
          </p:nvPr>
        </p:nvSpPr>
        <p:spPr>
          <a:xfrm>
            <a:off x="1202919" y="2011680"/>
            <a:ext cx="9784080" cy="4579620"/>
          </a:xfrm>
        </p:spPr>
        <p:txBody>
          <a:bodyPr>
            <a:normAutofit/>
          </a:bodyPr>
          <a:lstStyle/>
          <a:p>
            <a:pPr>
              <a:lnSpc>
                <a:spcPct val="125000"/>
              </a:lnSpc>
            </a:pPr>
            <a:r>
              <a:rPr lang="zh-CN" altLang="en-US" smtClean="0"/>
              <a:t>事实上，在</a:t>
            </a:r>
            <a:r>
              <a:rPr lang="zh-CN" altLang="en-US" dirty="0" smtClean="0"/>
              <a:t>效率要求不高或者有优化的</a:t>
            </a:r>
            <a:r>
              <a:rPr lang="zh-CN" altLang="en-US" smtClean="0"/>
              <a:t>情况下，可以</a:t>
            </a:r>
            <a:r>
              <a:rPr lang="zh-CN" altLang="en-US" dirty="0" smtClean="0"/>
              <a:t>使用</a:t>
            </a:r>
            <a:r>
              <a:rPr lang="en-US" altLang="zh-CN" dirty="0" smtClean="0"/>
              <a:t> STL </a:t>
            </a:r>
            <a:r>
              <a:rPr lang="zh-CN" altLang="en-US" dirty="0" smtClean="0"/>
              <a:t>来进行二分查找。</a:t>
            </a:r>
            <a:endParaRPr lang="en-US" altLang="zh-CN" dirty="0" smtClean="0"/>
          </a:p>
          <a:p>
            <a:pPr>
              <a:lnSpc>
                <a:spcPct val="125000"/>
              </a:lnSpc>
            </a:pPr>
            <a:r>
              <a:rPr lang="en-US" altLang="zh-CN" dirty="0" err="1">
                <a:latin typeface="Consolas" panose="020B0609020204030204" pitchFamily="49" charset="0"/>
              </a:rPr>
              <a:t>std</a:t>
            </a:r>
            <a:r>
              <a:rPr lang="en-US" altLang="zh-CN" dirty="0">
                <a:latin typeface="Consolas" panose="020B0609020204030204" pitchFamily="49" charset="0"/>
              </a:rPr>
              <a:t>::</a:t>
            </a:r>
            <a:r>
              <a:rPr lang="en-US" altLang="zh-CN" dirty="0" err="1" smtClean="0">
                <a:latin typeface="Consolas" panose="020B0609020204030204" pitchFamily="49" charset="0"/>
              </a:rPr>
              <a:t>lower_bound</a:t>
            </a:r>
            <a:r>
              <a:rPr lang="en-US" altLang="zh-CN" dirty="0" smtClean="0">
                <a:latin typeface="Consolas" panose="020B0609020204030204" pitchFamily="49" charset="0"/>
              </a:rPr>
              <a:t>() </a:t>
            </a:r>
            <a:r>
              <a:rPr lang="zh-CN" altLang="en-US" dirty="0" smtClean="0">
                <a:latin typeface="Consolas" panose="020B0609020204030204" pitchFamily="49" charset="0"/>
              </a:rPr>
              <a:t>返回</a:t>
            </a:r>
            <a:r>
              <a:rPr lang="zh-CN" altLang="en-US" dirty="0">
                <a:latin typeface="Consolas" panose="020B0609020204030204" pitchFamily="49" charset="0"/>
              </a:rPr>
              <a:t>有序</a:t>
            </a:r>
            <a:r>
              <a:rPr lang="zh-CN" altLang="en-US" dirty="0" smtClean="0">
                <a:latin typeface="Consolas" panose="020B0609020204030204" pitchFamily="49" charset="0"/>
              </a:rPr>
              <a:t>表里第一个</a:t>
            </a:r>
            <a:r>
              <a:rPr lang="zh-CN" altLang="en-US" u="sng" dirty="0" smtClean="0">
                <a:latin typeface="黑体" panose="02010609060101010101" pitchFamily="49" charset="-122"/>
                <a:ea typeface="黑体" panose="02010609060101010101" pitchFamily="49" charset="-122"/>
              </a:rPr>
              <a:t>大于等于</a:t>
            </a:r>
            <a:r>
              <a:rPr lang="zh-CN" altLang="en-US" dirty="0" smtClean="0">
                <a:latin typeface="Consolas" panose="020B0609020204030204" pitchFamily="49" charset="0"/>
              </a:rPr>
              <a:t>给定值的指针或迭代器；</a:t>
            </a:r>
            <a:endParaRPr lang="en-US" altLang="zh-CN" dirty="0" smtClean="0">
              <a:latin typeface="Consolas" panose="020B0609020204030204" pitchFamily="49" charset="0"/>
            </a:endParaRPr>
          </a:p>
          <a:p>
            <a:pPr>
              <a:lnSpc>
                <a:spcPct val="125000"/>
              </a:lnSpc>
            </a:pPr>
            <a:r>
              <a:rPr lang="en-US" altLang="zh-CN" dirty="0" err="1">
                <a:latin typeface="Consolas" panose="020B0609020204030204" pitchFamily="49" charset="0"/>
              </a:rPr>
              <a:t>std</a:t>
            </a:r>
            <a:r>
              <a:rPr lang="en-US" altLang="zh-CN" dirty="0" smtClean="0">
                <a:latin typeface="Consolas" panose="020B0609020204030204" pitchFamily="49" charset="0"/>
              </a:rPr>
              <a:t>::</a:t>
            </a:r>
            <a:r>
              <a:rPr lang="en-US" altLang="zh-CN" dirty="0" err="1" smtClean="0">
                <a:latin typeface="Consolas" panose="020B0609020204030204" pitchFamily="49" charset="0"/>
              </a:rPr>
              <a:t>upper_bound</a:t>
            </a:r>
            <a:r>
              <a:rPr lang="en-US" altLang="zh-CN" dirty="0" smtClean="0">
                <a:latin typeface="Consolas" panose="020B0609020204030204" pitchFamily="49" charset="0"/>
              </a:rPr>
              <a:t>() </a:t>
            </a:r>
            <a:r>
              <a:rPr lang="zh-CN" altLang="en-US" dirty="0" smtClean="0">
                <a:latin typeface="Consolas" panose="020B0609020204030204" pitchFamily="49" charset="0"/>
              </a:rPr>
              <a:t>返回</a:t>
            </a:r>
            <a:r>
              <a:rPr lang="zh-CN" altLang="en-US" dirty="0">
                <a:latin typeface="Consolas" panose="020B0609020204030204" pitchFamily="49" charset="0"/>
              </a:rPr>
              <a:t>有序表里</a:t>
            </a:r>
            <a:r>
              <a:rPr lang="zh-CN" altLang="en-US" dirty="0" smtClean="0">
                <a:latin typeface="Consolas" panose="020B0609020204030204" pitchFamily="49" charset="0"/>
              </a:rPr>
              <a:t>第一</a:t>
            </a:r>
            <a:r>
              <a:rPr lang="zh-CN" altLang="en-US" dirty="0">
                <a:latin typeface="Consolas" panose="020B0609020204030204" pitchFamily="49" charset="0"/>
              </a:rPr>
              <a:t>个</a:t>
            </a:r>
            <a:r>
              <a:rPr lang="zh-CN" altLang="en-US" u="sng" dirty="0" smtClean="0">
                <a:latin typeface="黑体" panose="02010609060101010101" pitchFamily="49" charset="-122"/>
                <a:ea typeface="黑体" panose="02010609060101010101" pitchFamily="49" charset="-122"/>
              </a:rPr>
              <a:t>大于</a:t>
            </a:r>
            <a:r>
              <a:rPr lang="zh-CN" altLang="en-US" dirty="0" smtClean="0">
                <a:latin typeface="Consolas" panose="020B0609020204030204" pitchFamily="49" charset="0"/>
              </a:rPr>
              <a:t>给定值</a:t>
            </a:r>
            <a:r>
              <a:rPr lang="zh-CN" altLang="en-US" dirty="0">
                <a:latin typeface="Consolas" panose="020B0609020204030204" pitchFamily="49" charset="0"/>
              </a:rPr>
              <a:t>的指针或迭代器</a:t>
            </a:r>
            <a:r>
              <a:rPr lang="zh-CN" altLang="en-US" dirty="0" smtClean="0">
                <a:latin typeface="Consolas" panose="020B0609020204030204" pitchFamily="49" charset="0"/>
              </a:rPr>
              <a:t>；</a:t>
            </a:r>
            <a:endParaRPr lang="en-US" altLang="zh-CN" dirty="0">
              <a:latin typeface="Consolas" panose="020B0609020204030204" pitchFamily="49" charset="0"/>
            </a:endParaRPr>
          </a:p>
          <a:p>
            <a:pPr>
              <a:lnSpc>
                <a:spcPct val="125000"/>
              </a:lnSpc>
            </a:pPr>
            <a:r>
              <a:rPr lang="en-US" altLang="zh-CN" dirty="0" err="1">
                <a:latin typeface="Consolas" panose="020B0609020204030204" pitchFamily="49" charset="0"/>
              </a:rPr>
              <a:t>std</a:t>
            </a:r>
            <a:r>
              <a:rPr lang="en-US" altLang="zh-CN" dirty="0" smtClean="0">
                <a:latin typeface="Consolas" panose="020B0609020204030204" pitchFamily="49" charset="0"/>
              </a:rPr>
              <a:t>::</a:t>
            </a:r>
            <a:r>
              <a:rPr lang="en-US" altLang="zh-CN" dirty="0" err="1" smtClean="0">
                <a:latin typeface="Consolas" panose="020B0609020204030204" pitchFamily="49" charset="0"/>
              </a:rPr>
              <a:t>binary_search</a:t>
            </a:r>
            <a:r>
              <a:rPr lang="en-US" altLang="zh-CN" dirty="0" smtClean="0">
                <a:latin typeface="Consolas" panose="020B0609020204030204" pitchFamily="49" charset="0"/>
              </a:rPr>
              <a:t>() </a:t>
            </a:r>
            <a:r>
              <a:rPr lang="zh-CN" altLang="en-US" dirty="0" smtClean="0">
                <a:latin typeface="Consolas" panose="020B0609020204030204" pitchFamily="49" charset="0"/>
              </a:rPr>
              <a:t>返回给定值是否在有序表里存在。</a:t>
            </a:r>
            <a:endParaRPr lang="en-US" altLang="zh-CN" dirty="0" smtClean="0">
              <a:latin typeface="Consolas" panose="020B0609020204030204" pitchFamily="49" charset="0"/>
            </a:endParaRPr>
          </a:p>
          <a:p>
            <a:pPr>
              <a:lnSpc>
                <a:spcPct val="125000"/>
              </a:lnSpc>
            </a:pPr>
            <a:endParaRPr lang="en-US" altLang="zh-CN" u="sng" dirty="0">
              <a:latin typeface="Consolas" panose="020B0609020204030204" pitchFamily="49" charset="0"/>
              <a:ea typeface="黑体" panose="02010609060101010101" pitchFamily="49" charset="-122"/>
            </a:endParaRPr>
          </a:p>
        </p:txBody>
      </p:sp>
    </p:spTree>
    <p:extLst>
      <p:ext uri="{BB962C8B-B14F-4D97-AF65-F5344CB8AC3E}">
        <p14:creationId xmlns:p14="http://schemas.microsoft.com/office/powerpoint/2010/main" val="14318704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二分查找算法</a:t>
            </a:r>
            <a:endParaRPr lang="zh-CN" altLang="en-US" dirty="0"/>
          </a:p>
        </p:txBody>
      </p:sp>
      <p:sp>
        <p:nvSpPr>
          <p:cNvPr id="3" name="内容占位符 2"/>
          <p:cNvSpPr>
            <a:spLocks noGrp="1"/>
          </p:cNvSpPr>
          <p:nvPr>
            <p:ph idx="1"/>
          </p:nvPr>
        </p:nvSpPr>
        <p:spPr>
          <a:xfrm>
            <a:off x="1202919" y="2011680"/>
            <a:ext cx="9784080" cy="4579620"/>
          </a:xfrm>
        </p:spPr>
        <p:txBody>
          <a:bodyPr>
            <a:normAutofit/>
          </a:bodyPr>
          <a:lstStyle/>
          <a:p>
            <a:pPr>
              <a:lnSpc>
                <a:spcPct val="125000"/>
              </a:lnSpc>
            </a:pPr>
            <a:r>
              <a:rPr lang="zh-CN" altLang="en-US" dirty="0" smtClean="0"/>
              <a:t>数组用法：</a:t>
            </a:r>
            <a:endParaRPr lang="en-US" altLang="zh-CN" dirty="0" smtClean="0"/>
          </a:p>
          <a:p>
            <a:pPr>
              <a:lnSpc>
                <a:spcPct val="125000"/>
              </a:lnSpc>
            </a:pPr>
            <a:endParaRPr lang="en-US" altLang="zh-CN" dirty="0"/>
          </a:p>
          <a:p>
            <a:pPr>
              <a:lnSpc>
                <a:spcPct val="125000"/>
              </a:lnSpc>
            </a:pPr>
            <a:endParaRPr lang="en-US" altLang="zh-CN" dirty="0" smtClean="0"/>
          </a:p>
          <a:p>
            <a:pPr>
              <a:lnSpc>
                <a:spcPct val="125000"/>
              </a:lnSpc>
            </a:pPr>
            <a:endParaRPr lang="en-US" altLang="zh-CN" dirty="0"/>
          </a:p>
          <a:p>
            <a:pPr>
              <a:lnSpc>
                <a:spcPct val="125000"/>
              </a:lnSpc>
            </a:pPr>
            <a:r>
              <a:rPr lang="zh-CN" altLang="en-US" dirty="0" smtClean="0"/>
              <a:t>输出结果：</a:t>
            </a:r>
            <a:endParaRPr lang="en-US" altLang="zh-CN" dirty="0" smtClean="0"/>
          </a:p>
          <a:p>
            <a:pPr>
              <a:lnSpc>
                <a:spcPct val="125000"/>
              </a:lnSpc>
            </a:pPr>
            <a:endParaRPr lang="en-US" altLang="zh-CN" dirty="0" smtClean="0"/>
          </a:p>
        </p:txBody>
      </p:sp>
      <p:sp>
        <p:nvSpPr>
          <p:cNvPr id="4" name="文本框 3"/>
          <p:cNvSpPr txBox="1"/>
          <p:nvPr/>
        </p:nvSpPr>
        <p:spPr>
          <a:xfrm>
            <a:off x="1202919" y="2734508"/>
            <a:ext cx="9784080" cy="1477328"/>
          </a:xfrm>
          <a:prstGeom prst="rect">
            <a:avLst/>
          </a:prstGeom>
          <a:solidFill>
            <a:schemeClr val="accent1">
              <a:lumMod val="20000"/>
              <a:lumOff val="80000"/>
              <a:alpha val="8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altLang="zh-CN" kern="0" dirty="0" err="1">
                <a:solidFill>
                  <a:srgbClr val="8000FF"/>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FF8000"/>
                </a:solidFill>
                <a:latin typeface="Consolas" panose="020B0609020204030204" pitchFamily="49" charset="0"/>
                <a:ea typeface="宋体" panose="02010600030101010101" pitchFamily="2" charset="-122"/>
                <a:cs typeface="Times New Roman" panose="02020603050405020304" pitchFamily="18" charset="0"/>
              </a:rPr>
              <a:t>5</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smtClean="0">
                <a:solidFill>
                  <a:srgbClr val="FF8000"/>
                </a:solidFill>
                <a:latin typeface="Consolas" panose="020B0609020204030204" pitchFamily="49" charset="0"/>
                <a:ea typeface="宋体" panose="02010600030101010101" pitchFamily="2" charset="-122"/>
                <a:cs typeface="Times New Roman" panose="02020603050405020304" pitchFamily="18" charset="0"/>
              </a:rPr>
              <a:t>0</a:t>
            </a:r>
            <a:r>
              <a:rPr lang="en-US" altLang="zh-CN" b="1" kern="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smtClean="0">
                <a:solidFill>
                  <a:srgbClr val="FF8000"/>
                </a:solidFill>
                <a:latin typeface="Consolas" panose="020B0609020204030204" pitchFamily="49" charset="0"/>
                <a:ea typeface="宋体" panose="02010600030101010101" pitchFamily="2" charset="-122"/>
                <a:cs typeface="Times New Roman" panose="02020603050405020304" pitchFamily="18" charset="0"/>
              </a:rPr>
              <a:t>2</a:t>
            </a:r>
            <a:r>
              <a:rPr lang="en-US" altLang="zh-CN" b="1" kern="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smtClean="0">
                <a:solidFill>
                  <a:srgbClr val="FF8000"/>
                </a:solidFill>
                <a:latin typeface="Consolas" panose="020B0609020204030204" pitchFamily="49" charset="0"/>
                <a:ea typeface="宋体" panose="02010600030101010101" pitchFamily="2" charset="-122"/>
                <a:cs typeface="Times New Roman" panose="02020603050405020304" pitchFamily="18" charset="0"/>
              </a:rPr>
              <a:t>4</a:t>
            </a:r>
            <a:r>
              <a:rPr lang="en-US" altLang="zh-CN" b="1" kern="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smtClean="0">
                <a:solidFill>
                  <a:srgbClr val="FF8000"/>
                </a:solidFill>
                <a:latin typeface="Consolas" panose="020B0609020204030204" pitchFamily="49" charset="0"/>
                <a:ea typeface="宋体" panose="02010600030101010101" pitchFamily="2" charset="-122"/>
                <a:cs typeface="Times New Roman" panose="02020603050405020304" pitchFamily="18" charset="0"/>
              </a:rPr>
              <a:t>6</a:t>
            </a:r>
            <a:r>
              <a:rPr lang="en-US" altLang="zh-CN" b="1" kern="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8000"/>
                </a:solidFill>
                <a:latin typeface="Consolas" panose="020B0609020204030204" pitchFamily="49" charset="0"/>
                <a:ea typeface="宋体" panose="02010600030101010101" pitchFamily="2" charset="-122"/>
                <a:cs typeface="Times New Roman" panose="02020603050405020304" pitchFamily="18" charset="0"/>
              </a:rPr>
              <a:t>8</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printf</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nsolas" panose="020B0609020204030204" pitchFamily="49" charset="0"/>
                <a:ea typeface="宋体" panose="02010600030101010101" pitchFamily="2" charset="-122"/>
                <a:cs typeface="Times New Roman" panose="02020603050405020304" pitchFamily="18" charset="0"/>
              </a:rPr>
              <a:t>"%d %d %</a:t>
            </a:r>
            <a:r>
              <a:rPr lang="en-US" altLang="zh-CN" kern="0">
                <a:solidFill>
                  <a:srgbClr val="808080"/>
                </a:solidFill>
                <a:latin typeface="Consolas" panose="020B0609020204030204" pitchFamily="49" charset="0"/>
                <a:ea typeface="宋体" panose="02010600030101010101" pitchFamily="2" charset="-122"/>
                <a:cs typeface="Times New Roman" panose="02020603050405020304" pitchFamily="18" charset="0"/>
              </a:rPr>
              <a:t>d\n</a:t>
            </a:r>
            <a:r>
              <a:rPr lang="en-US" altLang="zh-CN" kern="0" smtClean="0">
                <a:solidFill>
                  <a:srgbClr val="808080"/>
                </a:solidFill>
                <a:latin typeface="Consolas" panose="020B0609020204030204" pitchFamily="49" charset="0"/>
                <a:ea typeface="宋体" panose="02010600030101010101" pitchFamily="2" charset="-122"/>
                <a:cs typeface="Times New Roman" panose="02020603050405020304" pitchFamily="18" charset="0"/>
              </a:rPr>
              <a:t>"</a:t>
            </a:r>
            <a:r>
              <a:rPr lang="en-US" altLang="zh-CN" b="1" kern="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lower_bound</a:t>
            </a:r>
            <a:r>
              <a:rPr lang="en-US" altLang="zh-CN" b="1" kern="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a</a:t>
            </a:r>
            <a:r>
              <a:rPr lang="en-US" altLang="zh-CN" b="1" kern="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 </a:t>
            </a:r>
            <a:r>
              <a:rPr lang="en-US" altLang="zh-CN" b="1" ker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smtClean="0">
                <a:solidFill>
                  <a:srgbClr val="FF8000"/>
                </a:solidFill>
                <a:latin typeface="Consolas" panose="020B0609020204030204" pitchFamily="49" charset="0"/>
                <a:ea typeface="宋体" panose="02010600030101010101" pitchFamily="2" charset="-122"/>
                <a:cs typeface="Times New Roman" panose="02020603050405020304" pitchFamily="18" charset="0"/>
              </a:rPr>
              <a:t>5</a:t>
            </a:r>
            <a:r>
              <a:rPr lang="en-US" altLang="zh-CN" b="1" kern="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8000"/>
                </a:solidFill>
                <a:latin typeface="Consolas" panose="020B0609020204030204" pitchFamily="49" charset="0"/>
                <a:ea typeface="宋体" panose="02010600030101010101" pitchFamily="2" charset="-122"/>
                <a:cs typeface="Times New Roman" panose="02020603050405020304" pitchFamily="18" charset="0"/>
              </a:rPr>
              <a:t>2</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a</a:t>
            </a:r>
            <a:r>
              <a:rPr lang="en-US" altLang="zh-CN" b="1" kern="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upper_bound</a:t>
            </a:r>
            <a:r>
              <a:rPr lang="en-US" altLang="zh-CN" b="1" kern="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a</a:t>
            </a:r>
            <a:r>
              <a:rPr lang="en-US" altLang="zh-CN" b="1" kern="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 </a:t>
            </a:r>
            <a:r>
              <a:rPr lang="en-US" altLang="zh-CN" b="1" ker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smtClean="0">
                <a:solidFill>
                  <a:srgbClr val="FF8000"/>
                </a:solidFill>
                <a:latin typeface="Consolas" panose="020B0609020204030204" pitchFamily="49" charset="0"/>
                <a:ea typeface="宋体" panose="02010600030101010101" pitchFamily="2" charset="-122"/>
                <a:cs typeface="Times New Roman" panose="02020603050405020304" pitchFamily="18" charset="0"/>
              </a:rPr>
              <a:t>5</a:t>
            </a:r>
            <a:r>
              <a:rPr lang="en-US" altLang="zh-CN" b="1" kern="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8000"/>
                </a:solidFill>
                <a:latin typeface="Consolas" panose="020B0609020204030204" pitchFamily="49" charset="0"/>
                <a:ea typeface="宋体" panose="02010600030101010101" pitchFamily="2" charset="-122"/>
                <a:cs typeface="Times New Roman" panose="02020603050405020304" pitchFamily="18" charset="0"/>
              </a:rPr>
              <a:t>2</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a</a:t>
            </a:r>
            <a:r>
              <a:rPr lang="en-US" altLang="zh-CN" b="1" kern="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binary_search</a:t>
            </a:r>
            <a:r>
              <a:rPr lang="en-US" altLang="zh-CN" b="1" kern="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a</a:t>
            </a:r>
            <a:r>
              <a:rPr lang="en-US" altLang="zh-CN" b="1" kern="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 </a:t>
            </a:r>
            <a:r>
              <a:rPr lang="en-US" altLang="zh-CN" b="1" ker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smtClean="0">
                <a:solidFill>
                  <a:srgbClr val="FF8000"/>
                </a:solidFill>
                <a:latin typeface="Consolas" panose="020B0609020204030204" pitchFamily="49" charset="0"/>
                <a:ea typeface="宋体" panose="02010600030101010101" pitchFamily="2" charset="-122"/>
                <a:cs typeface="Times New Roman" panose="02020603050405020304" pitchFamily="18" charset="0"/>
              </a:rPr>
              <a:t>5</a:t>
            </a:r>
            <a:r>
              <a:rPr lang="en-US" altLang="zh-CN" b="1" kern="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8000"/>
                </a:solidFill>
                <a:latin typeface="Consolas" panose="020B0609020204030204" pitchFamily="49" charset="0"/>
                <a:ea typeface="宋体" panose="02010600030101010101" pitchFamily="2" charset="-122"/>
                <a:cs typeface="Times New Roman" panose="02020603050405020304" pitchFamily="18" charset="0"/>
              </a:rPr>
              <a:t>2</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printf</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nsolas" panose="020B0609020204030204" pitchFamily="49" charset="0"/>
                <a:ea typeface="宋体" panose="02010600030101010101" pitchFamily="2" charset="-122"/>
                <a:cs typeface="Times New Roman" panose="02020603050405020304" pitchFamily="18" charset="0"/>
              </a:rPr>
              <a:t>"%d %d %</a:t>
            </a:r>
            <a:r>
              <a:rPr lang="en-US" altLang="zh-CN" kern="0">
                <a:solidFill>
                  <a:srgbClr val="808080"/>
                </a:solidFill>
                <a:latin typeface="Consolas" panose="020B0609020204030204" pitchFamily="49" charset="0"/>
                <a:ea typeface="宋体" panose="02010600030101010101" pitchFamily="2" charset="-122"/>
                <a:cs typeface="Times New Roman" panose="02020603050405020304" pitchFamily="18" charset="0"/>
              </a:rPr>
              <a:t>d\n</a:t>
            </a:r>
            <a:r>
              <a:rPr lang="en-US" altLang="zh-CN" kern="0" smtClean="0">
                <a:solidFill>
                  <a:srgbClr val="808080"/>
                </a:solidFill>
                <a:latin typeface="Consolas" panose="020B0609020204030204" pitchFamily="49" charset="0"/>
                <a:ea typeface="宋体" panose="02010600030101010101" pitchFamily="2" charset="-122"/>
                <a:cs typeface="Times New Roman" panose="02020603050405020304" pitchFamily="18" charset="0"/>
              </a:rPr>
              <a:t>"</a:t>
            </a:r>
            <a:r>
              <a:rPr lang="en-US" altLang="zh-CN" b="1" kern="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lower_bound</a:t>
            </a:r>
            <a:r>
              <a:rPr lang="en-US" altLang="zh-CN" b="1" kern="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a</a:t>
            </a:r>
            <a:r>
              <a:rPr lang="en-US" altLang="zh-CN" b="1" kern="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 </a:t>
            </a:r>
            <a:r>
              <a:rPr lang="en-US" altLang="zh-CN" b="1" ker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smtClean="0">
                <a:solidFill>
                  <a:srgbClr val="FF8000"/>
                </a:solidFill>
                <a:latin typeface="Consolas" panose="020B0609020204030204" pitchFamily="49" charset="0"/>
                <a:ea typeface="宋体" panose="02010600030101010101" pitchFamily="2" charset="-122"/>
                <a:cs typeface="Times New Roman" panose="02020603050405020304" pitchFamily="18" charset="0"/>
              </a:rPr>
              <a:t>5</a:t>
            </a:r>
            <a:r>
              <a:rPr lang="en-US" altLang="zh-CN" b="1" kern="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8000"/>
                </a:solidFill>
                <a:latin typeface="Consolas" panose="020B0609020204030204" pitchFamily="49" charset="0"/>
                <a:ea typeface="宋体" panose="02010600030101010101" pitchFamily="2" charset="-122"/>
                <a:cs typeface="Times New Roman" panose="02020603050405020304" pitchFamily="18" charset="0"/>
              </a:rPr>
              <a:t>3</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a</a:t>
            </a:r>
            <a:r>
              <a:rPr lang="en-US" altLang="zh-CN" b="1" kern="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upper_bound</a:t>
            </a:r>
            <a:r>
              <a:rPr lang="en-US" altLang="zh-CN" b="1" kern="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a</a:t>
            </a:r>
            <a:r>
              <a:rPr lang="en-US" altLang="zh-CN" b="1" kern="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 </a:t>
            </a:r>
            <a:r>
              <a:rPr lang="en-US" altLang="zh-CN" b="1" ker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smtClean="0">
                <a:solidFill>
                  <a:srgbClr val="FF8000"/>
                </a:solidFill>
                <a:latin typeface="Consolas" panose="020B0609020204030204" pitchFamily="49" charset="0"/>
                <a:ea typeface="宋体" panose="02010600030101010101" pitchFamily="2" charset="-122"/>
                <a:cs typeface="Times New Roman" panose="02020603050405020304" pitchFamily="18" charset="0"/>
              </a:rPr>
              <a:t>5</a:t>
            </a:r>
            <a:r>
              <a:rPr lang="en-US" altLang="zh-CN" b="1" kern="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8000"/>
                </a:solidFill>
                <a:latin typeface="Consolas" panose="020B0609020204030204" pitchFamily="49" charset="0"/>
                <a:ea typeface="宋体" panose="02010600030101010101" pitchFamily="2" charset="-122"/>
                <a:cs typeface="Times New Roman" panose="02020603050405020304" pitchFamily="18" charset="0"/>
              </a:rPr>
              <a:t>3</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a</a:t>
            </a:r>
            <a:r>
              <a:rPr lang="en-US" altLang="zh-CN" b="1" kern="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binary_search</a:t>
            </a:r>
            <a:r>
              <a:rPr lang="en-US" altLang="zh-CN" b="1" kern="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a</a:t>
            </a:r>
            <a:r>
              <a:rPr lang="en-US" altLang="zh-CN" b="1" kern="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 </a:t>
            </a:r>
            <a:r>
              <a:rPr lang="en-US" altLang="zh-CN" b="1" ker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smtClean="0">
                <a:solidFill>
                  <a:srgbClr val="FF8000"/>
                </a:solidFill>
                <a:latin typeface="Consolas" panose="020B0609020204030204" pitchFamily="49" charset="0"/>
                <a:ea typeface="宋体" panose="02010600030101010101" pitchFamily="2" charset="-122"/>
                <a:cs typeface="Times New Roman" panose="02020603050405020304" pitchFamily="18" charset="0"/>
              </a:rPr>
              <a:t>5</a:t>
            </a:r>
            <a:r>
              <a:rPr lang="en-US" altLang="zh-CN" b="1" kern="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8000"/>
                </a:solidFill>
                <a:latin typeface="Consolas" panose="020B0609020204030204" pitchFamily="49" charset="0"/>
                <a:ea typeface="宋体" panose="02010600030101010101" pitchFamily="2" charset="-122"/>
                <a:cs typeface="Times New Roman" panose="02020603050405020304" pitchFamily="18" charset="0"/>
              </a:rPr>
              <a:t>3</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effectLst/>
              <a:latin typeface="Consolas" panose="020B0609020204030204" pitchFamily="49" charset="0"/>
              <a:ea typeface="等线" panose="02010600030101010101" pitchFamily="2" charset="-122"/>
              <a:cs typeface="Times New Roman" panose="02020603050405020304" pitchFamily="18" charset="0"/>
            </a:endParaRPr>
          </a:p>
        </p:txBody>
      </p:sp>
      <p:sp>
        <p:nvSpPr>
          <p:cNvPr id="5" name="文本框 4"/>
          <p:cNvSpPr txBox="1"/>
          <p:nvPr/>
        </p:nvSpPr>
        <p:spPr>
          <a:xfrm>
            <a:off x="1202919" y="4934664"/>
            <a:ext cx="9784080" cy="646331"/>
          </a:xfrm>
          <a:prstGeom prst="rect">
            <a:avLst/>
          </a:prstGeom>
          <a:solidFill>
            <a:schemeClr val="bg1">
              <a:lumMod val="75000"/>
              <a:lumOff val="25000"/>
              <a:alpha val="8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altLang="zh-CN" kern="0" dirty="0">
                <a:solidFill>
                  <a:schemeClr val="tx1"/>
                </a:solidFill>
                <a:latin typeface="Consolas" panose="020B0609020204030204" pitchFamily="49" charset="0"/>
                <a:ea typeface="宋体" panose="02010600030101010101" pitchFamily="2" charset="-122"/>
                <a:cs typeface="Times New Roman" panose="02020603050405020304" pitchFamily="18" charset="0"/>
              </a:rPr>
              <a:t>1 2 1</a:t>
            </a:r>
          </a:p>
          <a:p>
            <a:r>
              <a:rPr lang="en-US" altLang="zh-CN" kern="0" dirty="0">
                <a:solidFill>
                  <a:schemeClr val="tx1"/>
                </a:solidFill>
                <a:latin typeface="Consolas" panose="020B0609020204030204" pitchFamily="49" charset="0"/>
                <a:ea typeface="宋体" panose="02010600030101010101" pitchFamily="2" charset="-122"/>
                <a:cs typeface="Times New Roman" panose="02020603050405020304" pitchFamily="18" charset="0"/>
              </a:rPr>
              <a:t>2 2 0</a:t>
            </a:r>
            <a:endParaRPr lang="zh-CN" altLang="zh-CN" sz="2000" kern="100" dirty="0">
              <a:solidFill>
                <a:schemeClr val="tx1"/>
              </a:solidFill>
              <a:effectLst/>
              <a:latin typeface="Consolas" panose="020B0609020204030204" pitchFamily="49"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697415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二分查找算法</a:t>
            </a:r>
            <a:endParaRPr lang="zh-CN" altLang="en-US" dirty="0"/>
          </a:p>
        </p:txBody>
      </p:sp>
      <p:sp>
        <p:nvSpPr>
          <p:cNvPr id="3" name="内容占位符 2"/>
          <p:cNvSpPr>
            <a:spLocks noGrp="1"/>
          </p:cNvSpPr>
          <p:nvPr>
            <p:ph idx="1"/>
          </p:nvPr>
        </p:nvSpPr>
        <p:spPr>
          <a:xfrm>
            <a:off x="1202919" y="2011680"/>
            <a:ext cx="9784080" cy="4579620"/>
          </a:xfrm>
        </p:spPr>
        <p:txBody>
          <a:bodyPr>
            <a:normAutofit/>
          </a:bodyPr>
          <a:lstStyle/>
          <a:p>
            <a:pPr>
              <a:lnSpc>
                <a:spcPct val="125000"/>
              </a:lnSpc>
            </a:pPr>
            <a:r>
              <a:rPr lang="en-US" altLang="zh-CN" dirty="0" smtClean="0"/>
              <a:t>vector </a:t>
            </a:r>
            <a:r>
              <a:rPr lang="zh-CN" altLang="en-US" dirty="0" smtClean="0"/>
              <a:t>用法：</a:t>
            </a:r>
            <a:endParaRPr lang="en-US" altLang="zh-CN" dirty="0" smtClean="0"/>
          </a:p>
          <a:p>
            <a:pPr>
              <a:lnSpc>
                <a:spcPct val="125000"/>
              </a:lnSpc>
            </a:pPr>
            <a:endParaRPr lang="en-US" altLang="zh-CN" dirty="0"/>
          </a:p>
          <a:p>
            <a:pPr>
              <a:lnSpc>
                <a:spcPct val="125000"/>
              </a:lnSpc>
            </a:pPr>
            <a:endParaRPr lang="en-US" altLang="zh-CN" dirty="0" smtClean="0"/>
          </a:p>
          <a:p>
            <a:pPr>
              <a:lnSpc>
                <a:spcPct val="125000"/>
              </a:lnSpc>
            </a:pPr>
            <a:r>
              <a:rPr lang="en-US" altLang="zh-CN" dirty="0"/>
              <a:t>v</a:t>
            </a:r>
            <a:r>
              <a:rPr lang="en-US" altLang="zh-CN" dirty="0" smtClean="0"/>
              <a:t>ector </a:t>
            </a:r>
            <a:r>
              <a:rPr lang="zh-CN" altLang="en-US" dirty="0" smtClean="0"/>
              <a:t>的迭代器是可以减的；你可以像数组一样对它进行减运算来获取下标。</a:t>
            </a:r>
            <a:endParaRPr lang="en-US" altLang="zh-CN" dirty="0" smtClean="0"/>
          </a:p>
          <a:p>
            <a:pPr>
              <a:lnSpc>
                <a:spcPct val="125000"/>
              </a:lnSpc>
            </a:pPr>
            <a:endParaRPr lang="en-US" altLang="zh-CN" dirty="0" smtClean="0"/>
          </a:p>
        </p:txBody>
      </p:sp>
      <p:sp>
        <p:nvSpPr>
          <p:cNvPr id="4" name="文本框 3"/>
          <p:cNvSpPr txBox="1"/>
          <p:nvPr/>
        </p:nvSpPr>
        <p:spPr>
          <a:xfrm>
            <a:off x="1202919" y="2734508"/>
            <a:ext cx="9784080" cy="369332"/>
          </a:xfrm>
          <a:prstGeom prst="rect">
            <a:avLst/>
          </a:prstGeom>
          <a:solidFill>
            <a:schemeClr val="accent1">
              <a:lumMod val="20000"/>
              <a:lumOff val="80000"/>
              <a:alpha val="8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altLang="zh-CN" kern="0" err="1"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lower_bound</a:t>
            </a:r>
            <a:r>
              <a:rPr lang="en-US" altLang="zh-CN" b="1" kern="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err="1"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a.begin</a:t>
            </a:r>
            <a:r>
              <a:rPr lang="en-US" altLang="zh-CN" b="1" kern="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err="1"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a.end</a:t>
            </a:r>
            <a:r>
              <a:rPr lang="en-US" altLang="zh-CN" b="1" kern="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8000"/>
                </a:solidFill>
                <a:latin typeface="Consolas" panose="020B0609020204030204" pitchFamily="49" charset="0"/>
                <a:ea typeface="宋体" panose="02010600030101010101" pitchFamily="2" charset="-122"/>
                <a:cs typeface="Times New Roman" panose="02020603050405020304" pitchFamily="18" charset="0"/>
              </a:rPr>
              <a:t>2</a:t>
            </a:r>
            <a:r>
              <a:rPr lang="en-US" altLang="zh-CN" b="1" kern="0" dirty="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effectLst/>
              <a:latin typeface="Consolas" panose="020B0609020204030204" pitchFamily="49"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205557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二分查找算法</a:t>
            </a:r>
            <a:endParaRPr lang="zh-CN" altLang="en-US" dirty="0"/>
          </a:p>
        </p:txBody>
      </p:sp>
      <p:sp>
        <p:nvSpPr>
          <p:cNvPr id="3" name="内容占位符 2"/>
          <p:cNvSpPr>
            <a:spLocks noGrp="1"/>
          </p:cNvSpPr>
          <p:nvPr>
            <p:ph idx="1"/>
          </p:nvPr>
        </p:nvSpPr>
        <p:spPr>
          <a:xfrm>
            <a:off x="1202919" y="2011680"/>
            <a:ext cx="9784080" cy="4579620"/>
          </a:xfrm>
        </p:spPr>
        <p:txBody>
          <a:bodyPr>
            <a:normAutofit/>
          </a:bodyPr>
          <a:lstStyle/>
          <a:p>
            <a:pPr>
              <a:lnSpc>
                <a:spcPct val="125000"/>
              </a:lnSpc>
            </a:pPr>
            <a:r>
              <a:rPr lang="en-US" altLang="zh-CN" dirty="0" smtClean="0"/>
              <a:t>set / map / … </a:t>
            </a:r>
            <a:r>
              <a:rPr lang="zh-CN" altLang="en-US" dirty="0" smtClean="0"/>
              <a:t>用法：</a:t>
            </a:r>
            <a:endParaRPr lang="en-US" altLang="zh-CN" dirty="0" smtClean="0"/>
          </a:p>
          <a:p>
            <a:pPr>
              <a:lnSpc>
                <a:spcPct val="125000"/>
              </a:lnSpc>
            </a:pPr>
            <a:endParaRPr lang="en-US" altLang="zh-CN" dirty="0"/>
          </a:p>
          <a:p>
            <a:pPr>
              <a:lnSpc>
                <a:spcPct val="125000"/>
              </a:lnSpc>
            </a:pPr>
            <a:endParaRPr lang="en-US" altLang="zh-CN" dirty="0" smtClean="0"/>
          </a:p>
          <a:p>
            <a:pPr>
              <a:lnSpc>
                <a:spcPct val="125000"/>
              </a:lnSpc>
            </a:pPr>
            <a:r>
              <a:rPr lang="en-US" altLang="zh-CN" dirty="0" smtClean="0"/>
              <a:t>set / map / … </a:t>
            </a:r>
            <a:r>
              <a:rPr lang="zh-CN" altLang="en-US" dirty="0" smtClean="0"/>
              <a:t>的迭代器是不可减的。</a:t>
            </a:r>
            <a:endParaRPr lang="en-US" altLang="zh-CN" dirty="0" smtClean="0"/>
          </a:p>
          <a:p>
            <a:pPr>
              <a:lnSpc>
                <a:spcPct val="125000"/>
              </a:lnSpc>
            </a:pPr>
            <a:endParaRPr lang="en-US" altLang="zh-CN" dirty="0" smtClean="0"/>
          </a:p>
        </p:txBody>
      </p:sp>
      <p:sp>
        <p:nvSpPr>
          <p:cNvPr id="4" name="文本框 3"/>
          <p:cNvSpPr txBox="1"/>
          <p:nvPr/>
        </p:nvSpPr>
        <p:spPr>
          <a:xfrm>
            <a:off x="1202919" y="2734508"/>
            <a:ext cx="9784080" cy="369332"/>
          </a:xfrm>
          <a:prstGeom prst="rect">
            <a:avLst/>
          </a:prstGeom>
          <a:solidFill>
            <a:schemeClr val="accent1">
              <a:lumMod val="20000"/>
              <a:lumOff val="80000"/>
              <a:alpha val="8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altLang="zh-CN" kern="0" dirty="0" err="1"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a.lower_bound</a:t>
            </a:r>
            <a:r>
              <a:rPr lang="en-US" altLang="zh-CN" b="1" kern="0" dirty="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smtClean="0">
                <a:solidFill>
                  <a:srgbClr val="FF8000"/>
                </a:solidFill>
                <a:latin typeface="Consolas" panose="020B0609020204030204" pitchFamily="49" charset="0"/>
                <a:ea typeface="宋体" panose="02010600030101010101" pitchFamily="2" charset="-122"/>
                <a:cs typeface="Times New Roman" panose="02020603050405020304" pitchFamily="18" charset="0"/>
              </a:rPr>
              <a:t>2</a:t>
            </a:r>
            <a:r>
              <a:rPr lang="en-US" altLang="zh-CN" b="1" kern="0" dirty="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effectLst/>
              <a:latin typeface="Consolas" panose="020B0609020204030204" pitchFamily="49"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88893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二分查找与标准二分法的异同</a:t>
            </a:r>
            <a:endParaRPr lang="zh-CN" altLang="en-US" dirty="0"/>
          </a:p>
        </p:txBody>
      </p:sp>
      <p:sp>
        <p:nvSpPr>
          <p:cNvPr id="3" name="内容占位符 2"/>
          <p:cNvSpPr>
            <a:spLocks noGrp="1"/>
          </p:cNvSpPr>
          <p:nvPr>
            <p:ph idx="1"/>
          </p:nvPr>
        </p:nvSpPr>
        <p:spPr/>
        <p:txBody>
          <a:bodyPr/>
          <a:lstStyle/>
          <a:p>
            <a:pPr>
              <a:lnSpc>
                <a:spcPct val="125000"/>
              </a:lnSpc>
            </a:pPr>
            <a:r>
              <a:rPr lang="zh-CN" altLang="en-US" dirty="0" smtClean="0"/>
              <a:t>把数组看成</a:t>
            </a:r>
            <a:r>
              <a:rPr lang="zh-CN" altLang="en-US" smtClean="0"/>
              <a:t>函数的话，二</a:t>
            </a:r>
            <a:r>
              <a:rPr lang="zh-CN" altLang="en-US" dirty="0" smtClean="0"/>
              <a:t>分查找就是定义在整数区间上的二分法。</a:t>
            </a:r>
            <a:endParaRPr lang="en-US" altLang="zh-CN" dirty="0" smtClean="0"/>
          </a:p>
          <a:p>
            <a:pPr marL="0" indent="0">
              <a:lnSpc>
                <a:spcPct val="125000"/>
              </a:lnSpc>
              <a:buNone/>
            </a:pPr>
            <a:endParaRPr lang="en-US" altLang="zh-CN" dirty="0" smtClean="0"/>
          </a:p>
          <a:p>
            <a:pPr>
              <a:lnSpc>
                <a:spcPct val="125000"/>
              </a:lnSpc>
            </a:pPr>
            <a:r>
              <a:rPr lang="zh-CN" altLang="en-US" smtClean="0"/>
              <a:t>相比之下，二</a:t>
            </a:r>
            <a:r>
              <a:rPr lang="zh-CN" altLang="en-US" dirty="0" smtClean="0"/>
              <a:t>分查找额外</a:t>
            </a:r>
            <a:r>
              <a:rPr lang="zh-CN" altLang="en-US" dirty="0"/>
              <a:t>地</a:t>
            </a:r>
            <a:r>
              <a:rPr lang="zh-CN" altLang="en-US" dirty="0" smtClean="0"/>
              <a:t>要求单调；同时能够找到准确答案。</a:t>
            </a:r>
            <a:endParaRPr lang="en-US" altLang="zh-CN" dirty="0" smtClean="0"/>
          </a:p>
          <a:p>
            <a:pPr>
              <a:lnSpc>
                <a:spcPct val="125000"/>
              </a:lnSpc>
            </a:pPr>
            <a:endParaRPr lang="en-US" altLang="zh-CN" dirty="0" smtClean="0"/>
          </a:p>
          <a:p>
            <a:pPr>
              <a:lnSpc>
                <a:spcPct val="125000"/>
              </a:lnSpc>
            </a:pPr>
            <a:endParaRPr lang="en-US" altLang="zh-CN" dirty="0"/>
          </a:p>
          <a:p>
            <a:pPr>
              <a:lnSpc>
                <a:spcPct val="125000"/>
              </a:lnSpc>
            </a:pPr>
            <a:endParaRPr lang="en-US" altLang="zh-CN" dirty="0"/>
          </a:p>
          <a:p>
            <a:pPr>
              <a:lnSpc>
                <a:spcPct val="125000"/>
              </a:lnSpc>
            </a:pPr>
            <a:endParaRPr lang="en-US" altLang="zh-CN" dirty="0"/>
          </a:p>
          <a:p>
            <a:pPr>
              <a:lnSpc>
                <a:spcPct val="125000"/>
              </a:lnSpc>
            </a:pPr>
            <a:endParaRPr lang="en-US" altLang="zh-CN" dirty="0" smtClean="0"/>
          </a:p>
          <a:p>
            <a:pPr>
              <a:lnSpc>
                <a:spcPct val="125000"/>
              </a:lnSpc>
            </a:pPr>
            <a:endParaRPr lang="en-US" altLang="zh-CN" dirty="0" smtClean="0"/>
          </a:p>
          <a:p>
            <a:pPr>
              <a:lnSpc>
                <a:spcPct val="125000"/>
              </a:lnSpc>
            </a:pPr>
            <a:endParaRPr lang="en-US" altLang="zh-CN" dirty="0" smtClean="0"/>
          </a:p>
          <a:p>
            <a:pPr>
              <a:lnSpc>
                <a:spcPct val="125000"/>
              </a:lnSpc>
            </a:pPr>
            <a:endParaRPr lang="en-US" altLang="zh-CN" dirty="0" smtClean="0"/>
          </a:p>
          <a:p>
            <a:pPr>
              <a:lnSpc>
                <a:spcPct val="125000"/>
              </a:lnSpc>
            </a:pPr>
            <a:endParaRPr lang="zh-CN" altLang="en-US" dirty="0"/>
          </a:p>
        </p:txBody>
      </p:sp>
    </p:spTree>
    <p:extLst>
      <p:ext uri="{BB962C8B-B14F-4D97-AF65-F5344CB8AC3E}">
        <p14:creationId xmlns:p14="http://schemas.microsoft.com/office/powerpoint/2010/main" val="40212036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a:t>
            </a:r>
            <a:endParaRPr lang="zh-CN" altLang="en-US" dirty="0"/>
          </a:p>
        </p:txBody>
      </p:sp>
      <p:sp>
        <p:nvSpPr>
          <p:cNvPr id="3" name="内容占位符 2"/>
          <p:cNvSpPr>
            <a:spLocks noGrp="1"/>
          </p:cNvSpPr>
          <p:nvPr>
            <p:ph idx="1"/>
          </p:nvPr>
        </p:nvSpPr>
        <p:spPr/>
        <p:txBody>
          <a:bodyPr/>
          <a:lstStyle/>
          <a:p>
            <a:pPr>
              <a:lnSpc>
                <a:spcPct val="125000"/>
              </a:lnSpc>
            </a:pPr>
            <a:r>
              <a:rPr lang="zh-CN" altLang="en-US" dirty="0" smtClean="0"/>
              <a:t>除了</a:t>
            </a:r>
            <a:r>
              <a:rPr lang="en-US" altLang="zh-CN" dirty="0"/>
              <a:t> </a:t>
            </a:r>
            <a:r>
              <a:rPr lang="en-US" altLang="zh-CN" dirty="0" err="1" smtClean="0"/>
              <a:t>NOIp</a:t>
            </a:r>
            <a:r>
              <a:rPr lang="en-US" altLang="zh-CN" dirty="0" smtClean="0"/>
              <a:t> </a:t>
            </a:r>
            <a:r>
              <a:rPr lang="zh-CN" altLang="en-US" dirty="0" smtClean="0"/>
              <a:t>初赛题，题目</a:t>
            </a:r>
            <a:r>
              <a:rPr lang="zh-CN" altLang="en-US" dirty="0"/>
              <a:t>通常</a:t>
            </a:r>
            <a:r>
              <a:rPr lang="zh-CN" altLang="en-US" dirty="0" smtClean="0"/>
              <a:t>不会直接考察二分查找算法的。</a:t>
            </a:r>
            <a:endParaRPr lang="en-US" altLang="zh-CN" dirty="0" smtClean="0"/>
          </a:p>
          <a:p>
            <a:pPr>
              <a:lnSpc>
                <a:spcPct val="125000"/>
              </a:lnSpc>
            </a:pPr>
            <a:r>
              <a:rPr lang="zh-CN" altLang="en-US" dirty="0" smtClean="0"/>
              <a:t>在  </a:t>
            </a:r>
            <a:r>
              <a:rPr lang="en-US" altLang="zh-CN" dirty="0" err="1" smtClean="0"/>
              <a:t>NOIp</a:t>
            </a:r>
            <a:r>
              <a:rPr lang="en-US" altLang="zh-CN" dirty="0" smtClean="0"/>
              <a:t> </a:t>
            </a:r>
            <a:r>
              <a:rPr lang="zh-CN" altLang="en-US" dirty="0" smtClean="0"/>
              <a:t>题目里，更经常出现的是在作为辅助其他算法的存在。</a:t>
            </a:r>
            <a:endParaRPr lang="en-US" altLang="zh-CN" dirty="0" smtClean="0"/>
          </a:p>
          <a:p>
            <a:pPr>
              <a:lnSpc>
                <a:spcPct val="125000"/>
              </a:lnSpc>
            </a:pPr>
            <a:endParaRPr lang="en-US" altLang="zh-CN" dirty="0" smtClean="0"/>
          </a:p>
          <a:p>
            <a:pPr>
              <a:lnSpc>
                <a:spcPct val="125000"/>
              </a:lnSpc>
            </a:pPr>
            <a:r>
              <a:rPr lang="zh-CN" altLang="en-US" dirty="0" smtClean="0"/>
              <a:t>例如：</a:t>
            </a:r>
            <a:r>
              <a:rPr lang="en-US" altLang="zh-CN" dirty="0" err="1" smtClean="0"/>
              <a:t>NOIp</a:t>
            </a:r>
            <a:r>
              <a:rPr lang="en-US" altLang="zh-CN" dirty="0" smtClean="0"/>
              <a:t> 1999 </a:t>
            </a:r>
            <a:r>
              <a:rPr lang="zh-CN" altLang="en-US" dirty="0" smtClean="0"/>
              <a:t>导弹拦截 </a:t>
            </a:r>
            <a:r>
              <a:rPr lang="en-US" altLang="zh-CN" dirty="0" smtClean="0"/>
              <a:t>/ </a:t>
            </a:r>
            <a:r>
              <a:rPr lang="en-US" altLang="zh-CN" dirty="0" err="1" smtClean="0"/>
              <a:t>NOIp</a:t>
            </a:r>
            <a:r>
              <a:rPr lang="en-US" altLang="zh-CN" dirty="0" smtClean="0"/>
              <a:t> 2004 </a:t>
            </a:r>
            <a:r>
              <a:rPr lang="zh-CN" altLang="en-US" dirty="0" smtClean="0"/>
              <a:t>合唱队形）：</a:t>
            </a:r>
            <a:endParaRPr lang="en-US" altLang="zh-CN" dirty="0"/>
          </a:p>
          <a:p>
            <a:pPr lvl="1">
              <a:lnSpc>
                <a:spcPct val="125000"/>
              </a:lnSpc>
            </a:pPr>
            <a:r>
              <a:rPr lang="zh-CN" altLang="en-US" dirty="0" smtClean="0"/>
              <a:t>优化</a:t>
            </a:r>
            <a:r>
              <a:rPr lang="zh-CN" altLang="en-US" dirty="0"/>
              <a:t>最</a:t>
            </a:r>
            <a:r>
              <a:rPr lang="zh-CN" altLang="en-US" dirty="0" smtClean="0"/>
              <a:t>长上升子序列的动态规划转移。</a:t>
            </a:r>
            <a:endParaRPr lang="en-US" altLang="zh-CN" dirty="0" smtClean="0"/>
          </a:p>
          <a:p>
            <a:pPr marL="0" indent="0">
              <a:lnSpc>
                <a:spcPct val="125000"/>
              </a:lnSpc>
              <a:buNone/>
            </a:pPr>
            <a:endParaRPr lang="en-US" altLang="zh-CN" dirty="0" smtClean="0"/>
          </a:p>
          <a:p>
            <a:pPr>
              <a:lnSpc>
                <a:spcPct val="125000"/>
              </a:lnSpc>
            </a:pPr>
            <a:r>
              <a:rPr lang="zh-CN" altLang="en-US" dirty="0" smtClean="0"/>
              <a:t>对于上午的第一题和第二题，均是有二分查找的正解写法。</a:t>
            </a:r>
            <a:endParaRPr lang="en-US" altLang="zh-CN" dirty="0" smtClean="0"/>
          </a:p>
          <a:p>
            <a:pPr>
              <a:lnSpc>
                <a:spcPct val="125000"/>
              </a:lnSpc>
            </a:pPr>
            <a:endParaRPr lang="en-US" altLang="zh-CN" dirty="0" smtClean="0"/>
          </a:p>
        </p:txBody>
      </p:sp>
    </p:spTree>
    <p:extLst>
      <p:ext uri="{BB962C8B-B14F-4D97-AF65-F5344CB8AC3E}">
        <p14:creationId xmlns:p14="http://schemas.microsoft.com/office/powerpoint/2010/main" val="4089749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二分法</a:t>
            </a:r>
            <a:r>
              <a:rPr lang="zh-CN" altLang="en-US" dirty="0" smtClean="0"/>
              <a:t>及题目选讲</a:t>
            </a:r>
            <a:endParaRPr lang="zh-CN" altLang="en-US" dirty="0"/>
          </a:p>
        </p:txBody>
      </p:sp>
      <p:sp>
        <p:nvSpPr>
          <p:cNvPr id="3" name="副标题 2"/>
          <p:cNvSpPr>
            <a:spLocks noGrp="1"/>
          </p:cNvSpPr>
          <p:nvPr>
            <p:ph type="subTitle" idx="1"/>
          </p:nvPr>
        </p:nvSpPr>
        <p:spPr/>
        <p:txBody>
          <a:bodyPr/>
          <a:lstStyle/>
          <a:p>
            <a:r>
              <a:rPr lang="en-US" altLang="zh-CN" dirty="0" err="1" smtClean="0"/>
              <a:t>fstqwq</a:t>
            </a:r>
            <a:endParaRPr lang="zh-CN" altLang="en-US" dirty="0"/>
          </a:p>
        </p:txBody>
      </p:sp>
    </p:spTree>
    <p:extLst>
      <p:ext uri="{BB962C8B-B14F-4D97-AF65-F5344CB8AC3E}">
        <p14:creationId xmlns:p14="http://schemas.microsoft.com/office/powerpoint/2010/main" val="39179931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二分答案</a:t>
            </a:r>
            <a:endParaRPr lang="zh-CN" altLang="en-US" dirty="0"/>
          </a:p>
        </p:txBody>
      </p:sp>
      <p:sp>
        <p:nvSpPr>
          <p:cNvPr id="3" name="内容占位符 2"/>
          <p:cNvSpPr>
            <a:spLocks noGrp="1"/>
          </p:cNvSpPr>
          <p:nvPr>
            <p:ph idx="1"/>
          </p:nvPr>
        </p:nvSpPr>
        <p:spPr/>
        <p:txBody>
          <a:bodyPr>
            <a:normAutofit/>
          </a:bodyPr>
          <a:lstStyle/>
          <a:p>
            <a:pPr>
              <a:lnSpc>
                <a:spcPct val="150000"/>
              </a:lnSpc>
            </a:pPr>
            <a:r>
              <a:rPr lang="zh-CN" altLang="en-US" dirty="0"/>
              <a:t>二分</a:t>
            </a:r>
            <a:r>
              <a:rPr lang="zh-CN" altLang="en-US" dirty="0" smtClean="0"/>
              <a:t>答案，即通过题目中包含的单调性对答案进行二分。</a:t>
            </a:r>
            <a:endParaRPr lang="en-US" altLang="zh-CN" dirty="0" smtClean="0"/>
          </a:p>
          <a:p>
            <a:pPr>
              <a:lnSpc>
                <a:spcPct val="150000"/>
              </a:lnSpc>
            </a:pPr>
            <a:r>
              <a:rPr lang="zh-CN" altLang="en-US" dirty="0"/>
              <a:t>大多数二分答案可以看做是标准二分法套了一个奇奇怪怪的函数</a:t>
            </a:r>
            <a:r>
              <a:rPr lang="zh-CN" altLang="en-US" dirty="0" smtClean="0"/>
              <a:t>。</a:t>
            </a:r>
            <a:endParaRPr lang="en-US" altLang="zh-CN" dirty="0" smtClean="0"/>
          </a:p>
          <a:p>
            <a:pPr>
              <a:lnSpc>
                <a:spcPct val="150000"/>
              </a:lnSpc>
            </a:pPr>
            <a:r>
              <a:rPr lang="zh-CN" altLang="en-US" dirty="0" smtClean="0"/>
              <a:t>解答需要使用二分答案的题目，最重要的是观察出单调性。</a:t>
            </a:r>
            <a:endParaRPr lang="en-US" altLang="zh-CN" dirty="0" smtClean="0"/>
          </a:p>
        </p:txBody>
      </p:sp>
    </p:spTree>
    <p:extLst>
      <p:ext uri="{BB962C8B-B14F-4D97-AF65-F5344CB8AC3E}">
        <p14:creationId xmlns:p14="http://schemas.microsoft.com/office/powerpoint/2010/main" val="1679728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二分答案的共性</a:t>
            </a:r>
            <a:endParaRPr lang="zh-CN" altLang="en-US" dirty="0"/>
          </a:p>
        </p:txBody>
      </p:sp>
      <p:sp>
        <p:nvSpPr>
          <p:cNvPr id="3" name="内容占位符 2"/>
          <p:cNvSpPr>
            <a:spLocks noGrp="1"/>
          </p:cNvSpPr>
          <p:nvPr>
            <p:ph idx="1"/>
          </p:nvPr>
        </p:nvSpPr>
        <p:spPr/>
        <p:txBody>
          <a:bodyPr>
            <a:normAutofit/>
          </a:bodyPr>
          <a:lstStyle/>
          <a:p>
            <a:pPr>
              <a:lnSpc>
                <a:spcPct val="150000"/>
              </a:lnSpc>
            </a:pPr>
            <a:r>
              <a:rPr lang="zh-CN" altLang="en-US" dirty="0"/>
              <a:t>通常来说，二分答案题目为下列两种中的一种：</a:t>
            </a:r>
            <a:endParaRPr lang="en-US" altLang="zh-CN" dirty="0"/>
          </a:p>
          <a:p>
            <a:pPr marL="685800" lvl="1" indent="-457200">
              <a:lnSpc>
                <a:spcPct val="150000"/>
              </a:lnSpc>
              <a:buAutoNum type="arabicPeriod"/>
            </a:pPr>
            <a:r>
              <a:rPr lang="zh-CN" altLang="en-US" dirty="0"/>
              <a:t>给定一个评价函数，求评价函数的最小值 </a:t>
            </a:r>
            <a:r>
              <a:rPr lang="en-US" altLang="zh-CN" dirty="0"/>
              <a:t> / </a:t>
            </a:r>
            <a:r>
              <a:rPr lang="zh-CN" altLang="en-US" dirty="0"/>
              <a:t>最大值</a:t>
            </a:r>
            <a:r>
              <a:rPr lang="en-US" altLang="zh-CN" dirty="0"/>
              <a:t> </a:t>
            </a:r>
            <a:r>
              <a:rPr lang="zh-CN" altLang="en-US" dirty="0"/>
              <a:t>。</a:t>
            </a:r>
            <a:endParaRPr lang="en-US" altLang="zh-CN" dirty="0"/>
          </a:p>
          <a:p>
            <a:pPr marL="685800" lvl="1" indent="-457200">
              <a:lnSpc>
                <a:spcPct val="150000"/>
              </a:lnSpc>
              <a:buAutoNum type="arabicPeriod"/>
            </a:pPr>
            <a:r>
              <a:rPr lang="zh-CN" altLang="en-US" dirty="0"/>
              <a:t>给定一个条件，要求在满足条件的同时，使得代价最小。</a:t>
            </a:r>
            <a:endParaRPr lang="en-US" altLang="zh-CN" dirty="0"/>
          </a:p>
          <a:p>
            <a:pPr>
              <a:lnSpc>
                <a:spcPct val="150000"/>
              </a:lnSpc>
            </a:pPr>
            <a:r>
              <a:rPr lang="zh-CN" altLang="en-US" dirty="0"/>
              <a:t>计算函数或者判断符合条件需要消耗极长的时间</a:t>
            </a:r>
            <a:r>
              <a:rPr lang="zh-CN" altLang="en-US" dirty="0" smtClean="0"/>
              <a:t>；</a:t>
            </a:r>
            <a:endParaRPr lang="en-US" altLang="zh-CN" dirty="0" smtClean="0"/>
          </a:p>
          <a:p>
            <a:pPr>
              <a:lnSpc>
                <a:spcPct val="150000"/>
              </a:lnSpc>
            </a:pPr>
            <a:r>
              <a:rPr lang="zh-CN" altLang="en-US" dirty="0" smtClean="0"/>
              <a:t>或者</a:t>
            </a:r>
            <a:r>
              <a:rPr lang="zh-CN" altLang="en-US" dirty="0"/>
              <a:t>评价函数的值域太大了，不能一一计算。</a:t>
            </a:r>
            <a:endParaRPr lang="en-US" altLang="zh-CN" dirty="0"/>
          </a:p>
        </p:txBody>
      </p:sp>
    </p:spTree>
    <p:extLst>
      <p:ext uri="{BB962C8B-B14F-4D97-AF65-F5344CB8AC3E}">
        <p14:creationId xmlns:p14="http://schemas.microsoft.com/office/powerpoint/2010/main" val="506267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二分答案图解</a:t>
            </a:r>
            <a:endParaRPr lang="zh-CN" altLang="en-US" dirty="0"/>
          </a:p>
        </p:txBody>
      </p:sp>
      <p:sp>
        <p:nvSpPr>
          <p:cNvPr id="4" name="矩形 3"/>
          <p:cNvSpPr/>
          <p:nvPr/>
        </p:nvSpPr>
        <p:spPr>
          <a:xfrm>
            <a:off x="2327564" y="3865418"/>
            <a:ext cx="2394065" cy="60682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不</a:t>
            </a:r>
            <a:r>
              <a:rPr lang="zh-CN" altLang="en-US" dirty="0" smtClean="0"/>
              <a:t>满足条件</a:t>
            </a:r>
            <a:endParaRPr lang="zh-CN" altLang="en-US" dirty="0"/>
          </a:p>
        </p:txBody>
      </p:sp>
      <p:sp>
        <p:nvSpPr>
          <p:cNvPr id="5" name="矩形 4"/>
          <p:cNvSpPr/>
          <p:nvPr/>
        </p:nvSpPr>
        <p:spPr>
          <a:xfrm>
            <a:off x="4721629" y="3865417"/>
            <a:ext cx="5162204" cy="6068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满足条件</a:t>
            </a:r>
            <a:endParaRPr lang="zh-CN" altLang="en-US" dirty="0"/>
          </a:p>
        </p:txBody>
      </p:sp>
      <p:sp>
        <p:nvSpPr>
          <p:cNvPr id="6" name="文本框 5"/>
          <p:cNvSpPr txBox="1"/>
          <p:nvPr/>
        </p:nvSpPr>
        <p:spPr>
          <a:xfrm>
            <a:off x="1820486" y="3462008"/>
            <a:ext cx="1263535" cy="369332"/>
          </a:xfrm>
          <a:prstGeom prst="rect">
            <a:avLst/>
          </a:prstGeom>
          <a:noFill/>
        </p:spPr>
        <p:txBody>
          <a:bodyPr wrap="square" rtlCol="0">
            <a:spAutoFit/>
          </a:bodyPr>
          <a:lstStyle/>
          <a:p>
            <a:r>
              <a:rPr lang="zh-CN" altLang="en-US" dirty="0" smtClean="0"/>
              <a:t>代价低</a:t>
            </a:r>
            <a:endParaRPr lang="zh-CN" altLang="en-US" dirty="0"/>
          </a:p>
        </p:txBody>
      </p:sp>
      <p:sp>
        <p:nvSpPr>
          <p:cNvPr id="7" name="文本框 6"/>
          <p:cNvSpPr txBox="1"/>
          <p:nvPr/>
        </p:nvSpPr>
        <p:spPr>
          <a:xfrm>
            <a:off x="9418320" y="3462008"/>
            <a:ext cx="1263535" cy="369332"/>
          </a:xfrm>
          <a:prstGeom prst="rect">
            <a:avLst/>
          </a:prstGeom>
          <a:noFill/>
        </p:spPr>
        <p:txBody>
          <a:bodyPr wrap="square" rtlCol="0">
            <a:spAutoFit/>
          </a:bodyPr>
          <a:lstStyle/>
          <a:p>
            <a:r>
              <a:rPr lang="zh-CN" altLang="en-US" dirty="0" smtClean="0"/>
              <a:t>代价高</a:t>
            </a:r>
            <a:endParaRPr lang="zh-CN" altLang="en-US" dirty="0"/>
          </a:p>
        </p:txBody>
      </p:sp>
      <p:cxnSp>
        <p:nvCxnSpPr>
          <p:cNvPr id="9" name="直接箭头连接符 8"/>
          <p:cNvCxnSpPr/>
          <p:nvPr/>
        </p:nvCxnSpPr>
        <p:spPr>
          <a:xfrm flipH="1" flipV="1">
            <a:off x="4771508" y="4506325"/>
            <a:ext cx="2898" cy="3585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457700" y="4927933"/>
            <a:ext cx="1043940" cy="369332"/>
          </a:xfrm>
          <a:prstGeom prst="rect">
            <a:avLst/>
          </a:prstGeom>
          <a:noFill/>
        </p:spPr>
        <p:txBody>
          <a:bodyPr wrap="square" rtlCol="0">
            <a:spAutoFit/>
          </a:bodyPr>
          <a:lstStyle/>
          <a:p>
            <a:r>
              <a:rPr lang="zh-CN" altLang="en-US" dirty="0" smtClean="0"/>
              <a:t>答案</a:t>
            </a:r>
            <a:endParaRPr lang="zh-CN" altLang="en-US" dirty="0"/>
          </a:p>
        </p:txBody>
      </p:sp>
    </p:spTree>
    <p:extLst>
      <p:ext uri="{BB962C8B-B14F-4D97-AF65-F5344CB8AC3E}">
        <p14:creationId xmlns:p14="http://schemas.microsoft.com/office/powerpoint/2010/main" val="26408324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二分答案的写法</a:t>
            </a:r>
            <a:endParaRPr lang="zh-CN" altLang="en-US" dirty="0"/>
          </a:p>
        </p:txBody>
      </p:sp>
      <p:sp>
        <p:nvSpPr>
          <p:cNvPr id="3" name="内容占位符 2"/>
          <p:cNvSpPr>
            <a:spLocks noGrp="1"/>
          </p:cNvSpPr>
          <p:nvPr>
            <p:ph idx="1"/>
          </p:nvPr>
        </p:nvSpPr>
        <p:spPr/>
        <p:txBody>
          <a:bodyPr>
            <a:normAutofit/>
          </a:bodyPr>
          <a:lstStyle/>
          <a:p>
            <a:pPr>
              <a:lnSpc>
                <a:spcPct val="125000"/>
              </a:lnSpc>
            </a:pPr>
            <a:r>
              <a:rPr lang="zh-CN" altLang="en-US" dirty="0"/>
              <a:t>二分</a:t>
            </a:r>
            <a:r>
              <a:rPr lang="zh-CN" altLang="en-US" dirty="0" smtClean="0"/>
              <a:t>答案也只是一种简单的二分，而且写法也非常套路，以求最小值为例：</a:t>
            </a:r>
            <a:endParaRPr lang="en-US" altLang="zh-CN" dirty="0" smtClean="0"/>
          </a:p>
          <a:p>
            <a:pPr>
              <a:lnSpc>
                <a:spcPct val="125000"/>
              </a:lnSpc>
            </a:pPr>
            <a:endParaRPr lang="en-US" altLang="zh-CN" dirty="0"/>
          </a:p>
          <a:p>
            <a:pPr>
              <a:lnSpc>
                <a:spcPct val="125000"/>
              </a:lnSpc>
            </a:pPr>
            <a:endParaRPr lang="en-US" altLang="zh-CN" dirty="0" smtClean="0"/>
          </a:p>
          <a:p>
            <a:pPr marL="0" indent="0">
              <a:lnSpc>
                <a:spcPct val="125000"/>
              </a:lnSpc>
              <a:buNone/>
            </a:pPr>
            <a:endParaRPr lang="en-US" altLang="zh-CN" dirty="0" smtClean="0"/>
          </a:p>
          <a:p>
            <a:pPr marL="0" indent="0">
              <a:lnSpc>
                <a:spcPct val="125000"/>
              </a:lnSpc>
              <a:buNone/>
            </a:pPr>
            <a:endParaRPr lang="en-US" altLang="zh-CN" dirty="0" smtClean="0"/>
          </a:p>
          <a:p>
            <a:pPr>
              <a:lnSpc>
                <a:spcPct val="125000"/>
              </a:lnSpc>
            </a:pPr>
            <a:r>
              <a:rPr lang="zh-CN" altLang="en-US" dirty="0" smtClean="0"/>
              <a:t>对于大多数题目，重写</a:t>
            </a:r>
            <a:r>
              <a:rPr lang="en-US" altLang="zh-CN" dirty="0" smtClean="0"/>
              <a:t> check </a:t>
            </a:r>
            <a:r>
              <a:rPr lang="zh-CN" altLang="en-US" dirty="0" smtClean="0"/>
              <a:t>函数足以解决问题。</a:t>
            </a:r>
            <a:endParaRPr lang="en-US" altLang="zh-CN" dirty="0" smtClean="0"/>
          </a:p>
          <a:p>
            <a:pPr marL="457200" indent="-457200">
              <a:lnSpc>
                <a:spcPct val="125000"/>
              </a:lnSpc>
              <a:buAutoNum type="arabicPeriod"/>
            </a:pPr>
            <a:endParaRPr lang="en-US" altLang="zh-CN" dirty="0"/>
          </a:p>
          <a:p>
            <a:pPr marL="457200" indent="-457200">
              <a:lnSpc>
                <a:spcPct val="125000"/>
              </a:lnSpc>
              <a:buAutoNum type="arabicPeriod"/>
            </a:pPr>
            <a:endParaRPr lang="zh-CN" altLang="en-US" dirty="0"/>
          </a:p>
        </p:txBody>
      </p:sp>
      <p:sp>
        <p:nvSpPr>
          <p:cNvPr id="4" name="文本框 3"/>
          <p:cNvSpPr txBox="1"/>
          <p:nvPr/>
        </p:nvSpPr>
        <p:spPr>
          <a:xfrm>
            <a:off x="1202919" y="2788917"/>
            <a:ext cx="9784080" cy="1754326"/>
          </a:xfrm>
          <a:prstGeom prst="rect">
            <a:avLst/>
          </a:prstGeom>
          <a:solidFill>
            <a:schemeClr val="accent1">
              <a:lumMod val="20000"/>
              <a:lumOff val="80000"/>
              <a:alpha val="8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altLang="zh-CN" b="1" kern="0" dirty="0" smtClean="0">
                <a:solidFill>
                  <a:srgbClr val="0000FF"/>
                </a:solidFill>
                <a:latin typeface="Consolas" panose="020B0609020204030204" pitchFamily="49" charset="0"/>
                <a:ea typeface="宋体" panose="02010600030101010101" pitchFamily="2" charset="-122"/>
                <a:cs typeface="Times New Roman" panose="02020603050405020304" pitchFamily="18" charset="0"/>
              </a:rPr>
              <a:t>while</a:t>
            </a:r>
            <a:r>
              <a:rPr lang="en-US" altLang="zh-CN"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left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&lt;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right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8000FF"/>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mid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left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right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8000"/>
                </a:solidFill>
                <a:latin typeface="Consolas" panose="020B0609020204030204" pitchFamily="49" charset="0"/>
                <a:ea typeface="宋体" panose="02010600030101010101" pitchFamily="2" charset="-122"/>
                <a:cs typeface="Times New Roman" panose="02020603050405020304" pitchFamily="18" charset="0"/>
              </a:rPr>
              <a:t>2</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check</a:t>
            </a:r>
            <a:r>
              <a:rPr lang="en-US" altLang="zh-CN" b="1" kern="0" dirty="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mid</a:t>
            </a:r>
            <a:r>
              <a:rPr lang="en-US" altLang="zh-CN" b="1" kern="0" dirty="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right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mid</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else</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left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mid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8000"/>
                </a:solidFill>
                <a:latin typeface="Consolas" panose="020B06090202040302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b="1" kern="0" dirty="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answer = left</a:t>
            </a:r>
            <a:r>
              <a:rPr lang="en-US" altLang="zh-CN" b="1" kern="0" dirty="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0673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二分答案的套路</a:t>
            </a:r>
            <a:endParaRPr lang="zh-CN" altLang="en-US" dirty="0"/>
          </a:p>
        </p:txBody>
      </p:sp>
      <p:sp>
        <p:nvSpPr>
          <p:cNvPr id="3" name="内容占位符 2"/>
          <p:cNvSpPr>
            <a:spLocks noGrp="1"/>
          </p:cNvSpPr>
          <p:nvPr>
            <p:ph idx="1"/>
          </p:nvPr>
        </p:nvSpPr>
        <p:spPr/>
        <p:txBody>
          <a:bodyPr>
            <a:normAutofit/>
          </a:bodyPr>
          <a:lstStyle/>
          <a:p>
            <a:pPr>
              <a:lnSpc>
                <a:spcPct val="125000"/>
              </a:lnSpc>
            </a:pPr>
            <a:r>
              <a:rPr lang="zh-CN" altLang="en-US" dirty="0" smtClean="0"/>
              <a:t>二分答案</a:t>
            </a:r>
            <a:r>
              <a:rPr lang="zh-CN" altLang="en-US" dirty="0"/>
              <a:t>有着</a:t>
            </a:r>
            <a:r>
              <a:rPr lang="zh-CN" altLang="en-US" dirty="0" smtClean="0"/>
              <a:t>非常套路化的做法。</a:t>
            </a:r>
            <a:endParaRPr lang="en-US" altLang="zh-CN" dirty="0" smtClean="0"/>
          </a:p>
          <a:p>
            <a:pPr>
              <a:lnSpc>
                <a:spcPct val="125000"/>
              </a:lnSpc>
            </a:pPr>
            <a:r>
              <a:rPr lang="zh-CN" altLang="en-US" dirty="0" smtClean="0"/>
              <a:t>通常只需两步：</a:t>
            </a:r>
            <a:endParaRPr lang="en-US" altLang="zh-CN" dirty="0" smtClean="0"/>
          </a:p>
          <a:p>
            <a:pPr marL="457200" indent="-457200">
              <a:lnSpc>
                <a:spcPct val="125000"/>
              </a:lnSpc>
              <a:buAutoNum type="arabicPeriod"/>
            </a:pPr>
            <a:r>
              <a:rPr lang="zh-CN" altLang="en-US" dirty="0" smtClean="0"/>
              <a:t>观察单调性，找到需要</a:t>
            </a:r>
            <a:r>
              <a:rPr lang="zh-CN" altLang="en-US" dirty="0"/>
              <a:t>计算的条件</a:t>
            </a:r>
            <a:r>
              <a:rPr lang="zh-CN" altLang="en-US" dirty="0" smtClean="0"/>
              <a:t>；</a:t>
            </a:r>
            <a:endParaRPr lang="en-US" altLang="zh-CN" dirty="0"/>
          </a:p>
          <a:p>
            <a:pPr marL="457200" indent="-457200">
              <a:lnSpc>
                <a:spcPct val="125000"/>
              </a:lnSpc>
              <a:buFont typeface="Wingdings" pitchFamily="2" charset="2"/>
              <a:buAutoNum type="arabicPeriod"/>
            </a:pPr>
            <a:r>
              <a:rPr lang="zh-CN" altLang="en-US" dirty="0" smtClean="0"/>
              <a:t>二分，并验证条件。</a:t>
            </a:r>
            <a:endParaRPr lang="en-US" altLang="zh-CN" dirty="0"/>
          </a:p>
          <a:p>
            <a:pPr marL="0" indent="0">
              <a:lnSpc>
                <a:spcPct val="125000"/>
              </a:lnSpc>
              <a:buNone/>
            </a:pPr>
            <a:endParaRPr lang="en-US" altLang="zh-CN" dirty="0"/>
          </a:p>
          <a:p>
            <a:pPr>
              <a:lnSpc>
                <a:spcPct val="125000"/>
              </a:lnSpc>
            </a:pPr>
            <a:r>
              <a:rPr lang="zh-CN" altLang="en-US" dirty="0" smtClean="0"/>
              <a:t>二分答案的难点通常落在发现单调性和验证条件上。</a:t>
            </a:r>
            <a:endParaRPr lang="en-US" altLang="zh-CN" dirty="0" smtClean="0"/>
          </a:p>
          <a:p>
            <a:pPr>
              <a:lnSpc>
                <a:spcPct val="125000"/>
              </a:lnSpc>
            </a:pPr>
            <a:r>
              <a:rPr lang="zh-CN" altLang="en-US" dirty="0" smtClean="0"/>
              <a:t>验证条件通常都会涉及到离线的思想。</a:t>
            </a:r>
            <a:endParaRPr lang="en-US" altLang="zh-CN" dirty="0"/>
          </a:p>
          <a:p>
            <a:pPr marL="457200" indent="-457200">
              <a:lnSpc>
                <a:spcPct val="125000"/>
              </a:lnSpc>
              <a:buAutoNum type="arabicPeriod"/>
            </a:pPr>
            <a:endParaRPr lang="zh-CN" altLang="en-US" dirty="0"/>
          </a:p>
        </p:txBody>
      </p:sp>
    </p:spTree>
    <p:extLst>
      <p:ext uri="{BB962C8B-B14F-4D97-AF65-F5344CB8AC3E}">
        <p14:creationId xmlns:p14="http://schemas.microsoft.com/office/powerpoint/2010/main" val="3529973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二分答案题面中的套路</a:t>
            </a:r>
            <a:endParaRPr lang="zh-CN" altLang="en-US" dirty="0"/>
          </a:p>
        </p:txBody>
      </p:sp>
      <p:sp>
        <p:nvSpPr>
          <p:cNvPr id="3" name="内容占位符 2"/>
          <p:cNvSpPr>
            <a:spLocks noGrp="1"/>
          </p:cNvSpPr>
          <p:nvPr>
            <p:ph idx="1"/>
          </p:nvPr>
        </p:nvSpPr>
        <p:spPr/>
        <p:txBody>
          <a:bodyPr>
            <a:normAutofit/>
          </a:bodyPr>
          <a:lstStyle/>
          <a:p>
            <a:pPr>
              <a:lnSpc>
                <a:spcPct val="150000"/>
              </a:lnSpc>
            </a:pPr>
            <a:r>
              <a:rPr lang="zh-CN" altLang="en-US" dirty="0" smtClean="0"/>
              <a:t>通常来说，题面中有，或者暗含类似于：</a:t>
            </a:r>
            <a:endParaRPr lang="en-US" altLang="zh-CN" dirty="0" smtClean="0"/>
          </a:p>
          <a:p>
            <a:pPr lvl="1">
              <a:lnSpc>
                <a:spcPct val="150000"/>
              </a:lnSpc>
            </a:pPr>
            <a:r>
              <a:rPr lang="zh-CN" altLang="en-US" dirty="0" smtClean="0"/>
              <a:t>最大值最小</a:t>
            </a:r>
            <a:r>
              <a:rPr lang="en-US" altLang="zh-CN" dirty="0"/>
              <a:t> </a:t>
            </a:r>
            <a:r>
              <a:rPr lang="en-US" altLang="zh-CN" dirty="0" smtClean="0"/>
              <a:t>/ </a:t>
            </a:r>
            <a:r>
              <a:rPr lang="zh-CN" altLang="en-US" dirty="0" smtClean="0"/>
              <a:t>最小值最大</a:t>
            </a:r>
            <a:endParaRPr lang="en-US" altLang="zh-CN" dirty="0" smtClean="0"/>
          </a:p>
          <a:p>
            <a:pPr lvl="1">
              <a:lnSpc>
                <a:spcPct val="150000"/>
              </a:lnSpc>
            </a:pPr>
            <a:r>
              <a:rPr lang="zh-CN" altLang="en-US" dirty="0"/>
              <a:t>最</a:t>
            </a:r>
            <a:r>
              <a:rPr lang="zh-CN" altLang="en-US" dirty="0" smtClean="0"/>
              <a:t>靠近某个值</a:t>
            </a:r>
            <a:endParaRPr lang="en-US" altLang="zh-CN" dirty="0" smtClean="0"/>
          </a:p>
          <a:p>
            <a:pPr lvl="1">
              <a:lnSpc>
                <a:spcPct val="150000"/>
              </a:lnSpc>
            </a:pPr>
            <a:r>
              <a:rPr lang="zh-CN" altLang="en-US" dirty="0" smtClean="0"/>
              <a:t>最</a:t>
            </a:r>
            <a:r>
              <a:rPr lang="zh-CN" altLang="en-US" dirty="0"/>
              <a:t>小</a:t>
            </a:r>
            <a:r>
              <a:rPr lang="zh-CN" altLang="en-US" dirty="0" smtClean="0"/>
              <a:t>的能满足条件的代价</a:t>
            </a:r>
            <a:endParaRPr lang="en-US" altLang="zh-CN" dirty="0"/>
          </a:p>
          <a:p>
            <a:pPr>
              <a:lnSpc>
                <a:spcPct val="150000"/>
              </a:lnSpc>
            </a:pPr>
            <a:r>
              <a:rPr lang="zh-CN" altLang="en-US" dirty="0" smtClean="0"/>
              <a:t>那么通常都可以往二分答案想。</a:t>
            </a:r>
            <a:endParaRPr lang="en-US" altLang="zh-CN" dirty="0" smtClean="0"/>
          </a:p>
          <a:p>
            <a:pPr lvl="1">
              <a:lnSpc>
                <a:spcPct val="150000"/>
              </a:lnSpc>
            </a:pPr>
            <a:endParaRPr lang="zh-CN" altLang="en-US" dirty="0"/>
          </a:p>
        </p:txBody>
      </p:sp>
    </p:spTree>
    <p:extLst>
      <p:ext uri="{BB962C8B-B14F-4D97-AF65-F5344CB8AC3E}">
        <p14:creationId xmlns:p14="http://schemas.microsoft.com/office/powerpoint/2010/main" val="434904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NOIp2011 </a:t>
            </a:r>
            <a:r>
              <a:rPr lang="zh-CN" altLang="en-US" dirty="0" smtClean="0"/>
              <a:t>聪明的质检员</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202919" y="1895301"/>
                <a:ext cx="9784080" cy="4854634"/>
              </a:xfrm>
            </p:spPr>
            <p:txBody>
              <a:bodyPr>
                <a:normAutofit fontScale="77500" lnSpcReduction="20000"/>
              </a:bodyPr>
              <a:lstStyle/>
              <a:p>
                <a:pPr>
                  <a:lnSpc>
                    <a:spcPct val="120000"/>
                  </a:lnSpc>
                </a:pPr>
                <a:r>
                  <a:rPr lang="zh-CN" altLang="en-US" dirty="0" smtClean="0"/>
                  <a:t>小 </a:t>
                </a:r>
                <a:r>
                  <a:rPr lang="en-US" altLang="zh-CN" dirty="0"/>
                  <a:t>T </a:t>
                </a:r>
                <a:r>
                  <a:rPr lang="zh-CN" altLang="en-US" dirty="0"/>
                  <a:t>是一名质量监督</a:t>
                </a:r>
                <a:r>
                  <a:rPr lang="zh-CN" altLang="en-US" dirty="0" smtClean="0"/>
                  <a:t>员，最近</a:t>
                </a:r>
                <a:r>
                  <a:rPr lang="zh-CN" altLang="en-US" dirty="0"/>
                  <a:t>负责检验一批矿产的质量</a:t>
                </a:r>
                <a:r>
                  <a:rPr lang="zh-CN" altLang="en-US" dirty="0" smtClean="0"/>
                  <a:t>。这</a:t>
                </a:r>
                <a:r>
                  <a:rPr lang="zh-CN" altLang="en-US" dirty="0"/>
                  <a:t>批矿产共有</a:t>
                </a:r>
                <a14:m>
                  <m:oMath xmlns:m="http://schemas.openxmlformats.org/officeDocument/2006/math">
                    <m:r>
                      <a:rPr lang="en-US" altLang="zh-CN" b="0" i="0" dirty="0" smtClean="0">
                        <a:latin typeface="Cambria Math" panose="02040503050406030204" pitchFamily="18" charset="0"/>
                      </a:rPr>
                      <m:t> </m:t>
                    </m:r>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 </m:t>
                    </m:r>
                  </m:oMath>
                </a14:m>
                <a:r>
                  <a:rPr lang="zh-CN" altLang="en-US" dirty="0"/>
                  <a:t>个矿石</a:t>
                </a:r>
                <a:r>
                  <a:rPr lang="zh-CN" altLang="en-US" dirty="0" smtClean="0"/>
                  <a:t>，</a:t>
                </a:r>
                <a:r>
                  <a:rPr lang="zh-CN" altLang="en-US" dirty="0"/>
                  <a:t>从</a:t>
                </a:r>
                <a14:m>
                  <m:oMath xmlns:m="http://schemas.openxmlformats.org/officeDocument/2006/math">
                    <m:r>
                      <a:rPr lang="en-US" altLang="zh-CN" b="0" i="0" dirty="0" smtClean="0">
                        <a:latin typeface="Cambria Math" panose="02040503050406030204" pitchFamily="18" charset="0"/>
                      </a:rPr>
                      <m:t> </m:t>
                    </m:r>
                    <m:r>
                      <a:rPr lang="en-US" altLang="zh-CN" b="0" i="1" dirty="0" smtClean="0">
                        <a:latin typeface="Cambria Math" panose="02040503050406030204" pitchFamily="18" charset="0"/>
                      </a:rPr>
                      <m:t>1 </m:t>
                    </m:r>
                  </m:oMath>
                </a14:m>
                <a:r>
                  <a:rPr lang="zh-CN" altLang="en-US" dirty="0"/>
                  <a:t>到</a:t>
                </a:r>
                <a14:m>
                  <m:oMath xmlns:m="http://schemas.openxmlformats.org/officeDocument/2006/math">
                    <m:r>
                      <a:rPr lang="en-US" altLang="zh-CN" b="0" i="0" dirty="0" smtClean="0">
                        <a:latin typeface="Cambria Math" panose="02040503050406030204" pitchFamily="18" charset="0"/>
                      </a:rPr>
                      <m:t> </m:t>
                    </m:r>
                    <m:r>
                      <a:rPr lang="en-US" altLang="zh-CN" b="0" i="1" dirty="0">
                        <a:latin typeface="Cambria Math" panose="02040503050406030204" pitchFamily="18" charset="0"/>
                      </a:rPr>
                      <m:t>𝑛</m:t>
                    </m:r>
                    <m:r>
                      <a:rPr lang="en-US" altLang="zh-CN" b="0" i="1" dirty="0" smtClean="0">
                        <a:latin typeface="Cambria Math" panose="02040503050406030204" pitchFamily="18" charset="0"/>
                      </a:rPr>
                      <m:t> </m:t>
                    </m:r>
                  </m:oMath>
                </a14:m>
                <a:r>
                  <a:rPr lang="zh-CN" altLang="en-US" dirty="0"/>
                  <a:t>逐一</a:t>
                </a:r>
                <a:r>
                  <a:rPr lang="zh-CN" altLang="en-US" dirty="0" smtClean="0"/>
                  <a:t>编号，每个</a:t>
                </a:r>
                <a:r>
                  <a:rPr lang="zh-CN" altLang="en-US" dirty="0"/>
                  <a:t>矿石都有自己的重量</a:t>
                </a:r>
                <a14:m>
                  <m:oMath xmlns:m="http://schemas.openxmlformats.org/officeDocument/2006/math">
                    <m:r>
                      <a:rPr lang="en-US" altLang="zh-CN" b="0" i="1" dirty="0" smtClean="0">
                        <a:latin typeface="Cambria Math" panose="02040503050406030204" pitchFamily="18" charset="0"/>
                      </a:rPr>
                      <m:t> </m:t>
                    </m:r>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𝑤</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 </m:t>
                    </m:r>
                  </m:oMath>
                </a14:m>
                <a:r>
                  <a:rPr lang="zh-CN" altLang="en-US" dirty="0"/>
                  <a:t>以及价值</a:t>
                </a:r>
                <a14:m>
                  <m:oMath xmlns:m="http://schemas.openxmlformats.org/officeDocument/2006/math">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𝑣</m:t>
                        </m:r>
                      </m:e>
                      <m:sub>
                        <m:r>
                          <a:rPr lang="en-US" altLang="zh-CN" b="0" i="1" dirty="0">
                            <a:latin typeface="Cambria Math" panose="02040503050406030204" pitchFamily="18" charset="0"/>
                          </a:rPr>
                          <m:t>𝑖</m:t>
                        </m:r>
                      </m:sub>
                    </m:sSub>
                    <m:r>
                      <a:rPr lang="en-US" altLang="zh-CN" b="0" i="1" dirty="0">
                        <a:latin typeface="Cambria Math" panose="02040503050406030204" pitchFamily="18" charset="0"/>
                      </a:rPr>
                      <m:t> </m:t>
                    </m:r>
                  </m:oMath>
                </a14:m>
                <a:r>
                  <a:rPr lang="zh-CN" altLang="en-US" dirty="0" smtClean="0"/>
                  <a:t>。</a:t>
                </a:r>
                <a:endParaRPr lang="en-US" altLang="zh-CN" dirty="0" smtClean="0"/>
              </a:p>
              <a:p>
                <a:pPr>
                  <a:lnSpc>
                    <a:spcPct val="120000"/>
                  </a:lnSpc>
                </a:pPr>
                <a:r>
                  <a:rPr lang="zh-CN" altLang="en-US" dirty="0" smtClean="0"/>
                  <a:t>检验</a:t>
                </a:r>
                <a:r>
                  <a:rPr lang="zh-CN" altLang="en-US" dirty="0"/>
                  <a:t>矿产的流程是</a:t>
                </a:r>
                <a:r>
                  <a:rPr lang="zh-CN" altLang="en-US" dirty="0" smtClean="0"/>
                  <a:t>：</a:t>
                </a:r>
                <a:endParaRPr lang="en-US" altLang="zh-CN" dirty="0"/>
              </a:p>
              <a:p>
                <a:pPr marL="685800" lvl="1" indent="-457200">
                  <a:lnSpc>
                    <a:spcPct val="120000"/>
                  </a:lnSpc>
                  <a:buAutoNum type="arabicPeriod"/>
                </a:pPr>
                <a:r>
                  <a:rPr lang="zh-CN" altLang="en-US" dirty="0" smtClean="0"/>
                  <a:t>给定</a:t>
                </a:r>
                <a14:m>
                  <m:oMath xmlns:m="http://schemas.openxmlformats.org/officeDocument/2006/math">
                    <m:r>
                      <a:rPr lang="en-US" altLang="zh-CN" b="0" i="0" dirty="0" smtClean="0">
                        <a:latin typeface="Cambria Math" panose="02040503050406030204" pitchFamily="18" charset="0"/>
                      </a:rPr>
                      <m:t> </m:t>
                    </m:r>
                    <m:r>
                      <a:rPr lang="en-US" altLang="zh-CN" b="0" i="1" dirty="0" smtClean="0">
                        <a:latin typeface="Cambria Math" panose="02040503050406030204" pitchFamily="18" charset="0"/>
                      </a:rPr>
                      <m:t>𝑚</m:t>
                    </m:r>
                    <m:r>
                      <a:rPr lang="en-US" altLang="zh-CN" b="0" i="1" dirty="0" smtClean="0">
                        <a:latin typeface="Cambria Math" panose="02040503050406030204" pitchFamily="18" charset="0"/>
                      </a:rPr>
                      <m:t> </m:t>
                    </m:r>
                  </m:oMath>
                </a14:m>
                <a:r>
                  <a:rPr lang="zh-CN" altLang="en-US" dirty="0"/>
                  <a:t>个区间</a:t>
                </a:r>
                <a14:m>
                  <m:oMath xmlns:m="http://schemas.openxmlformats.org/officeDocument/2006/math">
                    <m:r>
                      <a:rPr lang="en-US" altLang="zh-CN" b="0" i="0" dirty="0" smtClean="0">
                        <a:latin typeface="Cambria Math" panose="02040503050406030204" pitchFamily="18" charset="0"/>
                      </a:rPr>
                      <m:t> </m:t>
                    </m:r>
                    <m:r>
                      <a:rPr lang="en-US" altLang="zh-CN" b="0"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𝐿</m:t>
                        </m:r>
                      </m:e>
                      <m:sub>
                        <m:r>
                          <a:rPr lang="en-US" altLang="zh-CN" b="0" i="1" dirty="0" smtClean="0">
                            <a:latin typeface="Cambria Math" panose="02040503050406030204" pitchFamily="18" charset="0"/>
                          </a:rPr>
                          <m:t>𝑖</m:t>
                        </m:r>
                      </m:sub>
                    </m:sSub>
                    <m:r>
                      <a:rPr lang="zh-CN" altLang="en-US" b="0"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b="0" i="1" dirty="0" err="1">
                            <a:latin typeface="Cambria Math" panose="02040503050406030204" pitchFamily="18" charset="0"/>
                          </a:rPr>
                          <m:t>𝑅</m:t>
                        </m:r>
                      </m:e>
                      <m:sub>
                        <m:r>
                          <a:rPr lang="en-US" altLang="zh-CN" b="0" i="1" dirty="0" err="1">
                            <a:latin typeface="Cambria Math" panose="02040503050406030204" pitchFamily="18" charset="0"/>
                          </a:rPr>
                          <m:t>𝑖</m:t>
                        </m:r>
                      </m:sub>
                    </m:sSub>
                    <m:r>
                      <a:rPr lang="en-US" altLang="zh-CN" b="0" i="1" dirty="0" smtClean="0">
                        <a:latin typeface="Cambria Math" panose="02040503050406030204" pitchFamily="18" charset="0"/>
                      </a:rPr>
                      <m:t>]</m:t>
                    </m:r>
                  </m:oMath>
                </a14:m>
                <a:r>
                  <a:rPr lang="zh-CN" altLang="en-US" dirty="0" smtClean="0"/>
                  <a:t>；</a:t>
                </a:r>
                <a:endParaRPr lang="en-US" altLang="zh-CN" dirty="0" smtClean="0"/>
              </a:p>
              <a:p>
                <a:pPr marL="685800" lvl="1" indent="-457200">
                  <a:lnSpc>
                    <a:spcPct val="120000"/>
                  </a:lnSpc>
                  <a:buAutoNum type="arabicPeriod"/>
                </a:pPr>
                <a:r>
                  <a:rPr lang="zh-CN" altLang="en-US" dirty="0" smtClean="0"/>
                  <a:t>选出</a:t>
                </a:r>
                <a:r>
                  <a:rPr lang="zh-CN" altLang="en-US" dirty="0"/>
                  <a:t>一个参数</a:t>
                </a:r>
                <a14:m>
                  <m:oMath xmlns:m="http://schemas.openxmlformats.org/officeDocument/2006/math">
                    <m:r>
                      <a:rPr lang="en-US" altLang="zh-CN" b="0" i="0" dirty="0" smtClean="0">
                        <a:latin typeface="Cambria Math" panose="02040503050406030204" pitchFamily="18" charset="0"/>
                      </a:rPr>
                      <m:t> </m:t>
                    </m:r>
                    <m:r>
                      <a:rPr lang="en-US" altLang="zh-CN" b="0" i="1" dirty="0" smtClean="0">
                        <a:latin typeface="Cambria Math" panose="02040503050406030204" pitchFamily="18" charset="0"/>
                      </a:rPr>
                      <m:t>𝑊</m:t>
                    </m:r>
                  </m:oMath>
                </a14:m>
                <a:r>
                  <a:rPr lang="zh-CN" altLang="en-US" dirty="0" smtClean="0"/>
                  <a:t>；</a:t>
                </a:r>
                <a:endParaRPr lang="en-US" altLang="zh-CN" dirty="0" smtClean="0"/>
              </a:p>
              <a:p>
                <a:pPr marL="685800" lvl="1" indent="-457200">
                  <a:lnSpc>
                    <a:spcPct val="120000"/>
                  </a:lnSpc>
                  <a:buAutoNum type="arabicPeriod"/>
                </a:pPr>
                <a:r>
                  <a:rPr lang="zh-CN" altLang="en-US" dirty="0" smtClean="0"/>
                  <a:t>对于</a:t>
                </a:r>
                <a:r>
                  <a:rPr lang="zh-CN" altLang="en-US" dirty="0"/>
                  <a:t>一个区间</a:t>
                </a:r>
                <a14:m>
                  <m:oMath xmlns:m="http://schemas.openxmlformats.org/officeDocument/2006/math">
                    <m:r>
                      <a:rPr lang="en-US" altLang="zh-CN" b="0" i="0" dirty="0" smtClean="0">
                        <a:latin typeface="Cambria Math" panose="02040503050406030204" pitchFamily="18" charset="0"/>
                      </a:rPr>
                      <m:t> </m:t>
                    </m:r>
                    <m:d>
                      <m:dPr>
                        <m:begChr m:val="["/>
                        <m:endChr m:val="]"/>
                        <m:ctrlPr>
                          <a:rPr lang="en-US" altLang="zh-CN" i="1" dirty="0" smtClean="0">
                            <a:latin typeface="Cambria Math" panose="02040503050406030204" pitchFamily="18" charset="0"/>
                          </a:rPr>
                        </m:ctrlPr>
                      </m:dPr>
                      <m:e>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𝐿</m:t>
                            </m:r>
                          </m:e>
                          <m:sub>
                            <m:r>
                              <a:rPr lang="en-US" altLang="zh-CN" b="0" i="1" dirty="0" smtClean="0">
                                <a:latin typeface="Cambria Math" panose="02040503050406030204" pitchFamily="18" charset="0"/>
                              </a:rPr>
                              <m:t>𝑖</m:t>
                            </m:r>
                          </m:sub>
                        </m:sSub>
                        <m:r>
                          <a:rPr lang="zh-CN" altLang="en-US" b="0"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b="0" i="1" dirty="0" err="1">
                                <a:latin typeface="Cambria Math" panose="02040503050406030204" pitchFamily="18" charset="0"/>
                              </a:rPr>
                              <m:t>𝑅</m:t>
                            </m:r>
                          </m:e>
                          <m:sub>
                            <m:r>
                              <a:rPr lang="en-US" altLang="zh-CN" b="0" i="1" dirty="0" err="1">
                                <a:latin typeface="Cambria Math" panose="02040503050406030204" pitchFamily="18" charset="0"/>
                              </a:rPr>
                              <m:t>𝑖</m:t>
                            </m:r>
                          </m:sub>
                        </m:sSub>
                      </m:e>
                    </m:d>
                  </m:oMath>
                </a14:m>
                <a:r>
                  <a:rPr lang="zh-CN" altLang="en-US" dirty="0" smtClean="0"/>
                  <a:t>，计算</a:t>
                </a:r>
                <a:r>
                  <a:rPr lang="zh-CN" altLang="en-US" dirty="0"/>
                  <a:t>矿石在这个区间上</a:t>
                </a:r>
                <a:r>
                  <a:rPr lang="zh-CN" altLang="en-US" dirty="0" smtClean="0"/>
                  <a:t>的检验值</a:t>
                </a:r>
                <a14:m>
                  <m:oMath xmlns:m="http://schemas.openxmlformats.org/officeDocument/2006/math">
                    <m:r>
                      <a:rPr lang="en-US" altLang="zh-CN" b="0" i="0" dirty="0" smtClean="0">
                        <a:latin typeface="Cambria Math" panose="02040503050406030204" pitchFamily="18" charset="0"/>
                      </a:rPr>
                      <m:t> </m:t>
                    </m:r>
                    <m:r>
                      <a:rPr lang="en-US" altLang="zh-CN" b="0" i="1" dirty="0" smtClean="0">
                        <a:latin typeface="Cambria Math" panose="02040503050406030204" pitchFamily="18" charset="0"/>
                      </a:rPr>
                      <m:t>𝑦</m:t>
                    </m:r>
                    <m:r>
                      <a:rPr lang="en-US" altLang="zh-CN" b="0" i="1" dirty="0" smtClean="0">
                        <a:latin typeface="Cambria Math" panose="02040503050406030204" pitchFamily="18" charset="0"/>
                      </a:rPr>
                      <m:t> </m:t>
                    </m:r>
                  </m:oMath>
                </a14:m>
                <a:r>
                  <a:rPr lang="zh-CN" altLang="en-US" dirty="0" smtClean="0">
                    <a:latin typeface="Cambria Math" panose="02040503050406030204" pitchFamily="18" charset="0"/>
                  </a:rPr>
                  <a:t>：</a:t>
                </a:r>
                <a:endParaRPr lang="en-US" altLang="zh-CN" dirty="0" smtClean="0">
                  <a:latin typeface="Cambria Math" panose="02040503050406030204" pitchFamily="18" charset="0"/>
                </a:endParaRPr>
              </a:p>
              <a:p>
                <a:pPr marL="228600" lvl="1"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𝑦</m:t>
                          </m:r>
                        </m:e>
                        <m:sub>
                          <m:r>
                            <a:rPr lang="en-US" altLang="zh-CN" i="1" dirty="0" smtClean="0">
                              <a:latin typeface="Cambria Math" panose="02040503050406030204" pitchFamily="18" charset="0"/>
                            </a:rPr>
                            <m:t>𝑖</m:t>
                          </m:r>
                        </m:sub>
                      </m:sSub>
                      <m:r>
                        <a:rPr lang="en-US" altLang="zh-CN" i="1" dirty="0">
                          <a:latin typeface="Cambria Math" panose="02040503050406030204" pitchFamily="18" charset="0"/>
                        </a:rPr>
                        <m:t>=</m:t>
                      </m:r>
                      <m:d>
                        <m:dPr>
                          <m:ctrlPr>
                            <a:rPr lang="en-US" altLang="zh-CN" b="0" i="1" dirty="0" smtClean="0">
                              <a:latin typeface="Cambria Math" panose="02040503050406030204" pitchFamily="18" charset="0"/>
                            </a:rPr>
                          </m:ctrlPr>
                        </m:dPr>
                        <m:e>
                          <m:nary>
                            <m:naryPr>
                              <m:chr m:val="∑"/>
                              <m:supHide m:val="on"/>
                              <m:ctrlPr>
                                <a:rPr lang="en-US" altLang="zh-CN" b="0" i="1" dirty="0" smtClean="0">
                                  <a:latin typeface="Cambria Math" panose="02040503050406030204" pitchFamily="18" charset="0"/>
                                </a:rPr>
                              </m:ctrlPr>
                            </m:naryPr>
                            <m:sub>
                              <m:r>
                                <a:rPr lang="en-US" altLang="zh-CN" b="0" i="1" dirty="0" smtClean="0">
                                  <a:latin typeface="Cambria Math" panose="02040503050406030204" pitchFamily="18" charset="0"/>
                                </a:rPr>
                                <m:t>𝑗</m:t>
                              </m:r>
                            </m:sub>
                            <m:sup/>
                            <m:e>
                              <m:r>
                                <a:rPr lang="en-US" altLang="zh-CN" b="0" i="1" dirty="0" smtClean="0">
                                  <a:latin typeface="Cambria Math" panose="02040503050406030204" pitchFamily="18" charset="0"/>
                                </a:rPr>
                                <m:t>1</m:t>
                              </m:r>
                            </m:e>
                          </m:nary>
                        </m:e>
                      </m:d>
                      <m:r>
                        <a:rPr lang="en-US" altLang="zh-CN" b="0" i="1" dirty="0" smtClean="0">
                          <a:latin typeface="Cambria Math" panose="02040503050406030204" pitchFamily="18" charset="0"/>
                        </a:rPr>
                        <m:t>×</m:t>
                      </m:r>
                      <m:d>
                        <m:dPr>
                          <m:ctrlPr>
                            <a:rPr lang="en-US" altLang="zh-CN" i="1" dirty="0">
                              <a:latin typeface="Cambria Math" panose="02040503050406030204" pitchFamily="18" charset="0"/>
                            </a:rPr>
                          </m:ctrlPr>
                        </m:dPr>
                        <m:e>
                          <m:nary>
                            <m:naryPr>
                              <m:chr m:val="∑"/>
                              <m:supHide m:val="on"/>
                              <m:ctrlPr>
                                <a:rPr lang="en-US" altLang="zh-CN" i="1" dirty="0">
                                  <a:latin typeface="Cambria Math" panose="02040503050406030204" pitchFamily="18" charset="0"/>
                                </a:rPr>
                              </m:ctrlPr>
                            </m:naryPr>
                            <m:sub>
                              <m:r>
                                <a:rPr lang="en-US" altLang="zh-CN" i="1" dirty="0">
                                  <a:latin typeface="Cambria Math" panose="02040503050406030204" pitchFamily="18" charset="0"/>
                                </a:rPr>
                                <m:t>𝑗</m:t>
                              </m:r>
                            </m:sub>
                            <m:sup/>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𝑣</m:t>
                                  </m:r>
                                </m:e>
                                <m:sub>
                                  <m:r>
                                    <a:rPr lang="en-US" altLang="zh-CN" b="0" i="1" dirty="0" smtClean="0">
                                      <a:latin typeface="Cambria Math" panose="02040503050406030204" pitchFamily="18" charset="0"/>
                                    </a:rPr>
                                    <m:t>𝑗</m:t>
                                  </m:r>
                                </m:sub>
                              </m:sSub>
                            </m:e>
                          </m:nary>
                        </m:e>
                      </m:d>
                      <m:r>
                        <a:rPr lang="en-US" altLang="zh-CN" b="0" i="0" dirty="0" smtClean="0">
                          <a:latin typeface="Cambria Math" panose="02040503050406030204" pitchFamily="18" charset="0"/>
                        </a:rPr>
                        <m:t>,</m:t>
                      </m:r>
                      <m:r>
                        <a:rPr lang="en-US" altLang="zh-CN" b="0" i="1" dirty="0" smtClean="0">
                          <a:latin typeface="Cambria Math" panose="02040503050406030204" pitchFamily="18" charset="0"/>
                        </a:rPr>
                        <m:t> </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m:t>
                      </m:r>
                      <m:d>
                        <m:dPr>
                          <m:begChr m:val="["/>
                          <m:endChr m:val="]"/>
                          <m:ctrlPr>
                            <a:rPr lang="en-US" altLang="zh-CN" i="1" dirty="0" smtClean="0">
                              <a:latin typeface="Cambria Math" panose="02040503050406030204" pitchFamily="18" charset="0"/>
                            </a:rPr>
                          </m:ctrlPr>
                        </m:dPr>
                        <m:e>
                          <m:sSub>
                            <m:sSubPr>
                              <m:ctrlPr>
                                <a:rPr lang="en-US" altLang="zh-CN" i="1" dirty="0" err="1">
                                  <a:latin typeface="Cambria Math" panose="02040503050406030204" pitchFamily="18" charset="0"/>
                                </a:rPr>
                              </m:ctrlPr>
                            </m:sSubPr>
                            <m:e>
                              <m:r>
                                <a:rPr lang="en-US" altLang="zh-CN" i="1" dirty="0" err="1">
                                  <a:latin typeface="Cambria Math" panose="02040503050406030204" pitchFamily="18" charset="0"/>
                                </a:rPr>
                                <m:t>𝐿</m:t>
                              </m:r>
                            </m:e>
                            <m:sub>
                              <m:r>
                                <a:rPr lang="en-US" altLang="zh-CN" i="1" dirty="0" err="1">
                                  <a:latin typeface="Cambria Math" panose="02040503050406030204" pitchFamily="18" charset="0"/>
                                </a:rPr>
                                <m:t>𝑖</m:t>
                              </m:r>
                            </m:sub>
                          </m:sSub>
                          <m:r>
                            <a:rPr lang="en-US" altLang="zh-CN" i="1" dirty="0" smtClean="0">
                              <a:latin typeface="Cambria Math" panose="02040503050406030204" pitchFamily="18" charset="0"/>
                            </a:rPr>
                            <m:t>,</m:t>
                          </m:r>
                          <m:sSub>
                            <m:sSubPr>
                              <m:ctrlPr>
                                <a:rPr lang="en-US" altLang="zh-CN" i="1" dirty="0" err="1">
                                  <a:latin typeface="Cambria Math" panose="02040503050406030204" pitchFamily="18" charset="0"/>
                                </a:rPr>
                              </m:ctrlPr>
                            </m:sSubPr>
                            <m:e>
                              <m:r>
                                <a:rPr lang="en-US" altLang="zh-CN" i="1" dirty="0" err="1">
                                  <a:latin typeface="Cambria Math" panose="02040503050406030204" pitchFamily="18" charset="0"/>
                                </a:rPr>
                                <m:t>𝑅</m:t>
                              </m:r>
                            </m:e>
                            <m:sub>
                              <m:r>
                                <a:rPr lang="en-US" altLang="zh-CN" i="1" dirty="0" err="1">
                                  <a:latin typeface="Cambria Math" panose="02040503050406030204" pitchFamily="18" charset="0"/>
                                </a:rPr>
                                <m:t>𝑖</m:t>
                              </m:r>
                            </m:sub>
                          </m:sSub>
                        </m:e>
                      </m:d>
                      <m:r>
                        <m:rPr>
                          <m:nor/>
                        </m:rPr>
                        <a:rPr lang="zh-CN" altLang="en-US" dirty="0"/>
                        <m:t>且</m:t>
                      </m:r>
                      <m:r>
                        <a:rPr lang="en-US" altLang="zh-CN" b="0"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𝑤</m:t>
                          </m:r>
                        </m:e>
                        <m:sub>
                          <m:r>
                            <a:rPr lang="en-US" altLang="zh-CN" i="1" dirty="0" smtClean="0">
                              <a:latin typeface="Cambria Math" panose="02040503050406030204" pitchFamily="18" charset="0"/>
                            </a:rPr>
                            <m:t>𝑗</m:t>
                          </m:r>
                        </m:sub>
                      </m:sSub>
                      <m:r>
                        <a:rPr lang="zh-CN" altLang="en-US" i="1" dirty="0">
                          <a:latin typeface="Cambria Math" panose="02040503050406030204" pitchFamily="18" charset="0"/>
                        </a:rPr>
                        <m:t>​≥</m:t>
                      </m:r>
                      <m:r>
                        <a:rPr lang="en-US" altLang="zh-CN" i="1" dirty="0">
                          <a:latin typeface="Cambria Math" panose="02040503050406030204" pitchFamily="18" charset="0"/>
                        </a:rPr>
                        <m:t>𝑊</m:t>
                      </m:r>
                    </m:oMath>
                  </m:oMathPara>
                </a14:m>
                <a:r>
                  <a:rPr lang="zh-CN" altLang="en-US" dirty="0"/>
                  <a:t/>
                </a:r>
                <a:br>
                  <a:rPr lang="zh-CN" altLang="en-US" dirty="0"/>
                </a:br>
                <a:endParaRPr lang="zh-CN" altLang="en-US" dirty="0"/>
              </a:p>
              <a:p>
                <a:pPr marL="228600" lvl="1" indent="0">
                  <a:lnSpc>
                    <a:spcPct val="120000"/>
                  </a:lnSpc>
                  <a:buNone/>
                </a:pPr>
                <a:r>
                  <a:rPr lang="en-US" altLang="zh-CN" dirty="0"/>
                  <a:t> </a:t>
                </a:r>
                <a:r>
                  <a:rPr lang="en-US" altLang="zh-CN" dirty="0" smtClean="0"/>
                  <a:t>          </a:t>
                </a:r>
                <a:r>
                  <a:rPr lang="zh-CN" altLang="en-US" dirty="0" smtClean="0"/>
                  <a:t>也就是</a:t>
                </a:r>
                <a14:m>
                  <m:oMath xmlns:m="http://schemas.openxmlformats.org/officeDocument/2006/math">
                    <m:r>
                      <a:rPr lang="en-US" altLang="zh-CN" b="0" i="0" dirty="0" smtClean="0">
                        <a:latin typeface="Cambria Math" panose="02040503050406030204" pitchFamily="18" charset="0"/>
                      </a:rPr>
                      <m:t> </m:t>
                    </m:r>
                    <m:r>
                      <a:rPr lang="en-US" altLang="zh-CN" b="0" i="1" dirty="0" smtClean="0">
                        <a:latin typeface="Cambria Math" panose="02040503050406030204" pitchFamily="18" charset="0"/>
                      </a:rPr>
                      <m:t>𝑤</m:t>
                    </m:r>
                    <m:r>
                      <a:rPr lang="en-US" altLang="zh-CN" b="0" i="1" dirty="0" smtClean="0">
                        <a:latin typeface="Cambria Math" panose="02040503050406030204" pitchFamily="18" charset="0"/>
                      </a:rPr>
                      <m:t> </m:t>
                    </m:r>
                  </m:oMath>
                </a14:m>
                <a:r>
                  <a:rPr lang="zh-CN" altLang="en-US" dirty="0" smtClean="0"/>
                  <a:t>大于等于</a:t>
                </a:r>
                <a14:m>
                  <m:oMath xmlns:m="http://schemas.openxmlformats.org/officeDocument/2006/math">
                    <m:r>
                      <a:rPr lang="en-US" altLang="zh-CN" b="0" i="0" dirty="0" smtClean="0">
                        <a:latin typeface="Cambria Math" panose="02040503050406030204" pitchFamily="18" charset="0"/>
                      </a:rPr>
                      <m:t> </m:t>
                    </m:r>
                    <m:r>
                      <a:rPr lang="en-US" altLang="zh-CN" i="1" dirty="0">
                        <a:latin typeface="Cambria Math" panose="02040503050406030204" pitchFamily="18" charset="0"/>
                      </a:rPr>
                      <m:t>𝑊</m:t>
                    </m:r>
                    <m:r>
                      <a:rPr lang="en-US" altLang="zh-CN" b="0" i="1" dirty="0" smtClean="0">
                        <a:latin typeface="Cambria Math" panose="02040503050406030204" pitchFamily="18" charset="0"/>
                      </a:rPr>
                      <m:t> </m:t>
                    </m:r>
                  </m:oMath>
                </a14:m>
                <a:r>
                  <a:rPr lang="zh-CN" altLang="en-US" dirty="0" smtClean="0"/>
                  <a:t>的个数和乘以价值和。</a:t>
                </a:r>
                <a:endParaRPr lang="en-US" altLang="zh-CN" dirty="0" smtClean="0"/>
              </a:p>
              <a:p>
                <a:pPr>
                  <a:lnSpc>
                    <a:spcPct val="120000"/>
                  </a:lnSpc>
                </a:pPr>
                <a:r>
                  <a:rPr lang="zh-CN" altLang="en-US" dirty="0" smtClean="0"/>
                  <a:t>这</a:t>
                </a:r>
                <a:r>
                  <a:rPr lang="zh-CN" altLang="en-US" dirty="0"/>
                  <a:t>批矿产</a:t>
                </a:r>
                <a:r>
                  <a:rPr lang="zh-CN" altLang="en-US" dirty="0" smtClean="0"/>
                  <a:t>的检验</a:t>
                </a:r>
                <a:r>
                  <a:rPr lang="zh-CN" altLang="en-US" dirty="0"/>
                  <a:t>结果</a:t>
                </a:r>
                <a14:m>
                  <m:oMath xmlns:m="http://schemas.openxmlformats.org/officeDocument/2006/math">
                    <m:r>
                      <a:rPr lang="en-US" altLang="zh-CN" b="0" i="0" dirty="0" smtClean="0">
                        <a:latin typeface="Cambria Math" panose="02040503050406030204" pitchFamily="18" charset="0"/>
                      </a:rPr>
                      <m:t> </m:t>
                    </m:r>
                    <m:r>
                      <a:rPr lang="en-US" altLang="zh-CN" i="1" dirty="0" smtClean="0">
                        <a:latin typeface="Cambria Math" panose="02040503050406030204" pitchFamily="18" charset="0"/>
                      </a:rPr>
                      <m:t>𝑌</m:t>
                    </m:r>
                    <m:r>
                      <a:rPr lang="en-US" altLang="zh-CN" b="0" i="1" dirty="0" smtClean="0">
                        <a:latin typeface="Cambria Math" panose="02040503050406030204" pitchFamily="18" charset="0"/>
                      </a:rPr>
                      <m:t> </m:t>
                    </m:r>
                  </m:oMath>
                </a14:m>
                <a:r>
                  <a:rPr lang="zh-CN" altLang="en-US" dirty="0" smtClean="0"/>
                  <a:t>为</a:t>
                </a:r>
                <a:r>
                  <a:rPr lang="zh-CN" altLang="en-US" dirty="0"/>
                  <a:t>各个区间的检验值之和 。即</a:t>
                </a:r>
                <a:r>
                  <a:rPr lang="zh-CN" altLang="en-US" dirty="0" smtClean="0"/>
                  <a:t>：</a:t>
                </a:r>
                <a14:m>
                  <m:oMath xmlns:m="http://schemas.openxmlformats.org/officeDocument/2006/math">
                    <m:r>
                      <a:rPr lang="en-US" altLang="zh-CN" b="0" i="1" smtClean="0">
                        <a:latin typeface="Cambria Math" panose="02040503050406030204" pitchFamily="18" charset="0"/>
                      </a:rPr>
                      <m:t>𝑌</m:t>
                    </m:r>
                    <m:r>
                      <a:rPr lang="en-US" altLang="zh-CN" i="1">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e>
                    </m:nary>
                  </m:oMath>
                </a14:m>
                <a:endParaRPr lang="en-US" altLang="zh-CN" dirty="0" smtClean="0"/>
              </a:p>
              <a:p>
                <a:pPr>
                  <a:lnSpc>
                    <a:spcPct val="120000"/>
                  </a:lnSpc>
                </a:pPr>
                <a:r>
                  <a:rPr lang="zh-CN" altLang="en-US" dirty="0" smtClean="0"/>
                  <a:t>他</a:t>
                </a:r>
                <a:r>
                  <a:rPr lang="zh-CN" altLang="en-US" dirty="0"/>
                  <a:t>想通过调整参数</a:t>
                </a:r>
                <a14:m>
                  <m:oMath xmlns:m="http://schemas.openxmlformats.org/officeDocument/2006/math">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𝑊</m:t>
                    </m:r>
                    <m:r>
                      <a:rPr lang="en-US" altLang="zh-CN" b="0" i="1" dirty="0" smtClean="0">
                        <a:latin typeface="Cambria Math" panose="02040503050406030204" pitchFamily="18" charset="0"/>
                      </a:rPr>
                      <m:t> </m:t>
                    </m:r>
                  </m:oMath>
                </a14:m>
                <a:r>
                  <a:rPr lang="zh-CN" altLang="en-US" dirty="0"/>
                  <a:t>的</a:t>
                </a:r>
                <a:r>
                  <a:rPr lang="zh-CN" altLang="en-US" dirty="0" smtClean="0"/>
                  <a:t>值，让检验结果尽可能</a:t>
                </a:r>
                <a:r>
                  <a:rPr lang="zh-CN" altLang="en-US" dirty="0"/>
                  <a:t>的靠近标准值</a:t>
                </a:r>
                <a14:m>
                  <m:oMath xmlns:m="http://schemas.openxmlformats.org/officeDocument/2006/math">
                    <m:r>
                      <a:rPr lang="en-US" altLang="zh-CN" b="0" i="0" dirty="0" smtClean="0">
                        <a:latin typeface="Cambria Math" panose="02040503050406030204" pitchFamily="18" charset="0"/>
                      </a:rPr>
                      <m:t> </m:t>
                    </m:r>
                    <m:r>
                      <a:rPr lang="en-US" altLang="zh-CN" b="0" i="1" dirty="0" smtClean="0">
                        <a:latin typeface="Cambria Math" panose="02040503050406030204" pitchFamily="18" charset="0"/>
                      </a:rPr>
                      <m:t>𝑆</m:t>
                    </m:r>
                    <m:r>
                      <a:rPr lang="en-US" altLang="zh-CN" i="1" dirty="0">
                        <a:latin typeface="Cambria Math" panose="02040503050406030204" pitchFamily="18" charset="0"/>
                      </a:rPr>
                      <m:t> </m:t>
                    </m:r>
                  </m:oMath>
                </a14:m>
                <a:r>
                  <a:rPr lang="zh-CN" altLang="en-US" dirty="0" smtClean="0"/>
                  <a:t>，即使</a:t>
                </a:r>
                <a:r>
                  <a:rPr lang="zh-CN" altLang="en-US" dirty="0"/>
                  <a:t>得</a:t>
                </a:r>
                <a14:m>
                  <m:oMath xmlns:m="http://schemas.openxmlformats.org/officeDocument/2006/math">
                    <m:r>
                      <a:rPr lang="zh-CN" altLang="en-US" i="1" dirty="0" smtClean="0">
                        <a:latin typeface="Cambria Math" panose="02040503050406030204" pitchFamily="18" charset="0"/>
                      </a:rPr>
                      <m:t> </m:t>
                    </m:r>
                    <m:r>
                      <a:rPr lang="en-US" altLang="zh-CN" i="1" dirty="0">
                        <a:latin typeface="Cambria Math" panose="02040503050406030204" pitchFamily="18" charset="0"/>
                      </a:rPr>
                      <m:t>𝑆</m:t>
                    </m:r>
                    <m:r>
                      <a:rPr lang="en-US" altLang="zh-CN" i="1" dirty="0">
                        <a:latin typeface="Cambria Math" panose="02040503050406030204" pitchFamily="18" charset="0"/>
                      </a:rPr>
                      <m:t>−</m:t>
                    </m:r>
                    <m:r>
                      <a:rPr lang="en-US" altLang="zh-CN" i="1" dirty="0">
                        <a:latin typeface="Cambria Math" panose="02040503050406030204" pitchFamily="18" charset="0"/>
                      </a:rPr>
                      <m:t>𝑌</m:t>
                    </m:r>
                  </m:oMath>
                </a14:m>
                <a:r>
                  <a:rPr lang="zh-CN" altLang="en-US" dirty="0"/>
                  <a:t> 的绝对值最小</a:t>
                </a:r>
                <a:r>
                  <a:rPr lang="zh-CN" altLang="en-US" dirty="0" smtClean="0"/>
                  <a:t>。</a:t>
                </a:r>
                <a:endParaRPr lang="en-US" altLang="zh-CN" dirty="0" smtClean="0"/>
              </a:p>
              <a:p>
                <a:pPr>
                  <a:lnSpc>
                    <a:spcPct val="120000"/>
                  </a:lnSpc>
                </a:pPr>
                <a14:m>
                  <m:oMath xmlns:m="http://schemas.openxmlformats.org/officeDocument/2006/math">
                    <m:r>
                      <a:rPr lang="en-US" altLang="zh-CN" i="1" dirty="0" smtClean="0">
                        <a:latin typeface="Cambria Math" panose="02040503050406030204" pitchFamily="18" charset="0"/>
                      </a:rPr>
                      <m:t>1 </m:t>
                    </m:r>
                    <m:r>
                      <a:rPr lang="en-US" altLang="zh-CN" i="1" dirty="0">
                        <a:latin typeface="Cambria Math" panose="02040503050406030204" pitchFamily="18" charset="0"/>
                      </a:rPr>
                      <m:t>≤ </m:t>
                    </m:r>
                    <m:r>
                      <a:rPr lang="en-US" altLang="zh-CN" i="1" dirty="0">
                        <a:latin typeface="Cambria Math" panose="02040503050406030204" pitchFamily="18" charset="0"/>
                      </a:rPr>
                      <m:t>𝑛</m:t>
                    </m:r>
                    <m:r>
                      <a:rPr lang="en-US" altLang="zh-CN" b="0" i="1" dirty="0" smtClean="0">
                        <a:latin typeface="Cambria Math" panose="02040503050406030204" pitchFamily="18" charset="0"/>
                      </a:rPr>
                      <m:t>, </m:t>
                    </m:r>
                    <m:r>
                      <a:rPr lang="en-US" altLang="zh-CN" i="1" dirty="0">
                        <a:latin typeface="Cambria Math" panose="02040503050406030204" pitchFamily="18" charset="0"/>
                      </a:rPr>
                      <m:t>𝑚</m:t>
                    </m:r>
                    <m:r>
                      <a:rPr lang="en-US" altLang="zh-CN" i="1" dirty="0">
                        <a:latin typeface="Cambria Math" panose="02040503050406030204" pitchFamily="18" charset="0"/>
                      </a:rPr>
                      <m:t> ≤ 2×</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10</m:t>
                        </m:r>
                      </m:e>
                      <m:sup>
                        <m:r>
                          <a:rPr lang="en-US" altLang="zh-CN" b="0" i="1" dirty="0" smtClean="0">
                            <a:latin typeface="Cambria Math" panose="02040503050406030204" pitchFamily="18" charset="0"/>
                          </a:rPr>
                          <m:t>5</m:t>
                        </m:r>
                      </m:sup>
                    </m:sSup>
                    <m:r>
                      <a:rPr lang="zh-CN" altLang="en-US" i="1" dirty="0">
                        <a:latin typeface="Cambria Math" panose="02040503050406030204" pitchFamily="18" charset="0"/>
                      </a:rPr>
                      <m:t>，</m:t>
                    </m:r>
                    <m:r>
                      <a:rPr lang="en-US" altLang="zh-CN" i="1" dirty="0">
                        <a:latin typeface="Cambria Math" panose="02040503050406030204" pitchFamily="18" charset="0"/>
                      </a:rPr>
                      <m:t>0 &lt; </m:t>
                    </m:r>
                    <m:sSub>
                      <m:sSubPr>
                        <m:ctrlPr>
                          <a:rPr lang="en-US" altLang="zh-CN" b="0" i="1" dirty="0" smtClean="0">
                            <a:latin typeface="Cambria Math" panose="02040503050406030204" pitchFamily="18" charset="0"/>
                          </a:rPr>
                        </m:ctrlPr>
                      </m:sSubPr>
                      <m:e>
                        <m:r>
                          <a:rPr lang="en-US" altLang="zh-CN" i="1" dirty="0" err="1">
                            <a:latin typeface="Cambria Math" panose="02040503050406030204" pitchFamily="18" charset="0"/>
                          </a:rPr>
                          <m:t>𝑤</m:t>
                        </m:r>
                      </m:e>
                      <m:sub>
                        <m:r>
                          <a:rPr lang="en-US" altLang="zh-CN" b="0" i="1" dirty="0" smtClean="0">
                            <a:latin typeface="Cambria Math" panose="02040503050406030204" pitchFamily="18" charset="0"/>
                          </a:rPr>
                          <m:t>𝑖</m:t>
                        </m:r>
                      </m:sub>
                    </m:sSub>
                    <m:r>
                      <a:rPr lang="en-US" altLang="zh-CN" i="1" dirty="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𝑣</m:t>
                        </m:r>
                      </m:e>
                      <m:sub>
                        <m:r>
                          <a:rPr lang="en-US" altLang="zh-CN" i="1" dirty="0">
                            <a:latin typeface="Cambria Math" panose="02040503050406030204" pitchFamily="18" charset="0"/>
                          </a:rPr>
                          <m:t>𝑖</m:t>
                        </m:r>
                      </m:sub>
                    </m:sSub>
                    <m:r>
                      <a:rPr lang="en-US" altLang="zh-CN" i="1" dirty="0">
                        <a:latin typeface="Cambria Math" panose="02040503050406030204" pitchFamily="18" charset="0"/>
                      </a:rPr>
                      <m:t> ≤ </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10</m:t>
                        </m:r>
                      </m:e>
                      <m:sup>
                        <m:r>
                          <a:rPr lang="en-US" altLang="zh-CN" i="1" dirty="0">
                            <a:latin typeface="Cambria Math" panose="02040503050406030204" pitchFamily="18" charset="0"/>
                          </a:rPr>
                          <m:t>6</m:t>
                        </m:r>
                      </m:sup>
                    </m:sSup>
                    <m:r>
                      <a:rPr lang="zh-CN" altLang="en-US" i="1" dirty="0">
                        <a:latin typeface="Cambria Math" panose="02040503050406030204" pitchFamily="18" charset="0"/>
                      </a:rPr>
                      <m:t>，</m:t>
                    </m:r>
                    <m:r>
                      <a:rPr lang="en-US" altLang="zh-CN" i="1" dirty="0">
                        <a:latin typeface="Cambria Math" panose="02040503050406030204" pitchFamily="18" charset="0"/>
                      </a:rPr>
                      <m:t>0 &lt; </m:t>
                    </m:r>
                    <m:r>
                      <a:rPr lang="en-US" altLang="zh-CN" i="1" dirty="0">
                        <a:latin typeface="Cambria Math" panose="02040503050406030204" pitchFamily="18" charset="0"/>
                      </a:rPr>
                      <m:t>𝑆</m:t>
                    </m:r>
                    <m:r>
                      <a:rPr lang="en-US" altLang="zh-CN" i="1" dirty="0">
                        <a:latin typeface="Cambria Math" panose="02040503050406030204" pitchFamily="18" charset="0"/>
                      </a:rPr>
                      <m:t> ≤ </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10</m:t>
                        </m:r>
                      </m:e>
                      <m:sup>
                        <m:r>
                          <a:rPr lang="en-US" altLang="zh-CN" i="1" dirty="0">
                            <a:latin typeface="Cambria Math" panose="02040503050406030204" pitchFamily="18" charset="0"/>
                          </a:rPr>
                          <m:t>12</m:t>
                        </m:r>
                      </m:sup>
                    </m:sSup>
                  </m:oMath>
                </a14:m>
                <a:r>
                  <a:rPr lang="zh-CN" altLang="en-US" dirty="0" smtClean="0"/>
                  <a:t>。</a:t>
                </a:r>
                <a:endParaRPr lang="zh-CN" altLang="en-US" dirty="0"/>
              </a:p>
              <a:p>
                <a:pPr>
                  <a:lnSpc>
                    <a:spcPct val="120000"/>
                  </a:lnSpc>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202919" y="1895301"/>
                <a:ext cx="9784080" cy="4854634"/>
              </a:xfrm>
              <a:blipFill>
                <a:blip r:embed="rId2"/>
                <a:stretch>
                  <a:fillRect l="-249" t="-6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405440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NOIp2011 </a:t>
            </a:r>
            <a:r>
              <a:rPr lang="zh-CN" altLang="en-US" dirty="0" smtClean="0"/>
              <a:t>聪明的质检员</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202919" y="1895301"/>
                <a:ext cx="9784080" cy="4854634"/>
              </a:xfrm>
            </p:spPr>
            <p:txBody>
              <a:bodyPr>
                <a:normAutofit/>
              </a:bodyPr>
              <a:lstStyle/>
              <a:p>
                <a:pPr>
                  <a:lnSpc>
                    <a:spcPct val="120000"/>
                  </a:lnSpc>
                </a:pPr>
                <a:r>
                  <a:rPr lang="zh-CN" altLang="en-US" dirty="0" smtClean="0"/>
                  <a:t>寻找单调性：可以发现</a:t>
                </a:r>
                <a14:m>
                  <m:oMath xmlns:m="http://schemas.openxmlformats.org/officeDocument/2006/math">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𝑊</m:t>
                    </m:r>
                    <m:r>
                      <a:rPr lang="en-US" altLang="zh-CN" b="0" i="1" dirty="0" smtClean="0">
                        <a:latin typeface="Cambria Math" panose="02040503050406030204" pitchFamily="18" charset="0"/>
                      </a:rPr>
                      <m:t> </m:t>
                    </m:r>
                  </m:oMath>
                </a14:m>
                <a:r>
                  <a:rPr lang="zh-CN" altLang="en-US" dirty="0" smtClean="0"/>
                  <a:t>越大，</a:t>
                </a:r>
                <a:r>
                  <a:rPr lang="en-US" altLang="zh-CN" dirty="0"/>
                  <a:t> </a:t>
                </a:r>
                <a14:m>
                  <m:oMath xmlns:m="http://schemas.openxmlformats.org/officeDocument/2006/math">
                    <m:r>
                      <a:rPr lang="en-US" altLang="zh-CN" b="0" i="0" dirty="0" smtClean="0">
                        <a:latin typeface="Cambria Math" panose="02040503050406030204" pitchFamily="18" charset="0"/>
                      </a:rPr>
                      <m:t> </m:t>
                    </m:r>
                    <m:r>
                      <a:rPr lang="en-US" altLang="zh-CN" i="1" dirty="0">
                        <a:latin typeface="Cambria Math" panose="02040503050406030204" pitchFamily="18" charset="0"/>
                      </a:rPr>
                      <m:t>𝑌</m:t>
                    </m:r>
                    <m:r>
                      <a:rPr lang="en-US" altLang="zh-CN" b="0" i="1" dirty="0" smtClean="0">
                        <a:latin typeface="Cambria Math" panose="02040503050406030204" pitchFamily="18" charset="0"/>
                      </a:rPr>
                      <m:t> </m:t>
                    </m:r>
                  </m:oMath>
                </a14:m>
                <a:r>
                  <a:rPr lang="zh-CN" altLang="en-US" dirty="0" smtClean="0"/>
                  <a:t>越小。</a:t>
                </a:r>
                <a:endParaRPr lang="en-US" altLang="zh-CN" dirty="0" smtClean="0"/>
              </a:p>
              <a:p>
                <a:pPr>
                  <a:lnSpc>
                    <a:spcPct val="120000"/>
                  </a:lnSpc>
                </a:pPr>
                <a:endParaRPr lang="en-US" altLang="zh-CN" dirty="0" smtClean="0"/>
              </a:p>
              <a:p>
                <a:pPr>
                  <a:lnSpc>
                    <a:spcPct val="120000"/>
                  </a:lnSpc>
                </a:pPr>
                <a:r>
                  <a:rPr lang="zh-CN" altLang="en-US" dirty="0" smtClean="0"/>
                  <a:t>此时，</a:t>
                </a:r>
                <a:r>
                  <a:rPr lang="en-US" altLang="zh-CN" dirty="0" smtClean="0"/>
                  <a:t> </a:t>
                </a:r>
                <a14:m>
                  <m:oMath xmlns:m="http://schemas.openxmlformats.org/officeDocument/2006/math">
                    <m:r>
                      <a:rPr lang="en-US" altLang="zh-CN" i="1" dirty="0">
                        <a:latin typeface="Cambria Math" panose="02040503050406030204" pitchFamily="18" charset="0"/>
                      </a:rPr>
                      <m:t>𝑌</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𝑓</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𝑊</m:t>
                        </m:r>
                      </m:e>
                    </m:d>
                    <m:r>
                      <a:rPr lang="en-US" altLang="zh-CN" b="0" i="1" dirty="0" smtClean="0">
                        <a:latin typeface="Cambria Math" panose="02040503050406030204" pitchFamily="18" charset="0"/>
                      </a:rPr>
                      <m:t> </m:t>
                    </m:r>
                  </m:oMath>
                </a14:m>
                <a:r>
                  <a:rPr lang="zh-CN" altLang="en-US" dirty="0" smtClean="0"/>
                  <a:t>是一个单调不升的函数；</a:t>
                </a:r>
                <a:endParaRPr lang="en-US" altLang="zh-CN" dirty="0" smtClean="0"/>
              </a:p>
              <a:p>
                <a:pPr>
                  <a:lnSpc>
                    <a:spcPct val="120000"/>
                  </a:lnSpc>
                </a:pPr>
                <a:r>
                  <a:rPr lang="zh-CN" altLang="en-US" dirty="0" smtClean="0"/>
                  <a:t>问题转变为求函数</a:t>
                </a:r>
                <a14:m>
                  <m:oMath xmlns:m="http://schemas.openxmlformats.org/officeDocument/2006/math">
                    <m:r>
                      <a:rPr lang="en-US" altLang="zh-CN" b="0" i="0" dirty="0" smtClean="0">
                        <a:latin typeface="Cambria Math" panose="02040503050406030204" pitchFamily="18" charset="0"/>
                      </a:rPr>
                      <m:t> </m:t>
                    </m:r>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𝑓</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𝑊</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𝑆</m:t>
                        </m:r>
                      </m:e>
                    </m:d>
                    <m:r>
                      <a:rPr lang="en-US" altLang="zh-CN" b="0" i="1" dirty="0" smtClean="0">
                        <a:latin typeface="Cambria Math" panose="02040503050406030204" pitchFamily="18" charset="0"/>
                      </a:rPr>
                      <m:t> </m:t>
                    </m:r>
                  </m:oMath>
                </a14:m>
                <a:r>
                  <a:rPr lang="zh-CN" altLang="en-US" dirty="0" smtClean="0"/>
                  <a:t>的最小值，也就是求</a:t>
                </a:r>
                <a14:m>
                  <m:oMath xmlns:m="http://schemas.openxmlformats.org/officeDocument/2006/math">
                    <m:r>
                      <a:rPr lang="en-US" altLang="zh-CN" b="0" i="0" dirty="0" smtClean="0">
                        <a:latin typeface="Cambria Math" panose="02040503050406030204" pitchFamily="18" charset="0"/>
                      </a:rPr>
                      <m:t> </m:t>
                    </m:r>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𝑊</m:t>
                        </m:r>
                      </m:e>
                    </m:d>
                    <m:r>
                      <a:rPr lang="en-US" altLang="zh-CN" i="1" dirty="0">
                        <a:latin typeface="Cambria Math" panose="02040503050406030204" pitchFamily="18" charset="0"/>
                      </a:rPr>
                      <m:t>−</m:t>
                    </m:r>
                    <m:r>
                      <a:rPr lang="en-US" altLang="zh-CN" i="1" dirty="0">
                        <a:latin typeface="Cambria Math" panose="02040503050406030204" pitchFamily="18" charset="0"/>
                      </a:rPr>
                      <m:t>𝑆</m:t>
                    </m:r>
                    <m:r>
                      <a:rPr lang="en-US" altLang="zh-CN" b="0" i="1" dirty="0" smtClean="0">
                        <a:latin typeface="Cambria Math" panose="02040503050406030204" pitchFamily="18" charset="0"/>
                      </a:rPr>
                      <m:t> </m:t>
                    </m:r>
                  </m:oMath>
                </a14:m>
                <a:r>
                  <a:rPr lang="zh-CN" altLang="en-US" dirty="0" smtClean="0"/>
                  <a:t>零点或者最接近零点的点。二分法解决即可。</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202919" y="1895301"/>
                <a:ext cx="9784080" cy="4854634"/>
              </a:xfrm>
              <a:blipFill>
                <a:blip r:embed="rId2"/>
                <a:stretch>
                  <a:fillRect l="-685" t="-1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514441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NOIp2011 </a:t>
            </a:r>
            <a:r>
              <a:rPr lang="zh-CN" altLang="en-US" dirty="0" smtClean="0"/>
              <a:t>聪明的质检员</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202919" y="1895301"/>
                <a:ext cx="9784080" cy="4854634"/>
              </a:xfrm>
            </p:spPr>
            <p:txBody>
              <a:bodyPr>
                <a:normAutofit/>
              </a:bodyPr>
              <a:lstStyle/>
              <a:p>
                <a:pPr>
                  <a:lnSpc>
                    <a:spcPct val="120000"/>
                  </a:lnSpc>
                </a:pPr>
                <a:r>
                  <a:rPr lang="zh-CN" altLang="en-US" dirty="0" smtClean="0"/>
                  <a:t>如何计算</a:t>
                </a:r>
                <a14:m>
                  <m:oMath xmlns:m="http://schemas.openxmlformats.org/officeDocument/2006/math">
                    <m:r>
                      <a:rPr lang="en-US" altLang="zh-CN" b="0" i="0" dirty="0" smtClean="0">
                        <a:latin typeface="Cambria Math" panose="02040503050406030204" pitchFamily="18" charset="0"/>
                      </a:rPr>
                      <m:t> </m:t>
                    </m:r>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𝑊</m:t>
                        </m:r>
                      </m:e>
                    </m:d>
                    <m:r>
                      <a:rPr lang="en-US" altLang="zh-CN" b="0" i="1" dirty="0" smtClean="0">
                        <a:latin typeface="Cambria Math" panose="02040503050406030204" pitchFamily="18" charset="0"/>
                      </a:rPr>
                      <m:t> </m:t>
                    </m:r>
                  </m:oMath>
                </a14:m>
                <a:r>
                  <a:rPr lang="zh-CN" altLang="en-US" dirty="0" smtClean="0"/>
                  <a:t>？</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202919" y="1895301"/>
                <a:ext cx="9784080" cy="4854634"/>
              </a:xfrm>
              <a:blipFill>
                <a:blip r:embed="rId2"/>
                <a:stretch>
                  <a:fillRect l="-685" t="-1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972784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NOIp2011 </a:t>
            </a:r>
            <a:r>
              <a:rPr lang="zh-CN" altLang="en-US" dirty="0" smtClean="0"/>
              <a:t>聪明的质检员</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202919" y="1895301"/>
                <a:ext cx="9784080" cy="4854634"/>
              </a:xfrm>
            </p:spPr>
            <p:txBody>
              <a:bodyPr>
                <a:normAutofit/>
              </a:bodyPr>
              <a:lstStyle/>
              <a:p>
                <a:pPr>
                  <a:lnSpc>
                    <a:spcPct val="120000"/>
                  </a:lnSpc>
                </a:pPr>
                <a:r>
                  <a:rPr lang="zh-CN" altLang="en-US" dirty="0" smtClean="0"/>
                  <a:t>如何计算</a:t>
                </a:r>
                <a14:m>
                  <m:oMath xmlns:m="http://schemas.openxmlformats.org/officeDocument/2006/math">
                    <m:r>
                      <a:rPr lang="en-US" altLang="zh-CN" b="0" i="0" dirty="0" smtClean="0">
                        <a:latin typeface="Cambria Math" panose="02040503050406030204" pitchFamily="18" charset="0"/>
                      </a:rPr>
                      <m:t> </m:t>
                    </m:r>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𝑊</m:t>
                        </m:r>
                      </m:e>
                    </m:d>
                    <m:r>
                      <a:rPr lang="en-US" altLang="zh-CN" b="0" i="1" dirty="0" smtClean="0">
                        <a:latin typeface="Cambria Math" panose="02040503050406030204" pitchFamily="18" charset="0"/>
                      </a:rPr>
                      <m:t> </m:t>
                    </m:r>
                  </m:oMath>
                </a14:m>
                <a:r>
                  <a:rPr lang="zh-CN" altLang="en-US" dirty="0" smtClean="0"/>
                  <a:t>？</a:t>
                </a:r>
                <a:endParaRPr lang="en-US" altLang="zh-CN" dirty="0" smtClean="0"/>
              </a:p>
              <a:p>
                <a:pPr>
                  <a:lnSpc>
                    <a:spcPct val="120000"/>
                  </a:lnSpc>
                </a:pPr>
                <a:r>
                  <a:rPr lang="zh-CN" altLang="en-US" dirty="0" smtClean="0"/>
                  <a:t>根据</a:t>
                </a:r>
                <a14:m>
                  <m:oMath xmlns:m="http://schemas.openxmlformats.org/officeDocument/2006/math">
                    <m:r>
                      <a:rPr lang="en-US" altLang="zh-CN" b="0" i="0" dirty="0" smtClean="0">
                        <a:latin typeface="Cambria Math" panose="02040503050406030204" pitchFamily="18" charset="0"/>
                      </a:rPr>
                      <m:t> </m:t>
                    </m:r>
                    <m:r>
                      <a:rPr lang="en-US" altLang="zh-CN" b="0" i="1" dirty="0" smtClean="0">
                        <a:latin typeface="Cambria Math" panose="02040503050406030204" pitchFamily="18" charset="0"/>
                      </a:rPr>
                      <m:t>𝑊</m:t>
                    </m:r>
                    <m:r>
                      <a:rPr lang="zh-CN" altLang="en-US" i="1" dirty="0">
                        <a:latin typeface="Cambria Math" panose="02040503050406030204" pitchFamily="18" charset="0"/>
                      </a:rPr>
                      <m:t>，</m:t>
                    </m:r>
                  </m:oMath>
                </a14:m>
                <a:r>
                  <a:rPr lang="zh-CN" altLang="en-US" dirty="0" smtClean="0"/>
                  <a:t>可以离线求出有贡献的</a:t>
                </a:r>
                <a14:m>
                  <m:oMath xmlns:m="http://schemas.openxmlformats.org/officeDocument/2006/math">
                    <m:r>
                      <a:rPr lang="en-US" altLang="zh-CN" b="0"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𝑤</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 </m:t>
                    </m:r>
                  </m:oMath>
                </a14:m>
                <a:r>
                  <a:rPr lang="zh-CN" altLang="en-US" dirty="0" smtClean="0"/>
                  <a:t>以及个数的前缀和；</a:t>
                </a:r>
                <a:endParaRPr lang="en-US" altLang="zh-CN" dirty="0" smtClean="0"/>
              </a:p>
              <a:p>
                <a:pPr>
                  <a:lnSpc>
                    <a:spcPct val="120000"/>
                  </a:lnSpc>
                </a:pPr>
                <a:r>
                  <a:rPr lang="zh-CN" altLang="en-US" dirty="0" smtClean="0"/>
                  <a:t>查询一个区间时，取出两个前缀和相减乘起来就好了。</a:t>
                </a:r>
                <a:endParaRPr lang="en-US" altLang="zh-CN" dirty="0" smtClean="0"/>
              </a:p>
              <a:p>
                <a:pPr>
                  <a:lnSpc>
                    <a:spcPct val="120000"/>
                  </a:lnSpc>
                </a:pPr>
                <a:endParaRPr lang="en-US" altLang="zh-CN" dirty="0" smtClean="0"/>
              </a:p>
              <a:p>
                <a:pPr>
                  <a:lnSpc>
                    <a:spcPct val="120000"/>
                  </a:lnSpc>
                </a:pPr>
                <a:r>
                  <a:rPr lang="zh-CN" altLang="en-US" dirty="0"/>
                  <a:t>复杂</a:t>
                </a:r>
                <a:r>
                  <a:rPr lang="zh-CN" altLang="en-US" dirty="0" smtClean="0"/>
                  <a:t>度：</a:t>
                </a:r>
                <a14:m>
                  <m:oMath xmlns:m="http://schemas.openxmlformats.org/officeDocument/2006/math">
                    <m:r>
                      <a:rPr lang="en-US" altLang="zh-CN" b="0" i="1" dirty="0" smtClean="0">
                        <a:latin typeface="Cambria Math" panose="02040503050406030204" pitchFamily="18" charset="0"/>
                      </a:rPr>
                      <m:t>𝑂</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𝑛</m:t>
                    </m:r>
                    <m:func>
                      <m:funcPr>
                        <m:ctrlPr>
                          <a:rPr lang="en-US" altLang="zh-CN" b="0" i="1" dirty="0" smtClean="0">
                            <a:latin typeface="Cambria Math" panose="02040503050406030204" pitchFamily="18" charset="0"/>
                          </a:rPr>
                        </m:ctrlPr>
                      </m:funcPr>
                      <m:fName>
                        <m:r>
                          <m:rPr>
                            <m:sty m:val="p"/>
                          </m:rPr>
                          <a:rPr lang="en-US" altLang="zh-CN" b="0" i="0" dirty="0" smtClean="0">
                            <a:latin typeface="Cambria Math" panose="02040503050406030204" pitchFamily="18" charset="0"/>
                          </a:rPr>
                          <m:t>log</m:t>
                        </m:r>
                      </m:fName>
                      <m:e>
                        <m:r>
                          <a:rPr lang="en-US" altLang="zh-CN" b="0" i="1" dirty="0" smtClean="0">
                            <a:latin typeface="Cambria Math" panose="02040503050406030204" pitchFamily="18" charset="0"/>
                          </a:rPr>
                          <m:t>𝑛</m:t>
                        </m:r>
                      </m:e>
                    </m:func>
                    <m:r>
                      <a:rPr lang="en-US" altLang="zh-CN" b="0" i="1" dirty="0" smtClean="0">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202919" y="1895301"/>
                <a:ext cx="9784080" cy="4854634"/>
              </a:xfrm>
              <a:blipFill>
                <a:blip r:embed="rId2"/>
                <a:stretch>
                  <a:fillRect l="-685" t="-1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01309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我是谁？</a:t>
            </a:r>
            <a:endParaRPr lang="zh-CN" altLang="en-US" dirty="0"/>
          </a:p>
        </p:txBody>
      </p:sp>
      <p:sp>
        <p:nvSpPr>
          <p:cNvPr id="3" name="内容占位符 2"/>
          <p:cNvSpPr>
            <a:spLocks noGrp="1"/>
          </p:cNvSpPr>
          <p:nvPr>
            <p:ph idx="1"/>
          </p:nvPr>
        </p:nvSpPr>
        <p:spPr/>
        <p:txBody>
          <a:bodyPr/>
          <a:lstStyle/>
          <a:p>
            <a:r>
              <a:rPr lang="zh-CN" altLang="en-US" dirty="0" smtClean="0"/>
              <a:t>成都外国语学校 杨宗翰</a:t>
            </a:r>
            <a:endParaRPr lang="en-US" altLang="zh-CN" dirty="0" smtClean="0"/>
          </a:p>
          <a:p>
            <a:endParaRPr lang="en-US" altLang="zh-CN" dirty="0"/>
          </a:p>
          <a:p>
            <a:endParaRPr lang="en-US" altLang="zh-CN" dirty="0" smtClean="0"/>
          </a:p>
          <a:p>
            <a:r>
              <a:rPr lang="zh-CN" altLang="en-US" strike="sngStrike" dirty="0" smtClean="0"/>
              <a:t>彻底是一条咸鱼了</a:t>
            </a:r>
            <a:endParaRPr lang="zh-CN" altLang="en-US" strike="sngStrike" dirty="0"/>
          </a:p>
        </p:txBody>
      </p:sp>
    </p:spTree>
    <p:extLst>
      <p:ext uri="{BB962C8B-B14F-4D97-AF65-F5344CB8AC3E}">
        <p14:creationId xmlns:p14="http://schemas.microsoft.com/office/powerpoint/2010/main" val="6860830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NOIp2015 </a:t>
            </a:r>
            <a:r>
              <a:rPr lang="zh-CN" altLang="en-US" dirty="0" smtClean="0"/>
              <a:t>跳石头</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202919" y="1895301"/>
                <a:ext cx="9784080" cy="4854634"/>
              </a:xfrm>
            </p:spPr>
            <p:txBody>
              <a:bodyPr>
                <a:normAutofit/>
              </a:bodyPr>
              <a:lstStyle/>
              <a:p>
                <a:pPr>
                  <a:lnSpc>
                    <a:spcPct val="125000"/>
                  </a:lnSpc>
                </a:pPr>
                <a:r>
                  <a:rPr lang="zh-CN" altLang="en-US" dirty="0" smtClean="0"/>
                  <a:t>一年一度的“跳石头”比赛又要开始了！</a:t>
                </a:r>
              </a:p>
              <a:p>
                <a:pPr>
                  <a:lnSpc>
                    <a:spcPct val="125000"/>
                  </a:lnSpc>
                </a:pPr>
                <a:r>
                  <a:rPr lang="zh-CN" altLang="en-US" dirty="0"/>
                  <a:t>这项比赛将在一条笔直的河道中进行，河道中分布着一些巨大岩石</a:t>
                </a:r>
                <a:r>
                  <a:rPr lang="zh-CN" altLang="en-US" dirty="0" smtClean="0"/>
                  <a:t>。组委会</a:t>
                </a:r>
                <a:r>
                  <a:rPr lang="zh-CN" altLang="en-US" dirty="0"/>
                  <a:t>已经选择好了两块距离为</a:t>
                </a:r>
                <a14:m>
                  <m:oMath xmlns:m="http://schemas.openxmlformats.org/officeDocument/2006/math">
                    <m:r>
                      <a:rPr lang="en-US" altLang="zh-CN" dirty="0">
                        <a:latin typeface="Cambria Math" panose="02040503050406030204" pitchFamily="18" charset="0"/>
                      </a:rPr>
                      <m:t> </m:t>
                    </m:r>
                    <m:r>
                      <a:rPr lang="en-US" altLang="zh-CN" i="1" dirty="0">
                        <a:latin typeface="Cambria Math" panose="02040503050406030204" pitchFamily="18" charset="0"/>
                      </a:rPr>
                      <m:t>𝐿</m:t>
                    </m:r>
                    <m:r>
                      <a:rPr lang="en-US" altLang="zh-CN" i="1" dirty="0">
                        <a:latin typeface="Cambria Math" panose="02040503050406030204" pitchFamily="18" charset="0"/>
                      </a:rPr>
                      <m:t> </m:t>
                    </m:r>
                  </m:oMath>
                </a14:m>
                <a:r>
                  <a:rPr lang="zh-CN" altLang="en-US" dirty="0"/>
                  <a:t>的</a:t>
                </a:r>
                <a:r>
                  <a:rPr lang="zh-CN" altLang="en-US" dirty="0" smtClean="0"/>
                  <a:t>岩石作为</a:t>
                </a:r>
                <a:r>
                  <a:rPr lang="zh-CN" altLang="en-US" dirty="0"/>
                  <a:t>比赛起点和终点。在起点和终点之间，有</a:t>
                </a:r>
                <a14:m>
                  <m:oMath xmlns:m="http://schemas.openxmlformats.org/officeDocument/2006/math">
                    <m:r>
                      <a:rPr lang="en-US" altLang="zh-CN" b="0" i="0" dirty="0" smtClean="0">
                        <a:latin typeface="Cambria Math" panose="02040503050406030204" pitchFamily="18" charset="0"/>
                      </a:rPr>
                      <m:t> </m:t>
                    </m:r>
                    <m:r>
                      <a:rPr lang="en-US" altLang="zh-CN" i="1" dirty="0" smtClean="0">
                        <a:latin typeface="Cambria Math" panose="02040503050406030204" pitchFamily="18" charset="0"/>
                      </a:rPr>
                      <m:t>𝑁</m:t>
                    </m:r>
                    <m:r>
                      <a:rPr lang="en-US" altLang="zh-CN" b="0" i="1" dirty="0" smtClean="0">
                        <a:latin typeface="Cambria Math" panose="02040503050406030204" pitchFamily="18" charset="0"/>
                      </a:rPr>
                      <m:t> </m:t>
                    </m:r>
                  </m:oMath>
                </a14:m>
                <a:r>
                  <a:rPr lang="zh-CN" altLang="en-US" dirty="0"/>
                  <a:t>块岩石</a:t>
                </a:r>
                <a:r>
                  <a:rPr lang="en-US" altLang="zh-CN" dirty="0"/>
                  <a:t>(</a:t>
                </a:r>
                <a:r>
                  <a:rPr lang="zh-CN" altLang="en-US" dirty="0"/>
                  <a:t>不含起点和终点的岩石</a:t>
                </a:r>
                <a:r>
                  <a:rPr lang="en-US" altLang="zh-CN" dirty="0"/>
                  <a:t>)</a:t>
                </a:r>
                <a:r>
                  <a:rPr lang="zh-CN" altLang="en-US" dirty="0"/>
                  <a:t>。在比赛过程中，选手们将从起点出发，每一步跳向相邻的岩石，直至到达终点。</a:t>
                </a:r>
              </a:p>
              <a:p>
                <a:pPr>
                  <a:lnSpc>
                    <a:spcPct val="125000"/>
                  </a:lnSpc>
                </a:pPr>
                <a:r>
                  <a:rPr lang="zh-CN" altLang="en-US" dirty="0"/>
                  <a:t>为了提高比赛难度，组委会计划移走一些岩石，使得选手们在比赛过程中的最短跳跃距离尽可能长。由于预算限制，组委会至多从起点和终点之间移走</a:t>
                </a:r>
                <a14:m>
                  <m:oMath xmlns:m="http://schemas.openxmlformats.org/officeDocument/2006/math">
                    <m:r>
                      <a:rPr lang="en-US" altLang="zh-CN" b="0" i="0" dirty="0" smtClean="0">
                        <a:latin typeface="Cambria Math" panose="02040503050406030204" pitchFamily="18" charset="0"/>
                      </a:rPr>
                      <m:t> </m:t>
                    </m:r>
                    <m:r>
                      <a:rPr lang="en-US" altLang="zh-CN" i="1" dirty="0" smtClean="0">
                        <a:latin typeface="Cambria Math" panose="02040503050406030204" pitchFamily="18" charset="0"/>
                      </a:rPr>
                      <m:t>𝑀</m:t>
                    </m:r>
                    <m:r>
                      <a:rPr lang="en-US" altLang="zh-CN" b="0" i="1" dirty="0" smtClean="0">
                        <a:latin typeface="Cambria Math" panose="02040503050406030204" pitchFamily="18" charset="0"/>
                      </a:rPr>
                      <m:t> </m:t>
                    </m:r>
                  </m:oMath>
                </a14:m>
                <a:r>
                  <a:rPr lang="zh-CN" altLang="en-US" dirty="0"/>
                  <a:t>块岩石</a:t>
                </a:r>
                <a:r>
                  <a:rPr lang="en-US" altLang="zh-CN" dirty="0"/>
                  <a:t>(</a:t>
                </a:r>
                <a:r>
                  <a:rPr lang="zh-CN" altLang="en-US" dirty="0"/>
                  <a:t>不能移走起点和终点的岩石</a:t>
                </a:r>
                <a:r>
                  <a:rPr lang="en-US" altLang="zh-CN" dirty="0"/>
                  <a:t>)</a:t>
                </a:r>
                <a:r>
                  <a:rPr lang="zh-CN" altLang="en-US" dirty="0" smtClean="0"/>
                  <a:t>。</a:t>
                </a:r>
                <a:endParaRPr lang="en-US" altLang="zh-CN" dirty="0" smtClean="0"/>
              </a:p>
              <a:p>
                <a:pPr>
                  <a:lnSpc>
                    <a:spcPct val="125000"/>
                  </a:lnSpc>
                </a:pPr>
                <a14:m>
                  <m:oMath xmlns:m="http://schemas.openxmlformats.org/officeDocument/2006/math">
                    <m:r>
                      <a:rPr lang="en-US" altLang="zh-CN" b="0" i="1" smtClean="0">
                        <a:latin typeface="Cambria Math" panose="02040503050406030204" pitchFamily="18" charset="0"/>
                      </a:rPr>
                      <m:t>0≤</m:t>
                    </m:r>
                    <m:r>
                      <a:rPr lang="en-US" altLang="zh-CN" b="0" i="1" smtClean="0">
                        <a:latin typeface="Cambria Math" panose="02040503050406030204" pitchFamily="18" charset="0"/>
                      </a:rPr>
                      <m:t>𝑀</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≤50000, 1≤</m:t>
                    </m:r>
                    <m:r>
                      <a:rPr lang="en-US" altLang="zh-CN" b="0" i="1" smtClean="0">
                        <a:latin typeface="Cambria Math" panose="02040503050406030204" pitchFamily="18" charset="0"/>
                      </a:rPr>
                      <m:t>𝐿</m:t>
                    </m:r>
                    <m:r>
                      <a:rPr lang="en-US" altLang="zh-CN" b="0" i="1" smtClean="0">
                        <a:latin typeface="Cambria Math" panose="02040503050406030204" pitchFamily="18" charset="0"/>
                      </a:rPr>
                      <m:t>≤1000000000</m:t>
                    </m:r>
                  </m:oMath>
                </a14:m>
                <a:r>
                  <a:rPr lang="zh-CN" altLang="en-US" dirty="0" smtClean="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202919" y="1895301"/>
                <a:ext cx="9784080" cy="4854634"/>
              </a:xfrm>
              <a:blipFill>
                <a:blip r:embed="rId2"/>
                <a:stretch>
                  <a:fillRect l="-685" r="-36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73172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NOIp2015 </a:t>
            </a:r>
            <a:r>
              <a:rPr lang="zh-CN" altLang="en-US" dirty="0" smtClean="0"/>
              <a:t>跳石头</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202919" y="1895301"/>
                <a:ext cx="9784080" cy="4854634"/>
              </a:xfrm>
            </p:spPr>
            <p:txBody>
              <a:bodyPr>
                <a:normAutofit/>
              </a:bodyPr>
              <a:lstStyle/>
              <a:p>
                <a:pPr>
                  <a:lnSpc>
                    <a:spcPct val="120000"/>
                  </a:lnSpc>
                </a:pPr>
                <a:r>
                  <a:rPr lang="zh-CN" altLang="en-US" dirty="0" smtClean="0"/>
                  <a:t>寻找单调性：答案关于</a:t>
                </a:r>
                <a14:m>
                  <m:oMath xmlns:m="http://schemas.openxmlformats.org/officeDocument/2006/math">
                    <m:r>
                      <a:rPr lang="zh-CN" altLang="en-US" b="0" i="1" dirty="0">
                        <a:latin typeface="Cambria Math" panose="02040503050406030204" pitchFamily="18" charset="0"/>
                      </a:rPr>
                      <m:t>移动</m:t>
                    </m:r>
                  </m:oMath>
                </a14:m>
                <a:r>
                  <a:rPr lang="zh-CN" altLang="en-US" dirty="0" smtClean="0"/>
                  <a:t>石头的个数单调。</a:t>
                </a:r>
                <a:endParaRPr lang="en-US" altLang="zh-CN" dirty="0"/>
              </a:p>
              <a:p>
                <a:pPr>
                  <a:lnSpc>
                    <a:spcPct val="120000"/>
                  </a:lnSpc>
                </a:pPr>
                <a14:m>
                  <m:oMath xmlns:m="http://schemas.openxmlformats.org/officeDocument/2006/math">
                    <m:r>
                      <a:rPr lang="zh-CN" altLang="en-US" i="1" dirty="0">
                        <a:latin typeface="Cambria Math" panose="02040503050406030204" pitchFamily="18" charset="0"/>
                      </a:rPr>
                      <m:t>移动</m:t>
                    </m:r>
                  </m:oMath>
                </a14:m>
                <a:r>
                  <a:rPr lang="zh-CN" altLang="en-US" dirty="0"/>
                  <a:t>石头的个数</a:t>
                </a:r>
                <a:r>
                  <a:rPr lang="zh-CN" altLang="en-US" dirty="0" smtClean="0"/>
                  <a:t>越</a:t>
                </a:r>
                <a:r>
                  <a:rPr lang="zh-CN" altLang="en-US" dirty="0"/>
                  <a:t>多</a:t>
                </a:r>
                <a:r>
                  <a:rPr lang="zh-CN" altLang="en-US" dirty="0" smtClean="0"/>
                  <a:t>，答案越大。</a:t>
                </a:r>
                <a:endParaRPr lang="en-US" altLang="zh-CN" dirty="0" smtClean="0"/>
              </a:p>
              <a:p>
                <a:pPr>
                  <a:lnSpc>
                    <a:spcPct val="120000"/>
                  </a:lnSpc>
                </a:pPr>
                <a:endParaRPr lang="en-US" altLang="zh-CN" dirty="0" smtClean="0"/>
              </a:p>
              <a:p>
                <a:pPr>
                  <a:lnSpc>
                    <a:spcPct val="120000"/>
                  </a:lnSpc>
                </a:pPr>
                <a:r>
                  <a:rPr lang="zh-CN" altLang="en-US" dirty="0" smtClean="0"/>
                  <a:t>我们令</a:t>
                </a:r>
                <a14:m>
                  <m:oMath xmlns:m="http://schemas.openxmlformats.org/officeDocument/2006/math">
                    <m:r>
                      <a:rPr lang="en-US" altLang="zh-CN" b="0" i="0" dirty="0" smtClean="0">
                        <a:latin typeface="Cambria Math" panose="02040503050406030204" pitchFamily="18" charset="0"/>
                      </a:rPr>
                      <m:t> </m:t>
                    </m:r>
                    <m:r>
                      <a:rPr lang="en-US" altLang="zh-CN" b="0" i="1" dirty="0" smtClean="0">
                        <a:latin typeface="Cambria Math" panose="02040503050406030204" pitchFamily="18" charset="0"/>
                      </a:rPr>
                      <m:t>𝑓</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𝑥</m:t>
                        </m:r>
                      </m:e>
                    </m:d>
                    <m:r>
                      <a:rPr lang="en-US" altLang="zh-CN" b="0" i="1" dirty="0" smtClean="0">
                        <a:latin typeface="Cambria Math" panose="02040503050406030204" pitchFamily="18" charset="0"/>
                      </a:rPr>
                      <m:t> </m:t>
                    </m:r>
                  </m:oMath>
                </a14:m>
                <a:r>
                  <a:rPr lang="zh-CN" altLang="en-US" dirty="0" smtClean="0"/>
                  <a:t>表示，当最小距离不低于</a:t>
                </a:r>
                <a14:m>
                  <m:oMath xmlns:m="http://schemas.openxmlformats.org/officeDocument/2006/math">
                    <m:r>
                      <a:rPr lang="en-US" altLang="zh-CN" b="0" i="0" dirty="0" smtClean="0">
                        <a:latin typeface="Cambria Math" panose="02040503050406030204" pitchFamily="18" charset="0"/>
                      </a:rPr>
                      <m:t> </m:t>
                    </m:r>
                    <m:r>
                      <a:rPr lang="en-US" altLang="zh-CN" i="1" dirty="0">
                        <a:latin typeface="Cambria Math" panose="02040503050406030204" pitchFamily="18" charset="0"/>
                      </a:rPr>
                      <m:t>𝑥</m:t>
                    </m:r>
                    <m:r>
                      <a:rPr lang="en-US" altLang="zh-CN" b="0" i="1" dirty="0" smtClean="0">
                        <a:latin typeface="Cambria Math" panose="02040503050406030204" pitchFamily="18" charset="0"/>
                      </a:rPr>
                      <m:t> </m:t>
                    </m:r>
                  </m:oMath>
                </a14:m>
                <a:r>
                  <a:rPr lang="zh-CN" altLang="en-US" dirty="0" smtClean="0"/>
                  <a:t>时，最小需要移动多少颗石头。</a:t>
                </a:r>
                <a:endParaRPr lang="en-US" altLang="zh-CN" dirty="0" smtClean="0"/>
              </a:p>
              <a:p>
                <a:pPr>
                  <a:lnSpc>
                    <a:spcPct val="120000"/>
                  </a:lnSpc>
                </a:pPr>
                <a:r>
                  <a:rPr lang="zh-CN" altLang="en-US" dirty="0"/>
                  <a:t>二</a:t>
                </a:r>
                <a:r>
                  <a:rPr lang="zh-CN" altLang="en-US" dirty="0" smtClean="0"/>
                  <a:t>分找出最后一个</a:t>
                </a:r>
                <a14:m>
                  <m:oMath xmlns:m="http://schemas.openxmlformats.org/officeDocument/2006/math">
                    <m:r>
                      <a:rPr lang="en-US" altLang="zh-CN" b="0" i="0" dirty="0" smtClean="0">
                        <a:latin typeface="Cambria Math" panose="02040503050406030204" pitchFamily="18" charset="0"/>
                      </a:rPr>
                      <m:t> </m:t>
                    </m:r>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𝑀</m:t>
                    </m:r>
                    <m:r>
                      <a:rPr lang="en-US" altLang="zh-CN" b="0" i="1" dirty="0" smtClean="0">
                        <a:latin typeface="Cambria Math" panose="02040503050406030204" pitchFamily="18" charset="0"/>
                      </a:rPr>
                      <m:t> </m:t>
                    </m:r>
                  </m:oMath>
                </a14:m>
                <a:r>
                  <a:rPr lang="zh-CN" altLang="en-US" dirty="0" smtClean="0"/>
                  <a:t>的</a:t>
                </a:r>
                <a14:m>
                  <m:oMath xmlns:m="http://schemas.openxmlformats.org/officeDocument/2006/math">
                    <m:r>
                      <a:rPr lang="en-US" altLang="zh-CN" b="0" i="0" dirty="0" smtClean="0">
                        <a:latin typeface="Cambria Math" panose="02040503050406030204" pitchFamily="18" charset="0"/>
                      </a:rPr>
                      <m:t> </m:t>
                    </m:r>
                    <m:r>
                      <a:rPr lang="en-US" altLang="zh-CN" i="1" dirty="0">
                        <a:latin typeface="Cambria Math" panose="02040503050406030204" pitchFamily="18" charset="0"/>
                      </a:rPr>
                      <m:t>𝑥</m:t>
                    </m:r>
                    <m:r>
                      <a:rPr lang="en-US" altLang="zh-CN" b="0" i="1" dirty="0" smtClean="0">
                        <a:latin typeface="Cambria Math" panose="02040503050406030204" pitchFamily="18" charset="0"/>
                      </a:rPr>
                      <m:t> </m:t>
                    </m:r>
                  </m:oMath>
                </a14:m>
                <a:r>
                  <a:rPr lang="zh-CN" altLang="en-US" dirty="0" smtClean="0"/>
                  <a:t>即为答案。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202919" y="1895301"/>
                <a:ext cx="9784080" cy="4854634"/>
              </a:xfrm>
              <a:blipFill>
                <a:blip r:embed="rId2"/>
                <a:stretch>
                  <a:fillRect l="-685" t="-1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29306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NOIp2015 </a:t>
            </a:r>
            <a:r>
              <a:rPr lang="zh-CN" altLang="en-US" dirty="0" smtClean="0"/>
              <a:t>跳石头</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202919" y="1895301"/>
                <a:ext cx="9784080" cy="4854634"/>
              </a:xfrm>
            </p:spPr>
            <p:txBody>
              <a:bodyPr>
                <a:normAutofit/>
              </a:bodyPr>
              <a:lstStyle/>
              <a:p>
                <a:pPr>
                  <a:lnSpc>
                    <a:spcPct val="120000"/>
                  </a:lnSpc>
                </a:pPr>
                <a:r>
                  <a:rPr lang="zh-CN" altLang="en-US" dirty="0" smtClean="0"/>
                  <a:t>如何求</a:t>
                </a:r>
                <a14:m>
                  <m:oMath xmlns:m="http://schemas.openxmlformats.org/officeDocument/2006/math">
                    <m:r>
                      <a:rPr lang="en-US" altLang="zh-CN" b="0" i="0" dirty="0" smtClean="0">
                        <a:latin typeface="Cambria Math" panose="02040503050406030204" pitchFamily="18" charset="0"/>
                      </a:rPr>
                      <m:t> </m:t>
                    </m:r>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b="0" i="1" dirty="0" smtClean="0">
                        <a:latin typeface="Cambria Math" panose="02040503050406030204" pitchFamily="18" charset="0"/>
                      </a:rPr>
                      <m:t> </m:t>
                    </m:r>
                  </m:oMath>
                </a14:m>
                <a:r>
                  <a:rPr lang="zh-CN" altLang="en-US" dirty="0" smtClean="0"/>
                  <a: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202919" y="1895301"/>
                <a:ext cx="9784080" cy="4854634"/>
              </a:xfrm>
              <a:blipFill>
                <a:blip r:embed="rId2"/>
                <a:stretch>
                  <a:fillRect l="-685" t="-1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641102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NOIp2015 </a:t>
            </a:r>
            <a:r>
              <a:rPr lang="zh-CN" altLang="en-US" dirty="0" smtClean="0"/>
              <a:t>跳石头</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202919" y="1895301"/>
                <a:ext cx="9784080" cy="4854634"/>
              </a:xfrm>
            </p:spPr>
            <p:txBody>
              <a:bodyPr>
                <a:normAutofit/>
              </a:bodyPr>
              <a:lstStyle/>
              <a:p>
                <a:pPr>
                  <a:lnSpc>
                    <a:spcPct val="120000"/>
                  </a:lnSpc>
                </a:pPr>
                <a:r>
                  <a:rPr lang="zh-CN" altLang="en-US" dirty="0" smtClean="0"/>
                  <a:t>如何求</a:t>
                </a:r>
                <a14:m>
                  <m:oMath xmlns:m="http://schemas.openxmlformats.org/officeDocument/2006/math">
                    <m:r>
                      <a:rPr lang="en-US" altLang="zh-CN" b="0" i="0" dirty="0" smtClean="0">
                        <a:latin typeface="Cambria Math" panose="02040503050406030204" pitchFamily="18" charset="0"/>
                      </a:rPr>
                      <m:t> </m:t>
                    </m:r>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b="0" i="1" dirty="0" smtClean="0">
                        <a:latin typeface="Cambria Math" panose="02040503050406030204" pitchFamily="18" charset="0"/>
                      </a:rPr>
                      <m:t> </m:t>
                    </m:r>
                  </m:oMath>
                </a14:m>
                <a:r>
                  <a:rPr lang="zh-CN" altLang="en-US" dirty="0" smtClean="0"/>
                  <a:t>？</a:t>
                </a:r>
                <a:endParaRPr lang="en-US" altLang="zh-CN" dirty="0"/>
              </a:p>
              <a:p>
                <a:pPr>
                  <a:lnSpc>
                    <a:spcPct val="120000"/>
                  </a:lnSpc>
                </a:pPr>
                <a:r>
                  <a:rPr lang="zh-CN" altLang="en-US" dirty="0" smtClean="0"/>
                  <a:t>一种贪心的策略是，从头开始，如果这一块石头与上一块石头的距离小于</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𝑥</m:t>
                    </m:r>
                  </m:oMath>
                </a14:m>
                <a:r>
                  <a:rPr lang="zh-CN" altLang="en-US" dirty="0" smtClean="0"/>
                  <a:t>，就直接把这一块石头移去。最后统计移去的石头的总个数。</a:t>
                </a:r>
                <a:endParaRPr lang="en-US" altLang="zh-CN" dirty="0" smtClean="0"/>
              </a:p>
              <a:p>
                <a:pPr>
                  <a:lnSpc>
                    <a:spcPct val="120000"/>
                  </a:lnSpc>
                </a:pPr>
                <a:r>
                  <a:rPr lang="zh-CN" altLang="en-US" dirty="0" smtClean="0"/>
                  <a:t>为什么这样做是对的？</a:t>
                </a:r>
                <a:endParaRPr lang="en-US" altLang="zh-CN" dirty="0"/>
              </a:p>
              <a:p>
                <a:pPr>
                  <a:lnSpc>
                    <a:spcPct val="120000"/>
                  </a:lnSpc>
                </a:pPr>
                <a:r>
                  <a:rPr lang="zh-CN" altLang="en-US" dirty="0" smtClean="0"/>
                  <a:t>可用反证法证明。</a:t>
                </a:r>
                <a:endParaRPr lang="en-US" altLang="zh-CN" dirty="0" smtClean="0"/>
              </a:p>
              <a:p>
                <a:pPr>
                  <a:lnSpc>
                    <a:spcPct val="120000"/>
                  </a:lnSpc>
                </a:pPr>
                <a:endParaRPr lang="en-US" altLang="zh-CN" dirty="0" smtClean="0"/>
              </a:p>
              <a:p>
                <a:pPr>
                  <a:lnSpc>
                    <a:spcPct val="120000"/>
                  </a:lnSpc>
                </a:pPr>
                <a:r>
                  <a:rPr lang="zh-CN" altLang="en-US" dirty="0" smtClean="0"/>
                  <a:t>复杂度：</a:t>
                </a:r>
                <a14:m>
                  <m:oMath xmlns:m="http://schemas.openxmlformats.org/officeDocument/2006/math">
                    <m:r>
                      <a:rPr lang="en-US" altLang="zh-CN" b="0" i="1" dirty="0" smtClean="0">
                        <a:latin typeface="Cambria Math" panose="02040503050406030204" pitchFamily="18" charset="0"/>
                      </a:rPr>
                      <m:t>𝑂</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𝑛</m:t>
                    </m:r>
                    <m:func>
                      <m:funcPr>
                        <m:ctrlPr>
                          <a:rPr lang="en-US" altLang="zh-CN" b="0" i="1" dirty="0" smtClean="0">
                            <a:latin typeface="Cambria Math" panose="02040503050406030204" pitchFamily="18" charset="0"/>
                          </a:rPr>
                        </m:ctrlPr>
                      </m:funcPr>
                      <m:fName>
                        <m:r>
                          <m:rPr>
                            <m:sty m:val="p"/>
                          </m:rPr>
                          <a:rPr lang="en-US" altLang="zh-CN" b="0" i="0" dirty="0" smtClean="0">
                            <a:latin typeface="Cambria Math" panose="02040503050406030204" pitchFamily="18" charset="0"/>
                          </a:rPr>
                          <m:t>log</m:t>
                        </m:r>
                      </m:fName>
                      <m:e>
                        <m:r>
                          <a:rPr lang="en-US" altLang="zh-CN" b="0" i="1" dirty="0" smtClean="0">
                            <a:latin typeface="Cambria Math" panose="02040503050406030204" pitchFamily="18" charset="0"/>
                          </a:rPr>
                          <m:t>𝐿</m:t>
                        </m:r>
                      </m:e>
                    </m:func>
                    <m:r>
                      <a:rPr lang="en-US" altLang="zh-CN" b="0" i="1" dirty="0" smtClean="0">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202919" y="1895301"/>
                <a:ext cx="9784080" cy="4854634"/>
              </a:xfrm>
              <a:blipFill>
                <a:blip r:embed="rId2"/>
                <a:stretch>
                  <a:fillRect l="-685" t="-126" r="-36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248977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NOIp2012 </a:t>
            </a:r>
            <a:r>
              <a:rPr lang="zh-CN" altLang="en-US" dirty="0" smtClean="0"/>
              <a:t>借教室</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202919" y="1895301"/>
                <a:ext cx="9784080" cy="4854634"/>
              </a:xfrm>
            </p:spPr>
            <p:txBody>
              <a:bodyPr>
                <a:normAutofit/>
              </a:bodyPr>
              <a:lstStyle/>
              <a:p>
                <a:pPr>
                  <a:lnSpc>
                    <a:spcPct val="100000"/>
                  </a:lnSpc>
                </a:pPr>
                <a:r>
                  <a:rPr lang="zh-CN" altLang="en-US" dirty="0" smtClean="0"/>
                  <a:t>我们需要处理</a:t>
                </a:r>
                <a14:m>
                  <m:oMath xmlns:m="http://schemas.openxmlformats.org/officeDocument/2006/math">
                    <m:r>
                      <a:rPr lang="zh-CN" altLang="en-US" i="1" dirty="0" smtClean="0">
                        <a:latin typeface="Cambria Math" panose="02040503050406030204" pitchFamily="18" charset="0"/>
                      </a:rPr>
                      <m:t> </m:t>
                    </m:r>
                    <m:r>
                      <a:rPr lang="en-US" altLang="zh-CN" i="1" dirty="0" smtClean="0">
                        <a:latin typeface="Cambria Math" panose="02040503050406030204" pitchFamily="18" charset="0"/>
                      </a:rPr>
                      <m:t>𝑛</m:t>
                    </m:r>
                    <m:r>
                      <a:rPr lang="en-US" altLang="zh-CN" b="0" i="1" dirty="0" smtClean="0">
                        <a:latin typeface="Cambria Math" panose="02040503050406030204" pitchFamily="18" charset="0"/>
                      </a:rPr>
                      <m:t> </m:t>
                    </m:r>
                  </m:oMath>
                </a14:m>
                <a:r>
                  <a:rPr lang="zh-CN" altLang="en-US" dirty="0" smtClean="0"/>
                  <a:t>天的借教室信息，其中第</a:t>
                </a:r>
                <a14:m>
                  <m:oMath xmlns:m="http://schemas.openxmlformats.org/officeDocument/2006/math">
                    <m:r>
                      <a:rPr lang="zh-CN" altLang="en-US" i="1" dirty="0" smtClean="0">
                        <a:latin typeface="Cambria Math" panose="02040503050406030204" pitchFamily="18" charset="0"/>
                      </a:rPr>
                      <m:t> </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 </m:t>
                    </m:r>
                  </m:oMath>
                </a14:m>
                <a:r>
                  <a:rPr lang="zh-CN" altLang="en-US" dirty="0" smtClean="0"/>
                  <a:t>天学校有</a:t>
                </a:r>
                <a14:m>
                  <m:oMath xmlns:m="http://schemas.openxmlformats.org/officeDocument/2006/math">
                    <m:r>
                      <a:rPr lang="en-US" altLang="zh-CN" b="0" i="0"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𝑟</m:t>
                        </m:r>
                      </m:e>
                      <m:sub>
                        <m:r>
                          <a:rPr lang="en-US" altLang="zh-CN" i="1" dirty="0" smtClean="0">
                            <a:latin typeface="Cambria Math" panose="02040503050406030204" pitchFamily="18" charset="0"/>
                          </a:rPr>
                          <m:t>𝑖</m:t>
                        </m:r>
                      </m:sub>
                    </m:sSub>
                    <m:r>
                      <a:rPr lang="en-US" altLang="zh-CN" b="0" i="1" dirty="0" smtClean="0">
                        <a:latin typeface="Cambria Math" panose="02040503050406030204" pitchFamily="18" charset="0"/>
                      </a:rPr>
                      <m:t> </m:t>
                    </m:r>
                  </m:oMath>
                </a14:m>
                <a:r>
                  <a:rPr lang="zh-CN" altLang="en-US" dirty="0" smtClean="0"/>
                  <a:t>个教室可供租借。</a:t>
                </a:r>
                <a:endParaRPr lang="en-US" altLang="zh-CN" dirty="0" smtClean="0"/>
              </a:p>
              <a:p>
                <a:pPr>
                  <a:lnSpc>
                    <a:spcPct val="100000"/>
                  </a:lnSpc>
                </a:pPr>
                <a:r>
                  <a:rPr lang="zh-CN" altLang="en-US" dirty="0" smtClean="0"/>
                  <a:t>共有</a:t>
                </a:r>
                <a14:m>
                  <m:oMath xmlns:m="http://schemas.openxmlformats.org/officeDocument/2006/math">
                    <m:r>
                      <a:rPr lang="en-US" altLang="zh-CN" b="0" i="0" dirty="0" smtClean="0">
                        <a:latin typeface="Cambria Math" panose="02040503050406030204" pitchFamily="18" charset="0"/>
                      </a:rPr>
                      <m:t> </m:t>
                    </m:r>
                    <m:r>
                      <a:rPr lang="en-US" altLang="zh-CN" i="1" dirty="0" smtClean="0">
                        <a:latin typeface="Cambria Math" panose="02040503050406030204" pitchFamily="18" charset="0"/>
                      </a:rPr>
                      <m:t>𝑚</m:t>
                    </m:r>
                    <m:r>
                      <a:rPr lang="en-US" altLang="zh-CN" b="0" i="1" dirty="0" smtClean="0">
                        <a:latin typeface="Cambria Math" panose="02040503050406030204" pitchFamily="18" charset="0"/>
                      </a:rPr>
                      <m:t> </m:t>
                    </m:r>
                  </m:oMath>
                </a14:m>
                <a:r>
                  <a:rPr lang="zh-CN" altLang="en-US" dirty="0" smtClean="0"/>
                  <a:t>份订单，每份订单用三个正整数描述，分别为</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𝑑</m:t>
                        </m:r>
                      </m:e>
                      <m:sub>
                        <m:r>
                          <a:rPr lang="en-US" altLang="zh-CN" i="1" dirty="0" smtClean="0">
                            <a:latin typeface="Cambria Math" panose="02040503050406030204" pitchFamily="18" charset="0"/>
                          </a:rPr>
                          <m:t>𝑗</m:t>
                        </m:r>
                      </m:sub>
                    </m:sSub>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𝑠</m:t>
                        </m:r>
                      </m:e>
                      <m:sub>
                        <m:r>
                          <a:rPr lang="en-US" altLang="zh-CN" i="1" dirty="0" smtClean="0">
                            <a:latin typeface="Cambria Math" panose="02040503050406030204" pitchFamily="18" charset="0"/>
                          </a:rPr>
                          <m:t>𝑗</m:t>
                        </m:r>
                      </m:sub>
                    </m:sSub>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𝑡</m:t>
                        </m:r>
                      </m:e>
                      <m:sub>
                        <m:r>
                          <a:rPr lang="en-US" altLang="zh-CN" i="1" dirty="0" smtClean="0">
                            <a:latin typeface="Cambria Math" panose="02040503050406030204" pitchFamily="18" charset="0"/>
                          </a:rPr>
                          <m:t>𝑗</m:t>
                        </m:r>
                      </m:sub>
                    </m:sSub>
                  </m:oMath>
                </a14:m>
                <a:r>
                  <a:rPr lang="zh-CN" altLang="en-US" dirty="0" smtClean="0"/>
                  <a:t>，表示某租借者需要从第</a:t>
                </a:r>
                <a14:m>
                  <m:oMath xmlns:m="http://schemas.openxmlformats.org/officeDocument/2006/math">
                    <m:r>
                      <a:rPr lang="zh-CN" altLang="en-US"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err="1" smtClean="0">
                            <a:latin typeface="Cambria Math" panose="02040503050406030204" pitchFamily="18" charset="0"/>
                          </a:rPr>
                          <m:t>𝑠</m:t>
                        </m:r>
                      </m:e>
                      <m:sub>
                        <m:r>
                          <a:rPr lang="en-US" altLang="zh-CN" i="1" dirty="0" err="1" smtClean="0">
                            <a:latin typeface="Cambria Math" panose="02040503050406030204" pitchFamily="18" charset="0"/>
                          </a:rPr>
                          <m:t>𝑗</m:t>
                        </m:r>
                      </m:sub>
                    </m:sSub>
                    <m:r>
                      <a:rPr lang="en-US" altLang="zh-CN" i="1" dirty="0" smtClean="0">
                        <a:latin typeface="Cambria Math" panose="02040503050406030204" pitchFamily="18" charset="0"/>
                      </a:rPr>
                      <m:t> </m:t>
                    </m:r>
                  </m:oMath>
                </a14:m>
                <a:r>
                  <a:rPr lang="zh-CN" altLang="en-US" dirty="0" smtClean="0"/>
                  <a:t>天到第</a:t>
                </a:r>
                <a14:m>
                  <m:oMath xmlns:m="http://schemas.openxmlformats.org/officeDocument/2006/math">
                    <m:r>
                      <a:rPr lang="en-US" altLang="zh-CN" b="0" i="0"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𝑡</m:t>
                        </m:r>
                      </m:e>
                      <m:sub>
                        <m:r>
                          <a:rPr lang="en-US" altLang="zh-CN" i="1" dirty="0" smtClean="0">
                            <a:latin typeface="Cambria Math" panose="02040503050406030204" pitchFamily="18" charset="0"/>
                          </a:rPr>
                          <m:t>𝑗</m:t>
                        </m:r>
                      </m:sub>
                    </m:sSub>
                    <m:r>
                      <a:rPr lang="en-US" altLang="zh-CN" b="0" i="1" dirty="0" smtClean="0">
                        <a:latin typeface="Cambria Math" panose="02040503050406030204" pitchFamily="18" charset="0"/>
                      </a:rPr>
                      <m:t> </m:t>
                    </m:r>
                  </m:oMath>
                </a14:m>
                <a:r>
                  <a:rPr lang="zh-CN" altLang="en-US" dirty="0" smtClean="0"/>
                  <a:t>天租借教室（包括第</a:t>
                </a:r>
                <a14:m>
                  <m:oMath xmlns:m="http://schemas.openxmlformats.org/officeDocument/2006/math">
                    <m:r>
                      <a:rPr lang="en-US" altLang="zh-CN" b="0" i="0"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𝑠</m:t>
                        </m:r>
                      </m:e>
                      <m:sub>
                        <m:r>
                          <a:rPr lang="en-US" altLang="zh-CN" i="1" dirty="0" smtClean="0">
                            <a:latin typeface="Cambria Math" panose="02040503050406030204" pitchFamily="18" charset="0"/>
                          </a:rPr>
                          <m:t>𝑗</m:t>
                        </m:r>
                      </m:sub>
                    </m:sSub>
                    <m:r>
                      <a:rPr lang="en-US" altLang="zh-CN" b="0" i="1" dirty="0" smtClean="0">
                        <a:latin typeface="Cambria Math" panose="02040503050406030204" pitchFamily="18" charset="0"/>
                      </a:rPr>
                      <m:t> </m:t>
                    </m:r>
                  </m:oMath>
                </a14:m>
                <a:r>
                  <a:rPr lang="zh-CN" altLang="en-US" dirty="0" smtClean="0"/>
                  <a:t>天和第</a:t>
                </a:r>
                <a14:m>
                  <m:oMath xmlns:m="http://schemas.openxmlformats.org/officeDocument/2006/math">
                    <m:r>
                      <a:rPr lang="zh-CN" altLang="en-US"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err="1" smtClean="0">
                            <a:latin typeface="Cambria Math" panose="02040503050406030204" pitchFamily="18" charset="0"/>
                          </a:rPr>
                          <m:t>𝑡</m:t>
                        </m:r>
                      </m:e>
                      <m:sub>
                        <m:r>
                          <a:rPr lang="en-US" altLang="zh-CN" i="1" dirty="0" err="1" smtClean="0">
                            <a:latin typeface="Cambria Math" panose="02040503050406030204" pitchFamily="18" charset="0"/>
                          </a:rPr>
                          <m:t>𝑗</m:t>
                        </m:r>
                      </m:sub>
                    </m:sSub>
                    <m:r>
                      <a:rPr lang="en-US" altLang="zh-CN" i="1" dirty="0" smtClean="0">
                        <a:latin typeface="Cambria Math" panose="02040503050406030204" pitchFamily="18" charset="0"/>
                      </a:rPr>
                      <m:t> </m:t>
                    </m:r>
                  </m:oMath>
                </a14:m>
                <a:r>
                  <a:rPr lang="zh-CN" altLang="en-US" dirty="0" smtClean="0"/>
                  <a:t>天），每天需要租借</a:t>
                </a:r>
                <a14:m>
                  <m:oMath xmlns:m="http://schemas.openxmlformats.org/officeDocument/2006/math">
                    <m:r>
                      <a:rPr lang="en-US" altLang="zh-CN" b="0" i="0"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𝑑</m:t>
                        </m:r>
                      </m:e>
                      <m:sub>
                        <m:r>
                          <a:rPr lang="en-US" altLang="zh-CN" i="1" dirty="0" smtClean="0">
                            <a:latin typeface="Cambria Math" panose="02040503050406030204" pitchFamily="18" charset="0"/>
                          </a:rPr>
                          <m:t>𝑗</m:t>
                        </m:r>
                      </m:sub>
                    </m:sSub>
                    <m:r>
                      <a:rPr lang="en-US" altLang="zh-CN" b="0" i="1" dirty="0" smtClean="0">
                        <a:latin typeface="Cambria Math" panose="02040503050406030204" pitchFamily="18" charset="0"/>
                      </a:rPr>
                      <m:t> </m:t>
                    </m:r>
                  </m:oMath>
                </a14:m>
                <a:r>
                  <a:rPr lang="zh-CN" altLang="en-US" dirty="0" smtClean="0"/>
                  <a:t>个 教室。 </a:t>
                </a:r>
                <a:endParaRPr lang="en-US" altLang="zh-CN" dirty="0" smtClean="0"/>
              </a:p>
              <a:p>
                <a:pPr>
                  <a:lnSpc>
                    <a:spcPct val="100000"/>
                  </a:lnSpc>
                </a:pPr>
                <a:r>
                  <a:rPr lang="zh-CN" altLang="en-US" dirty="0" smtClean="0"/>
                  <a:t>借教室的原则是先到先得，也就是说我们要按照订单的先后顺序依次为每份订单分配教室。如果在分配的过程中遇到一份订单无法完全满足，则需要停止教室的分配，通知当前申请人修改订单。这里的无法满足指从第</a:t>
                </a:r>
                <a14:m>
                  <m:oMath xmlns:m="http://schemas.openxmlformats.org/officeDocument/2006/math">
                    <m:r>
                      <a:rPr lang="en-US" altLang="zh-CN" b="0" i="0" dirty="0" smtClean="0">
                        <a:latin typeface="Cambria Math" panose="02040503050406030204" pitchFamily="18" charset="0"/>
                      </a:rPr>
                      <m:t> </m:t>
                    </m:r>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𝑠</m:t>
                        </m:r>
                      </m:e>
                      <m:sub>
                        <m:r>
                          <a:rPr lang="en-US" altLang="zh-CN" i="1" dirty="0">
                            <a:latin typeface="Cambria Math" panose="02040503050406030204" pitchFamily="18" charset="0"/>
                          </a:rPr>
                          <m:t>𝑗</m:t>
                        </m:r>
                      </m:sub>
                    </m:sSub>
                    <m:r>
                      <a:rPr lang="en-US" altLang="zh-CN" b="0" i="1" dirty="0" smtClean="0">
                        <a:latin typeface="Cambria Math" panose="02040503050406030204" pitchFamily="18" charset="0"/>
                      </a:rPr>
                      <m:t> </m:t>
                    </m:r>
                  </m:oMath>
                </a14:m>
                <a:r>
                  <a:rPr lang="zh-CN" altLang="en-US" dirty="0" smtClean="0"/>
                  <a:t>天到第</a:t>
                </a:r>
                <a14:m>
                  <m:oMath xmlns:m="http://schemas.openxmlformats.org/officeDocument/2006/math">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𝑡</m:t>
                        </m:r>
                      </m:e>
                      <m:sub>
                        <m:r>
                          <a:rPr lang="en-US" altLang="zh-CN" i="1" dirty="0">
                            <a:latin typeface="Cambria Math" panose="02040503050406030204" pitchFamily="18" charset="0"/>
                          </a:rPr>
                          <m:t>𝑗</m:t>
                        </m:r>
                      </m:sub>
                    </m:sSub>
                    <m:r>
                      <a:rPr lang="en-US" altLang="zh-CN" b="0" i="1" dirty="0" smtClean="0">
                        <a:latin typeface="Cambria Math" panose="02040503050406030204" pitchFamily="18" charset="0"/>
                      </a:rPr>
                      <m:t> </m:t>
                    </m:r>
                  </m:oMath>
                </a14:m>
                <a:r>
                  <a:rPr lang="zh-CN" altLang="en-US" dirty="0" smtClean="0"/>
                  <a:t>天中有至少一天剩余的教室数量不足</a:t>
                </a:r>
                <a14:m>
                  <m:oMath xmlns:m="http://schemas.openxmlformats.org/officeDocument/2006/math">
                    <m:r>
                      <a:rPr lang="en-US" altLang="zh-CN" b="0" i="0"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𝑑</m:t>
                        </m:r>
                      </m:e>
                      <m:sub>
                        <m:r>
                          <a:rPr lang="en-US" altLang="zh-CN" i="1" dirty="0" smtClean="0">
                            <a:latin typeface="Cambria Math" panose="02040503050406030204" pitchFamily="18" charset="0"/>
                          </a:rPr>
                          <m:t>𝑗</m:t>
                        </m:r>
                      </m:sub>
                    </m:sSub>
                    <m:r>
                      <a:rPr lang="en-US" altLang="zh-CN" b="0" i="1" dirty="0" smtClean="0">
                        <a:latin typeface="Cambria Math" panose="02040503050406030204" pitchFamily="18" charset="0"/>
                      </a:rPr>
                      <m:t> </m:t>
                    </m:r>
                  </m:oMath>
                </a14:m>
                <a:r>
                  <a:rPr lang="zh-CN" altLang="en-US" dirty="0" smtClean="0"/>
                  <a:t>个。</a:t>
                </a:r>
                <a:endParaRPr lang="zh-CN" altLang="en-US" dirty="0"/>
              </a:p>
              <a:p>
                <a:pPr>
                  <a:lnSpc>
                    <a:spcPct val="100000"/>
                  </a:lnSpc>
                </a:pPr>
                <a:r>
                  <a:rPr lang="zh-CN" altLang="en-US" dirty="0" smtClean="0"/>
                  <a:t>现在我们需要知道，是否会有订单无法完全满足。如果有，需要通知哪一个申请人修改订单。 </a:t>
                </a:r>
                <a:endParaRPr lang="en-US" altLang="zh-CN" dirty="0" smtClean="0"/>
              </a:p>
              <a:p>
                <a:pPr>
                  <a:lnSpc>
                    <a:spcPct val="100000"/>
                  </a:lnSpc>
                </a:pPr>
                <a14:m>
                  <m:oMath xmlns:m="http://schemas.openxmlformats.org/officeDocument/2006/math">
                    <m:r>
                      <a:rPr lang="en-US" altLang="zh-CN" i="1" dirty="0" smtClean="0">
                        <a:latin typeface="Cambria Math" panose="02040503050406030204" pitchFamily="18" charset="0"/>
                      </a:rPr>
                      <m:t>1≤</m:t>
                    </m:r>
                    <m:r>
                      <a:rPr lang="en-US" altLang="zh-CN" i="1" dirty="0" smtClean="0">
                        <a:latin typeface="Cambria Math" panose="02040503050406030204" pitchFamily="18" charset="0"/>
                      </a:rPr>
                      <m:t>𝑛</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𝑚</m:t>
                    </m:r>
                    <m:r>
                      <a:rPr lang="en-US" altLang="zh-CN" i="1" dirty="0" smtClean="0">
                        <a:latin typeface="Cambria Math" panose="02040503050406030204" pitchFamily="18" charset="0"/>
                      </a:rPr>
                      <m:t>≤</m:t>
                    </m:r>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10</m:t>
                        </m:r>
                      </m:e>
                      <m:sup>
                        <m:r>
                          <a:rPr lang="en-US" altLang="zh-CN" i="1" dirty="0" smtClean="0">
                            <a:latin typeface="Cambria Math" panose="02040503050406030204" pitchFamily="18" charset="0"/>
                          </a:rPr>
                          <m:t>6</m:t>
                        </m:r>
                      </m:sup>
                    </m:sSup>
                    <m:r>
                      <a:rPr lang="en-US" altLang="zh-CN" i="1" dirty="0" smtClean="0">
                        <a:latin typeface="Cambria Math" panose="02040503050406030204" pitchFamily="18" charset="0"/>
                      </a:rPr>
                      <m:t>,</m:t>
                    </m:r>
                    <m:r>
                      <a:rPr lang="en-US" altLang="zh-CN" b="0" i="1" dirty="0" smtClean="0">
                        <a:latin typeface="Cambria Math" panose="02040503050406030204" pitchFamily="18" charset="0"/>
                      </a:rPr>
                      <m:t> </m:t>
                    </m:r>
                    <m:r>
                      <a:rPr lang="en-US" altLang="zh-CN" i="1" dirty="0" smtClean="0">
                        <a:latin typeface="Cambria Math" panose="02040503050406030204" pitchFamily="18" charset="0"/>
                      </a:rPr>
                      <m:t>0≤</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𝑟</m:t>
                        </m:r>
                      </m:e>
                      <m:sub>
                        <m:r>
                          <a:rPr lang="en-US" altLang="zh-CN" i="1" dirty="0" smtClean="0">
                            <a:latin typeface="Cambria Math" panose="02040503050406030204" pitchFamily="18" charset="0"/>
                          </a:rPr>
                          <m:t>𝑖</m:t>
                        </m:r>
                      </m:sub>
                    </m:sSub>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𝑑</m:t>
                        </m:r>
                      </m:e>
                      <m:sub>
                        <m:r>
                          <a:rPr lang="en-US" altLang="zh-CN" i="1" dirty="0" smtClean="0">
                            <a:latin typeface="Cambria Math" panose="02040503050406030204" pitchFamily="18" charset="0"/>
                          </a:rPr>
                          <m:t>𝑗</m:t>
                        </m:r>
                      </m:sub>
                    </m:sSub>
                    <m:r>
                      <a:rPr lang="en-US" altLang="zh-CN"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i="1" dirty="0" smtClean="0">
                            <a:latin typeface="Cambria Math" panose="02040503050406030204" pitchFamily="18" charset="0"/>
                          </a:rPr>
                          <m:t>10</m:t>
                        </m:r>
                      </m:e>
                      <m:sup>
                        <m:r>
                          <a:rPr lang="en-US" altLang="zh-CN" i="1" dirty="0" smtClean="0">
                            <a:latin typeface="Cambria Math" panose="02040503050406030204" pitchFamily="18" charset="0"/>
                          </a:rPr>
                          <m:t>9</m:t>
                        </m:r>
                      </m:sup>
                    </m:sSup>
                    <m:r>
                      <a:rPr lang="en-US" altLang="zh-CN" i="1" dirty="0" smtClean="0">
                        <a:latin typeface="Cambria Math" panose="02040503050406030204" pitchFamily="18" charset="0"/>
                      </a:rPr>
                      <m:t>,1≤</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𝑠</m:t>
                        </m:r>
                      </m:e>
                      <m:sub>
                        <m:r>
                          <a:rPr lang="en-US" altLang="zh-CN" b="0" i="1" dirty="0" smtClean="0">
                            <a:latin typeface="Cambria Math" panose="02040503050406030204" pitchFamily="18" charset="0"/>
                          </a:rPr>
                          <m:t>𝑗</m:t>
                        </m:r>
                      </m:sub>
                    </m:sSub>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𝑡</m:t>
                        </m:r>
                      </m:e>
                      <m:sub>
                        <m:r>
                          <a:rPr lang="en-US" altLang="zh-CN" i="1" dirty="0" smtClean="0">
                            <a:latin typeface="Cambria Math" panose="02040503050406030204" pitchFamily="18" charset="0"/>
                          </a:rPr>
                          <m:t>𝑗</m:t>
                        </m:r>
                      </m:sub>
                    </m:sSub>
                    <m:r>
                      <a:rPr lang="en-US" altLang="zh-CN" i="1" dirty="0" smtClean="0">
                        <a:latin typeface="Cambria Math" panose="02040503050406030204" pitchFamily="18" charset="0"/>
                      </a:rPr>
                      <m:t>≤</m:t>
                    </m:r>
                    <m:r>
                      <a:rPr lang="en-US" altLang="zh-CN" i="1" dirty="0" smtClean="0">
                        <a:latin typeface="Cambria Math" panose="02040503050406030204" pitchFamily="18" charset="0"/>
                      </a:rPr>
                      <m:t>𝑛</m:t>
                    </m:r>
                  </m:oMath>
                </a14:m>
                <a:r>
                  <a:rPr lang="zh-CN" altLang="en-US" dirty="0" smtClean="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202919" y="1895301"/>
                <a:ext cx="9784080" cy="4854634"/>
              </a:xfrm>
              <a:blipFill>
                <a:blip r:embed="rId2"/>
                <a:stretch>
                  <a:fillRect l="-685" t="-1005" r="-1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097074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NOIp2012 </a:t>
            </a:r>
            <a:r>
              <a:rPr lang="zh-CN" altLang="en-US" dirty="0" smtClean="0"/>
              <a:t>借教室</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202919" y="1895301"/>
                <a:ext cx="9784080" cy="4854634"/>
              </a:xfrm>
            </p:spPr>
            <p:txBody>
              <a:bodyPr>
                <a:normAutofit/>
              </a:bodyPr>
              <a:lstStyle/>
              <a:p>
                <a:pPr>
                  <a:lnSpc>
                    <a:spcPct val="100000"/>
                  </a:lnSpc>
                </a:pPr>
                <a:r>
                  <a:rPr lang="zh-CN" altLang="en-US" dirty="0" smtClean="0"/>
                  <a:t>寻找单调性：前</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rPr>
                      <m:t> </m:t>
                    </m:r>
                  </m:oMath>
                </a14:m>
                <a:r>
                  <a:rPr lang="zh-CN" altLang="en-US" dirty="0" smtClean="0"/>
                  <a:t>天的条件一定比</a:t>
                </a:r>
                <a:r>
                  <a:rPr lang="zh-CN" altLang="en-US" dirty="0"/>
                  <a:t>前</a:t>
                </a:r>
                <a14:m>
                  <m:oMath xmlns:m="http://schemas.openxmlformats.org/officeDocument/2006/math">
                    <m:r>
                      <a:rPr lang="en-US" altLang="zh-CN" i="1">
                        <a:latin typeface="Cambria Math" panose="02040503050406030204" pitchFamily="18" charset="0"/>
                      </a:rPr>
                      <m:t> </m:t>
                    </m:r>
                    <m:r>
                      <a:rPr lang="en-US" altLang="zh-CN" i="1">
                        <a:latin typeface="Cambria Math" panose="02040503050406030204" pitchFamily="18" charset="0"/>
                      </a:rPr>
                      <m:t>𝑖</m:t>
                    </m:r>
                    <m:r>
                      <a:rPr lang="en-US" altLang="zh-CN" i="1" smtClean="0">
                        <a:latin typeface="Cambria Math" panose="02040503050406030204" pitchFamily="18" charset="0"/>
                      </a:rPr>
                      <m:t>+</m:t>
                    </m:r>
                    <m:r>
                      <a:rPr lang="en-US" altLang="zh-CN" b="0" i="1" smtClean="0">
                        <a:latin typeface="Cambria Math" panose="02040503050406030204" pitchFamily="18" charset="0"/>
                      </a:rPr>
                      <m:t>1</m:t>
                    </m:r>
                    <m:r>
                      <a:rPr lang="en-US" altLang="zh-CN" i="1">
                        <a:latin typeface="Cambria Math" panose="02040503050406030204" pitchFamily="18" charset="0"/>
                      </a:rPr>
                      <m:t> </m:t>
                    </m:r>
                  </m:oMath>
                </a14:m>
                <a:r>
                  <a:rPr lang="zh-CN" altLang="en-US" dirty="0" smtClean="0"/>
                  <a:t>天条件更容易。</a:t>
                </a:r>
                <a:endParaRPr lang="en-US" altLang="zh-CN" dirty="0" smtClean="0"/>
              </a:p>
              <a:p>
                <a:pPr marL="0" indent="0">
                  <a:lnSpc>
                    <a:spcPct val="100000"/>
                  </a:lnSpc>
                  <a:buNone/>
                </a:pPr>
                <a:endParaRPr lang="en-US" altLang="zh-CN" dirty="0" smtClean="0"/>
              </a:p>
              <a:p>
                <a:pPr>
                  <a:lnSpc>
                    <a:spcPct val="100000"/>
                  </a:lnSpc>
                </a:pPr>
                <a:r>
                  <a:rPr lang="zh-CN" altLang="en-US" dirty="0" smtClean="0"/>
                  <a:t>证明很简单，如果</a:t>
                </a:r>
                <a:r>
                  <a:rPr lang="zh-CN" altLang="en-US" dirty="0"/>
                  <a:t>前</a:t>
                </a:r>
                <a14:m>
                  <m:oMath xmlns:m="http://schemas.openxmlformats.org/officeDocument/2006/math">
                    <m:r>
                      <a:rPr lang="en-US" altLang="zh-CN" i="1">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 </m:t>
                    </m:r>
                  </m:oMath>
                </a14:m>
                <a:r>
                  <a:rPr lang="zh-CN" altLang="en-US" dirty="0" smtClean="0"/>
                  <a:t>天都不满足了，那么</a:t>
                </a:r>
                <a:r>
                  <a:rPr lang="zh-CN" altLang="en-US" dirty="0"/>
                  <a:t>前</a:t>
                </a:r>
                <a14:m>
                  <m:oMath xmlns:m="http://schemas.openxmlformats.org/officeDocument/2006/math">
                    <m:r>
                      <a:rPr lang="en-US" altLang="zh-CN" i="1">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b="0" i="1" smtClean="0">
                        <a:latin typeface="Cambria Math" panose="02040503050406030204" pitchFamily="18" charset="0"/>
                      </a:rPr>
                      <m:t>𝑥</m:t>
                    </m:r>
                    <m:r>
                      <a:rPr lang="en-US" altLang="zh-CN" i="1">
                        <a:latin typeface="Cambria Math" panose="02040503050406030204" pitchFamily="18" charset="0"/>
                      </a:rPr>
                      <m:t> </m:t>
                    </m:r>
                  </m:oMath>
                </a14:m>
                <a:r>
                  <a:rPr lang="zh-CN" altLang="en-US" dirty="0" smtClean="0"/>
                  <a:t>天都不可能被满足。</a:t>
                </a:r>
                <a:endParaRPr lang="en-US" altLang="zh-CN" dirty="0" smtClean="0"/>
              </a:p>
              <a:p>
                <a:pPr>
                  <a:lnSpc>
                    <a:spcPct val="100000"/>
                  </a:lnSpc>
                </a:pPr>
                <a:endParaRPr lang="en-US" altLang="zh-CN" dirty="0" smtClean="0"/>
              </a:p>
              <a:p>
                <a:pPr>
                  <a:lnSpc>
                    <a:spcPct val="100000"/>
                  </a:lnSpc>
                </a:pPr>
                <a:r>
                  <a:rPr lang="zh-CN" altLang="en-US" dirty="0" smtClean="0"/>
                  <a:t>考虑二分答案。</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202919" y="1895301"/>
                <a:ext cx="9784080" cy="4854634"/>
              </a:xfrm>
              <a:blipFill>
                <a:blip r:embed="rId2"/>
                <a:stretch>
                  <a:fillRect l="-685" t="-10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043165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NOIp2012 </a:t>
            </a:r>
            <a:r>
              <a:rPr lang="zh-CN" altLang="en-US" dirty="0" smtClean="0"/>
              <a:t>借教室</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202919" y="1895301"/>
                <a:ext cx="9784080" cy="4854634"/>
              </a:xfrm>
            </p:spPr>
            <p:txBody>
              <a:bodyPr>
                <a:normAutofit/>
              </a:bodyPr>
              <a:lstStyle/>
              <a:p>
                <a:pPr>
                  <a:lnSpc>
                    <a:spcPct val="100000"/>
                  </a:lnSpc>
                </a:pPr>
                <a:r>
                  <a:rPr lang="zh-CN" altLang="en-US" dirty="0" smtClean="0"/>
                  <a:t>如何验证</a:t>
                </a:r>
                <a:r>
                  <a:rPr lang="zh-CN" altLang="en-US" dirty="0"/>
                  <a:t>前</a:t>
                </a:r>
                <a14:m>
                  <m:oMath xmlns:m="http://schemas.openxmlformats.org/officeDocument/2006/math">
                    <m:r>
                      <a:rPr lang="en-US" altLang="zh-CN" i="1">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 </m:t>
                    </m:r>
                  </m:oMath>
                </a14:m>
                <a:r>
                  <a:rPr lang="zh-CN" altLang="en-US" dirty="0" smtClean="0"/>
                  <a:t>天是否满足条件？</a:t>
                </a:r>
                <a:endParaRPr lang="en-US" altLang="zh-CN" dirty="0" smtClean="0"/>
              </a:p>
              <a:p>
                <a:pPr>
                  <a:lnSpc>
                    <a:spcPct val="100000"/>
                  </a:lnSpc>
                </a:pP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202919" y="1895301"/>
                <a:ext cx="9784080" cy="4854634"/>
              </a:xfrm>
              <a:blipFill>
                <a:blip r:embed="rId2"/>
                <a:stretch>
                  <a:fillRect l="-685" t="-10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147513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NOIp2012 </a:t>
            </a:r>
            <a:r>
              <a:rPr lang="zh-CN" altLang="en-US" dirty="0" smtClean="0"/>
              <a:t>借教室</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202919" y="1895301"/>
                <a:ext cx="9784080" cy="4854634"/>
              </a:xfrm>
            </p:spPr>
            <p:txBody>
              <a:bodyPr>
                <a:normAutofit/>
              </a:bodyPr>
              <a:lstStyle/>
              <a:p>
                <a:pPr>
                  <a:lnSpc>
                    <a:spcPct val="100000"/>
                  </a:lnSpc>
                </a:pPr>
                <a:r>
                  <a:rPr lang="zh-CN" altLang="en-US" dirty="0" smtClean="0"/>
                  <a:t>如何验证</a:t>
                </a:r>
                <a:r>
                  <a:rPr lang="zh-CN" altLang="en-US" dirty="0"/>
                  <a:t>前</a:t>
                </a:r>
                <a14:m>
                  <m:oMath xmlns:m="http://schemas.openxmlformats.org/officeDocument/2006/math">
                    <m:r>
                      <a:rPr lang="en-US" altLang="zh-CN" i="1">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 </m:t>
                    </m:r>
                  </m:oMath>
                </a14:m>
                <a:r>
                  <a:rPr lang="zh-CN" altLang="en-US" dirty="0" smtClean="0"/>
                  <a:t>天是否满足条件？</a:t>
                </a:r>
                <a:endParaRPr lang="en-US" altLang="zh-CN" dirty="0" smtClean="0"/>
              </a:p>
              <a:p>
                <a:pPr>
                  <a:lnSpc>
                    <a:spcPct val="100000"/>
                  </a:lnSpc>
                </a:pPr>
                <a:endParaRPr lang="en-US" altLang="zh-CN" dirty="0"/>
              </a:p>
              <a:p>
                <a:pPr>
                  <a:lnSpc>
                    <a:spcPct val="100000"/>
                  </a:lnSpc>
                </a:pPr>
                <a:r>
                  <a:rPr lang="zh-CN" altLang="en-US" dirty="0" smtClean="0"/>
                  <a:t>由于天数已经固定了，需求也就固定了。</a:t>
                </a:r>
                <a:endParaRPr lang="en-US" altLang="zh-CN" dirty="0" smtClean="0"/>
              </a:p>
              <a:p>
                <a:pPr>
                  <a:lnSpc>
                    <a:spcPct val="100000"/>
                  </a:lnSpc>
                </a:pPr>
                <a:r>
                  <a:rPr lang="zh-CN" altLang="en-US" dirty="0" smtClean="0"/>
                  <a:t>问题转化为，有很多次离线区间加，最后要求判断每一个元素是否小于</a:t>
                </a:r>
                <a:r>
                  <a:rPr lang="en-US" altLang="zh-CN" dirty="0" smtClean="0"/>
                  <a:t> d </a:t>
                </a:r>
                <a:r>
                  <a:rPr lang="zh-CN" altLang="en-US" dirty="0" smtClean="0"/>
                  <a:t>。</a:t>
                </a:r>
                <a:endParaRPr lang="en-US" altLang="zh-CN" dirty="0" smtClean="0"/>
              </a:p>
              <a:p>
                <a:pPr>
                  <a:lnSpc>
                    <a:spcPct val="100000"/>
                  </a:lnSpc>
                </a:pPr>
                <a:r>
                  <a:rPr lang="zh-CN" altLang="en-US" dirty="0" smtClean="0"/>
                  <a:t>离线区间加我们可以差分后使用前缀和的技巧来解决。</a:t>
                </a:r>
                <a:endParaRPr lang="en-US" altLang="zh-CN" dirty="0" smtClean="0"/>
              </a:p>
              <a:p>
                <a:pPr marL="0" indent="0">
                  <a:lnSpc>
                    <a:spcPct val="100000"/>
                  </a:lnSpc>
                  <a:buNone/>
                </a:pPr>
                <a:endParaRPr lang="en-US" altLang="zh-CN" dirty="0" smtClean="0"/>
              </a:p>
              <a:p>
                <a:pPr>
                  <a:lnSpc>
                    <a:spcPct val="100000"/>
                  </a:lnSpc>
                </a:pPr>
                <a:r>
                  <a:rPr lang="zh-CN" altLang="en-US" dirty="0"/>
                  <a:t>复杂</a:t>
                </a:r>
                <a:r>
                  <a:rPr lang="zh-CN" altLang="en-US" dirty="0" smtClean="0"/>
                  <a:t>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e>
                    </m:d>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𝑚</m:t>
                        </m:r>
                      </m:e>
                    </m:func>
                    <m:r>
                      <a:rPr lang="en-US" altLang="zh-CN" b="0" i="1" smtClean="0">
                        <a:latin typeface="Cambria Math" panose="02040503050406030204" pitchFamily="18" charset="0"/>
                      </a:rPr>
                      <m:t>)</m:t>
                    </m:r>
                  </m:oMath>
                </a14:m>
                <a:r>
                  <a:rPr lang="zh-CN" altLang="en-US" dirty="0" smtClean="0"/>
                  <a:t>。</a:t>
                </a:r>
                <a:endParaRPr lang="en-US" altLang="zh-CN" dirty="0" smtClean="0"/>
              </a:p>
              <a:p>
                <a:pPr>
                  <a:lnSpc>
                    <a:spcPct val="100000"/>
                  </a:lnSpc>
                </a:pPr>
                <a:endParaRPr lang="en-US" altLang="zh-CN" dirty="0"/>
              </a:p>
              <a:p>
                <a:pPr>
                  <a:lnSpc>
                    <a:spcPct val="100000"/>
                  </a:lnSpc>
                </a:pPr>
                <a:r>
                  <a:rPr lang="zh-CN" altLang="en-US" dirty="0" smtClean="0"/>
                  <a:t>当然，本题还可以直接使用数据结构解决。</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202919" y="1895301"/>
                <a:ext cx="9784080" cy="4854634"/>
              </a:xfrm>
              <a:blipFill>
                <a:blip r:embed="rId2"/>
                <a:stretch>
                  <a:fillRect l="-685" t="-10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75542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NOIp2010 </a:t>
            </a:r>
            <a:r>
              <a:rPr lang="zh-CN" altLang="en-US" dirty="0" smtClean="0"/>
              <a:t>关押罪犯</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202919" y="1895301"/>
                <a:ext cx="9784080" cy="4854634"/>
              </a:xfrm>
            </p:spPr>
            <p:txBody>
              <a:bodyPr>
                <a:normAutofit/>
              </a:bodyPr>
              <a:lstStyle/>
              <a:p>
                <a:pPr>
                  <a:lnSpc>
                    <a:spcPct val="100000"/>
                  </a:lnSpc>
                </a:pPr>
                <a:r>
                  <a:rPr lang="en-US" altLang="zh-CN" dirty="0" smtClean="0"/>
                  <a:t>S</a:t>
                </a:r>
                <a:r>
                  <a:rPr lang="zh-CN" altLang="en-US" dirty="0"/>
                  <a:t>城现有两座监狱，一共关押着</a:t>
                </a:r>
                <a14:m>
                  <m:oMath xmlns:m="http://schemas.openxmlformats.org/officeDocument/2006/math">
                    <m:r>
                      <a:rPr lang="en-US" altLang="zh-CN" b="0" i="0" dirty="0" smtClean="0">
                        <a:latin typeface="Cambria Math" panose="02040503050406030204" pitchFamily="18" charset="0"/>
                      </a:rPr>
                      <m:t> </m:t>
                    </m:r>
                    <m:r>
                      <a:rPr lang="en-US" altLang="zh-CN" i="1" dirty="0" smtClean="0">
                        <a:latin typeface="Cambria Math" panose="02040503050406030204" pitchFamily="18" charset="0"/>
                      </a:rPr>
                      <m:t>𝑁</m:t>
                    </m:r>
                    <m:r>
                      <a:rPr lang="en-US" altLang="zh-CN" b="0" i="1" dirty="0" smtClean="0">
                        <a:latin typeface="Cambria Math" panose="02040503050406030204" pitchFamily="18" charset="0"/>
                      </a:rPr>
                      <m:t> </m:t>
                    </m:r>
                  </m:oMath>
                </a14:m>
                <a:r>
                  <a:rPr lang="zh-CN" altLang="en-US" dirty="0"/>
                  <a:t>名罪犯，编号分别为</a:t>
                </a:r>
                <a14:m>
                  <m:oMath xmlns:m="http://schemas.openxmlformats.org/officeDocument/2006/math">
                    <m:r>
                      <a:rPr lang="en-US" altLang="zh-CN" b="0" i="0" dirty="0" smtClean="0">
                        <a:latin typeface="Cambria Math" panose="02040503050406030204" pitchFamily="18" charset="0"/>
                      </a:rPr>
                      <m:t> </m:t>
                    </m:r>
                    <m:r>
                      <a:rPr lang="en-US" altLang="zh-CN" i="1" dirty="0" smtClean="0">
                        <a:latin typeface="Cambria Math" panose="02040503050406030204" pitchFamily="18" charset="0"/>
                      </a:rPr>
                      <m:t>1~</m:t>
                    </m:r>
                    <m:r>
                      <a:rPr lang="en-US" altLang="zh-CN" i="1" dirty="0" smtClean="0">
                        <a:latin typeface="Cambria Math" panose="02040503050406030204" pitchFamily="18" charset="0"/>
                      </a:rPr>
                      <m:t>𝑁</m:t>
                    </m:r>
                  </m:oMath>
                </a14:m>
                <a:r>
                  <a:rPr lang="zh-CN" altLang="en-US" dirty="0" smtClean="0"/>
                  <a:t>。</a:t>
                </a:r>
                <a:endParaRPr lang="en-US" altLang="zh-CN" dirty="0" smtClean="0"/>
              </a:p>
              <a:p>
                <a:pPr>
                  <a:lnSpc>
                    <a:spcPct val="100000"/>
                  </a:lnSpc>
                </a:pPr>
                <a14:m>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rPr>
                      <m:t> </m:t>
                    </m:r>
                  </m:oMath>
                </a14:m>
                <a:r>
                  <a:rPr lang="zh-CN" altLang="en-US" dirty="0" smtClean="0"/>
                  <a:t>对罪犯之间积怨</a:t>
                </a:r>
                <a:r>
                  <a:rPr lang="zh-CN" altLang="en-US" dirty="0"/>
                  <a:t>已久，如果客观条件具备则随时可能爆发</a:t>
                </a:r>
                <a:r>
                  <a:rPr lang="zh-CN" altLang="en-US" dirty="0" smtClean="0"/>
                  <a:t>冲突</a:t>
                </a:r>
                <a:r>
                  <a:rPr lang="zh-CN" altLang="en-US" dirty="0"/>
                  <a:t>。我们用</a:t>
                </a:r>
                <a:r>
                  <a:rPr lang="zh-CN" altLang="en-US" dirty="0" smtClean="0"/>
                  <a:t>“怨气值” 来</a:t>
                </a:r>
                <a:r>
                  <a:rPr lang="zh-CN" altLang="en-US" dirty="0"/>
                  <a:t>表示某两名罪犯之间的仇恨</a:t>
                </a:r>
                <a:r>
                  <a:rPr lang="zh-CN" altLang="en-US" dirty="0" smtClean="0"/>
                  <a:t>程度。</a:t>
                </a:r>
                <a:endParaRPr lang="en-US" altLang="zh-CN" dirty="0" smtClean="0"/>
              </a:p>
              <a:p>
                <a:pPr>
                  <a:lnSpc>
                    <a:spcPct val="100000"/>
                  </a:lnSpc>
                </a:pPr>
                <a:r>
                  <a:rPr lang="zh-CN" altLang="en-US" dirty="0" smtClean="0"/>
                  <a:t>如果</a:t>
                </a:r>
                <a:r>
                  <a:rPr lang="zh-CN" altLang="en-US" dirty="0"/>
                  <a:t>两名怨气值为</a:t>
                </a:r>
                <a14:m>
                  <m:oMath xmlns:m="http://schemas.openxmlformats.org/officeDocument/2006/math">
                    <m:r>
                      <a:rPr lang="en-US" altLang="zh-CN" b="0" i="0" dirty="0" smtClean="0">
                        <a:latin typeface="Cambria Math" panose="02040503050406030204" pitchFamily="18" charset="0"/>
                      </a:rPr>
                      <m:t> </m:t>
                    </m:r>
                    <m:r>
                      <a:rPr lang="en-US" altLang="zh-CN" i="1" dirty="0" smtClean="0">
                        <a:latin typeface="Cambria Math" panose="02040503050406030204" pitchFamily="18" charset="0"/>
                      </a:rPr>
                      <m:t>𝑐</m:t>
                    </m:r>
                    <m:r>
                      <a:rPr lang="en-US" altLang="zh-CN" b="0" i="1" dirty="0" smtClean="0">
                        <a:latin typeface="Cambria Math" panose="02040503050406030204" pitchFamily="18" charset="0"/>
                      </a:rPr>
                      <m:t> </m:t>
                    </m:r>
                  </m:oMath>
                </a14:m>
                <a:r>
                  <a:rPr lang="zh-CN" altLang="en-US" dirty="0"/>
                  <a:t>的罪犯被关押在同</a:t>
                </a:r>
                <a:r>
                  <a:rPr lang="zh-CN" altLang="en-US" dirty="0" smtClean="0"/>
                  <a:t>一监狱</a:t>
                </a:r>
                <a:r>
                  <a:rPr lang="zh-CN" altLang="en-US" dirty="0"/>
                  <a:t>，他们俩之间会发生摩擦，并造成影响力为</a:t>
                </a:r>
                <a14:m>
                  <m:oMath xmlns:m="http://schemas.openxmlformats.org/officeDocument/2006/math">
                    <m:r>
                      <a:rPr lang="en-US" altLang="zh-CN" b="0" i="0" dirty="0" smtClean="0">
                        <a:latin typeface="Cambria Math" panose="02040503050406030204" pitchFamily="18" charset="0"/>
                      </a:rPr>
                      <m:t> </m:t>
                    </m:r>
                    <m:r>
                      <a:rPr lang="en-US" altLang="zh-CN" i="1" dirty="0">
                        <a:latin typeface="Cambria Math" panose="02040503050406030204" pitchFamily="18" charset="0"/>
                      </a:rPr>
                      <m:t>𝑐</m:t>
                    </m:r>
                    <m:r>
                      <a:rPr lang="en-US" altLang="zh-CN" b="0" i="1" dirty="0" smtClean="0">
                        <a:latin typeface="Cambria Math" panose="02040503050406030204" pitchFamily="18" charset="0"/>
                      </a:rPr>
                      <m:t> </m:t>
                    </m:r>
                  </m:oMath>
                </a14:m>
                <a:r>
                  <a:rPr lang="zh-CN" altLang="en-US" dirty="0"/>
                  <a:t>的冲突</a:t>
                </a:r>
                <a:r>
                  <a:rPr lang="zh-CN" altLang="en-US" dirty="0" smtClean="0"/>
                  <a:t>事件。</a:t>
                </a:r>
                <a:endParaRPr lang="en-US" altLang="zh-CN" dirty="0" smtClean="0"/>
              </a:p>
              <a:p>
                <a:pPr>
                  <a:lnSpc>
                    <a:spcPct val="100000"/>
                  </a:lnSpc>
                </a:pPr>
                <a:r>
                  <a:rPr lang="zh-CN" altLang="en-US" dirty="0" smtClean="0"/>
                  <a:t>在</a:t>
                </a:r>
                <a:r>
                  <a:rPr lang="zh-CN" altLang="en-US" dirty="0"/>
                  <a:t>详细考察了</a:t>
                </a:r>
                <a:r>
                  <a:rPr lang="en-US" altLang="zh-CN" dirty="0"/>
                  <a:t>N</a:t>
                </a:r>
                <a:r>
                  <a:rPr lang="zh-CN" altLang="en-US" dirty="0"/>
                  <a:t>名罪犯间的矛盾关系后，</a:t>
                </a:r>
                <a:r>
                  <a:rPr lang="zh-CN" altLang="en-US" dirty="0" smtClean="0"/>
                  <a:t>警察局长准备</a:t>
                </a:r>
                <a:r>
                  <a:rPr lang="zh-CN" altLang="en-US" dirty="0"/>
                  <a:t>将罪犯们在两座监狱内重新分配，以求产生的冲突事件</a:t>
                </a:r>
                <a:r>
                  <a:rPr lang="zh-CN" altLang="en-US" dirty="0" smtClean="0"/>
                  <a:t>影响力最大值最小。</a:t>
                </a:r>
                <a:endParaRPr lang="en-US" altLang="zh-CN" dirty="0" smtClean="0"/>
              </a:p>
              <a:p>
                <a:pPr>
                  <a:lnSpc>
                    <a:spcPct val="100000"/>
                  </a:lnSpc>
                </a:pPr>
                <a:r>
                  <a:rPr lang="zh-CN" altLang="en-US" dirty="0"/>
                  <a:t>求</a:t>
                </a:r>
                <a:r>
                  <a:rPr lang="zh-CN" altLang="en-US" dirty="0" smtClean="0"/>
                  <a:t>出最优方案下，影响力最大的事件的影响力最小值。</a:t>
                </a:r>
                <a:endParaRPr lang="en-US" altLang="zh-CN" dirty="0" smtClean="0"/>
              </a:p>
              <a:p>
                <a:pPr>
                  <a:lnSpc>
                    <a:spcPct val="100000"/>
                  </a:lnSpc>
                </a:pPr>
                <a:endParaRPr lang="en-US" altLang="zh-CN" dirty="0"/>
              </a:p>
              <a:p>
                <a:pPr>
                  <a:lnSpc>
                    <a:spcPct val="100000"/>
                  </a:lnSpc>
                </a:pPr>
                <a14:m>
                  <m:oMath xmlns:m="http://schemas.openxmlformats.org/officeDocument/2006/math">
                    <m:r>
                      <a:rPr lang="en-US" altLang="zh-CN" i="1" dirty="0" smtClean="0">
                        <a:latin typeface="Cambria Math" panose="02040503050406030204" pitchFamily="18" charset="0"/>
                      </a:rPr>
                      <m:t>𝑁</m:t>
                    </m:r>
                    <m:r>
                      <a:rPr lang="en-US" altLang="zh-CN" i="1" dirty="0" smtClean="0">
                        <a:latin typeface="Cambria Math" panose="02040503050406030204" pitchFamily="18" charset="0"/>
                      </a:rPr>
                      <m:t>≤20000</m:t>
                    </m:r>
                    <m:r>
                      <a:rPr lang="zh-CN" altLang="en-US" i="1" dirty="0">
                        <a:latin typeface="Cambria Math" panose="02040503050406030204" pitchFamily="18" charset="0"/>
                      </a:rPr>
                      <m:t>，</m:t>
                    </m:r>
                    <m:r>
                      <a:rPr lang="en-US" altLang="zh-CN" i="1" dirty="0">
                        <a:latin typeface="Cambria Math" panose="02040503050406030204" pitchFamily="18" charset="0"/>
                      </a:rPr>
                      <m:t>𝑀</m:t>
                    </m:r>
                    <m:r>
                      <a:rPr lang="en-US" altLang="zh-CN" i="1" dirty="0">
                        <a:latin typeface="Cambria Math" panose="02040503050406030204" pitchFamily="18" charset="0"/>
                      </a:rPr>
                      <m:t>≤100000</m:t>
                    </m:r>
                    <m:r>
                      <a:rPr lang="zh-CN" altLang="en-US" i="1" dirty="0" smtClean="0">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202919" y="1895301"/>
                <a:ext cx="9784080" cy="4854634"/>
              </a:xfrm>
              <a:blipFill>
                <a:blip r:embed="rId2"/>
                <a:stretch>
                  <a:fillRect l="-685" t="-1005" r="-8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70186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NOIp2010 </a:t>
            </a:r>
            <a:r>
              <a:rPr lang="zh-CN" altLang="en-US" dirty="0"/>
              <a:t>关押罪犯</a:t>
            </a:r>
          </a:p>
        </p:txBody>
      </p:sp>
      <p:sp>
        <p:nvSpPr>
          <p:cNvPr id="3" name="内容占位符 2"/>
          <p:cNvSpPr>
            <a:spLocks noGrp="1"/>
          </p:cNvSpPr>
          <p:nvPr>
            <p:ph idx="1"/>
          </p:nvPr>
        </p:nvSpPr>
        <p:spPr>
          <a:xfrm>
            <a:off x="1202919" y="1895301"/>
            <a:ext cx="9784080" cy="4854634"/>
          </a:xfrm>
        </p:spPr>
        <p:txBody>
          <a:bodyPr>
            <a:normAutofit/>
          </a:bodyPr>
          <a:lstStyle/>
          <a:p>
            <a:pPr>
              <a:lnSpc>
                <a:spcPct val="100000"/>
              </a:lnSpc>
            </a:pPr>
            <a:r>
              <a:rPr lang="zh-CN" altLang="en-US" dirty="0" smtClean="0"/>
              <a:t>寻找单调性：满足更少分配要求比满足更多的要求更容易。</a:t>
            </a:r>
            <a:endParaRPr lang="en-US" altLang="zh-CN" dirty="0" smtClean="0"/>
          </a:p>
          <a:p>
            <a:pPr>
              <a:lnSpc>
                <a:spcPct val="100000"/>
              </a:lnSpc>
            </a:pPr>
            <a:endParaRPr lang="en-US" altLang="zh-CN" dirty="0"/>
          </a:p>
          <a:p>
            <a:pPr>
              <a:lnSpc>
                <a:spcPct val="100000"/>
              </a:lnSpc>
            </a:pPr>
            <a:r>
              <a:rPr lang="zh-CN" altLang="en-US" dirty="0" smtClean="0"/>
              <a:t>因此，我们一定是首先去满足影响力最大的那些冲突。</a:t>
            </a:r>
            <a:endParaRPr lang="en-US" altLang="zh-CN" dirty="0" smtClean="0"/>
          </a:p>
          <a:p>
            <a:pPr>
              <a:lnSpc>
                <a:spcPct val="100000"/>
              </a:lnSpc>
            </a:pPr>
            <a:endParaRPr lang="en-US" altLang="zh-CN" dirty="0" smtClean="0"/>
          </a:p>
          <a:p>
            <a:pPr>
              <a:lnSpc>
                <a:spcPct val="100000"/>
              </a:lnSpc>
            </a:pPr>
            <a:r>
              <a:rPr lang="zh-CN" altLang="en-US" dirty="0" smtClean="0"/>
              <a:t>考虑二分答案。</a:t>
            </a:r>
            <a:endParaRPr lang="zh-CN" altLang="en-US" dirty="0"/>
          </a:p>
        </p:txBody>
      </p:sp>
    </p:spTree>
    <p:extLst>
      <p:ext uri="{BB962C8B-B14F-4D97-AF65-F5344CB8AC3E}">
        <p14:creationId xmlns:p14="http://schemas.microsoft.com/office/powerpoint/2010/main" val="17262024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PREVIEW</a:t>
            </a:r>
            <a:endParaRPr lang="zh-CN" altLang="en-US" dirty="0"/>
          </a:p>
        </p:txBody>
      </p:sp>
      <p:sp>
        <p:nvSpPr>
          <p:cNvPr id="3" name="内容占位符 2"/>
          <p:cNvSpPr>
            <a:spLocks noGrp="1"/>
          </p:cNvSpPr>
          <p:nvPr>
            <p:ph idx="1"/>
          </p:nvPr>
        </p:nvSpPr>
        <p:spPr/>
        <p:txBody>
          <a:bodyPr/>
          <a:lstStyle/>
          <a:p>
            <a:r>
              <a:rPr lang="zh-CN" altLang="en-US" dirty="0" smtClean="0"/>
              <a:t>简介二分法</a:t>
            </a:r>
            <a:endParaRPr lang="en-US" altLang="zh-CN" dirty="0" smtClean="0"/>
          </a:p>
          <a:p>
            <a:r>
              <a:rPr lang="zh-CN" altLang="en-US" dirty="0" smtClean="0"/>
              <a:t>算法竞赛中的二分法介绍</a:t>
            </a:r>
            <a:endParaRPr lang="en-US" altLang="zh-CN" dirty="0" smtClean="0"/>
          </a:p>
          <a:p>
            <a:r>
              <a:rPr lang="en-US" altLang="zh-CN" dirty="0" err="1" smtClean="0"/>
              <a:t>NOIp</a:t>
            </a:r>
            <a:r>
              <a:rPr lang="en-US" altLang="zh-CN" dirty="0" smtClean="0"/>
              <a:t> </a:t>
            </a:r>
            <a:r>
              <a:rPr lang="zh-CN" altLang="en-US" dirty="0" smtClean="0"/>
              <a:t>相关题目选讲</a:t>
            </a:r>
            <a:endParaRPr lang="en-US" altLang="zh-CN" dirty="0" smtClean="0"/>
          </a:p>
          <a:p>
            <a:r>
              <a:rPr lang="zh-CN" altLang="en-US" dirty="0" smtClean="0"/>
              <a:t>拓展与总结</a:t>
            </a:r>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41615590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NOIp2010 </a:t>
            </a:r>
            <a:r>
              <a:rPr lang="zh-CN" altLang="en-US" dirty="0" smtClean="0"/>
              <a:t>关押</a:t>
            </a:r>
            <a:r>
              <a:rPr lang="zh-CN" altLang="en-US" dirty="0"/>
              <a:t>罪犯</a:t>
            </a:r>
          </a:p>
        </p:txBody>
      </p:sp>
      <p:sp>
        <p:nvSpPr>
          <p:cNvPr id="3" name="内容占位符 2"/>
          <p:cNvSpPr>
            <a:spLocks noGrp="1"/>
          </p:cNvSpPr>
          <p:nvPr>
            <p:ph idx="1"/>
          </p:nvPr>
        </p:nvSpPr>
        <p:spPr>
          <a:xfrm>
            <a:off x="1202919" y="1895301"/>
            <a:ext cx="9784080" cy="4854634"/>
          </a:xfrm>
        </p:spPr>
        <p:txBody>
          <a:bodyPr>
            <a:normAutofit/>
          </a:bodyPr>
          <a:lstStyle/>
          <a:p>
            <a:pPr>
              <a:lnSpc>
                <a:spcPct val="100000"/>
              </a:lnSpc>
            </a:pPr>
            <a:r>
              <a:rPr lang="zh-CN" altLang="en-US" dirty="0" smtClean="0"/>
              <a:t>如何验证某些条件是否能够全部满足？</a:t>
            </a:r>
            <a:endParaRPr lang="en-US" altLang="zh-CN" dirty="0"/>
          </a:p>
        </p:txBody>
      </p:sp>
    </p:spTree>
    <p:extLst>
      <p:ext uri="{BB962C8B-B14F-4D97-AF65-F5344CB8AC3E}">
        <p14:creationId xmlns:p14="http://schemas.microsoft.com/office/powerpoint/2010/main" val="31195332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NOIp2010 </a:t>
            </a:r>
            <a:r>
              <a:rPr lang="zh-CN" altLang="en-US" dirty="0" smtClean="0"/>
              <a:t>关押</a:t>
            </a:r>
            <a:r>
              <a:rPr lang="zh-CN" altLang="en-US" dirty="0"/>
              <a:t>罪犯</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202919" y="1895301"/>
                <a:ext cx="9784080" cy="4854634"/>
              </a:xfrm>
            </p:spPr>
            <p:txBody>
              <a:bodyPr>
                <a:normAutofit/>
              </a:bodyPr>
              <a:lstStyle/>
              <a:p>
                <a:pPr>
                  <a:lnSpc>
                    <a:spcPct val="100000"/>
                  </a:lnSpc>
                </a:pPr>
                <a:r>
                  <a:rPr lang="zh-CN" altLang="en-US" dirty="0" smtClean="0"/>
                  <a:t>如何验证某些条件是否能够全部满足？</a:t>
                </a:r>
                <a:endParaRPr lang="en-US" altLang="zh-CN" dirty="0"/>
              </a:p>
              <a:p>
                <a:pPr>
                  <a:lnSpc>
                    <a:spcPct val="100000"/>
                  </a:lnSpc>
                </a:pPr>
                <a:endParaRPr lang="en-US" altLang="zh-CN" dirty="0" smtClean="0"/>
              </a:p>
              <a:p>
                <a:pPr>
                  <a:lnSpc>
                    <a:spcPct val="100000"/>
                  </a:lnSpc>
                </a:pPr>
                <a:r>
                  <a:rPr lang="zh-CN" altLang="en-US" dirty="0" smtClean="0"/>
                  <a:t>将需要满足的分配的条件看成边，我们需要判断这张图是不是二分图。</a:t>
                </a:r>
                <a:endParaRPr lang="en-US" altLang="zh-CN" dirty="0" smtClean="0"/>
              </a:p>
              <a:p>
                <a:pPr>
                  <a:lnSpc>
                    <a:spcPct val="100000"/>
                  </a:lnSpc>
                </a:pPr>
                <a:r>
                  <a:rPr lang="zh-CN" altLang="en-US" dirty="0" smtClean="0"/>
                  <a:t>使用</a:t>
                </a:r>
                <a:r>
                  <a:rPr lang="en-US" altLang="zh-CN" dirty="0" smtClean="0"/>
                  <a:t> DFS / BFS</a:t>
                </a:r>
                <a:r>
                  <a:rPr lang="zh-CN" altLang="en-US" dirty="0" smtClean="0"/>
                  <a:t>，黑白染色即可。</a:t>
                </a:r>
                <a:endParaRPr lang="en-US" altLang="zh-CN" dirty="0" smtClean="0"/>
              </a:p>
              <a:p>
                <a:pPr>
                  <a:lnSpc>
                    <a:spcPct val="100000"/>
                  </a:lnSpc>
                </a:pPr>
                <a:r>
                  <a:rPr lang="zh-CN" altLang="en-US" dirty="0"/>
                  <a:t>复杂</a:t>
                </a:r>
                <a:r>
                  <a:rPr lang="zh-CN" altLang="en-US" dirty="0" smtClean="0"/>
                  <a:t>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e>
                    </m:d>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𝑚</m:t>
                        </m:r>
                      </m:e>
                    </m:func>
                    <m:r>
                      <a:rPr lang="en-US" altLang="zh-CN" b="0" i="1" smtClean="0">
                        <a:latin typeface="Cambria Math" panose="02040503050406030204" pitchFamily="18" charset="0"/>
                      </a:rPr>
                      <m:t>)</m:t>
                    </m:r>
                  </m:oMath>
                </a14:m>
                <a:r>
                  <a:rPr lang="zh-CN" altLang="en-US" dirty="0" smtClean="0"/>
                  <a:t>。</a:t>
                </a:r>
                <a:endParaRPr lang="en-US" altLang="zh-CN" dirty="0" smtClean="0"/>
              </a:p>
              <a:p>
                <a:pPr>
                  <a:lnSpc>
                    <a:spcPct val="100000"/>
                  </a:lnSpc>
                </a:pPr>
                <a:endParaRPr lang="en-US" altLang="zh-CN" dirty="0"/>
              </a:p>
              <a:p>
                <a:pPr>
                  <a:lnSpc>
                    <a:spcPct val="100000"/>
                  </a:lnSpc>
                </a:pPr>
                <a:r>
                  <a:rPr lang="zh-CN" altLang="en-US" dirty="0" smtClean="0"/>
                  <a:t>当然，本题还可以直接使用带权并查集 </a:t>
                </a:r>
                <a:r>
                  <a:rPr lang="en-US" altLang="zh-CN" dirty="0" smtClean="0"/>
                  <a:t>/ </a:t>
                </a:r>
                <a:r>
                  <a:rPr lang="zh-CN" altLang="en-US" dirty="0" smtClean="0"/>
                  <a:t>“敌人集合”并查集解决。</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202919" y="1895301"/>
                <a:ext cx="9784080" cy="4854634"/>
              </a:xfrm>
              <a:blipFill>
                <a:blip r:embed="rId2"/>
                <a:stretch>
                  <a:fillRect l="-685" t="-10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215547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NOIp2015 </a:t>
            </a:r>
            <a:r>
              <a:rPr lang="zh-CN" altLang="en-US" dirty="0" smtClean="0"/>
              <a:t>运输计划</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202919" y="1895301"/>
                <a:ext cx="9784080" cy="4854634"/>
              </a:xfrm>
            </p:spPr>
            <p:txBody>
              <a:bodyPr>
                <a:normAutofit/>
              </a:bodyPr>
              <a:lstStyle/>
              <a:p>
                <a:pPr>
                  <a:lnSpc>
                    <a:spcPct val="100000"/>
                  </a:lnSpc>
                </a:pPr>
                <a:r>
                  <a:rPr lang="en-US" altLang="zh-CN" dirty="0" smtClean="0"/>
                  <a:t>L </a:t>
                </a:r>
                <a:r>
                  <a:rPr lang="zh-CN" altLang="en-US" dirty="0"/>
                  <a:t>国有</a:t>
                </a:r>
                <a14:m>
                  <m:oMath xmlns:m="http://schemas.openxmlformats.org/officeDocument/2006/math">
                    <m:r>
                      <a:rPr lang="zh-CN" altLang="en-US" i="1" dirty="0" smtClean="0">
                        <a:latin typeface="Cambria Math" panose="02040503050406030204" pitchFamily="18" charset="0"/>
                      </a:rPr>
                      <m:t> </m:t>
                    </m:r>
                    <m:r>
                      <a:rPr lang="en-US" altLang="zh-CN" i="1" dirty="0">
                        <a:latin typeface="Cambria Math" panose="02040503050406030204" pitchFamily="18" charset="0"/>
                      </a:rPr>
                      <m:t>𝑛</m:t>
                    </m:r>
                    <m:r>
                      <a:rPr lang="en-US" altLang="zh-CN" i="1" dirty="0">
                        <a:latin typeface="Cambria Math" panose="02040503050406030204" pitchFamily="18" charset="0"/>
                      </a:rPr>
                      <m:t> </m:t>
                    </m:r>
                  </m:oMath>
                </a14:m>
                <a:r>
                  <a:rPr lang="zh-CN" altLang="en-US" dirty="0"/>
                  <a:t>个星球，还有</a:t>
                </a:r>
                <a14:m>
                  <m:oMath xmlns:m="http://schemas.openxmlformats.org/officeDocument/2006/math">
                    <m:r>
                      <a:rPr lang="zh-CN" altLang="en-US" i="1" dirty="0" smtClean="0">
                        <a:latin typeface="Cambria Math" panose="02040503050406030204" pitchFamily="18" charset="0"/>
                      </a:rPr>
                      <m:t> </m:t>
                    </m:r>
                    <m:r>
                      <a:rPr lang="en-US" altLang="zh-CN" i="1" dirty="0">
                        <a:latin typeface="Cambria Math" panose="02040503050406030204" pitchFamily="18" charset="0"/>
                      </a:rPr>
                      <m:t>𝑛</m:t>
                    </m:r>
                    <m:r>
                      <a:rPr lang="en-US" altLang="zh-CN" i="1" dirty="0">
                        <a:latin typeface="Cambria Math" panose="02040503050406030204" pitchFamily="18" charset="0"/>
                      </a:rPr>
                      <m:t>−1 </m:t>
                    </m:r>
                  </m:oMath>
                </a14:m>
                <a:r>
                  <a:rPr lang="zh-CN" altLang="en-US" dirty="0"/>
                  <a:t>条双向航道，每条航道建立在两个星球之间，这</a:t>
                </a:r>
                <a14:m>
                  <m:oMath xmlns:m="http://schemas.openxmlformats.org/officeDocument/2006/math">
                    <m:r>
                      <a:rPr lang="zh-CN" altLang="en-US" i="1" dirty="0" smtClean="0">
                        <a:latin typeface="Cambria Math" panose="02040503050406030204" pitchFamily="18" charset="0"/>
                      </a:rPr>
                      <m:t> </m:t>
                    </m:r>
                    <m:r>
                      <a:rPr lang="en-US" altLang="zh-CN" i="1" dirty="0">
                        <a:latin typeface="Cambria Math" panose="02040503050406030204" pitchFamily="18" charset="0"/>
                      </a:rPr>
                      <m:t>𝑛</m:t>
                    </m:r>
                    <m:r>
                      <a:rPr lang="en-US" altLang="zh-CN" i="1" dirty="0">
                        <a:latin typeface="Cambria Math" panose="02040503050406030204" pitchFamily="18" charset="0"/>
                      </a:rPr>
                      <m:t>−1 </m:t>
                    </m:r>
                  </m:oMath>
                </a14:m>
                <a:r>
                  <a:rPr lang="zh-CN" altLang="en-US" dirty="0" smtClean="0"/>
                  <a:t>条航道</a:t>
                </a:r>
                <a:r>
                  <a:rPr lang="zh-CN" altLang="en-US" dirty="0"/>
                  <a:t>连通了 </a:t>
                </a:r>
                <a:r>
                  <a:rPr lang="en-US" altLang="zh-CN" dirty="0"/>
                  <a:t>L </a:t>
                </a:r>
                <a:r>
                  <a:rPr lang="zh-CN" altLang="en-US" dirty="0"/>
                  <a:t>国的所有星球</a:t>
                </a:r>
                <a:r>
                  <a:rPr lang="zh-CN" altLang="en-US" dirty="0" smtClean="0"/>
                  <a:t>。</a:t>
                </a:r>
                <a:r>
                  <a:rPr lang="zh-CN" altLang="en-US" dirty="0"/>
                  <a:t>对于航道</a:t>
                </a:r>
                <a14:m>
                  <m:oMath xmlns:m="http://schemas.openxmlformats.org/officeDocument/2006/math">
                    <m:r>
                      <a:rPr lang="zh-CN" altLang="en-US" i="1" dirty="0" smtClean="0">
                        <a:latin typeface="Cambria Math" panose="02040503050406030204" pitchFamily="18" charset="0"/>
                      </a:rPr>
                      <m:t> </m:t>
                    </m:r>
                    <m:r>
                      <a:rPr lang="en-US" altLang="zh-CN" i="1" dirty="0">
                        <a:latin typeface="Cambria Math" panose="02040503050406030204" pitchFamily="18" charset="0"/>
                      </a:rPr>
                      <m:t>𝑗</m:t>
                    </m:r>
                  </m:oMath>
                </a14:m>
                <a:r>
                  <a:rPr lang="zh-CN" altLang="en-US" dirty="0"/>
                  <a:t>，任意飞船驶过它所花费的时间</a:t>
                </a:r>
                <a:r>
                  <a:rPr lang="zh-CN" altLang="en-US" dirty="0" smtClean="0"/>
                  <a:t>为</a:t>
                </a:r>
                <a14:m>
                  <m:oMath xmlns:m="http://schemas.openxmlformats.org/officeDocument/2006/math">
                    <m:r>
                      <a:rPr lang="zh-CN" altLang="en-US" i="1" dirty="0" smtClean="0">
                        <a:latin typeface="Cambria Math" panose="02040503050406030204" pitchFamily="18" charset="0"/>
                      </a:rPr>
                      <m:t> </m:t>
                    </m:r>
                    <m:sSub>
                      <m:sSubPr>
                        <m:ctrlPr>
                          <a:rPr lang="en-US" altLang="zh-CN" i="1" dirty="0" err="1" smtClean="0">
                            <a:latin typeface="Cambria Math" panose="02040503050406030204" pitchFamily="18" charset="0"/>
                          </a:rPr>
                        </m:ctrlPr>
                      </m:sSubPr>
                      <m:e>
                        <m:r>
                          <a:rPr lang="en-US" altLang="zh-CN" i="1" dirty="0" err="1" smtClean="0">
                            <a:latin typeface="Cambria Math" panose="02040503050406030204" pitchFamily="18" charset="0"/>
                          </a:rPr>
                          <m:t>𝑡</m:t>
                        </m:r>
                      </m:e>
                      <m:sub>
                        <m:r>
                          <a:rPr lang="en-US" altLang="zh-CN" i="1" dirty="0" err="1" smtClean="0">
                            <a:latin typeface="Cambria Math" panose="02040503050406030204" pitchFamily="18" charset="0"/>
                          </a:rPr>
                          <m:t>𝑗</m:t>
                        </m:r>
                      </m:sub>
                    </m:sSub>
                  </m:oMath>
                </a14:m>
                <a:r>
                  <a:rPr lang="en-US" altLang="zh-CN" dirty="0" smtClean="0"/>
                  <a:t>​</a:t>
                </a:r>
                <a:r>
                  <a:rPr lang="zh-CN" altLang="en-US" dirty="0"/>
                  <a:t>​，并且任意两艘飞船之间不会产生任何干扰。</a:t>
                </a:r>
                <a:r>
                  <a:rPr lang="zh-CN" altLang="en-US" dirty="0" smtClean="0"/>
                  <a:t> </a:t>
                </a:r>
                <a:endParaRPr lang="en-US" altLang="zh-CN" dirty="0" smtClean="0"/>
              </a:p>
              <a:p>
                <a:pPr>
                  <a:lnSpc>
                    <a:spcPct val="100000"/>
                  </a:lnSpc>
                </a:pPr>
                <a:r>
                  <a:rPr lang="zh-CN" altLang="en-US" dirty="0" smtClean="0"/>
                  <a:t>小 </a:t>
                </a:r>
                <a:r>
                  <a:rPr lang="en-US" altLang="zh-CN" dirty="0"/>
                  <a:t>P </a:t>
                </a:r>
                <a:r>
                  <a:rPr lang="zh-CN" altLang="en-US" dirty="0"/>
                  <a:t>掌管一家物流公司，该公司有很多个运输计划，每个运输计划形如：有一艘</a:t>
                </a:r>
                <a:r>
                  <a:rPr lang="zh-CN" altLang="en-US" dirty="0" smtClean="0"/>
                  <a:t>物流</a:t>
                </a:r>
                <a:r>
                  <a:rPr lang="zh-CN" altLang="en-US" dirty="0"/>
                  <a:t>飞船需要从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𝑢</m:t>
                        </m:r>
                      </m:e>
                      <m:sub>
                        <m:r>
                          <a:rPr lang="en-US" altLang="zh-CN" i="1" dirty="0" smtClean="0">
                            <a:latin typeface="Cambria Math" panose="02040503050406030204" pitchFamily="18" charset="0"/>
                          </a:rPr>
                          <m:t>𝑖</m:t>
                        </m:r>
                      </m:sub>
                    </m:sSub>
                  </m:oMath>
                </a14:m>
                <a:r>
                  <a:rPr lang="en-US" altLang="zh-CN" dirty="0"/>
                  <a:t> </a:t>
                </a:r>
                <a:r>
                  <a:rPr lang="zh-CN" altLang="en-US" dirty="0"/>
                  <a:t>号星球沿最快的宇航路径飞行</a:t>
                </a:r>
                <a:r>
                  <a:rPr lang="zh-CN" altLang="en-US" dirty="0" smtClean="0"/>
                  <a:t>到</a:t>
                </a:r>
                <a14:m>
                  <m:oMath xmlns:m="http://schemas.openxmlformats.org/officeDocument/2006/math">
                    <m:r>
                      <a:rPr lang="en-US" altLang="zh-CN" i="1" dirty="0" smtClean="0">
                        <a:latin typeface="Cambria Math" panose="02040503050406030204" pitchFamily="18" charset="0"/>
                      </a:rPr>
                      <m:t> </m:t>
                    </m:r>
                    <m:sSub>
                      <m:sSubPr>
                        <m:ctrlPr>
                          <a:rPr lang="en-US" altLang="zh-CN" i="1" dirty="0" err="1">
                            <a:latin typeface="Cambria Math" panose="02040503050406030204" pitchFamily="18" charset="0"/>
                          </a:rPr>
                        </m:ctrlPr>
                      </m:sSubPr>
                      <m:e>
                        <m:r>
                          <a:rPr lang="en-US" altLang="zh-CN" i="1" dirty="0" err="1">
                            <a:latin typeface="Cambria Math" panose="02040503050406030204" pitchFamily="18" charset="0"/>
                          </a:rPr>
                          <m:t>𝑣</m:t>
                        </m:r>
                      </m:e>
                      <m:sub>
                        <m:r>
                          <a:rPr lang="en-US" altLang="zh-CN" i="1" dirty="0" err="1">
                            <a:latin typeface="Cambria Math" panose="02040503050406030204" pitchFamily="18" charset="0"/>
                          </a:rPr>
                          <m:t>𝑖</m:t>
                        </m:r>
                      </m:sub>
                    </m:sSub>
                    <m:r>
                      <a:rPr lang="en-US" altLang="zh-CN" i="1" dirty="0">
                        <a:latin typeface="Cambria Math" panose="02040503050406030204" pitchFamily="18" charset="0"/>
                      </a:rPr>
                      <m:t> </m:t>
                    </m:r>
                    <m:r>
                      <a:rPr lang="zh-CN" altLang="en-US" i="1" dirty="0" smtClean="0">
                        <a:latin typeface="Cambria Math" panose="02040503050406030204" pitchFamily="18" charset="0"/>
                      </a:rPr>
                      <m:t>​</m:t>
                    </m:r>
                  </m:oMath>
                </a14:m>
                <a:r>
                  <a:rPr lang="zh-CN" altLang="en-US" dirty="0" smtClean="0"/>
                  <a:t>号</a:t>
                </a:r>
                <a:r>
                  <a:rPr lang="zh-CN" altLang="en-US" dirty="0"/>
                  <a:t>星球去</a:t>
                </a:r>
                <a:r>
                  <a:rPr lang="zh-CN" altLang="en-US" dirty="0" smtClean="0"/>
                  <a:t>。 </a:t>
                </a:r>
                <a:endParaRPr lang="en-US" altLang="zh-CN" dirty="0" smtClean="0"/>
              </a:p>
              <a:p>
                <a:pPr>
                  <a:lnSpc>
                    <a:spcPct val="100000"/>
                  </a:lnSpc>
                </a:pPr>
                <a:r>
                  <a:rPr lang="en-US" altLang="zh-CN" dirty="0" smtClean="0"/>
                  <a:t>L </a:t>
                </a:r>
                <a:r>
                  <a:rPr lang="zh-CN" altLang="en-US" dirty="0"/>
                  <a:t>国国王</a:t>
                </a:r>
                <a:r>
                  <a:rPr lang="zh-CN" altLang="en-US" dirty="0" smtClean="0"/>
                  <a:t>同意小 </a:t>
                </a:r>
                <a:r>
                  <a:rPr lang="en-US" altLang="zh-CN" dirty="0"/>
                  <a:t>P </a:t>
                </a:r>
                <a:r>
                  <a:rPr lang="zh-CN" altLang="en-US" dirty="0"/>
                  <a:t>把某一条航道改造成虫洞，飞船驶过虫洞不消耗时间。 </a:t>
                </a:r>
                <a:endParaRPr lang="en-US" altLang="zh-CN" dirty="0" smtClean="0"/>
              </a:p>
              <a:p>
                <a:pPr>
                  <a:lnSpc>
                    <a:spcPct val="100000"/>
                  </a:lnSpc>
                </a:pPr>
                <a:r>
                  <a:rPr lang="zh-CN" altLang="en-US" dirty="0" smtClean="0"/>
                  <a:t>在</a:t>
                </a:r>
                <a:r>
                  <a:rPr lang="zh-CN" altLang="en-US" dirty="0"/>
                  <a:t>虫洞的建设完成前小 </a:t>
                </a:r>
                <a:r>
                  <a:rPr lang="en-US" altLang="zh-CN" dirty="0"/>
                  <a:t>P </a:t>
                </a:r>
                <a:r>
                  <a:rPr lang="zh-CN" altLang="en-US" dirty="0"/>
                  <a:t>的物流公司就预接了 </a:t>
                </a:r>
                <a:r>
                  <a:rPr lang="en-US" altLang="zh-CN" dirty="0"/>
                  <a:t>m </a:t>
                </a:r>
                <a:r>
                  <a:rPr lang="zh-CN" altLang="en-US" dirty="0"/>
                  <a:t>个运输</a:t>
                </a:r>
                <a:r>
                  <a:rPr lang="zh-CN" altLang="en-US" dirty="0" smtClean="0"/>
                  <a:t>计划</a:t>
                </a:r>
                <a:r>
                  <a:rPr lang="zh-CN" altLang="en-US" dirty="0"/>
                  <a:t>；</a:t>
                </a:r>
                <a:r>
                  <a:rPr lang="zh-CN" altLang="en-US" dirty="0" smtClean="0"/>
                  <a:t>在</a:t>
                </a:r>
                <a:r>
                  <a:rPr lang="zh-CN" altLang="en-US" dirty="0"/>
                  <a:t>虫洞建设完成后， 这</a:t>
                </a:r>
                <a14:m>
                  <m:oMath xmlns:m="http://schemas.openxmlformats.org/officeDocument/2006/math">
                    <m:r>
                      <a:rPr lang="zh-CN" altLang="en-US" i="1" dirty="0" smtClean="0">
                        <a:latin typeface="Cambria Math" panose="02040503050406030204" pitchFamily="18" charset="0"/>
                      </a:rPr>
                      <m:t> </m:t>
                    </m:r>
                    <m:r>
                      <a:rPr lang="en-US" altLang="zh-CN" i="1" dirty="0">
                        <a:latin typeface="Cambria Math" panose="02040503050406030204" pitchFamily="18" charset="0"/>
                      </a:rPr>
                      <m:t>𝑚</m:t>
                    </m:r>
                    <m:r>
                      <a:rPr lang="en-US" altLang="zh-CN" i="1" dirty="0">
                        <a:latin typeface="Cambria Math" panose="02040503050406030204" pitchFamily="18" charset="0"/>
                      </a:rPr>
                      <m:t> </m:t>
                    </m:r>
                  </m:oMath>
                </a14:m>
                <a:r>
                  <a:rPr lang="zh-CN" altLang="en-US" dirty="0"/>
                  <a:t>个运输计划会同时开始，所有飞船一起出发</a:t>
                </a:r>
                <a:r>
                  <a:rPr lang="zh-CN" altLang="en-US" dirty="0" smtClean="0"/>
                  <a:t>。</a:t>
                </a:r>
                <a:endParaRPr lang="en-US" altLang="zh-CN" dirty="0" smtClean="0"/>
              </a:p>
              <a:p>
                <a:pPr>
                  <a:lnSpc>
                    <a:spcPct val="100000"/>
                  </a:lnSpc>
                </a:pPr>
                <a:r>
                  <a:rPr lang="zh-CN" altLang="en-US" dirty="0" smtClean="0"/>
                  <a:t>如果</a:t>
                </a:r>
                <a:r>
                  <a:rPr lang="zh-CN" altLang="en-US" dirty="0"/>
                  <a:t>小 </a:t>
                </a:r>
                <a:r>
                  <a:rPr lang="en-US" altLang="zh-CN" dirty="0"/>
                  <a:t>P </a:t>
                </a:r>
                <a:r>
                  <a:rPr lang="zh-CN" altLang="en-US" dirty="0"/>
                  <a:t>可以自由选择将哪一条航道改造成虫洞，试求出小 </a:t>
                </a:r>
                <a:r>
                  <a:rPr lang="en-US" altLang="zh-CN" dirty="0"/>
                  <a:t>P </a:t>
                </a:r>
                <a:r>
                  <a:rPr lang="zh-CN" altLang="en-US" dirty="0"/>
                  <a:t>的物流</a:t>
                </a:r>
                <a:r>
                  <a:rPr lang="zh-CN" altLang="en-US" dirty="0" smtClean="0"/>
                  <a:t>公司</a:t>
                </a:r>
                <a14:m>
                  <m:oMath xmlns:m="http://schemas.openxmlformats.org/officeDocument/2006/math">
                    <m:r>
                      <a:rPr lang="zh-CN" altLang="en-US" i="1" dirty="0" smtClean="0">
                        <a:latin typeface="Cambria Math" panose="02040503050406030204" pitchFamily="18" charset="0"/>
                      </a:rPr>
                      <m:t> </m:t>
                    </m:r>
                    <m:r>
                      <a:rPr lang="en-US" altLang="zh-CN" i="1" dirty="0" smtClean="0">
                        <a:latin typeface="Cambria Math" panose="02040503050406030204" pitchFamily="18" charset="0"/>
                      </a:rPr>
                      <m:t>𝑚</m:t>
                    </m:r>
                    <m:r>
                      <a:rPr lang="en-US" altLang="zh-CN" i="1" dirty="0" smtClean="0">
                        <a:latin typeface="Cambria Math" panose="02040503050406030204" pitchFamily="18" charset="0"/>
                      </a:rPr>
                      <m:t> </m:t>
                    </m:r>
                  </m:oMath>
                </a14:m>
                <a:r>
                  <a:rPr lang="en-US" altLang="zh-CN" dirty="0" smtClean="0"/>
                  <a:t> </a:t>
                </a:r>
                <a:r>
                  <a:rPr lang="zh-CN" altLang="en-US" dirty="0"/>
                  <a:t>个运输计划都完成</a:t>
                </a:r>
                <a:r>
                  <a:rPr lang="zh-CN" altLang="en-US" dirty="0" smtClean="0"/>
                  <a:t>所</a:t>
                </a:r>
                <a:r>
                  <a:rPr lang="zh-CN" altLang="en-US" dirty="0"/>
                  <a:t>需要的最短时间是多少？</a:t>
                </a:r>
                <a:endParaRPr lang="en-US" altLang="zh-CN" dirty="0"/>
              </a:p>
              <a:p>
                <a:pPr>
                  <a:lnSpc>
                    <a:spcPct val="100000"/>
                  </a:lnSpc>
                </a:pPr>
                <a14:m>
                  <m:oMath xmlns:m="http://schemas.openxmlformats.org/officeDocument/2006/math">
                    <m:r>
                      <a:rPr lang="en-US" altLang="zh-CN" i="1" dirty="0" smtClean="0">
                        <a:latin typeface="Cambria Math" panose="02040503050406030204" pitchFamily="18" charset="0"/>
                      </a:rPr>
                      <m:t>𝑁</m:t>
                    </m:r>
                    <m:r>
                      <a:rPr lang="en-US" altLang="zh-CN" i="1" dirty="0" smtClean="0">
                        <a:latin typeface="Cambria Math" panose="02040503050406030204" pitchFamily="18" charset="0"/>
                      </a:rPr>
                      <m:t>≤300000</m:t>
                    </m:r>
                    <m:r>
                      <a:rPr lang="zh-CN" altLang="en-US" i="1" dirty="0">
                        <a:latin typeface="Cambria Math" panose="02040503050406030204" pitchFamily="18" charset="0"/>
                      </a:rPr>
                      <m:t>，</m:t>
                    </m:r>
                    <m:r>
                      <a:rPr lang="en-US" altLang="zh-CN" i="1" dirty="0">
                        <a:latin typeface="Cambria Math" panose="02040503050406030204" pitchFamily="18" charset="0"/>
                      </a:rPr>
                      <m:t>𝑀</m:t>
                    </m:r>
                    <m:r>
                      <a:rPr lang="en-US" altLang="zh-CN" i="1" dirty="0">
                        <a:latin typeface="Cambria Math" panose="02040503050406030204" pitchFamily="18" charset="0"/>
                      </a:rPr>
                      <m:t>≤300000</m:t>
                    </m:r>
                    <m:r>
                      <a:rPr lang="zh-CN" altLang="en-US" i="1" dirty="0" smtClean="0">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202919" y="1895301"/>
                <a:ext cx="9784080" cy="4854634"/>
              </a:xfrm>
              <a:blipFill>
                <a:blip r:embed="rId2"/>
                <a:stretch>
                  <a:fillRect l="-685" t="-1005" r="-4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295573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NOIp2015 </a:t>
            </a:r>
            <a:r>
              <a:rPr lang="zh-CN" altLang="en-US" dirty="0"/>
              <a:t>运输计划</a:t>
            </a:r>
          </a:p>
        </p:txBody>
      </p:sp>
      <p:sp>
        <p:nvSpPr>
          <p:cNvPr id="3" name="内容占位符 2"/>
          <p:cNvSpPr>
            <a:spLocks noGrp="1"/>
          </p:cNvSpPr>
          <p:nvPr>
            <p:ph idx="1"/>
          </p:nvPr>
        </p:nvSpPr>
        <p:spPr>
          <a:xfrm>
            <a:off x="1202919" y="1895301"/>
            <a:ext cx="9784080" cy="4854634"/>
          </a:xfrm>
        </p:spPr>
        <p:txBody>
          <a:bodyPr>
            <a:normAutofit/>
          </a:bodyPr>
          <a:lstStyle/>
          <a:p>
            <a:pPr>
              <a:lnSpc>
                <a:spcPct val="100000"/>
              </a:lnSpc>
            </a:pPr>
            <a:r>
              <a:rPr lang="zh-CN" altLang="en-US" dirty="0" smtClean="0"/>
              <a:t>寻找单调性：满足更大最大值</a:t>
            </a:r>
            <a:r>
              <a:rPr lang="zh-CN" altLang="en-US" dirty="0"/>
              <a:t>比满足</a:t>
            </a:r>
            <a:r>
              <a:rPr lang="zh-CN" altLang="en-US" dirty="0" smtClean="0"/>
              <a:t>更小最大</a:t>
            </a:r>
            <a:r>
              <a:rPr lang="zh-CN" altLang="en-US" dirty="0"/>
              <a:t>值的</a:t>
            </a:r>
            <a:r>
              <a:rPr lang="zh-CN" altLang="en-US" dirty="0" smtClean="0"/>
              <a:t>要求更容易。</a:t>
            </a:r>
            <a:endParaRPr lang="en-US" altLang="zh-CN" dirty="0" smtClean="0"/>
          </a:p>
          <a:p>
            <a:pPr>
              <a:lnSpc>
                <a:spcPct val="100000"/>
              </a:lnSpc>
            </a:pPr>
            <a:endParaRPr lang="en-US" altLang="zh-CN" dirty="0"/>
          </a:p>
          <a:p>
            <a:pPr>
              <a:lnSpc>
                <a:spcPct val="100000"/>
              </a:lnSpc>
            </a:pPr>
            <a:r>
              <a:rPr lang="zh-CN" altLang="en-US" dirty="0" smtClean="0"/>
              <a:t>因此，我们一定要在那些代价大于某个值的运输计划上找到一条共有的边。</a:t>
            </a:r>
            <a:endParaRPr lang="en-US" altLang="zh-CN" dirty="0" smtClean="0"/>
          </a:p>
          <a:p>
            <a:pPr>
              <a:lnSpc>
                <a:spcPct val="100000"/>
              </a:lnSpc>
            </a:pPr>
            <a:endParaRPr lang="en-US" altLang="zh-CN" dirty="0" smtClean="0"/>
          </a:p>
          <a:p>
            <a:pPr>
              <a:lnSpc>
                <a:spcPct val="100000"/>
              </a:lnSpc>
            </a:pPr>
            <a:r>
              <a:rPr lang="zh-CN" altLang="en-US" dirty="0" smtClean="0"/>
              <a:t>考虑二分答案。</a:t>
            </a:r>
            <a:endParaRPr lang="zh-CN" altLang="en-US" dirty="0"/>
          </a:p>
        </p:txBody>
      </p:sp>
    </p:spTree>
    <p:extLst>
      <p:ext uri="{BB962C8B-B14F-4D97-AF65-F5344CB8AC3E}">
        <p14:creationId xmlns:p14="http://schemas.microsoft.com/office/powerpoint/2010/main" val="39131900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NOIp2015 </a:t>
            </a:r>
            <a:r>
              <a:rPr lang="zh-CN" altLang="en-US" dirty="0"/>
              <a:t>运输计划</a:t>
            </a:r>
          </a:p>
        </p:txBody>
      </p:sp>
      <p:sp>
        <p:nvSpPr>
          <p:cNvPr id="3" name="内容占位符 2"/>
          <p:cNvSpPr>
            <a:spLocks noGrp="1"/>
          </p:cNvSpPr>
          <p:nvPr>
            <p:ph idx="1"/>
          </p:nvPr>
        </p:nvSpPr>
        <p:spPr>
          <a:xfrm>
            <a:off x="1202919" y="1895301"/>
            <a:ext cx="9784080" cy="4854634"/>
          </a:xfrm>
        </p:spPr>
        <p:txBody>
          <a:bodyPr>
            <a:normAutofit/>
          </a:bodyPr>
          <a:lstStyle/>
          <a:p>
            <a:pPr>
              <a:lnSpc>
                <a:spcPct val="125000"/>
              </a:lnSpc>
            </a:pPr>
            <a:r>
              <a:rPr lang="zh-CN" altLang="en-US" dirty="0" smtClean="0"/>
              <a:t>如何验证某个最大值是否可行？</a:t>
            </a:r>
            <a:endParaRPr lang="en-US" altLang="zh-CN" dirty="0"/>
          </a:p>
        </p:txBody>
      </p:sp>
    </p:spTree>
    <p:extLst>
      <p:ext uri="{BB962C8B-B14F-4D97-AF65-F5344CB8AC3E}">
        <p14:creationId xmlns:p14="http://schemas.microsoft.com/office/powerpoint/2010/main" val="33112385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NOIp2015 </a:t>
            </a:r>
            <a:r>
              <a:rPr lang="zh-CN" altLang="en-US" dirty="0"/>
              <a:t>运输计划</a:t>
            </a:r>
          </a:p>
        </p:txBody>
      </p:sp>
      <p:sp>
        <p:nvSpPr>
          <p:cNvPr id="3" name="内容占位符 2"/>
          <p:cNvSpPr>
            <a:spLocks noGrp="1"/>
          </p:cNvSpPr>
          <p:nvPr>
            <p:ph idx="1"/>
          </p:nvPr>
        </p:nvSpPr>
        <p:spPr>
          <a:xfrm>
            <a:off x="1202919" y="1895301"/>
            <a:ext cx="9784080" cy="4854634"/>
          </a:xfrm>
        </p:spPr>
        <p:txBody>
          <a:bodyPr>
            <a:normAutofit/>
          </a:bodyPr>
          <a:lstStyle/>
          <a:p>
            <a:pPr>
              <a:lnSpc>
                <a:spcPct val="125000"/>
              </a:lnSpc>
            </a:pPr>
            <a:r>
              <a:rPr lang="zh-CN" altLang="en-US" dirty="0" smtClean="0"/>
              <a:t>如何验证某个最大值是否可行？</a:t>
            </a:r>
            <a:endParaRPr lang="en-US" altLang="zh-CN" dirty="0"/>
          </a:p>
          <a:p>
            <a:pPr>
              <a:lnSpc>
                <a:spcPct val="125000"/>
              </a:lnSpc>
            </a:pPr>
            <a:r>
              <a:rPr lang="zh-CN" altLang="en-US" dirty="0" smtClean="0"/>
              <a:t>考虑对大于这个最大值的运输计划求边的交集。</a:t>
            </a:r>
            <a:endParaRPr lang="en-US" altLang="zh-CN" dirty="0" smtClean="0"/>
          </a:p>
          <a:p>
            <a:pPr>
              <a:lnSpc>
                <a:spcPct val="125000"/>
              </a:lnSpc>
            </a:pPr>
            <a:r>
              <a:rPr lang="zh-CN" altLang="en-US" dirty="0" smtClean="0"/>
              <a:t>如果交集中有不小于 </a:t>
            </a:r>
            <a:r>
              <a:rPr lang="en-US" altLang="zh-CN" dirty="0" smtClean="0"/>
              <a:t>(</a:t>
            </a:r>
            <a:r>
              <a:rPr lang="zh-CN" altLang="en-US" dirty="0" smtClean="0"/>
              <a:t>最大运输计划代价 </a:t>
            </a:r>
            <a:r>
              <a:rPr lang="en-US" altLang="zh-CN" dirty="0" smtClean="0"/>
              <a:t>– </a:t>
            </a:r>
            <a:r>
              <a:rPr lang="zh-CN" altLang="en-US" dirty="0" smtClean="0"/>
              <a:t>目标最大值</a:t>
            </a:r>
            <a:r>
              <a:rPr lang="en-US" altLang="zh-CN" dirty="0" smtClean="0"/>
              <a:t>) </a:t>
            </a:r>
            <a:r>
              <a:rPr lang="zh-CN" altLang="en-US" dirty="0" smtClean="0"/>
              <a:t>的边，那么这个最大值是可行的。</a:t>
            </a:r>
          </a:p>
        </p:txBody>
      </p:sp>
    </p:spTree>
    <p:extLst>
      <p:ext uri="{BB962C8B-B14F-4D97-AF65-F5344CB8AC3E}">
        <p14:creationId xmlns:p14="http://schemas.microsoft.com/office/powerpoint/2010/main" val="41203698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NOIp2015 </a:t>
            </a:r>
            <a:r>
              <a:rPr lang="zh-CN" altLang="en-US" dirty="0"/>
              <a:t>运输计划</a:t>
            </a:r>
          </a:p>
        </p:txBody>
      </p:sp>
      <p:sp>
        <p:nvSpPr>
          <p:cNvPr id="3" name="内容占位符 2"/>
          <p:cNvSpPr>
            <a:spLocks noGrp="1"/>
          </p:cNvSpPr>
          <p:nvPr>
            <p:ph idx="1"/>
          </p:nvPr>
        </p:nvSpPr>
        <p:spPr>
          <a:xfrm>
            <a:off x="1202919" y="1895301"/>
            <a:ext cx="9784080" cy="4854634"/>
          </a:xfrm>
        </p:spPr>
        <p:txBody>
          <a:bodyPr>
            <a:normAutofit/>
          </a:bodyPr>
          <a:lstStyle/>
          <a:p>
            <a:pPr>
              <a:lnSpc>
                <a:spcPct val="125000"/>
              </a:lnSpc>
            </a:pPr>
            <a:r>
              <a:rPr lang="zh-CN" altLang="en-US" dirty="0" smtClean="0"/>
              <a:t>如何验证某个最大值是否可行？</a:t>
            </a:r>
            <a:endParaRPr lang="en-US" altLang="zh-CN" dirty="0"/>
          </a:p>
          <a:p>
            <a:pPr>
              <a:lnSpc>
                <a:spcPct val="125000"/>
              </a:lnSpc>
            </a:pPr>
            <a:r>
              <a:rPr lang="zh-CN" altLang="en-US" dirty="0" smtClean="0"/>
              <a:t>考虑对大于这个最大值的运输计划求边的交集。</a:t>
            </a:r>
            <a:endParaRPr lang="en-US" altLang="zh-CN" dirty="0" smtClean="0"/>
          </a:p>
          <a:p>
            <a:pPr>
              <a:lnSpc>
                <a:spcPct val="125000"/>
              </a:lnSpc>
            </a:pPr>
            <a:r>
              <a:rPr lang="zh-CN" altLang="en-US" dirty="0" smtClean="0"/>
              <a:t>如果交集中有不小于 </a:t>
            </a:r>
            <a:r>
              <a:rPr lang="en-US" altLang="zh-CN" dirty="0" smtClean="0"/>
              <a:t>(</a:t>
            </a:r>
            <a:r>
              <a:rPr lang="zh-CN" altLang="en-US" dirty="0" smtClean="0"/>
              <a:t>最大运输计划代价 </a:t>
            </a:r>
            <a:r>
              <a:rPr lang="en-US" altLang="zh-CN" dirty="0" smtClean="0"/>
              <a:t>– </a:t>
            </a:r>
            <a:r>
              <a:rPr lang="zh-CN" altLang="en-US" dirty="0" smtClean="0"/>
              <a:t>目标最大值</a:t>
            </a:r>
            <a:r>
              <a:rPr lang="en-US" altLang="zh-CN" dirty="0" smtClean="0"/>
              <a:t>) </a:t>
            </a:r>
            <a:r>
              <a:rPr lang="zh-CN" altLang="en-US" dirty="0" smtClean="0"/>
              <a:t>的边，那么这个最大值是可行的。</a:t>
            </a:r>
            <a:endParaRPr lang="en-US" altLang="zh-CN" dirty="0" smtClean="0"/>
          </a:p>
          <a:p>
            <a:pPr>
              <a:lnSpc>
                <a:spcPct val="125000"/>
              </a:lnSpc>
            </a:pPr>
            <a:r>
              <a:rPr lang="zh-CN" altLang="en-US" dirty="0" smtClean="0"/>
              <a:t>求交集有两种方案：</a:t>
            </a:r>
            <a:endParaRPr lang="en-US" altLang="zh-CN" dirty="0" smtClean="0"/>
          </a:p>
          <a:p>
            <a:pPr>
              <a:lnSpc>
                <a:spcPct val="125000"/>
              </a:lnSpc>
            </a:pPr>
            <a:r>
              <a:rPr lang="en-US" altLang="zh-CN" dirty="0" smtClean="0"/>
              <a:t>1. </a:t>
            </a:r>
            <a:r>
              <a:rPr lang="zh-CN" altLang="en-US" dirty="0" smtClean="0"/>
              <a:t>直接标记</a:t>
            </a:r>
            <a:endParaRPr lang="en-US" altLang="zh-CN" dirty="0" smtClean="0"/>
          </a:p>
          <a:p>
            <a:pPr>
              <a:lnSpc>
                <a:spcPct val="125000"/>
              </a:lnSpc>
            </a:pPr>
            <a:r>
              <a:rPr lang="en-US" altLang="zh-CN" dirty="0" smtClean="0"/>
              <a:t>2. </a:t>
            </a:r>
            <a:r>
              <a:rPr lang="zh-CN" altLang="en-US" dirty="0" smtClean="0"/>
              <a:t>对树链进行操作</a:t>
            </a:r>
          </a:p>
        </p:txBody>
      </p:sp>
    </p:spTree>
    <p:extLst>
      <p:ext uri="{BB962C8B-B14F-4D97-AF65-F5344CB8AC3E}">
        <p14:creationId xmlns:p14="http://schemas.microsoft.com/office/powerpoint/2010/main" val="27336593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NOIp2015 </a:t>
            </a:r>
            <a:r>
              <a:rPr lang="zh-CN" altLang="en-US" dirty="0"/>
              <a:t>运输计划</a:t>
            </a:r>
          </a:p>
        </p:txBody>
      </p:sp>
      <p:sp>
        <p:nvSpPr>
          <p:cNvPr id="3" name="内容占位符 2"/>
          <p:cNvSpPr>
            <a:spLocks noGrp="1"/>
          </p:cNvSpPr>
          <p:nvPr>
            <p:ph idx="1"/>
          </p:nvPr>
        </p:nvSpPr>
        <p:spPr>
          <a:xfrm>
            <a:off x="1202919" y="1895301"/>
            <a:ext cx="9784080" cy="4854634"/>
          </a:xfrm>
        </p:spPr>
        <p:txBody>
          <a:bodyPr>
            <a:normAutofit/>
          </a:bodyPr>
          <a:lstStyle/>
          <a:p>
            <a:pPr>
              <a:lnSpc>
                <a:spcPct val="100000"/>
              </a:lnSpc>
            </a:pPr>
            <a:r>
              <a:rPr lang="zh-CN" altLang="en-US" dirty="0" smtClean="0"/>
              <a:t>直接标记：</a:t>
            </a:r>
            <a:endParaRPr lang="en-US" altLang="zh-CN" dirty="0" smtClean="0"/>
          </a:p>
          <a:p>
            <a:pPr>
              <a:lnSpc>
                <a:spcPct val="100000"/>
              </a:lnSpc>
            </a:pPr>
            <a:r>
              <a:rPr lang="zh-CN" altLang="en-US" dirty="0" smtClean="0"/>
              <a:t>如果二分再使用类似树链剖分的处理树链的办法很可能导致超时。</a:t>
            </a:r>
            <a:endParaRPr lang="en-US" altLang="zh-CN" dirty="0" smtClean="0"/>
          </a:p>
          <a:p>
            <a:pPr>
              <a:lnSpc>
                <a:spcPct val="100000"/>
              </a:lnSpc>
            </a:pPr>
            <a:r>
              <a:rPr lang="zh-CN" altLang="en-US" dirty="0" smtClean="0"/>
              <a:t>我们考虑直接在树上进行标记。</a:t>
            </a:r>
            <a:endParaRPr lang="en-US" altLang="zh-CN" dirty="0" smtClean="0"/>
          </a:p>
          <a:p>
            <a:pPr>
              <a:lnSpc>
                <a:spcPct val="100000"/>
              </a:lnSpc>
            </a:pPr>
            <a:endParaRPr lang="en-US" altLang="zh-CN" dirty="0"/>
          </a:p>
          <a:p>
            <a:pPr>
              <a:lnSpc>
                <a:spcPct val="100000"/>
              </a:lnSpc>
            </a:pPr>
            <a:endParaRPr lang="en-US" altLang="zh-CN" dirty="0" smtClean="0"/>
          </a:p>
          <a:p>
            <a:pPr>
              <a:lnSpc>
                <a:spcPct val="100000"/>
              </a:lnSpc>
            </a:pPr>
            <a:endParaRPr lang="en-US" altLang="zh-CN" dirty="0" smtClean="0"/>
          </a:p>
          <a:p>
            <a:pPr>
              <a:lnSpc>
                <a:spcPct val="100000"/>
              </a:lnSpc>
            </a:pPr>
            <a:endParaRPr lang="en-US" altLang="zh-CN" dirty="0" smtClean="0"/>
          </a:p>
        </p:txBody>
      </p:sp>
      <p:cxnSp>
        <p:nvCxnSpPr>
          <p:cNvPr id="4" name="直接箭头连接符 3"/>
          <p:cNvCxnSpPr>
            <a:endCxn id="9" idx="7"/>
          </p:cNvCxnSpPr>
          <p:nvPr/>
        </p:nvCxnSpPr>
        <p:spPr>
          <a:xfrm flipH="1">
            <a:off x="5591303" y="3899093"/>
            <a:ext cx="537297" cy="659218"/>
          </a:xfrm>
          <a:prstGeom prst="straightConnector1">
            <a:avLst/>
          </a:prstGeom>
          <a:ln w="28575">
            <a:tailEnd type="triangle"/>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cxnSp>
        <p:nvCxnSpPr>
          <p:cNvPr id="5" name="直接箭头连接符 4"/>
          <p:cNvCxnSpPr>
            <a:endCxn id="10" idx="1"/>
          </p:cNvCxnSpPr>
          <p:nvPr/>
        </p:nvCxnSpPr>
        <p:spPr>
          <a:xfrm>
            <a:off x="6137734" y="3899093"/>
            <a:ext cx="608518" cy="659217"/>
          </a:xfrm>
          <a:prstGeom prst="straightConnector1">
            <a:avLst/>
          </a:prstGeom>
          <a:ln w="28575">
            <a:tailEnd type="triangle"/>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cxnSp>
        <p:nvCxnSpPr>
          <p:cNvPr id="6" name="直接箭头连接符 5"/>
          <p:cNvCxnSpPr>
            <a:endCxn id="12" idx="1"/>
          </p:cNvCxnSpPr>
          <p:nvPr/>
        </p:nvCxnSpPr>
        <p:spPr>
          <a:xfrm>
            <a:off x="5435591" y="4708198"/>
            <a:ext cx="543120" cy="894745"/>
          </a:xfrm>
          <a:prstGeom prst="straightConnector1">
            <a:avLst/>
          </a:prstGeom>
          <a:ln w="28575">
            <a:tailEnd type="triangle"/>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cxnSp>
        <p:nvCxnSpPr>
          <p:cNvPr id="7" name="直接箭头连接符 6"/>
          <p:cNvCxnSpPr>
            <a:endCxn id="11" idx="7"/>
          </p:cNvCxnSpPr>
          <p:nvPr/>
        </p:nvCxnSpPr>
        <p:spPr>
          <a:xfrm flipH="1">
            <a:off x="4859782" y="4660676"/>
            <a:ext cx="598386" cy="942267"/>
          </a:xfrm>
          <a:prstGeom prst="straightConnector1">
            <a:avLst/>
          </a:prstGeom>
          <a:ln w="28575">
            <a:tailEnd type="triangle"/>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sp>
        <p:nvSpPr>
          <p:cNvPr id="8" name="椭圆 7"/>
          <p:cNvSpPr/>
          <p:nvPr/>
        </p:nvSpPr>
        <p:spPr>
          <a:xfrm>
            <a:off x="5916625" y="3687119"/>
            <a:ext cx="423949" cy="4239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椭圆 8"/>
          <p:cNvSpPr/>
          <p:nvPr/>
        </p:nvSpPr>
        <p:spPr>
          <a:xfrm>
            <a:off x="5229440" y="4496225"/>
            <a:ext cx="423949" cy="4239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椭圆 9"/>
          <p:cNvSpPr/>
          <p:nvPr/>
        </p:nvSpPr>
        <p:spPr>
          <a:xfrm>
            <a:off x="6684166" y="4496224"/>
            <a:ext cx="423949" cy="4239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椭圆 10"/>
          <p:cNvSpPr/>
          <p:nvPr/>
        </p:nvSpPr>
        <p:spPr>
          <a:xfrm>
            <a:off x="4497919" y="5540857"/>
            <a:ext cx="423949" cy="4239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椭圆 11"/>
          <p:cNvSpPr/>
          <p:nvPr/>
        </p:nvSpPr>
        <p:spPr>
          <a:xfrm>
            <a:off x="5916625" y="5540857"/>
            <a:ext cx="423949" cy="4239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905672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NOIp2015 </a:t>
            </a:r>
            <a:r>
              <a:rPr lang="zh-CN" altLang="en-US" dirty="0"/>
              <a:t>运输计划</a:t>
            </a:r>
          </a:p>
        </p:txBody>
      </p:sp>
      <p:sp>
        <p:nvSpPr>
          <p:cNvPr id="3" name="内容占位符 2"/>
          <p:cNvSpPr>
            <a:spLocks noGrp="1"/>
          </p:cNvSpPr>
          <p:nvPr>
            <p:ph idx="1"/>
          </p:nvPr>
        </p:nvSpPr>
        <p:spPr>
          <a:xfrm>
            <a:off x="1202919" y="1895301"/>
            <a:ext cx="9784080" cy="4854634"/>
          </a:xfrm>
        </p:spPr>
        <p:txBody>
          <a:bodyPr>
            <a:normAutofit/>
          </a:bodyPr>
          <a:lstStyle/>
          <a:p>
            <a:pPr>
              <a:lnSpc>
                <a:spcPct val="100000"/>
              </a:lnSpc>
            </a:pPr>
            <a:r>
              <a:rPr lang="zh-CN" altLang="en-US" dirty="0" smtClean="0"/>
              <a:t>直接标记：</a:t>
            </a:r>
            <a:endParaRPr lang="en-US" altLang="zh-CN" dirty="0" smtClean="0"/>
          </a:p>
          <a:p>
            <a:pPr>
              <a:lnSpc>
                <a:spcPct val="100000"/>
              </a:lnSpc>
            </a:pPr>
            <a:r>
              <a:rPr lang="zh-CN" altLang="en-US" dirty="0" smtClean="0"/>
              <a:t>如果二分再使用类似树链剖分的处理树链的办法很可能导致超时。</a:t>
            </a:r>
            <a:endParaRPr lang="en-US" altLang="zh-CN" dirty="0" smtClean="0"/>
          </a:p>
          <a:p>
            <a:pPr>
              <a:lnSpc>
                <a:spcPct val="100000"/>
              </a:lnSpc>
            </a:pPr>
            <a:r>
              <a:rPr lang="zh-CN" altLang="en-US" dirty="0" smtClean="0"/>
              <a:t>我们考虑直接在树上进行标记。</a:t>
            </a:r>
            <a:endParaRPr lang="en-US" altLang="zh-CN" dirty="0" smtClean="0"/>
          </a:p>
          <a:p>
            <a:pPr>
              <a:lnSpc>
                <a:spcPct val="100000"/>
              </a:lnSpc>
            </a:pPr>
            <a:endParaRPr lang="en-US" altLang="zh-CN" dirty="0"/>
          </a:p>
          <a:p>
            <a:pPr>
              <a:lnSpc>
                <a:spcPct val="100000"/>
              </a:lnSpc>
            </a:pPr>
            <a:endParaRPr lang="en-US" altLang="zh-CN" dirty="0" smtClean="0"/>
          </a:p>
          <a:p>
            <a:pPr>
              <a:lnSpc>
                <a:spcPct val="100000"/>
              </a:lnSpc>
            </a:pPr>
            <a:endParaRPr lang="en-US" altLang="zh-CN" dirty="0" smtClean="0"/>
          </a:p>
          <a:p>
            <a:pPr>
              <a:lnSpc>
                <a:spcPct val="100000"/>
              </a:lnSpc>
            </a:pPr>
            <a:endParaRPr lang="en-US" altLang="zh-CN" dirty="0" smtClean="0"/>
          </a:p>
        </p:txBody>
      </p:sp>
      <p:cxnSp>
        <p:nvCxnSpPr>
          <p:cNvPr id="4" name="直接箭头连接符 3"/>
          <p:cNvCxnSpPr>
            <a:endCxn id="9" idx="7"/>
          </p:cNvCxnSpPr>
          <p:nvPr/>
        </p:nvCxnSpPr>
        <p:spPr>
          <a:xfrm flipH="1">
            <a:off x="5591303" y="3899093"/>
            <a:ext cx="537297" cy="659218"/>
          </a:xfrm>
          <a:prstGeom prst="straightConnector1">
            <a:avLst/>
          </a:prstGeom>
          <a:ln w="28575">
            <a:tailEnd type="triangle"/>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cxnSp>
        <p:nvCxnSpPr>
          <p:cNvPr id="5" name="直接箭头连接符 4"/>
          <p:cNvCxnSpPr>
            <a:endCxn id="10" idx="1"/>
          </p:cNvCxnSpPr>
          <p:nvPr/>
        </p:nvCxnSpPr>
        <p:spPr>
          <a:xfrm>
            <a:off x="6137734" y="3899093"/>
            <a:ext cx="608518" cy="659217"/>
          </a:xfrm>
          <a:prstGeom prst="straightConnector1">
            <a:avLst/>
          </a:prstGeom>
          <a:ln w="28575">
            <a:tailEnd type="triangle"/>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cxnSp>
        <p:nvCxnSpPr>
          <p:cNvPr id="6" name="直接箭头连接符 5"/>
          <p:cNvCxnSpPr>
            <a:endCxn id="12" idx="1"/>
          </p:cNvCxnSpPr>
          <p:nvPr/>
        </p:nvCxnSpPr>
        <p:spPr>
          <a:xfrm>
            <a:off x="5435591" y="4708198"/>
            <a:ext cx="543120" cy="894745"/>
          </a:xfrm>
          <a:prstGeom prst="straightConnector1">
            <a:avLst/>
          </a:prstGeom>
          <a:ln w="28575">
            <a:tailEnd type="triangle"/>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cxnSp>
        <p:nvCxnSpPr>
          <p:cNvPr id="7" name="直接箭头连接符 6"/>
          <p:cNvCxnSpPr>
            <a:endCxn id="11" idx="7"/>
          </p:cNvCxnSpPr>
          <p:nvPr/>
        </p:nvCxnSpPr>
        <p:spPr>
          <a:xfrm flipH="1">
            <a:off x="4859782" y="4660676"/>
            <a:ext cx="598386" cy="942267"/>
          </a:xfrm>
          <a:prstGeom prst="straightConnector1">
            <a:avLst/>
          </a:prstGeom>
          <a:ln w="28575">
            <a:tailEnd type="triangle"/>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sp>
        <p:nvSpPr>
          <p:cNvPr id="8" name="椭圆 7"/>
          <p:cNvSpPr/>
          <p:nvPr/>
        </p:nvSpPr>
        <p:spPr>
          <a:xfrm>
            <a:off x="5916625" y="3687119"/>
            <a:ext cx="423949" cy="423949"/>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9" name="椭圆 8"/>
          <p:cNvSpPr/>
          <p:nvPr/>
        </p:nvSpPr>
        <p:spPr>
          <a:xfrm>
            <a:off x="5229440" y="4496225"/>
            <a:ext cx="423949" cy="423949"/>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0" name="椭圆 9"/>
          <p:cNvSpPr/>
          <p:nvPr/>
        </p:nvSpPr>
        <p:spPr>
          <a:xfrm>
            <a:off x="6684166" y="4496224"/>
            <a:ext cx="423949" cy="423949"/>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1" name="椭圆 10"/>
          <p:cNvSpPr/>
          <p:nvPr/>
        </p:nvSpPr>
        <p:spPr>
          <a:xfrm>
            <a:off x="4497919" y="5540857"/>
            <a:ext cx="423949" cy="4239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椭圆 11"/>
          <p:cNvSpPr/>
          <p:nvPr/>
        </p:nvSpPr>
        <p:spPr>
          <a:xfrm>
            <a:off x="5916625" y="5540857"/>
            <a:ext cx="423949" cy="423949"/>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900" dirty="0"/>
          </a:p>
        </p:txBody>
      </p:sp>
    </p:spTree>
    <p:extLst>
      <p:ext uri="{BB962C8B-B14F-4D97-AF65-F5344CB8AC3E}">
        <p14:creationId xmlns:p14="http://schemas.microsoft.com/office/powerpoint/2010/main" val="39900168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NOIp2015 </a:t>
            </a:r>
            <a:r>
              <a:rPr lang="zh-CN" altLang="en-US" dirty="0"/>
              <a:t>运输计划</a:t>
            </a:r>
          </a:p>
        </p:txBody>
      </p:sp>
      <p:sp>
        <p:nvSpPr>
          <p:cNvPr id="3" name="内容占位符 2"/>
          <p:cNvSpPr>
            <a:spLocks noGrp="1"/>
          </p:cNvSpPr>
          <p:nvPr>
            <p:ph idx="1"/>
          </p:nvPr>
        </p:nvSpPr>
        <p:spPr>
          <a:xfrm>
            <a:off x="1202919" y="1895301"/>
            <a:ext cx="9784080" cy="4854634"/>
          </a:xfrm>
        </p:spPr>
        <p:txBody>
          <a:bodyPr>
            <a:normAutofit/>
          </a:bodyPr>
          <a:lstStyle/>
          <a:p>
            <a:pPr>
              <a:lnSpc>
                <a:spcPct val="100000"/>
              </a:lnSpc>
            </a:pPr>
            <a:r>
              <a:rPr lang="zh-CN" altLang="en-US" dirty="0" smtClean="0"/>
              <a:t>直接标记：</a:t>
            </a:r>
            <a:endParaRPr lang="en-US" altLang="zh-CN" dirty="0" smtClean="0"/>
          </a:p>
          <a:p>
            <a:pPr>
              <a:lnSpc>
                <a:spcPct val="100000"/>
              </a:lnSpc>
            </a:pPr>
            <a:r>
              <a:rPr lang="zh-CN" altLang="en-US" dirty="0" smtClean="0"/>
              <a:t>如果二分再使用类似树链剖分的处理树链的办法很可能导致超时。</a:t>
            </a:r>
            <a:endParaRPr lang="en-US" altLang="zh-CN" dirty="0" smtClean="0"/>
          </a:p>
          <a:p>
            <a:pPr>
              <a:lnSpc>
                <a:spcPct val="100000"/>
              </a:lnSpc>
            </a:pPr>
            <a:r>
              <a:rPr lang="zh-CN" altLang="en-US" dirty="0" smtClean="0"/>
              <a:t>我们考虑直接在树上进行标记。</a:t>
            </a:r>
            <a:endParaRPr lang="en-US" altLang="zh-CN" dirty="0" smtClean="0"/>
          </a:p>
          <a:p>
            <a:pPr>
              <a:lnSpc>
                <a:spcPct val="100000"/>
              </a:lnSpc>
            </a:pPr>
            <a:endParaRPr lang="en-US" altLang="zh-CN" dirty="0"/>
          </a:p>
          <a:p>
            <a:pPr>
              <a:lnSpc>
                <a:spcPct val="100000"/>
              </a:lnSpc>
            </a:pPr>
            <a:endParaRPr lang="en-US" altLang="zh-CN" dirty="0" smtClean="0"/>
          </a:p>
          <a:p>
            <a:pPr>
              <a:lnSpc>
                <a:spcPct val="100000"/>
              </a:lnSpc>
            </a:pPr>
            <a:endParaRPr lang="en-US" altLang="zh-CN" dirty="0" smtClean="0"/>
          </a:p>
          <a:p>
            <a:pPr>
              <a:lnSpc>
                <a:spcPct val="100000"/>
              </a:lnSpc>
            </a:pPr>
            <a:endParaRPr lang="en-US" altLang="zh-CN" dirty="0" smtClean="0"/>
          </a:p>
        </p:txBody>
      </p:sp>
      <p:cxnSp>
        <p:nvCxnSpPr>
          <p:cNvPr id="4" name="直接箭头连接符 3"/>
          <p:cNvCxnSpPr>
            <a:endCxn id="9" idx="7"/>
          </p:cNvCxnSpPr>
          <p:nvPr/>
        </p:nvCxnSpPr>
        <p:spPr>
          <a:xfrm flipH="1">
            <a:off x="5591303" y="3899093"/>
            <a:ext cx="537297" cy="659218"/>
          </a:xfrm>
          <a:prstGeom prst="straightConnector1">
            <a:avLst/>
          </a:prstGeom>
          <a:ln w="28575">
            <a:tailEnd type="triangle"/>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cxnSp>
        <p:nvCxnSpPr>
          <p:cNvPr id="5" name="直接箭头连接符 4"/>
          <p:cNvCxnSpPr>
            <a:endCxn id="10" idx="1"/>
          </p:cNvCxnSpPr>
          <p:nvPr/>
        </p:nvCxnSpPr>
        <p:spPr>
          <a:xfrm>
            <a:off x="6137734" y="3899093"/>
            <a:ext cx="608518" cy="659217"/>
          </a:xfrm>
          <a:prstGeom prst="straightConnector1">
            <a:avLst/>
          </a:prstGeom>
          <a:ln w="28575">
            <a:tailEnd type="triangle"/>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cxnSp>
        <p:nvCxnSpPr>
          <p:cNvPr id="6" name="直接箭头连接符 5"/>
          <p:cNvCxnSpPr>
            <a:endCxn id="12" idx="1"/>
          </p:cNvCxnSpPr>
          <p:nvPr/>
        </p:nvCxnSpPr>
        <p:spPr>
          <a:xfrm>
            <a:off x="5435591" y="4708198"/>
            <a:ext cx="543120" cy="894745"/>
          </a:xfrm>
          <a:prstGeom prst="straightConnector1">
            <a:avLst/>
          </a:prstGeom>
          <a:ln w="28575">
            <a:tailEnd type="triangle"/>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cxnSp>
        <p:nvCxnSpPr>
          <p:cNvPr id="7" name="直接箭头连接符 6"/>
          <p:cNvCxnSpPr>
            <a:endCxn id="11" idx="7"/>
          </p:cNvCxnSpPr>
          <p:nvPr/>
        </p:nvCxnSpPr>
        <p:spPr>
          <a:xfrm flipH="1">
            <a:off x="4859782" y="4660676"/>
            <a:ext cx="598386" cy="942267"/>
          </a:xfrm>
          <a:prstGeom prst="straightConnector1">
            <a:avLst/>
          </a:prstGeom>
          <a:ln w="28575">
            <a:tailEnd type="triangle"/>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sp>
        <p:nvSpPr>
          <p:cNvPr id="8" name="椭圆 7"/>
          <p:cNvSpPr/>
          <p:nvPr/>
        </p:nvSpPr>
        <p:spPr>
          <a:xfrm>
            <a:off x="5916625" y="3687119"/>
            <a:ext cx="423949" cy="423949"/>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9" name="椭圆 8"/>
          <p:cNvSpPr/>
          <p:nvPr/>
        </p:nvSpPr>
        <p:spPr>
          <a:xfrm>
            <a:off x="5229440" y="4496225"/>
            <a:ext cx="423949" cy="423949"/>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0" name="椭圆 9"/>
          <p:cNvSpPr/>
          <p:nvPr/>
        </p:nvSpPr>
        <p:spPr>
          <a:xfrm>
            <a:off x="6684166" y="4496224"/>
            <a:ext cx="423949" cy="423949"/>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1" name="椭圆 10"/>
          <p:cNvSpPr/>
          <p:nvPr/>
        </p:nvSpPr>
        <p:spPr>
          <a:xfrm>
            <a:off x="4497919" y="5540857"/>
            <a:ext cx="423949" cy="4239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椭圆 11"/>
          <p:cNvSpPr/>
          <p:nvPr/>
        </p:nvSpPr>
        <p:spPr>
          <a:xfrm>
            <a:off x="5916625" y="5540857"/>
            <a:ext cx="423949" cy="423949"/>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900" dirty="0"/>
          </a:p>
        </p:txBody>
      </p:sp>
      <p:sp>
        <p:nvSpPr>
          <p:cNvPr id="13" name="文本框 12"/>
          <p:cNvSpPr txBox="1"/>
          <p:nvPr/>
        </p:nvSpPr>
        <p:spPr>
          <a:xfrm>
            <a:off x="5916625" y="5568164"/>
            <a:ext cx="407484" cy="369332"/>
          </a:xfrm>
          <a:prstGeom prst="rect">
            <a:avLst/>
          </a:prstGeom>
          <a:noFill/>
        </p:spPr>
        <p:txBody>
          <a:bodyPr wrap="none" rtlCol="0">
            <a:spAutoFit/>
          </a:bodyPr>
          <a:lstStyle/>
          <a:p>
            <a:r>
              <a:rPr lang="en-US" altLang="zh-CN" dirty="0" smtClean="0"/>
              <a:t>+1</a:t>
            </a:r>
            <a:endParaRPr lang="zh-CN" altLang="en-US" dirty="0"/>
          </a:p>
        </p:txBody>
      </p:sp>
      <p:sp>
        <p:nvSpPr>
          <p:cNvPr id="14" name="文本框 13"/>
          <p:cNvSpPr txBox="1"/>
          <p:nvPr/>
        </p:nvSpPr>
        <p:spPr>
          <a:xfrm>
            <a:off x="6684166" y="4496224"/>
            <a:ext cx="407484" cy="369332"/>
          </a:xfrm>
          <a:prstGeom prst="rect">
            <a:avLst/>
          </a:prstGeom>
          <a:noFill/>
        </p:spPr>
        <p:txBody>
          <a:bodyPr wrap="none" rtlCol="0">
            <a:spAutoFit/>
          </a:bodyPr>
          <a:lstStyle/>
          <a:p>
            <a:r>
              <a:rPr lang="en-US" altLang="zh-CN" dirty="0" smtClean="0"/>
              <a:t>+1</a:t>
            </a:r>
            <a:endParaRPr lang="zh-CN" altLang="en-US" dirty="0"/>
          </a:p>
        </p:txBody>
      </p:sp>
      <p:sp>
        <p:nvSpPr>
          <p:cNvPr id="15" name="文本框 14"/>
          <p:cNvSpPr txBox="1"/>
          <p:nvPr/>
        </p:nvSpPr>
        <p:spPr>
          <a:xfrm>
            <a:off x="5923955" y="3714427"/>
            <a:ext cx="380232" cy="369332"/>
          </a:xfrm>
          <a:prstGeom prst="rect">
            <a:avLst/>
          </a:prstGeom>
          <a:noFill/>
        </p:spPr>
        <p:txBody>
          <a:bodyPr wrap="none" rtlCol="0">
            <a:spAutoFit/>
          </a:bodyPr>
          <a:lstStyle/>
          <a:p>
            <a:r>
              <a:rPr lang="en-US" altLang="zh-CN" dirty="0" smtClean="0"/>
              <a:t>-2</a:t>
            </a:r>
            <a:endParaRPr lang="zh-CN" altLang="en-US" dirty="0"/>
          </a:p>
        </p:txBody>
      </p:sp>
      <p:sp>
        <p:nvSpPr>
          <p:cNvPr id="17" name="文本框 16"/>
          <p:cNvSpPr txBox="1"/>
          <p:nvPr/>
        </p:nvSpPr>
        <p:spPr>
          <a:xfrm>
            <a:off x="4556494" y="5568164"/>
            <a:ext cx="303288" cy="369332"/>
          </a:xfrm>
          <a:prstGeom prst="rect">
            <a:avLst/>
          </a:prstGeom>
          <a:noFill/>
        </p:spPr>
        <p:txBody>
          <a:bodyPr wrap="none" rtlCol="0">
            <a:spAutoFit/>
          </a:bodyPr>
          <a:lstStyle/>
          <a:p>
            <a:r>
              <a:rPr lang="en-US" altLang="zh-CN" dirty="0" smtClean="0"/>
              <a:t>0</a:t>
            </a:r>
            <a:endParaRPr lang="zh-CN" altLang="en-US" dirty="0"/>
          </a:p>
        </p:txBody>
      </p:sp>
      <p:sp>
        <p:nvSpPr>
          <p:cNvPr id="18" name="文本框 17"/>
          <p:cNvSpPr txBox="1"/>
          <p:nvPr/>
        </p:nvSpPr>
        <p:spPr>
          <a:xfrm>
            <a:off x="5288015" y="4496224"/>
            <a:ext cx="303288" cy="369332"/>
          </a:xfrm>
          <a:prstGeom prst="rect">
            <a:avLst/>
          </a:prstGeom>
          <a:noFill/>
        </p:spPr>
        <p:txBody>
          <a:bodyPr wrap="none" rtlCol="0">
            <a:spAutoFit/>
          </a:bodyPr>
          <a:lstStyle/>
          <a:p>
            <a:r>
              <a:rPr lang="en-US" altLang="zh-CN" dirty="0" smtClean="0"/>
              <a:t>0</a:t>
            </a:r>
            <a:endParaRPr lang="zh-CN" altLang="en-US" dirty="0"/>
          </a:p>
        </p:txBody>
      </p:sp>
    </p:spTree>
    <p:extLst>
      <p:ext uri="{BB962C8B-B14F-4D97-AF65-F5344CB8AC3E}">
        <p14:creationId xmlns:p14="http://schemas.microsoft.com/office/powerpoint/2010/main" val="33115554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什么是二分法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202919" y="2011680"/>
                <a:ext cx="9784080" cy="4846320"/>
              </a:xfrm>
            </p:spPr>
            <p:txBody>
              <a:bodyPr>
                <a:normAutofit/>
              </a:bodyPr>
              <a:lstStyle/>
              <a:p>
                <a:pPr>
                  <a:lnSpc>
                    <a:spcPct val="125000"/>
                  </a:lnSpc>
                </a:pPr>
                <a:r>
                  <a:rPr lang="zh-CN" altLang="en-US" dirty="0" smtClean="0"/>
                  <a:t>高中数学必修一上给的定义是：</a:t>
                </a:r>
                <a:endParaRPr lang="en-US" altLang="zh-CN" dirty="0" smtClean="0"/>
              </a:p>
              <a:p>
                <a:pPr>
                  <a:lnSpc>
                    <a:spcPct val="125000"/>
                  </a:lnSpc>
                </a:pPr>
                <a:r>
                  <a:rPr lang="zh-CN" altLang="en-US" dirty="0" smtClean="0"/>
                  <a:t>对于在区间</a:t>
                </a:r>
                <a14:m>
                  <m:oMath xmlns:m="http://schemas.openxmlformats.org/officeDocument/2006/math">
                    <m:r>
                      <a:rPr lang="en-US" altLang="zh-CN" dirty="0">
                        <a:latin typeface="Cambria Math" panose="02040503050406030204" pitchFamily="18" charset="0"/>
                      </a:rPr>
                      <m:t> </m:t>
                    </m:r>
                    <m:d>
                      <m:dPr>
                        <m:begChr m:val="["/>
                        <m:endChr m:val="]"/>
                        <m:ctrlPr>
                          <a:rPr lang="en-US" altLang="zh-CN" i="1">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 </m:t>
                        </m:r>
                        <m:r>
                          <a:rPr lang="en-US" altLang="zh-CN" b="0" i="1" smtClean="0">
                            <a:latin typeface="Cambria Math" panose="02040503050406030204" pitchFamily="18" charset="0"/>
                          </a:rPr>
                          <m:t>𝑏</m:t>
                        </m:r>
                      </m:e>
                    </m:d>
                    <m:r>
                      <a:rPr lang="en-US" altLang="zh-CN" b="0" i="1" smtClean="0">
                        <a:latin typeface="Cambria Math" panose="02040503050406030204" pitchFamily="18" charset="0"/>
                      </a:rPr>
                      <m:t> </m:t>
                    </m:r>
                  </m:oMath>
                </a14:m>
                <a:r>
                  <a:rPr lang="zh-CN" altLang="en-US" dirty="0" smtClean="0"/>
                  <a:t>上连续不断且</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d>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m:t>
                        </m:r>
                      </m:e>
                    </m:d>
                    <m:r>
                      <a:rPr lang="en-US" altLang="zh-CN" b="0" i="1" smtClean="0">
                        <a:latin typeface="Cambria Math" panose="02040503050406030204" pitchFamily="18" charset="0"/>
                      </a:rPr>
                      <m:t>&lt;0 </m:t>
                    </m:r>
                  </m:oMath>
                </a14:m>
                <a:r>
                  <a:rPr lang="zh-CN" altLang="en-US" dirty="0" smtClean="0"/>
                  <a:t>的函数</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 </m:t>
                    </m:r>
                  </m:oMath>
                </a14:m>
                <a:r>
                  <a:rPr lang="zh-CN" altLang="en-US" dirty="0" smtClean="0"/>
                  <a:t>，通过不断地把函数</a:t>
                </a:r>
                <a14:m>
                  <m:oMath xmlns:m="http://schemas.openxmlformats.org/officeDocument/2006/math">
                    <m:r>
                      <a:rPr lang="en-US" altLang="zh-CN" b="0" i="0" smtClean="0">
                        <a:latin typeface="Cambria Math" panose="02040503050406030204" pitchFamily="18" charset="0"/>
                      </a:rPr>
                      <m:t> </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 </m:t>
                    </m:r>
                  </m:oMath>
                </a14:m>
                <a:r>
                  <a:rPr lang="zh-CN" altLang="en-US" dirty="0" smtClean="0"/>
                  <a:t>零点所在区间一分为二，使区间的两个端点逐步逼近零点，进而得到零点近似值的方法，叫做二分法</a:t>
                </a:r>
                <a:r>
                  <a:rPr lang="en-US" altLang="zh-CN" dirty="0" smtClean="0"/>
                  <a:t>(Bisection)</a:t>
                </a:r>
                <a:r>
                  <a:rPr lang="zh-CN" altLang="en-US" dirty="0" smtClean="0"/>
                  <a:t>。</a:t>
                </a:r>
                <a:endParaRPr lang="en-US" altLang="zh-CN" dirty="0" smtClean="0"/>
              </a:p>
              <a:p>
                <a:pPr>
                  <a:lnSpc>
                    <a:spcPct val="125000"/>
                  </a:lnSpc>
                </a:pPr>
                <a:r>
                  <a:rPr lang="zh-CN" altLang="en-US" dirty="0" smtClean="0"/>
                  <a:t>「连续」「变号」「近似值」</a:t>
                </a:r>
                <a:endParaRPr lang="en-US" altLang="zh-CN" dirty="0" smtClean="0"/>
              </a:p>
              <a:p>
                <a:pPr>
                  <a:lnSpc>
                    <a:spcPct val="125000"/>
                  </a:lnSpc>
                </a:pPr>
                <a:r>
                  <a:rPr lang="zh-CN" altLang="en-US" dirty="0" smtClean="0"/>
                  <a:t>同时，只能求出一组解。</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202919" y="2011680"/>
                <a:ext cx="9784080" cy="4846320"/>
              </a:xfrm>
              <a:blipFill>
                <a:blip r:embed="rId2"/>
                <a:stretch>
                  <a:fillRect l="-685" r="-187"/>
                </a:stretch>
              </a:blipFill>
            </p:spPr>
            <p:txBody>
              <a:bodyPr/>
              <a:lstStyle/>
              <a:p>
                <a:r>
                  <a:rPr lang="zh-CN" altLang="en-US">
                    <a:noFill/>
                  </a:rPr>
                  <a:t> </a:t>
                </a:r>
              </a:p>
            </p:txBody>
          </p:sp>
        </mc:Fallback>
      </mc:AlternateContent>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8758" y="4102100"/>
            <a:ext cx="3338241" cy="2243736"/>
          </a:xfrm>
          <a:prstGeom prst="rect">
            <a:avLst/>
          </a:prstGeom>
        </p:spPr>
      </p:pic>
    </p:spTree>
    <p:extLst>
      <p:ext uri="{BB962C8B-B14F-4D97-AF65-F5344CB8AC3E}">
        <p14:creationId xmlns:p14="http://schemas.microsoft.com/office/powerpoint/2010/main" val="803575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NOIp2015 </a:t>
            </a:r>
            <a:r>
              <a:rPr lang="zh-CN" altLang="en-US" dirty="0"/>
              <a:t>运输计划</a:t>
            </a:r>
          </a:p>
        </p:txBody>
      </p:sp>
      <p:sp>
        <p:nvSpPr>
          <p:cNvPr id="3" name="内容占位符 2"/>
          <p:cNvSpPr>
            <a:spLocks noGrp="1"/>
          </p:cNvSpPr>
          <p:nvPr>
            <p:ph idx="1"/>
          </p:nvPr>
        </p:nvSpPr>
        <p:spPr>
          <a:xfrm>
            <a:off x="1202919" y="1895301"/>
            <a:ext cx="9784080" cy="4854634"/>
          </a:xfrm>
        </p:spPr>
        <p:txBody>
          <a:bodyPr>
            <a:normAutofit/>
          </a:bodyPr>
          <a:lstStyle/>
          <a:p>
            <a:pPr>
              <a:lnSpc>
                <a:spcPct val="100000"/>
              </a:lnSpc>
            </a:pPr>
            <a:r>
              <a:rPr lang="zh-CN" altLang="en-US" dirty="0" smtClean="0"/>
              <a:t>直接标记：</a:t>
            </a:r>
            <a:endParaRPr lang="en-US" altLang="zh-CN" dirty="0" smtClean="0"/>
          </a:p>
          <a:p>
            <a:pPr>
              <a:lnSpc>
                <a:spcPct val="100000"/>
              </a:lnSpc>
            </a:pPr>
            <a:r>
              <a:rPr lang="zh-CN" altLang="en-US" dirty="0" smtClean="0"/>
              <a:t>如果二分再使用类似树链剖分的处理树链的办法很可能导致超时。</a:t>
            </a:r>
            <a:endParaRPr lang="en-US" altLang="zh-CN" dirty="0" smtClean="0"/>
          </a:p>
          <a:p>
            <a:pPr>
              <a:lnSpc>
                <a:spcPct val="100000"/>
              </a:lnSpc>
            </a:pPr>
            <a:r>
              <a:rPr lang="zh-CN" altLang="en-US" dirty="0" smtClean="0"/>
              <a:t>我们考虑直接在树上进行标记。</a:t>
            </a:r>
            <a:endParaRPr lang="en-US" altLang="zh-CN" dirty="0" smtClean="0"/>
          </a:p>
          <a:p>
            <a:pPr>
              <a:lnSpc>
                <a:spcPct val="100000"/>
              </a:lnSpc>
            </a:pPr>
            <a:endParaRPr lang="en-US" altLang="zh-CN" dirty="0"/>
          </a:p>
          <a:p>
            <a:pPr>
              <a:lnSpc>
                <a:spcPct val="100000"/>
              </a:lnSpc>
            </a:pPr>
            <a:endParaRPr lang="en-US" altLang="zh-CN" dirty="0" smtClean="0"/>
          </a:p>
          <a:p>
            <a:pPr>
              <a:lnSpc>
                <a:spcPct val="100000"/>
              </a:lnSpc>
            </a:pPr>
            <a:endParaRPr lang="en-US" altLang="zh-CN" dirty="0" smtClean="0"/>
          </a:p>
          <a:p>
            <a:pPr>
              <a:lnSpc>
                <a:spcPct val="100000"/>
              </a:lnSpc>
            </a:pPr>
            <a:endParaRPr lang="en-US" altLang="zh-CN" dirty="0" smtClean="0"/>
          </a:p>
        </p:txBody>
      </p:sp>
      <p:cxnSp>
        <p:nvCxnSpPr>
          <p:cNvPr id="4" name="直接箭头连接符 3"/>
          <p:cNvCxnSpPr>
            <a:endCxn id="9" idx="7"/>
          </p:cNvCxnSpPr>
          <p:nvPr/>
        </p:nvCxnSpPr>
        <p:spPr>
          <a:xfrm flipH="1">
            <a:off x="5591303" y="3899093"/>
            <a:ext cx="537297" cy="659218"/>
          </a:xfrm>
          <a:prstGeom prst="straightConnector1">
            <a:avLst/>
          </a:prstGeom>
          <a:ln w="28575">
            <a:solidFill>
              <a:schemeClr val="accent6">
                <a:lumMod val="75000"/>
              </a:schemeClr>
            </a:solidFill>
            <a:tailEnd type="triangle"/>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cxnSp>
        <p:nvCxnSpPr>
          <p:cNvPr id="5" name="直接箭头连接符 4"/>
          <p:cNvCxnSpPr>
            <a:endCxn id="10" idx="1"/>
          </p:cNvCxnSpPr>
          <p:nvPr/>
        </p:nvCxnSpPr>
        <p:spPr>
          <a:xfrm>
            <a:off x="6137734" y="3899093"/>
            <a:ext cx="608518" cy="659217"/>
          </a:xfrm>
          <a:prstGeom prst="straightConnector1">
            <a:avLst/>
          </a:prstGeom>
          <a:ln w="28575">
            <a:solidFill>
              <a:schemeClr val="accent6">
                <a:lumMod val="75000"/>
              </a:schemeClr>
            </a:solidFill>
            <a:tailEnd type="triangle"/>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cxnSp>
        <p:nvCxnSpPr>
          <p:cNvPr id="6" name="直接箭头连接符 5"/>
          <p:cNvCxnSpPr>
            <a:endCxn id="12" idx="1"/>
          </p:cNvCxnSpPr>
          <p:nvPr/>
        </p:nvCxnSpPr>
        <p:spPr>
          <a:xfrm>
            <a:off x="5435591" y="4708198"/>
            <a:ext cx="543120" cy="894745"/>
          </a:xfrm>
          <a:prstGeom prst="straightConnector1">
            <a:avLst/>
          </a:prstGeom>
          <a:ln w="28575">
            <a:solidFill>
              <a:schemeClr val="accent6">
                <a:lumMod val="75000"/>
              </a:schemeClr>
            </a:solidFill>
            <a:tailEnd type="triangle"/>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cxnSp>
        <p:nvCxnSpPr>
          <p:cNvPr id="7" name="直接箭头连接符 6"/>
          <p:cNvCxnSpPr>
            <a:endCxn id="11" idx="7"/>
          </p:cNvCxnSpPr>
          <p:nvPr/>
        </p:nvCxnSpPr>
        <p:spPr>
          <a:xfrm flipH="1">
            <a:off x="4859782" y="4660676"/>
            <a:ext cx="598386" cy="942267"/>
          </a:xfrm>
          <a:prstGeom prst="straightConnector1">
            <a:avLst/>
          </a:prstGeom>
          <a:ln w="28575">
            <a:tailEnd type="triangle"/>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sp>
        <p:nvSpPr>
          <p:cNvPr id="8" name="椭圆 7"/>
          <p:cNvSpPr/>
          <p:nvPr/>
        </p:nvSpPr>
        <p:spPr>
          <a:xfrm>
            <a:off x="5916625" y="3687119"/>
            <a:ext cx="423949" cy="423949"/>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9" name="椭圆 8"/>
          <p:cNvSpPr/>
          <p:nvPr/>
        </p:nvSpPr>
        <p:spPr>
          <a:xfrm>
            <a:off x="5229440" y="4496225"/>
            <a:ext cx="423949" cy="423949"/>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0" name="椭圆 9"/>
          <p:cNvSpPr/>
          <p:nvPr/>
        </p:nvSpPr>
        <p:spPr>
          <a:xfrm>
            <a:off x="6684166" y="4496224"/>
            <a:ext cx="423949" cy="423949"/>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1" name="椭圆 10"/>
          <p:cNvSpPr/>
          <p:nvPr/>
        </p:nvSpPr>
        <p:spPr>
          <a:xfrm>
            <a:off x="4497919" y="5540857"/>
            <a:ext cx="423949" cy="4239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椭圆 11"/>
          <p:cNvSpPr/>
          <p:nvPr/>
        </p:nvSpPr>
        <p:spPr>
          <a:xfrm>
            <a:off x="5916625" y="5540857"/>
            <a:ext cx="423949" cy="423949"/>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900" dirty="0"/>
          </a:p>
        </p:txBody>
      </p:sp>
      <p:sp>
        <p:nvSpPr>
          <p:cNvPr id="13" name="文本框 12"/>
          <p:cNvSpPr txBox="1"/>
          <p:nvPr/>
        </p:nvSpPr>
        <p:spPr>
          <a:xfrm>
            <a:off x="5916625" y="5568164"/>
            <a:ext cx="407484" cy="369332"/>
          </a:xfrm>
          <a:prstGeom prst="rect">
            <a:avLst/>
          </a:prstGeom>
          <a:noFill/>
        </p:spPr>
        <p:txBody>
          <a:bodyPr wrap="none" rtlCol="0">
            <a:spAutoFit/>
          </a:bodyPr>
          <a:lstStyle/>
          <a:p>
            <a:r>
              <a:rPr lang="en-US" altLang="zh-CN" dirty="0" smtClean="0"/>
              <a:t>+1</a:t>
            </a:r>
            <a:endParaRPr lang="zh-CN" altLang="en-US" dirty="0"/>
          </a:p>
        </p:txBody>
      </p:sp>
      <p:sp>
        <p:nvSpPr>
          <p:cNvPr id="14" name="文本框 13"/>
          <p:cNvSpPr txBox="1"/>
          <p:nvPr/>
        </p:nvSpPr>
        <p:spPr>
          <a:xfrm>
            <a:off x="6684166" y="4496224"/>
            <a:ext cx="407484" cy="369332"/>
          </a:xfrm>
          <a:prstGeom prst="rect">
            <a:avLst/>
          </a:prstGeom>
          <a:noFill/>
        </p:spPr>
        <p:txBody>
          <a:bodyPr wrap="none" rtlCol="0">
            <a:spAutoFit/>
          </a:bodyPr>
          <a:lstStyle/>
          <a:p>
            <a:r>
              <a:rPr lang="en-US" altLang="zh-CN" dirty="0" smtClean="0"/>
              <a:t>+1</a:t>
            </a:r>
            <a:endParaRPr lang="zh-CN" altLang="en-US" dirty="0"/>
          </a:p>
        </p:txBody>
      </p:sp>
      <p:sp>
        <p:nvSpPr>
          <p:cNvPr id="15" name="文本框 14"/>
          <p:cNvSpPr txBox="1"/>
          <p:nvPr/>
        </p:nvSpPr>
        <p:spPr>
          <a:xfrm>
            <a:off x="5923955" y="3714427"/>
            <a:ext cx="380232" cy="369332"/>
          </a:xfrm>
          <a:prstGeom prst="rect">
            <a:avLst/>
          </a:prstGeom>
          <a:noFill/>
        </p:spPr>
        <p:txBody>
          <a:bodyPr wrap="none" rtlCol="0">
            <a:spAutoFit/>
          </a:bodyPr>
          <a:lstStyle/>
          <a:p>
            <a:r>
              <a:rPr lang="en-US" altLang="zh-CN" dirty="0" smtClean="0"/>
              <a:t>-2</a:t>
            </a:r>
            <a:endParaRPr lang="zh-CN" altLang="en-US" dirty="0"/>
          </a:p>
        </p:txBody>
      </p:sp>
      <p:sp>
        <p:nvSpPr>
          <p:cNvPr id="17" name="文本框 16"/>
          <p:cNvSpPr txBox="1"/>
          <p:nvPr/>
        </p:nvSpPr>
        <p:spPr>
          <a:xfrm>
            <a:off x="4556494" y="5568164"/>
            <a:ext cx="303288" cy="369332"/>
          </a:xfrm>
          <a:prstGeom prst="rect">
            <a:avLst/>
          </a:prstGeom>
          <a:noFill/>
        </p:spPr>
        <p:txBody>
          <a:bodyPr wrap="none" rtlCol="0">
            <a:spAutoFit/>
          </a:bodyPr>
          <a:lstStyle/>
          <a:p>
            <a:r>
              <a:rPr lang="en-US" altLang="zh-CN" dirty="0" smtClean="0"/>
              <a:t>0</a:t>
            </a:r>
            <a:endParaRPr lang="zh-CN" altLang="en-US" dirty="0"/>
          </a:p>
        </p:txBody>
      </p:sp>
      <p:sp>
        <p:nvSpPr>
          <p:cNvPr id="18" name="文本框 17"/>
          <p:cNvSpPr txBox="1"/>
          <p:nvPr/>
        </p:nvSpPr>
        <p:spPr>
          <a:xfrm>
            <a:off x="5288015" y="4496224"/>
            <a:ext cx="303288" cy="369332"/>
          </a:xfrm>
          <a:prstGeom prst="rect">
            <a:avLst/>
          </a:prstGeom>
          <a:noFill/>
        </p:spPr>
        <p:txBody>
          <a:bodyPr wrap="none" rtlCol="0">
            <a:spAutoFit/>
          </a:bodyPr>
          <a:lstStyle/>
          <a:p>
            <a:r>
              <a:rPr lang="en-US" altLang="zh-CN" dirty="0" smtClean="0"/>
              <a:t>0</a:t>
            </a:r>
            <a:endParaRPr lang="zh-CN" altLang="en-US" dirty="0"/>
          </a:p>
        </p:txBody>
      </p:sp>
      <p:sp>
        <p:nvSpPr>
          <p:cNvPr id="19" name="文本框 18"/>
          <p:cNvSpPr txBox="1"/>
          <p:nvPr/>
        </p:nvSpPr>
        <p:spPr>
          <a:xfrm>
            <a:off x="6479079" y="4044097"/>
            <a:ext cx="407484" cy="369332"/>
          </a:xfrm>
          <a:prstGeom prst="rect">
            <a:avLst/>
          </a:prstGeom>
          <a:noFill/>
        </p:spPr>
        <p:txBody>
          <a:bodyPr wrap="none" rtlCol="0">
            <a:spAutoFit/>
          </a:bodyPr>
          <a:lstStyle/>
          <a:p>
            <a:r>
              <a:rPr lang="en-US" altLang="zh-CN" dirty="0" smtClean="0"/>
              <a:t>+1</a:t>
            </a:r>
            <a:endParaRPr lang="zh-CN" altLang="en-US" dirty="0"/>
          </a:p>
        </p:txBody>
      </p:sp>
      <p:sp>
        <p:nvSpPr>
          <p:cNvPr id="20" name="文本框 19"/>
          <p:cNvSpPr txBox="1"/>
          <p:nvPr/>
        </p:nvSpPr>
        <p:spPr>
          <a:xfrm>
            <a:off x="5663270" y="4962984"/>
            <a:ext cx="407484" cy="369332"/>
          </a:xfrm>
          <a:prstGeom prst="rect">
            <a:avLst/>
          </a:prstGeom>
          <a:noFill/>
        </p:spPr>
        <p:txBody>
          <a:bodyPr wrap="none" rtlCol="0">
            <a:spAutoFit/>
          </a:bodyPr>
          <a:lstStyle/>
          <a:p>
            <a:r>
              <a:rPr lang="en-US" altLang="zh-CN" dirty="0" smtClean="0"/>
              <a:t>+1</a:t>
            </a:r>
            <a:endParaRPr lang="zh-CN" altLang="en-US" dirty="0"/>
          </a:p>
        </p:txBody>
      </p:sp>
      <p:sp>
        <p:nvSpPr>
          <p:cNvPr id="21" name="文本框 20"/>
          <p:cNvSpPr txBox="1"/>
          <p:nvPr/>
        </p:nvSpPr>
        <p:spPr>
          <a:xfrm>
            <a:off x="5450903" y="4020905"/>
            <a:ext cx="407484" cy="369332"/>
          </a:xfrm>
          <a:prstGeom prst="rect">
            <a:avLst/>
          </a:prstGeom>
          <a:noFill/>
        </p:spPr>
        <p:txBody>
          <a:bodyPr wrap="none" rtlCol="0">
            <a:spAutoFit/>
          </a:bodyPr>
          <a:lstStyle/>
          <a:p>
            <a:r>
              <a:rPr lang="en-US" altLang="zh-CN" dirty="0" smtClean="0"/>
              <a:t>+1</a:t>
            </a:r>
            <a:endParaRPr lang="zh-CN" altLang="en-US" dirty="0"/>
          </a:p>
        </p:txBody>
      </p:sp>
      <p:sp>
        <p:nvSpPr>
          <p:cNvPr id="22" name="文本框 21"/>
          <p:cNvSpPr txBox="1"/>
          <p:nvPr/>
        </p:nvSpPr>
        <p:spPr>
          <a:xfrm>
            <a:off x="4750577" y="4962984"/>
            <a:ext cx="303288" cy="369332"/>
          </a:xfrm>
          <a:prstGeom prst="rect">
            <a:avLst/>
          </a:prstGeom>
          <a:noFill/>
        </p:spPr>
        <p:txBody>
          <a:bodyPr wrap="none" rtlCol="0">
            <a:spAutoFit/>
          </a:bodyPr>
          <a:lstStyle/>
          <a:p>
            <a:r>
              <a:rPr lang="en-US" altLang="zh-CN" dirty="0" smtClean="0"/>
              <a:t>0</a:t>
            </a:r>
            <a:endParaRPr lang="zh-CN" altLang="en-US" dirty="0"/>
          </a:p>
        </p:txBody>
      </p:sp>
    </p:spTree>
    <p:extLst>
      <p:ext uri="{BB962C8B-B14F-4D97-AF65-F5344CB8AC3E}">
        <p14:creationId xmlns:p14="http://schemas.microsoft.com/office/powerpoint/2010/main" val="188043109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NOIp2015 </a:t>
            </a:r>
            <a:r>
              <a:rPr lang="zh-CN" altLang="en-US" dirty="0"/>
              <a:t>运输计划</a:t>
            </a:r>
          </a:p>
        </p:txBody>
      </p:sp>
      <p:sp>
        <p:nvSpPr>
          <p:cNvPr id="3" name="内容占位符 2"/>
          <p:cNvSpPr>
            <a:spLocks noGrp="1"/>
          </p:cNvSpPr>
          <p:nvPr>
            <p:ph idx="1"/>
          </p:nvPr>
        </p:nvSpPr>
        <p:spPr>
          <a:xfrm>
            <a:off x="1202919" y="1895301"/>
            <a:ext cx="9784080" cy="4854634"/>
          </a:xfrm>
        </p:spPr>
        <p:txBody>
          <a:bodyPr>
            <a:normAutofit/>
          </a:bodyPr>
          <a:lstStyle/>
          <a:p>
            <a:pPr>
              <a:lnSpc>
                <a:spcPct val="100000"/>
              </a:lnSpc>
            </a:pPr>
            <a:endParaRPr lang="en-US" altLang="zh-CN" dirty="0" smtClean="0"/>
          </a:p>
          <a:p>
            <a:pPr>
              <a:lnSpc>
                <a:spcPct val="100000"/>
              </a:lnSpc>
            </a:pPr>
            <a:endParaRPr lang="en-US" altLang="zh-CN" dirty="0" smtClean="0"/>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1355319" y="2047701"/>
                <a:ext cx="9784080" cy="4854634"/>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a:lnSpc>
                    <a:spcPct val="150000"/>
                  </a:lnSpc>
                </a:pPr>
                <a:r>
                  <a:rPr lang="zh-CN" altLang="en-US" dirty="0" smtClean="0"/>
                  <a:t>直接标记：</a:t>
                </a:r>
                <a:endParaRPr lang="en-US" altLang="zh-CN" dirty="0"/>
              </a:p>
              <a:p>
                <a:pPr>
                  <a:lnSpc>
                    <a:spcPct val="150000"/>
                  </a:lnSpc>
                </a:pPr>
                <a:r>
                  <a:rPr lang="zh-CN" altLang="en-US" dirty="0"/>
                  <a:t>如果二分再使用类似树链剖分的处理树链的办法很可能导致超时。</a:t>
                </a:r>
                <a:endParaRPr lang="en-US" altLang="zh-CN" dirty="0"/>
              </a:p>
              <a:p>
                <a:pPr>
                  <a:lnSpc>
                    <a:spcPct val="150000"/>
                  </a:lnSpc>
                </a:pPr>
                <a:r>
                  <a:rPr lang="zh-CN" altLang="en-US" dirty="0"/>
                  <a:t>我们考虑直接在树上进行标记</a:t>
                </a:r>
                <a:r>
                  <a:rPr lang="zh-CN" altLang="en-US" dirty="0" smtClean="0"/>
                  <a:t>。</a:t>
                </a:r>
                <a:endParaRPr lang="en-US" altLang="zh-CN" dirty="0" smtClean="0"/>
              </a:p>
              <a:p>
                <a:pPr>
                  <a:lnSpc>
                    <a:spcPct val="150000"/>
                  </a:lnSpc>
                </a:pPr>
                <a:r>
                  <a:rPr lang="zh-CN" altLang="en-US" dirty="0" smtClean="0"/>
                  <a:t>标记 </a:t>
                </a:r>
                <a:r>
                  <a:rPr lang="en-US" altLang="zh-CN" dirty="0" smtClean="0"/>
                  <a:t>LCA </a:t>
                </a:r>
                <a:r>
                  <a:rPr lang="zh-CN" altLang="en-US" dirty="0"/>
                  <a:t>、</a:t>
                </a:r>
                <a:r>
                  <a:rPr lang="zh-CN" altLang="en-US" dirty="0" smtClean="0"/>
                  <a:t>起点和终点，一</a:t>
                </a:r>
                <a:r>
                  <a:rPr lang="zh-CN" altLang="en-US" dirty="0"/>
                  <a:t>条</a:t>
                </a:r>
                <a:r>
                  <a:rPr lang="zh-CN" altLang="en-US" dirty="0" smtClean="0"/>
                  <a:t>边被标记的次数就是子树内的点上值的和；</a:t>
                </a:r>
                <a:endParaRPr lang="en-US" altLang="zh-CN" dirty="0" smtClean="0"/>
              </a:p>
              <a:p>
                <a:pPr>
                  <a:lnSpc>
                    <a:spcPct val="150000"/>
                  </a:lnSpc>
                </a:pPr>
                <a:r>
                  <a:rPr lang="zh-CN" altLang="en-US" dirty="0" smtClean="0"/>
                  <a:t>最后进行一次 </a:t>
                </a:r>
                <a:r>
                  <a:rPr lang="en-US" altLang="zh-CN" dirty="0" smtClean="0"/>
                  <a:t>DFS </a:t>
                </a:r>
                <a:r>
                  <a:rPr lang="zh-CN" altLang="en-US" dirty="0" smtClean="0"/>
                  <a:t>求得交集。</a:t>
                </a:r>
                <a:endParaRPr lang="en-US" altLang="zh-CN" dirty="0" smtClean="0"/>
              </a:p>
              <a:p>
                <a:pPr>
                  <a:lnSpc>
                    <a:spcPct val="150000"/>
                  </a:lnSpc>
                </a:pPr>
                <a:r>
                  <a:rPr lang="zh-CN" altLang="en-US" dirty="0" smtClean="0"/>
                  <a:t>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𝑚</m:t>
                        </m:r>
                      </m:e>
                    </m:func>
                    <m:r>
                      <a:rPr lang="en-US" altLang="zh-CN" b="0" i="1" smtClean="0">
                        <a:latin typeface="Cambria Math" panose="02040503050406030204" pitchFamily="18" charset="0"/>
                      </a:rPr>
                      <m:t>)</m:t>
                    </m:r>
                  </m:oMath>
                </a14:m>
                <a:endParaRPr lang="en-US" altLang="zh-CN" dirty="0" smtClean="0"/>
              </a:p>
            </p:txBody>
          </p:sp>
        </mc:Choice>
        <mc:Fallback xmlns="">
          <p:sp>
            <p:nvSpPr>
              <p:cNvPr id="22" name="内容占位符 2"/>
              <p:cNvSpPr txBox="1">
                <a:spLocks noRot="1" noChangeAspect="1" noMove="1" noResize="1" noEditPoints="1" noAdjustHandles="1" noChangeArrowheads="1" noChangeShapeType="1" noTextEdit="1"/>
              </p:cNvSpPr>
              <p:nvPr/>
            </p:nvSpPr>
            <p:spPr>
              <a:xfrm>
                <a:off x="1355319" y="2047701"/>
                <a:ext cx="9784080" cy="4854634"/>
              </a:xfrm>
              <a:prstGeom prst="rect">
                <a:avLst/>
              </a:prstGeom>
              <a:blipFill>
                <a:blip r:embed="rId2"/>
                <a:stretch>
                  <a:fillRect l="-6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496718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NOIp2015 </a:t>
            </a:r>
            <a:r>
              <a:rPr lang="zh-CN" altLang="en-US" dirty="0"/>
              <a:t>运输计划</a:t>
            </a:r>
          </a:p>
        </p:txBody>
      </p:sp>
      <p:sp>
        <p:nvSpPr>
          <p:cNvPr id="3" name="内容占位符 2"/>
          <p:cNvSpPr>
            <a:spLocks noGrp="1"/>
          </p:cNvSpPr>
          <p:nvPr>
            <p:ph idx="1"/>
          </p:nvPr>
        </p:nvSpPr>
        <p:spPr>
          <a:xfrm>
            <a:off x="1202919" y="1895301"/>
            <a:ext cx="9784080" cy="4854634"/>
          </a:xfrm>
        </p:spPr>
        <p:txBody>
          <a:bodyPr>
            <a:normAutofit/>
          </a:bodyPr>
          <a:lstStyle/>
          <a:p>
            <a:pPr>
              <a:lnSpc>
                <a:spcPct val="100000"/>
              </a:lnSpc>
            </a:pPr>
            <a:endParaRPr lang="en-US" altLang="zh-CN" dirty="0" smtClean="0"/>
          </a:p>
          <a:p>
            <a:pPr>
              <a:lnSpc>
                <a:spcPct val="100000"/>
              </a:lnSpc>
            </a:pPr>
            <a:endParaRPr lang="en-US" altLang="zh-CN" dirty="0" smtClean="0"/>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1355319" y="2047701"/>
                <a:ext cx="9784080" cy="4854634"/>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a:lnSpc>
                    <a:spcPct val="150000"/>
                  </a:lnSpc>
                </a:pPr>
                <a:r>
                  <a:rPr lang="zh-CN" altLang="en-US" dirty="0" smtClean="0"/>
                  <a:t>对树链进行操作：</a:t>
                </a:r>
                <a:endParaRPr lang="en-US" altLang="zh-CN" dirty="0"/>
              </a:p>
              <a:p>
                <a:pPr>
                  <a:lnSpc>
                    <a:spcPct val="150000"/>
                  </a:lnSpc>
                </a:pPr>
                <a:r>
                  <a:rPr lang="zh-CN" altLang="en-US" dirty="0" smtClean="0"/>
                  <a:t>有一个结论是，任意两条树链的交集一定是一条树链，或者为空</a:t>
                </a:r>
                <a:r>
                  <a:rPr lang="zh-CN" altLang="en-US" dirty="0"/>
                  <a:t>；</a:t>
                </a:r>
                <a:endParaRPr lang="en-US" altLang="zh-CN" dirty="0" smtClean="0"/>
              </a:p>
              <a:p>
                <a:pPr>
                  <a:lnSpc>
                    <a:spcPct val="150000"/>
                  </a:lnSpc>
                </a:pPr>
                <a:r>
                  <a:rPr lang="zh-CN" altLang="en-US" dirty="0" smtClean="0"/>
                  <a:t>同时，如果有交，树链的交集的端点一定在：</a:t>
                </a:r>
                <a:endParaRPr lang="en-US" altLang="zh-CN" dirty="0" smtClean="0"/>
              </a:p>
              <a:p>
                <a:pPr lvl="1">
                  <a:lnSpc>
                    <a:spcPct val="150000"/>
                  </a:lnSpc>
                </a:pP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2</m:t>
                        </m:r>
                      </m:sub>
                    </m:sSub>
                  </m:oMath>
                </a14:m>
                <a:endParaRPr lang="en-US" altLang="zh-CN" b="0" dirty="0" smtClean="0"/>
              </a:p>
              <a:p>
                <a:pPr lvl="1">
                  <a:lnSpc>
                    <a:spcPct val="150000"/>
                  </a:lnSpc>
                </a:pPr>
                <a14:m>
                  <m:oMath xmlns:m="http://schemas.openxmlformats.org/officeDocument/2006/math">
                    <m:r>
                      <a:rPr lang="en-US" altLang="zh-CN" b="0" i="1" smtClean="0">
                        <a:latin typeface="Cambria Math" panose="02040503050406030204" pitchFamily="18" charset="0"/>
                      </a:rPr>
                      <m:t>𝐿𝐶𝐴</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 </m:t>
                    </m:r>
                    <m:r>
                      <a:rPr lang="en-US" altLang="zh-CN" b="0" i="1" smtClean="0">
                        <a:latin typeface="Cambria Math" panose="02040503050406030204" pitchFamily="18" charset="0"/>
                      </a:rPr>
                      <m:t>𝐿𝐶𝐴</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 </m:t>
                    </m:r>
                    <m:r>
                      <a:rPr lang="en-US" altLang="zh-CN" b="0" i="1" smtClean="0">
                        <a:latin typeface="Cambria Math" panose="02040503050406030204" pitchFamily="18" charset="0"/>
                      </a:rPr>
                      <m:t>𝐿𝐶𝐴</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 </m:t>
                    </m:r>
                    <m:r>
                      <a:rPr lang="en-US" altLang="zh-CN" b="0" i="1" smtClean="0">
                        <a:latin typeface="Cambria Math" panose="02040503050406030204" pitchFamily="18" charset="0"/>
                      </a:rPr>
                      <m:t>𝐿𝐶𝐴</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a14:m>
                <a:endParaRPr lang="en-US" altLang="zh-CN" dirty="0" smtClean="0"/>
              </a:p>
              <a:p>
                <a:pPr marL="0" indent="0">
                  <a:lnSpc>
                    <a:spcPct val="150000"/>
                  </a:lnSpc>
                  <a:buNone/>
                </a:pPr>
                <a:r>
                  <a:rPr lang="en-US" altLang="zh-CN" dirty="0"/>
                  <a:t> </a:t>
                </a:r>
                <a:r>
                  <a:rPr lang="en-US" altLang="zh-CN" dirty="0" smtClean="0"/>
                  <a:t>  </a:t>
                </a:r>
                <a:r>
                  <a:rPr lang="zh-CN" altLang="en-US" dirty="0" smtClean="0"/>
                  <a:t>之中取得。</a:t>
                </a:r>
                <a:endParaRPr lang="en-US" altLang="zh-CN" dirty="0" smtClean="0"/>
              </a:p>
              <a:p>
                <a:pPr>
                  <a:lnSpc>
                    <a:spcPct val="150000"/>
                  </a:lnSpc>
                </a:pPr>
                <a:r>
                  <a:rPr lang="zh-CN" altLang="en-US" dirty="0" smtClean="0"/>
                  <a:t>可以</a:t>
                </a:r>
                <a:r>
                  <a:rPr lang="zh-CN" altLang="en-US" dirty="0"/>
                  <a:t>用反证法证明</a:t>
                </a:r>
                <a:r>
                  <a:rPr lang="zh-CN" altLang="en-US" dirty="0" smtClean="0"/>
                  <a:t>。</a:t>
                </a:r>
                <a:endParaRPr lang="en-US" altLang="zh-CN" dirty="0" smtClean="0"/>
              </a:p>
            </p:txBody>
          </p:sp>
        </mc:Choice>
        <mc:Fallback xmlns="">
          <p:sp>
            <p:nvSpPr>
              <p:cNvPr id="22" name="内容占位符 2"/>
              <p:cNvSpPr txBox="1">
                <a:spLocks noRot="1" noChangeAspect="1" noMove="1" noResize="1" noEditPoints="1" noAdjustHandles="1" noChangeArrowheads="1" noChangeShapeType="1" noTextEdit="1"/>
              </p:cNvSpPr>
              <p:nvPr/>
            </p:nvSpPr>
            <p:spPr>
              <a:xfrm>
                <a:off x="1355319" y="2047701"/>
                <a:ext cx="9784080" cy="4854634"/>
              </a:xfrm>
              <a:prstGeom prst="rect">
                <a:avLst/>
              </a:prstGeom>
              <a:blipFill>
                <a:blip r:embed="rId2"/>
                <a:stretch>
                  <a:fillRect l="-6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462844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NOIp2015 </a:t>
            </a:r>
            <a:r>
              <a:rPr lang="zh-CN" altLang="en-US" dirty="0"/>
              <a:t>运输计划</a:t>
            </a:r>
          </a:p>
        </p:txBody>
      </p:sp>
      <p:sp>
        <p:nvSpPr>
          <p:cNvPr id="3" name="内容占位符 2"/>
          <p:cNvSpPr>
            <a:spLocks noGrp="1"/>
          </p:cNvSpPr>
          <p:nvPr>
            <p:ph idx="1"/>
          </p:nvPr>
        </p:nvSpPr>
        <p:spPr>
          <a:xfrm>
            <a:off x="1202919" y="1895301"/>
            <a:ext cx="9784080" cy="4854634"/>
          </a:xfrm>
        </p:spPr>
        <p:txBody>
          <a:bodyPr>
            <a:normAutofit/>
          </a:bodyPr>
          <a:lstStyle/>
          <a:p>
            <a:pPr>
              <a:lnSpc>
                <a:spcPct val="100000"/>
              </a:lnSpc>
            </a:pPr>
            <a:endParaRPr lang="en-US" altLang="zh-CN" dirty="0" smtClean="0"/>
          </a:p>
          <a:p>
            <a:pPr>
              <a:lnSpc>
                <a:spcPct val="100000"/>
              </a:lnSpc>
            </a:pPr>
            <a:endParaRPr lang="en-US" altLang="zh-CN" dirty="0" smtClean="0"/>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1355319" y="2047701"/>
                <a:ext cx="9784080" cy="4854634"/>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a:lnSpc>
                    <a:spcPct val="150000"/>
                  </a:lnSpc>
                </a:pPr>
                <a:r>
                  <a:rPr lang="zh-CN" altLang="en-US" dirty="0" smtClean="0"/>
                  <a:t>因此</a:t>
                </a:r>
                <a:r>
                  <a:rPr lang="zh-CN" altLang="en-US" dirty="0"/>
                  <a:t>，我们可以在求四次 </a:t>
                </a:r>
                <a:r>
                  <a:rPr lang="en-US" altLang="zh-CN" dirty="0"/>
                  <a:t>LCA</a:t>
                </a:r>
                <a14:m>
                  <m:oMath xmlns:m="http://schemas.openxmlformats.org/officeDocument/2006/math">
                    <m:r>
                      <a:rPr lang="en-US" altLang="zh-CN" i="1">
                        <a:latin typeface="Cambria Math" panose="02040503050406030204" pitchFamily="18" charset="0"/>
                      </a:rPr>
                      <m:t> </m:t>
                    </m:r>
                  </m:oMath>
                </a14:m>
                <a:r>
                  <a:rPr lang="zh-CN" altLang="en-US" dirty="0"/>
                  <a:t>的时间复杂度内完成一次求交。</a:t>
                </a:r>
                <a:endParaRPr lang="en-US" altLang="zh-CN" dirty="0"/>
              </a:p>
              <a:p>
                <a:pPr>
                  <a:lnSpc>
                    <a:spcPct val="150000"/>
                  </a:lnSpc>
                </a:pPr>
                <a:r>
                  <a:rPr lang="zh-CN" altLang="en-US" dirty="0" smtClean="0"/>
                  <a:t>可以预处理 </a:t>
                </a:r>
                <a:r>
                  <a:rPr lang="en-US" altLang="zh-CN" dirty="0" smtClean="0"/>
                  <a:t>LCA</a:t>
                </a:r>
                <a:r>
                  <a:rPr lang="zh-CN" altLang="en-US" dirty="0"/>
                  <a:t> </a:t>
                </a:r>
                <a:r>
                  <a:rPr lang="zh-CN" altLang="en-US" dirty="0" smtClean="0"/>
                  <a:t>来消去一个 </a:t>
                </a:r>
                <a:r>
                  <a:rPr lang="en-US" altLang="zh-CN" dirty="0" smtClean="0"/>
                  <a:t>log</a:t>
                </a:r>
                <a:r>
                  <a:rPr lang="zh-CN" altLang="en-US" dirty="0" smtClean="0"/>
                  <a:t>；因此时间复杂度只有一个 </a:t>
                </a:r>
                <a:r>
                  <a:rPr lang="en-US" altLang="zh-CN" dirty="0" smtClean="0"/>
                  <a:t>log</a:t>
                </a:r>
                <a:r>
                  <a:rPr lang="zh-CN" altLang="en-US" dirty="0" smtClean="0"/>
                  <a:t>。</a:t>
                </a:r>
                <a:endParaRPr lang="en-US" altLang="zh-CN" dirty="0" smtClean="0"/>
              </a:p>
              <a:p>
                <a:pPr>
                  <a:lnSpc>
                    <a:spcPct val="150000"/>
                  </a:lnSpc>
                </a:pPr>
                <a:endParaRPr lang="en-US" altLang="zh-CN" dirty="0"/>
              </a:p>
              <a:p>
                <a:pPr>
                  <a:lnSpc>
                    <a:spcPct val="150000"/>
                  </a:lnSpc>
                </a:pPr>
                <a:r>
                  <a:rPr lang="zh-CN" altLang="en-US" dirty="0" smtClean="0"/>
                  <a:t>复杂</a:t>
                </a:r>
                <a:r>
                  <a:rPr lang="zh-CN" altLang="en-US" dirty="0"/>
                  <a:t>度：</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𝑚</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r>
                          <a:rPr lang="en-US" altLang="zh-CN" i="1">
                            <a:latin typeface="Cambria Math" panose="02040503050406030204" pitchFamily="18" charset="0"/>
                          </a:rPr>
                          <m:t>𝑚</m:t>
                        </m:r>
                      </m:e>
                    </m:func>
                    <m:r>
                      <a:rPr lang="en-US" altLang="zh-CN" i="1">
                        <a:latin typeface="Cambria Math" panose="02040503050406030204" pitchFamily="18" charset="0"/>
                      </a:rPr>
                      <m:t>)</m:t>
                    </m:r>
                  </m:oMath>
                </a14:m>
                <a:endParaRPr lang="en-US" altLang="zh-CN"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1355319" y="2047701"/>
                <a:ext cx="9784080" cy="4854634"/>
              </a:xfrm>
              <a:prstGeom prst="rect">
                <a:avLst/>
              </a:prstGeom>
              <a:blipFill>
                <a:blip r:embed="rId2"/>
                <a:stretch>
                  <a:fillRect l="-6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25879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NOIp2015 </a:t>
            </a:r>
            <a:r>
              <a:rPr lang="zh-CN" altLang="en-US" dirty="0"/>
              <a:t>运输计划</a:t>
            </a:r>
          </a:p>
        </p:txBody>
      </p:sp>
      <p:sp>
        <p:nvSpPr>
          <p:cNvPr id="3" name="内容占位符 2"/>
          <p:cNvSpPr>
            <a:spLocks noGrp="1"/>
          </p:cNvSpPr>
          <p:nvPr>
            <p:ph idx="1"/>
          </p:nvPr>
        </p:nvSpPr>
        <p:spPr>
          <a:xfrm>
            <a:off x="1202919" y="1895301"/>
            <a:ext cx="9784080" cy="4854634"/>
          </a:xfrm>
        </p:spPr>
        <p:txBody>
          <a:bodyPr>
            <a:normAutofit/>
          </a:bodyPr>
          <a:lstStyle/>
          <a:p>
            <a:pPr>
              <a:lnSpc>
                <a:spcPct val="100000"/>
              </a:lnSpc>
            </a:pPr>
            <a:endParaRPr lang="en-US" altLang="zh-CN" dirty="0" smtClean="0"/>
          </a:p>
          <a:p>
            <a:pPr>
              <a:lnSpc>
                <a:spcPct val="100000"/>
              </a:lnSpc>
            </a:pPr>
            <a:endParaRPr lang="en-US" altLang="zh-CN" dirty="0" smtClean="0"/>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1355319" y="2047701"/>
                <a:ext cx="9784080" cy="4854634"/>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a:lnSpc>
                    <a:spcPct val="150000"/>
                  </a:lnSpc>
                </a:pPr>
                <a:r>
                  <a:rPr lang="zh-CN" altLang="en-US" dirty="0" smtClean="0"/>
                  <a:t>我们可以发现，二分答案是不必要的，从按运输计划长度从高到低求交即可。</a:t>
                </a:r>
                <a:endParaRPr lang="en-US" altLang="zh-CN" dirty="0" smtClean="0"/>
              </a:p>
              <a:p>
                <a:pPr>
                  <a:lnSpc>
                    <a:spcPct val="150000"/>
                  </a:lnSpc>
                </a:pPr>
                <a:endParaRPr lang="en-US" altLang="zh-CN" dirty="0" smtClean="0"/>
              </a:p>
              <a:p>
                <a:pPr>
                  <a:lnSpc>
                    <a:spcPct val="150000"/>
                  </a:lnSpc>
                </a:pPr>
                <a:r>
                  <a:rPr lang="zh-CN" altLang="en-US" dirty="0" smtClean="0"/>
                  <a:t>可以使用</a:t>
                </a:r>
                <a:r>
                  <a:rPr lang="en-US" altLang="zh-CN" dirty="0" smtClean="0"/>
                  <a:t> </a:t>
                </a:r>
                <a:r>
                  <a:rPr lang="en-US" altLang="zh-CN" dirty="0" err="1" smtClean="0"/>
                  <a:t>Tarjan</a:t>
                </a:r>
                <a:r>
                  <a:rPr lang="en-US" altLang="zh-CN" dirty="0" smtClean="0"/>
                  <a:t> </a:t>
                </a:r>
                <a:r>
                  <a:rPr lang="zh-CN" altLang="en-US" dirty="0" smtClean="0"/>
                  <a:t>算法预处理 </a:t>
                </a:r>
                <a:r>
                  <a:rPr lang="en-US" altLang="zh-CN" dirty="0" smtClean="0"/>
                  <a:t>LCA</a:t>
                </a:r>
                <a:r>
                  <a:rPr lang="zh-CN" altLang="en-US" dirty="0" smtClean="0"/>
                  <a:t>；</a:t>
                </a:r>
                <a:endParaRPr lang="en-US" altLang="zh-CN" dirty="0" smtClean="0"/>
              </a:p>
              <a:p>
                <a:pPr>
                  <a:lnSpc>
                    <a:spcPct val="150000"/>
                  </a:lnSpc>
                </a:pPr>
                <a:r>
                  <a:rPr lang="zh-CN" altLang="en-US" dirty="0" smtClean="0"/>
                  <a:t>可以使用均摊复杂度的暴力处理查询树链最大值。</a:t>
                </a:r>
                <a:endParaRPr lang="en-US" altLang="zh-CN" dirty="0" smtClean="0"/>
              </a:p>
              <a:p>
                <a:pPr>
                  <a:lnSpc>
                    <a:spcPct val="150000"/>
                  </a:lnSpc>
                </a:pPr>
                <a:r>
                  <a:rPr lang="zh-CN" altLang="en-US" dirty="0" smtClean="0"/>
                  <a:t>因此，复杂度是线性的。</a:t>
                </a:r>
                <a:endParaRPr lang="en-US" altLang="zh-CN" dirty="0" smtClean="0"/>
              </a:p>
              <a:p>
                <a:pPr>
                  <a:lnSpc>
                    <a:spcPct val="150000"/>
                  </a:lnSpc>
                </a:pPr>
                <a:r>
                  <a:rPr lang="zh-CN" altLang="en-US" dirty="0"/>
                  <a:t>复杂度</a:t>
                </a:r>
                <a:r>
                  <a:rPr lang="zh-CN" altLang="en-US" dirty="0" smtClean="0"/>
                  <a:t>：</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𝑚</m:t>
                    </m:r>
                    <m:r>
                      <a:rPr lang="en-US" altLang="zh-CN" i="1">
                        <a:latin typeface="Cambria Math" panose="02040503050406030204" pitchFamily="18" charset="0"/>
                      </a:rPr>
                      <m:t>)</m:t>
                    </m:r>
                  </m:oMath>
                </a14:m>
                <a:r>
                  <a:rPr lang="zh-CN" altLang="en-US" dirty="0" smtClean="0"/>
                  <a:t>。</a:t>
                </a:r>
                <a:endParaRPr lang="en-US" altLang="zh-CN" dirty="0" smtClean="0"/>
              </a:p>
            </p:txBody>
          </p:sp>
        </mc:Choice>
        <mc:Fallback xmlns="">
          <p:sp>
            <p:nvSpPr>
              <p:cNvPr id="22" name="内容占位符 2"/>
              <p:cNvSpPr txBox="1">
                <a:spLocks noRot="1" noChangeAspect="1" noMove="1" noResize="1" noEditPoints="1" noAdjustHandles="1" noChangeArrowheads="1" noChangeShapeType="1" noTextEdit="1"/>
              </p:cNvSpPr>
              <p:nvPr/>
            </p:nvSpPr>
            <p:spPr>
              <a:xfrm>
                <a:off x="1355319" y="2047701"/>
                <a:ext cx="9784080" cy="4854634"/>
              </a:xfrm>
              <a:prstGeom prst="rect">
                <a:avLst/>
              </a:prstGeom>
              <a:blipFill>
                <a:blip r:embed="rId2"/>
                <a:stretch>
                  <a:fillRect l="-685" r="-16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334545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NOIp2012 </a:t>
            </a:r>
            <a:r>
              <a:rPr lang="zh-CN" altLang="en-US" dirty="0" smtClean="0"/>
              <a:t>疫情控制</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202919" y="1895301"/>
                <a:ext cx="9784080" cy="4854634"/>
              </a:xfrm>
            </p:spPr>
            <p:txBody>
              <a:bodyPr>
                <a:normAutofit/>
              </a:bodyPr>
              <a:lstStyle/>
              <a:p>
                <a:pPr>
                  <a:lnSpc>
                    <a:spcPct val="100000"/>
                  </a:lnSpc>
                </a:pPr>
                <a:r>
                  <a:rPr lang="en-US" altLang="zh-CN" dirty="0" smtClean="0"/>
                  <a:t>H</a:t>
                </a:r>
                <a:r>
                  <a:rPr lang="zh-CN" altLang="en-US" dirty="0"/>
                  <a:t>国有</a:t>
                </a:r>
                <a14:m>
                  <m:oMath xmlns:m="http://schemas.openxmlformats.org/officeDocument/2006/math">
                    <m:r>
                      <a:rPr lang="en-US" altLang="zh-CN" b="0" i="0" dirty="0" smtClean="0">
                        <a:latin typeface="Cambria Math" panose="02040503050406030204" pitchFamily="18" charset="0"/>
                      </a:rPr>
                      <m:t> </m:t>
                    </m:r>
                    <m:r>
                      <a:rPr lang="en-US" altLang="zh-CN" i="1" dirty="0" smtClean="0">
                        <a:latin typeface="Cambria Math" panose="02040503050406030204" pitchFamily="18" charset="0"/>
                      </a:rPr>
                      <m:t>𝑛</m:t>
                    </m:r>
                    <m:r>
                      <a:rPr lang="en-US" altLang="zh-CN" b="0" i="1" dirty="0" smtClean="0">
                        <a:latin typeface="Cambria Math" panose="02040503050406030204" pitchFamily="18" charset="0"/>
                      </a:rPr>
                      <m:t> </m:t>
                    </m:r>
                  </m:oMath>
                </a14:m>
                <a:r>
                  <a:rPr lang="zh-CN" altLang="en-US" dirty="0"/>
                  <a:t>个城市，这</a:t>
                </a:r>
                <a14:m>
                  <m:oMath xmlns:m="http://schemas.openxmlformats.org/officeDocument/2006/math">
                    <m:r>
                      <a:rPr lang="en-US" altLang="zh-CN" b="0" i="0" dirty="0" smtClean="0">
                        <a:latin typeface="Cambria Math" panose="02040503050406030204" pitchFamily="18" charset="0"/>
                      </a:rPr>
                      <m:t> </m:t>
                    </m:r>
                    <m:r>
                      <a:rPr lang="en-US" altLang="zh-CN" i="1" dirty="0">
                        <a:latin typeface="Cambria Math" panose="02040503050406030204" pitchFamily="18" charset="0"/>
                      </a:rPr>
                      <m:t>𝑛</m:t>
                    </m:r>
                    <m:r>
                      <a:rPr lang="en-US" altLang="zh-CN" b="0" i="1" dirty="0" smtClean="0">
                        <a:latin typeface="Cambria Math" panose="02040503050406030204" pitchFamily="18" charset="0"/>
                      </a:rPr>
                      <m:t> </m:t>
                    </m:r>
                  </m:oMath>
                </a14:m>
                <a:r>
                  <a:rPr lang="zh-CN" altLang="en-US" dirty="0"/>
                  <a:t>个</a:t>
                </a:r>
                <a:r>
                  <a:rPr lang="zh-CN" altLang="en-US" dirty="0" smtClean="0"/>
                  <a:t>城市构成</a:t>
                </a:r>
                <a:r>
                  <a:rPr lang="zh-CN" altLang="en-US" dirty="0"/>
                  <a:t>一棵树，</a:t>
                </a:r>
                <a:r>
                  <a:rPr lang="en-US" altLang="zh-CN" dirty="0"/>
                  <a:t>1</a:t>
                </a:r>
                <a:r>
                  <a:rPr lang="zh-CN" altLang="en-US" dirty="0"/>
                  <a:t>号城市是</a:t>
                </a:r>
                <a:r>
                  <a:rPr lang="zh-CN" altLang="en-US" dirty="0" smtClean="0"/>
                  <a:t>首都</a:t>
                </a:r>
                <a:r>
                  <a:rPr lang="zh-CN" altLang="en-US" dirty="0"/>
                  <a:t>（</a:t>
                </a:r>
                <a:r>
                  <a:rPr lang="zh-CN" altLang="en-US" dirty="0" smtClean="0"/>
                  <a:t>根节点）。 </a:t>
                </a:r>
                <a:endParaRPr lang="en-US" altLang="zh-CN" dirty="0" smtClean="0"/>
              </a:p>
              <a:p>
                <a:pPr>
                  <a:lnSpc>
                    <a:spcPct val="100000"/>
                  </a:lnSpc>
                </a:pPr>
                <a:r>
                  <a:rPr lang="en-US" altLang="zh-CN" dirty="0" smtClean="0"/>
                  <a:t>H</a:t>
                </a:r>
                <a:r>
                  <a:rPr lang="zh-CN" altLang="en-US" dirty="0"/>
                  <a:t>国的首都爆发了一种危害性极高的传染病。当局为了控制疫情，不让疫情扩散到边境城市（</a:t>
                </a:r>
                <a:r>
                  <a:rPr lang="zh-CN" altLang="en-US" dirty="0" smtClean="0"/>
                  <a:t>叶子节点），</a:t>
                </a:r>
                <a:r>
                  <a:rPr lang="zh-CN" altLang="en-US" dirty="0"/>
                  <a:t>决定动用军队在一些城市建立检查点，</a:t>
                </a:r>
                <a:r>
                  <a:rPr lang="zh-CN" altLang="en-US" dirty="0" smtClean="0"/>
                  <a:t>使得从</a:t>
                </a:r>
                <a:r>
                  <a:rPr lang="zh-CN" altLang="en-US" dirty="0"/>
                  <a:t>首都到边境城市的每一条路径上都至少有一个检查点，边境城市也可以建立检查点。但特别要注意的是，首都是不能建立检查点的</a:t>
                </a:r>
                <a:r>
                  <a:rPr lang="zh-CN" altLang="en-US" dirty="0" smtClean="0"/>
                  <a:t>。</a:t>
                </a:r>
                <a:endParaRPr lang="en-US" altLang="zh-CN" dirty="0" smtClean="0"/>
              </a:p>
              <a:p>
                <a:pPr>
                  <a:lnSpc>
                    <a:spcPct val="100000"/>
                  </a:lnSpc>
                </a:pPr>
                <a:r>
                  <a:rPr lang="zh-CN" altLang="en-US" dirty="0" smtClean="0"/>
                  <a:t> 在</a:t>
                </a:r>
                <a:r>
                  <a:rPr lang="en-US" altLang="zh-CN" dirty="0"/>
                  <a:t>H</a:t>
                </a:r>
                <a:r>
                  <a:rPr lang="zh-CN" altLang="en-US" dirty="0"/>
                  <a:t>国的一些城市中已经驻扎有军队，且一个城市可以驻扎多个军队。一支军队可以在有道路连接的城市间移动，并在除首都以外的任意一个城市建立</a:t>
                </a:r>
                <a:r>
                  <a:rPr lang="zh-CN" altLang="en-US" dirty="0" smtClean="0"/>
                  <a:t>检查点。</a:t>
                </a:r>
                <a:r>
                  <a:rPr lang="zh-CN" altLang="en-US" dirty="0"/>
                  <a:t>一支军队经过一条</a:t>
                </a:r>
                <a:r>
                  <a:rPr lang="zh-CN" altLang="en-US" dirty="0" smtClean="0"/>
                  <a:t>道路所</a:t>
                </a:r>
                <a:r>
                  <a:rPr lang="zh-CN" altLang="en-US" dirty="0"/>
                  <a:t>需要的</a:t>
                </a:r>
                <a:r>
                  <a:rPr lang="zh-CN" altLang="en-US" dirty="0" smtClean="0"/>
                  <a:t>时间</a:t>
                </a:r>
                <a:r>
                  <a:rPr lang="zh-CN" altLang="en-US" dirty="0"/>
                  <a:t>为</a:t>
                </a:r>
                <a:r>
                  <a:rPr lang="zh-CN" altLang="en-US" dirty="0" smtClean="0"/>
                  <a:t>道路</a:t>
                </a:r>
                <a:r>
                  <a:rPr lang="zh-CN" altLang="en-US" dirty="0"/>
                  <a:t>的长度（单位：小时</a:t>
                </a:r>
                <a:r>
                  <a:rPr lang="zh-CN" altLang="en-US" dirty="0" smtClean="0"/>
                  <a:t>）。不同</a:t>
                </a:r>
                <a:r>
                  <a:rPr lang="zh-CN" altLang="en-US" dirty="0"/>
                  <a:t>的军队可以同时移动</a:t>
                </a:r>
                <a:r>
                  <a:rPr lang="zh-CN" altLang="en-US" dirty="0" smtClean="0"/>
                  <a:t>。 </a:t>
                </a:r>
                <a:endParaRPr lang="en-US" altLang="zh-CN" dirty="0" smtClean="0"/>
              </a:p>
              <a:p>
                <a:pPr>
                  <a:lnSpc>
                    <a:spcPct val="100000"/>
                  </a:lnSpc>
                </a:pPr>
                <a:r>
                  <a:rPr lang="zh-CN" altLang="en-US" dirty="0" smtClean="0"/>
                  <a:t>请问</a:t>
                </a:r>
                <a:r>
                  <a:rPr lang="zh-CN" altLang="en-US" dirty="0"/>
                  <a:t>最少需要多少个小时才能控制</a:t>
                </a:r>
                <a:r>
                  <a:rPr lang="zh-CN" altLang="en-US" dirty="0" smtClean="0"/>
                  <a:t>疫情，如果</a:t>
                </a:r>
                <a:r>
                  <a:rPr lang="zh-CN" altLang="en-US" dirty="0"/>
                  <a:t>无法控制疫情则输出</a:t>
                </a:r>
                <a:r>
                  <a:rPr lang="en-US" altLang="zh-CN" dirty="0"/>
                  <a:t>-1</a:t>
                </a:r>
                <a:r>
                  <a:rPr lang="zh-CN" altLang="en-US" dirty="0" smtClean="0"/>
                  <a:t>。</a:t>
                </a:r>
                <a:endParaRPr lang="en-US" altLang="zh-CN" dirty="0" smtClean="0"/>
              </a:p>
              <a:p>
                <a:pPr>
                  <a:lnSpc>
                    <a:spcPct val="100000"/>
                  </a:lnSpc>
                </a:pPr>
                <a14:m>
                  <m:oMath xmlns:m="http://schemas.openxmlformats.org/officeDocument/2006/math">
                    <m:r>
                      <a:rPr lang="pl-PL" altLang="zh-CN" i="1" dirty="0" smtClean="0">
                        <a:latin typeface="Cambria Math" panose="02040503050406030204" pitchFamily="18" charset="0"/>
                      </a:rPr>
                      <m:t>2≤</m:t>
                    </m:r>
                    <m:r>
                      <a:rPr lang="pl-PL" altLang="zh-CN" i="1" dirty="0" smtClean="0">
                        <a:latin typeface="Cambria Math" panose="02040503050406030204" pitchFamily="18" charset="0"/>
                      </a:rPr>
                      <m:t>𝑚</m:t>
                    </m:r>
                    <m:r>
                      <a:rPr lang="pl-PL" altLang="zh-CN" i="1" dirty="0" smtClean="0">
                        <a:latin typeface="Cambria Math" panose="02040503050406030204" pitchFamily="18" charset="0"/>
                      </a:rPr>
                      <m:t>≤</m:t>
                    </m:r>
                    <m:r>
                      <a:rPr lang="pl-PL" altLang="zh-CN" i="1" dirty="0" smtClean="0">
                        <a:latin typeface="Cambria Math" panose="02040503050406030204" pitchFamily="18" charset="0"/>
                      </a:rPr>
                      <m:t>𝑛</m:t>
                    </m:r>
                    <m:r>
                      <a:rPr lang="pl-PL" altLang="zh-CN" i="1" dirty="0" smtClean="0">
                        <a:latin typeface="Cambria Math" panose="02040503050406030204" pitchFamily="18" charset="0"/>
                      </a:rPr>
                      <m:t>≤50000</m:t>
                    </m:r>
                    <m:r>
                      <a:rPr lang="zh-CN" altLang="pl-PL" i="1" dirty="0">
                        <a:latin typeface="Cambria Math" panose="02040503050406030204" pitchFamily="18" charset="0"/>
                      </a:rPr>
                      <m:t>，</m:t>
                    </m:r>
                    <m:r>
                      <a:rPr lang="pl-PL" altLang="zh-CN" i="1" dirty="0">
                        <a:latin typeface="Cambria Math" panose="02040503050406030204" pitchFamily="18" charset="0"/>
                      </a:rPr>
                      <m:t>0&lt;</m:t>
                    </m:r>
                    <m:r>
                      <a:rPr lang="pl-PL" altLang="zh-CN" i="1" dirty="0">
                        <a:latin typeface="Cambria Math" panose="02040503050406030204" pitchFamily="18" charset="0"/>
                      </a:rPr>
                      <m:t>𝑤</m:t>
                    </m:r>
                    <m:r>
                      <a:rPr lang="pl-PL" altLang="zh-CN" i="1" dirty="0">
                        <a:latin typeface="Cambria Math" panose="02040503050406030204" pitchFamily="18" charset="0"/>
                      </a:rPr>
                      <m:t> &lt;10^9</m:t>
                    </m:r>
                  </m:oMath>
                </a14:m>
                <a:r>
                  <a:rPr lang="zh-CN" altLang="en-US" dirty="0" smtClean="0"/>
                  <a:t>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202919" y="1895301"/>
                <a:ext cx="9784080" cy="4854634"/>
              </a:xfrm>
              <a:blipFill>
                <a:blip r:embed="rId2"/>
                <a:stretch>
                  <a:fillRect l="-685" t="-1005" r="-16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73473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NOIp2012 </a:t>
            </a:r>
            <a:r>
              <a:rPr lang="zh-CN" altLang="en-US" dirty="0" smtClean="0"/>
              <a:t>疫情控制</a:t>
            </a:r>
            <a:endParaRPr lang="zh-CN" altLang="en-US" dirty="0"/>
          </a:p>
        </p:txBody>
      </p:sp>
      <p:sp>
        <p:nvSpPr>
          <p:cNvPr id="3" name="内容占位符 2"/>
          <p:cNvSpPr>
            <a:spLocks noGrp="1"/>
          </p:cNvSpPr>
          <p:nvPr>
            <p:ph idx="1"/>
          </p:nvPr>
        </p:nvSpPr>
        <p:spPr>
          <a:xfrm>
            <a:off x="1202919" y="1895301"/>
            <a:ext cx="9784080" cy="4854634"/>
          </a:xfrm>
        </p:spPr>
        <p:txBody>
          <a:bodyPr>
            <a:normAutofit/>
          </a:bodyPr>
          <a:lstStyle/>
          <a:p>
            <a:pPr>
              <a:lnSpc>
                <a:spcPct val="100000"/>
              </a:lnSpc>
            </a:pPr>
            <a:r>
              <a:rPr lang="zh-CN" altLang="en-US" dirty="0" smtClean="0"/>
              <a:t>首先先判断无解：</a:t>
            </a:r>
            <a:endParaRPr lang="en-US" altLang="zh-CN" dirty="0"/>
          </a:p>
          <a:p>
            <a:pPr>
              <a:lnSpc>
                <a:spcPct val="100000"/>
              </a:lnSpc>
            </a:pPr>
            <a:r>
              <a:rPr lang="zh-CN" altLang="en-US" dirty="0" smtClean="0"/>
              <a:t>如果首都的出度大于军队数量，那么一定控制不住；</a:t>
            </a:r>
            <a:endParaRPr lang="en-US" altLang="zh-CN" dirty="0" smtClean="0"/>
          </a:p>
          <a:p>
            <a:pPr>
              <a:lnSpc>
                <a:spcPct val="100000"/>
              </a:lnSpc>
            </a:pPr>
            <a:r>
              <a:rPr lang="zh-CN" altLang="en-US" dirty="0" smtClean="0"/>
              <a:t>否则，一定控制得住。</a:t>
            </a:r>
            <a:endParaRPr lang="en-US" altLang="zh-CN" dirty="0" smtClean="0"/>
          </a:p>
          <a:p>
            <a:pPr>
              <a:lnSpc>
                <a:spcPct val="100000"/>
              </a:lnSpc>
            </a:pPr>
            <a:r>
              <a:rPr lang="en-US" altLang="zh-CN" dirty="0" smtClean="0"/>
              <a:t>10 </a:t>
            </a:r>
            <a:r>
              <a:rPr lang="zh-CN" altLang="en-US" dirty="0" smtClean="0"/>
              <a:t>分到手，</a:t>
            </a:r>
            <a:r>
              <a:rPr lang="en-US" altLang="zh-CN" dirty="0" smtClean="0"/>
              <a:t>excited!</a:t>
            </a:r>
          </a:p>
          <a:p>
            <a:pPr>
              <a:lnSpc>
                <a:spcPct val="100000"/>
              </a:lnSpc>
            </a:pPr>
            <a:endParaRPr lang="en-US" altLang="zh-CN" dirty="0"/>
          </a:p>
          <a:p>
            <a:pPr>
              <a:lnSpc>
                <a:spcPct val="100000"/>
              </a:lnSpc>
            </a:pPr>
            <a:r>
              <a:rPr lang="zh-CN" altLang="en-US" dirty="0" smtClean="0"/>
              <a:t>之后的讨论，均是在有解的情况下进行的。</a:t>
            </a:r>
            <a:endParaRPr lang="zh-CN" altLang="en-US" dirty="0"/>
          </a:p>
        </p:txBody>
      </p:sp>
    </p:spTree>
    <p:extLst>
      <p:ext uri="{BB962C8B-B14F-4D97-AF65-F5344CB8AC3E}">
        <p14:creationId xmlns:p14="http://schemas.microsoft.com/office/powerpoint/2010/main" val="301405135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NOIp2012 </a:t>
            </a:r>
            <a:r>
              <a:rPr lang="zh-CN" altLang="en-US" dirty="0" smtClean="0"/>
              <a:t>疫情控制</a:t>
            </a:r>
            <a:endParaRPr lang="zh-CN" altLang="en-US" dirty="0"/>
          </a:p>
        </p:txBody>
      </p:sp>
      <p:sp>
        <p:nvSpPr>
          <p:cNvPr id="3" name="内容占位符 2"/>
          <p:cNvSpPr>
            <a:spLocks noGrp="1"/>
          </p:cNvSpPr>
          <p:nvPr>
            <p:ph idx="1"/>
          </p:nvPr>
        </p:nvSpPr>
        <p:spPr>
          <a:xfrm>
            <a:off x="1202919" y="1895301"/>
            <a:ext cx="9784080" cy="4854634"/>
          </a:xfrm>
        </p:spPr>
        <p:txBody>
          <a:bodyPr>
            <a:normAutofit/>
          </a:bodyPr>
          <a:lstStyle/>
          <a:p>
            <a:pPr>
              <a:lnSpc>
                <a:spcPct val="100000"/>
              </a:lnSpc>
            </a:pPr>
            <a:r>
              <a:rPr lang="zh-CN" altLang="en-US" dirty="0" smtClean="0"/>
              <a:t>寻找单调性：时间越长，越容易满足条件。</a:t>
            </a:r>
            <a:endParaRPr lang="en-US" altLang="zh-CN" dirty="0" smtClean="0"/>
          </a:p>
          <a:p>
            <a:pPr>
              <a:lnSpc>
                <a:spcPct val="100000"/>
              </a:lnSpc>
            </a:pPr>
            <a:endParaRPr lang="en-US" altLang="zh-CN" dirty="0"/>
          </a:p>
          <a:p>
            <a:pPr>
              <a:lnSpc>
                <a:spcPct val="100000"/>
              </a:lnSpc>
            </a:pPr>
            <a:r>
              <a:rPr lang="zh-CN" altLang="en-US" dirty="0" smtClean="0"/>
              <a:t>对时间进行二分答案。</a:t>
            </a:r>
            <a:endParaRPr lang="zh-CN" altLang="en-US" dirty="0"/>
          </a:p>
        </p:txBody>
      </p:sp>
    </p:spTree>
    <p:extLst>
      <p:ext uri="{BB962C8B-B14F-4D97-AF65-F5344CB8AC3E}">
        <p14:creationId xmlns:p14="http://schemas.microsoft.com/office/powerpoint/2010/main" val="319474004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NOIp2012 </a:t>
            </a:r>
            <a:r>
              <a:rPr lang="zh-CN" altLang="en-US" dirty="0" smtClean="0"/>
              <a:t>疫情控制</a:t>
            </a:r>
            <a:endParaRPr lang="zh-CN" altLang="en-US" dirty="0"/>
          </a:p>
        </p:txBody>
      </p:sp>
      <p:sp>
        <p:nvSpPr>
          <p:cNvPr id="3" name="内容占位符 2"/>
          <p:cNvSpPr>
            <a:spLocks noGrp="1"/>
          </p:cNvSpPr>
          <p:nvPr>
            <p:ph idx="1"/>
          </p:nvPr>
        </p:nvSpPr>
        <p:spPr>
          <a:xfrm>
            <a:off x="1202919" y="1895301"/>
            <a:ext cx="9784080" cy="4854634"/>
          </a:xfrm>
        </p:spPr>
        <p:txBody>
          <a:bodyPr>
            <a:normAutofit/>
          </a:bodyPr>
          <a:lstStyle/>
          <a:p>
            <a:pPr>
              <a:lnSpc>
                <a:spcPct val="150000"/>
              </a:lnSpc>
            </a:pPr>
            <a:r>
              <a:rPr lang="zh-CN" altLang="en-US" dirty="0" smtClean="0"/>
              <a:t>如何判断指定时间内，军队是否能够完成控制的要求？</a:t>
            </a:r>
            <a:endParaRPr lang="en-US" altLang="zh-CN" dirty="0"/>
          </a:p>
        </p:txBody>
      </p:sp>
    </p:spTree>
    <p:extLst>
      <p:ext uri="{BB962C8B-B14F-4D97-AF65-F5344CB8AC3E}">
        <p14:creationId xmlns:p14="http://schemas.microsoft.com/office/powerpoint/2010/main" val="2582939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NOIp2012 </a:t>
            </a:r>
            <a:r>
              <a:rPr lang="zh-CN" altLang="en-US" dirty="0" smtClean="0"/>
              <a:t>疫情控制</a:t>
            </a:r>
            <a:endParaRPr lang="zh-CN" altLang="en-US" dirty="0"/>
          </a:p>
        </p:txBody>
      </p:sp>
      <p:sp>
        <p:nvSpPr>
          <p:cNvPr id="3" name="内容占位符 2"/>
          <p:cNvSpPr>
            <a:spLocks noGrp="1"/>
          </p:cNvSpPr>
          <p:nvPr>
            <p:ph idx="1"/>
          </p:nvPr>
        </p:nvSpPr>
        <p:spPr>
          <a:xfrm>
            <a:off x="1202919" y="1895301"/>
            <a:ext cx="9784080" cy="4854634"/>
          </a:xfrm>
        </p:spPr>
        <p:txBody>
          <a:bodyPr>
            <a:normAutofit/>
          </a:bodyPr>
          <a:lstStyle/>
          <a:p>
            <a:pPr>
              <a:lnSpc>
                <a:spcPct val="150000"/>
              </a:lnSpc>
            </a:pPr>
            <a:r>
              <a:rPr lang="zh-CN" altLang="en-US" dirty="0" smtClean="0"/>
              <a:t>如何判断指定时间内，军队是否能够完成控制的要求？</a:t>
            </a:r>
            <a:endParaRPr lang="en-US" altLang="zh-CN" dirty="0"/>
          </a:p>
          <a:p>
            <a:pPr>
              <a:lnSpc>
                <a:spcPct val="150000"/>
              </a:lnSpc>
            </a:pPr>
            <a:r>
              <a:rPr lang="zh-CN" altLang="en-US" dirty="0" smtClean="0"/>
              <a:t>发现性质：军队越往根走作用越大</a:t>
            </a:r>
            <a:r>
              <a:rPr lang="en-US" altLang="zh-CN" dirty="0" smtClean="0"/>
              <a:t>——</a:t>
            </a:r>
            <a:r>
              <a:rPr lang="zh-CN" altLang="en-US" dirty="0" smtClean="0"/>
              <a:t>因为所能够控制的子树变大了。</a:t>
            </a:r>
            <a:endParaRPr lang="en-US" altLang="zh-CN" dirty="0" smtClean="0"/>
          </a:p>
        </p:txBody>
      </p:sp>
    </p:spTree>
    <p:extLst>
      <p:ext uri="{BB962C8B-B14F-4D97-AF65-F5344CB8AC3E}">
        <p14:creationId xmlns:p14="http://schemas.microsoft.com/office/powerpoint/2010/main" val="12099214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标准二分法</a:t>
            </a:r>
            <a:endParaRPr lang="zh-CN" altLang="en-US" dirty="0"/>
          </a:p>
        </p:txBody>
      </p:sp>
      <p:sp>
        <p:nvSpPr>
          <p:cNvPr id="3" name="内容占位符 2"/>
          <p:cNvSpPr>
            <a:spLocks noGrp="1"/>
          </p:cNvSpPr>
          <p:nvPr>
            <p:ph idx="1"/>
          </p:nvPr>
        </p:nvSpPr>
        <p:spPr>
          <a:xfrm>
            <a:off x="1202919" y="2011680"/>
            <a:ext cx="9784080" cy="4579620"/>
          </a:xfrm>
        </p:spPr>
        <p:txBody>
          <a:bodyPr>
            <a:normAutofit/>
          </a:bodyPr>
          <a:lstStyle/>
          <a:p>
            <a:pPr>
              <a:lnSpc>
                <a:spcPct val="125000"/>
              </a:lnSpc>
            </a:pPr>
            <a:r>
              <a:rPr lang="zh-CN" altLang="en-US" dirty="0" smtClean="0"/>
              <a:t>根据刚刚的描述我们可以写出代码：</a:t>
            </a:r>
            <a:endParaRPr lang="en-US" altLang="zh-CN" dirty="0" smtClean="0"/>
          </a:p>
          <a:p>
            <a:pPr>
              <a:lnSpc>
                <a:spcPct val="125000"/>
              </a:lnSpc>
            </a:pPr>
            <a:endParaRPr lang="en-US" altLang="zh-CN" dirty="0"/>
          </a:p>
          <a:p>
            <a:pPr>
              <a:lnSpc>
                <a:spcPct val="125000"/>
              </a:lnSpc>
            </a:pPr>
            <a:endParaRPr lang="en-US" altLang="zh-CN" dirty="0" smtClean="0"/>
          </a:p>
          <a:p>
            <a:pPr>
              <a:lnSpc>
                <a:spcPct val="125000"/>
              </a:lnSpc>
            </a:pPr>
            <a:endParaRPr lang="en-US" altLang="zh-CN" dirty="0"/>
          </a:p>
          <a:p>
            <a:pPr>
              <a:lnSpc>
                <a:spcPct val="125000"/>
              </a:lnSpc>
            </a:pPr>
            <a:endParaRPr lang="en-US" altLang="zh-CN" dirty="0" smtClean="0"/>
          </a:p>
          <a:p>
            <a:pPr>
              <a:lnSpc>
                <a:spcPct val="125000"/>
              </a:lnSpc>
            </a:pPr>
            <a:endParaRPr lang="en-US" altLang="zh-CN" dirty="0"/>
          </a:p>
          <a:p>
            <a:pPr>
              <a:lnSpc>
                <a:spcPct val="125000"/>
              </a:lnSpc>
            </a:pPr>
            <a:endParaRPr lang="en-US" altLang="zh-CN" dirty="0" smtClean="0"/>
          </a:p>
          <a:p>
            <a:pPr>
              <a:lnSpc>
                <a:spcPct val="125000"/>
              </a:lnSpc>
            </a:pPr>
            <a:endParaRPr lang="en-US" altLang="zh-CN" dirty="0" smtClean="0"/>
          </a:p>
          <a:p>
            <a:pPr>
              <a:lnSpc>
                <a:spcPct val="125000"/>
              </a:lnSpc>
            </a:pPr>
            <a:endParaRPr lang="en-US" altLang="zh-CN" dirty="0"/>
          </a:p>
          <a:p>
            <a:pPr>
              <a:lnSpc>
                <a:spcPct val="125000"/>
              </a:lnSpc>
            </a:pPr>
            <a:endParaRPr lang="en-US" altLang="zh-CN" dirty="0" smtClean="0"/>
          </a:p>
          <a:p>
            <a:pPr>
              <a:lnSpc>
                <a:spcPct val="125000"/>
              </a:lnSpc>
            </a:pPr>
            <a:endParaRPr lang="en-US" altLang="zh-CN" dirty="0"/>
          </a:p>
          <a:p>
            <a:pPr>
              <a:lnSpc>
                <a:spcPct val="125000"/>
              </a:lnSpc>
            </a:pPr>
            <a:endParaRPr lang="en-US" altLang="zh-CN" dirty="0"/>
          </a:p>
          <a:p>
            <a:pPr>
              <a:lnSpc>
                <a:spcPct val="125000"/>
              </a:lnSpc>
            </a:pPr>
            <a:endParaRPr lang="zh-CN" altLang="en-US" dirty="0"/>
          </a:p>
        </p:txBody>
      </p:sp>
      <p:sp>
        <p:nvSpPr>
          <p:cNvPr id="6" name="文本框 5"/>
          <p:cNvSpPr txBox="1"/>
          <p:nvPr/>
        </p:nvSpPr>
        <p:spPr>
          <a:xfrm>
            <a:off x="1202919" y="2955627"/>
            <a:ext cx="9784080" cy="2308324"/>
          </a:xfrm>
          <a:prstGeom prst="rect">
            <a:avLst/>
          </a:prstGeom>
          <a:solidFill>
            <a:schemeClr val="accent1">
              <a:lumMod val="20000"/>
              <a:lumOff val="80000"/>
              <a:alpha val="8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altLang="zh-CN" kern="0" dirty="0">
                <a:solidFill>
                  <a:srgbClr val="8000FF"/>
                </a:solidFill>
                <a:latin typeface="Consolas" panose="020B0609020204030204" pitchFamily="49" charset="0"/>
                <a:ea typeface="宋体" panose="02010600030101010101" pitchFamily="2" charset="-122"/>
                <a:cs typeface="Times New Roman" panose="02020603050405020304" pitchFamily="18" charset="0"/>
              </a:rPr>
              <a:t>double</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Find_Zero_Point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8000FF"/>
                </a:solidFill>
                <a:latin typeface="Consolas" panose="020B0609020204030204" pitchFamily="49" charset="0"/>
                <a:ea typeface="宋体" panose="02010600030101010101" pitchFamily="2" charset="-122"/>
                <a:cs typeface="Times New Roman" panose="02020603050405020304" pitchFamily="18" charset="0"/>
              </a:rPr>
              <a:t>double</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left</a:t>
            </a:r>
            <a:r>
              <a:rPr lang="en-US" altLang="zh-CN" b="1" kern="0" dirty="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8000FF"/>
                </a:solidFill>
                <a:latin typeface="Consolas" panose="020B0609020204030204" pitchFamily="49" charset="0"/>
                <a:ea typeface="宋体" panose="02010600030101010101" pitchFamily="2" charset="-122"/>
                <a:cs typeface="Times New Roman" panose="02020603050405020304" pitchFamily="18" charset="0"/>
              </a:rPr>
              <a:t>double</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right</a:t>
            </a:r>
            <a:r>
              <a:rPr lang="en-US" altLang="zh-CN" b="1" kern="0" dirty="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8000FF"/>
                </a:solidFill>
                <a:latin typeface="Consolas" panose="020B0609020204030204" pitchFamily="49" charset="0"/>
                <a:ea typeface="宋体" panose="02010600030101010101" pitchFamily="2" charset="-122"/>
                <a:cs typeface="Times New Roman" panose="02020603050405020304" pitchFamily="18" charset="0"/>
              </a:rPr>
              <a:t>double</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precesion</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 f(left) * f(right) &lt; 0</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right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left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&lt;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precesion</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left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8000FF"/>
                </a:solidFill>
                <a:latin typeface="Consolas" panose="020B0609020204030204" pitchFamily="49" charset="0"/>
                <a:ea typeface="宋体" panose="02010600030101010101" pitchFamily="2" charset="-122"/>
                <a:cs typeface="Times New Roman" panose="02020603050405020304" pitchFamily="18" charset="0"/>
              </a:rPr>
              <a:t>double</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mid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left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right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8000"/>
                </a:solidFill>
                <a:latin typeface="Consolas" panose="020B0609020204030204" pitchFamily="49" charset="0"/>
                <a:ea typeface="宋体" panose="02010600030101010101" pitchFamily="2" charset="-122"/>
                <a:cs typeface="Times New Roman" panose="02020603050405020304" pitchFamily="18" charset="0"/>
              </a:rPr>
              <a:t>2</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f</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mid</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8000"/>
                </a:solidFill>
                <a:latin typeface="Consolas" panose="020B0609020204030204" pitchFamily="49" charset="0"/>
                <a:ea typeface="宋体" panose="02010600030101010101" pitchFamily="2" charset="-122"/>
                <a:cs typeface="Times New Roman" panose="02020603050405020304" pitchFamily="18" charset="0"/>
              </a:rPr>
              <a:t>0</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mid</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smtClean="0">
                <a:solidFill>
                  <a:srgbClr val="0000FF"/>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f</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mid</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f</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right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 &gt;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8000"/>
                </a:solidFill>
                <a:latin typeface="Consolas" panose="020B0609020204030204" pitchFamily="49" charset="0"/>
                <a:ea typeface="宋体" panose="02010600030101010101" pitchFamily="2" charset="-122"/>
                <a:cs typeface="Times New Roman" panose="02020603050405020304" pitchFamily="18" charset="0"/>
              </a:rPr>
              <a:t>0</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Find_Zero_Point</a:t>
            </a:r>
            <a:r>
              <a:rPr lang="en-US" altLang="zh-CN" b="1" kern="0" dirty="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left</a:t>
            </a:r>
            <a:r>
              <a:rPr lang="en-US" altLang="zh-CN" b="1" kern="0" dirty="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mid</a:t>
            </a:r>
            <a:r>
              <a:rPr lang="en-US" altLang="zh-CN" b="1" kern="0" dirty="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precesion</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else</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Find_Zero_Point</a:t>
            </a:r>
            <a:r>
              <a:rPr lang="en-US" altLang="zh-CN" b="1" kern="0" dirty="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mid</a:t>
            </a:r>
            <a:r>
              <a:rPr lang="en-US" altLang="zh-CN" b="1" kern="0" dirty="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right</a:t>
            </a:r>
            <a:r>
              <a:rPr lang="en-US" altLang="zh-CN" b="1" kern="0" dirty="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precesion</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b="1" kern="0" dirty="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4732439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NOIp2012 </a:t>
            </a:r>
            <a:r>
              <a:rPr lang="zh-CN" altLang="en-US" dirty="0" smtClean="0"/>
              <a:t>疫情控制</a:t>
            </a:r>
            <a:endParaRPr lang="zh-CN" altLang="en-US" dirty="0"/>
          </a:p>
        </p:txBody>
      </p:sp>
      <p:sp>
        <p:nvSpPr>
          <p:cNvPr id="3" name="内容占位符 2"/>
          <p:cNvSpPr>
            <a:spLocks noGrp="1"/>
          </p:cNvSpPr>
          <p:nvPr>
            <p:ph idx="1"/>
          </p:nvPr>
        </p:nvSpPr>
        <p:spPr>
          <a:xfrm>
            <a:off x="1202919" y="1895301"/>
            <a:ext cx="9784080" cy="4854634"/>
          </a:xfrm>
        </p:spPr>
        <p:txBody>
          <a:bodyPr>
            <a:normAutofit/>
          </a:bodyPr>
          <a:lstStyle/>
          <a:p>
            <a:pPr>
              <a:lnSpc>
                <a:spcPct val="150000"/>
              </a:lnSpc>
            </a:pPr>
            <a:r>
              <a:rPr lang="zh-CN" altLang="en-US" dirty="0" smtClean="0"/>
              <a:t>如何判断指定时间内，军队是否能够完成控制的要求？</a:t>
            </a:r>
            <a:endParaRPr lang="en-US" altLang="zh-CN" dirty="0"/>
          </a:p>
          <a:p>
            <a:pPr>
              <a:lnSpc>
                <a:spcPct val="150000"/>
              </a:lnSpc>
            </a:pPr>
            <a:r>
              <a:rPr lang="zh-CN" altLang="en-US" dirty="0" smtClean="0"/>
              <a:t>发现性质：军队越往根走作用越大</a:t>
            </a:r>
            <a:r>
              <a:rPr lang="en-US" altLang="zh-CN" dirty="0" smtClean="0"/>
              <a:t>——</a:t>
            </a:r>
            <a:r>
              <a:rPr lang="zh-CN" altLang="en-US" dirty="0" smtClean="0"/>
              <a:t>因为所能够控制的子树变大了。</a:t>
            </a:r>
            <a:endParaRPr lang="en-US" altLang="zh-CN" dirty="0" smtClean="0"/>
          </a:p>
          <a:p>
            <a:pPr>
              <a:lnSpc>
                <a:spcPct val="150000"/>
              </a:lnSpc>
            </a:pPr>
            <a:endParaRPr lang="en-US" altLang="zh-CN" dirty="0" smtClean="0"/>
          </a:p>
          <a:p>
            <a:pPr>
              <a:lnSpc>
                <a:spcPct val="150000"/>
              </a:lnSpc>
            </a:pPr>
            <a:r>
              <a:rPr lang="zh-CN" altLang="en-US" dirty="0" smtClean="0"/>
              <a:t>考虑贪心：</a:t>
            </a:r>
            <a:endParaRPr lang="en-US" altLang="zh-CN" dirty="0" smtClean="0"/>
          </a:p>
          <a:p>
            <a:pPr>
              <a:lnSpc>
                <a:spcPct val="150000"/>
              </a:lnSpc>
            </a:pPr>
            <a:r>
              <a:rPr lang="zh-CN" altLang="en-US" dirty="0" smtClean="0"/>
              <a:t>每个军队先贪心地向上走，直到在规定时间内无法走到父亲城市，或者父亲城市是根为止。</a:t>
            </a:r>
            <a:endParaRPr lang="en-US" altLang="zh-CN" dirty="0" smtClean="0"/>
          </a:p>
          <a:p>
            <a:pPr>
              <a:lnSpc>
                <a:spcPct val="150000"/>
              </a:lnSpc>
            </a:pPr>
            <a:r>
              <a:rPr lang="zh-CN" altLang="en-US" dirty="0" smtClean="0"/>
              <a:t>这个过程可以用倍增实现。</a:t>
            </a:r>
            <a:endParaRPr lang="zh-CN" altLang="en-US" dirty="0"/>
          </a:p>
        </p:txBody>
      </p:sp>
    </p:spTree>
    <p:extLst>
      <p:ext uri="{BB962C8B-B14F-4D97-AF65-F5344CB8AC3E}">
        <p14:creationId xmlns:p14="http://schemas.microsoft.com/office/powerpoint/2010/main" val="71111096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NOIp2012 </a:t>
            </a:r>
            <a:r>
              <a:rPr lang="zh-CN" altLang="en-US" dirty="0" smtClean="0"/>
              <a:t>疫情控制</a:t>
            </a:r>
            <a:endParaRPr lang="zh-CN" altLang="en-US" dirty="0"/>
          </a:p>
        </p:txBody>
      </p:sp>
      <p:sp>
        <p:nvSpPr>
          <p:cNvPr id="3" name="内容占位符 2"/>
          <p:cNvSpPr>
            <a:spLocks noGrp="1"/>
          </p:cNvSpPr>
          <p:nvPr>
            <p:ph idx="1"/>
          </p:nvPr>
        </p:nvSpPr>
        <p:spPr>
          <a:xfrm>
            <a:off x="1202919" y="1895301"/>
            <a:ext cx="9784080" cy="4854634"/>
          </a:xfrm>
        </p:spPr>
        <p:txBody>
          <a:bodyPr>
            <a:normAutofit/>
          </a:bodyPr>
          <a:lstStyle/>
          <a:p>
            <a:pPr>
              <a:lnSpc>
                <a:spcPct val="150000"/>
              </a:lnSpc>
            </a:pPr>
            <a:r>
              <a:rPr lang="zh-CN" altLang="en-US" dirty="0" smtClean="0"/>
              <a:t>此时，先将父亲不是根的军队从下至上标记；</a:t>
            </a:r>
            <a:endParaRPr lang="en-US" altLang="zh-CN" dirty="0" smtClean="0"/>
          </a:p>
          <a:p>
            <a:pPr>
              <a:lnSpc>
                <a:spcPct val="150000"/>
              </a:lnSpc>
            </a:pPr>
            <a:r>
              <a:rPr lang="zh-CN" altLang="en-US" dirty="0" smtClean="0"/>
              <a:t>如果一个节点的儿子被标记了，那么它也应该被标记。</a:t>
            </a:r>
            <a:endParaRPr lang="en-US" altLang="zh-CN" dirty="0" smtClean="0"/>
          </a:p>
        </p:txBody>
      </p:sp>
      <p:cxnSp>
        <p:nvCxnSpPr>
          <p:cNvPr id="4" name="直接箭头连接符 3"/>
          <p:cNvCxnSpPr>
            <a:endCxn id="9" idx="7"/>
          </p:cNvCxnSpPr>
          <p:nvPr/>
        </p:nvCxnSpPr>
        <p:spPr>
          <a:xfrm flipH="1">
            <a:off x="5591303" y="3899093"/>
            <a:ext cx="537297" cy="659218"/>
          </a:xfrm>
          <a:prstGeom prst="straightConnector1">
            <a:avLst/>
          </a:prstGeom>
          <a:ln w="28575">
            <a:tailEnd type="triangle"/>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cxnSp>
        <p:nvCxnSpPr>
          <p:cNvPr id="5" name="直接箭头连接符 4"/>
          <p:cNvCxnSpPr>
            <a:endCxn id="10" idx="1"/>
          </p:cNvCxnSpPr>
          <p:nvPr/>
        </p:nvCxnSpPr>
        <p:spPr>
          <a:xfrm>
            <a:off x="6137734" y="3899093"/>
            <a:ext cx="608518" cy="659217"/>
          </a:xfrm>
          <a:prstGeom prst="straightConnector1">
            <a:avLst/>
          </a:prstGeom>
          <a:ln w="28575">
            <a:tailEnd type="triangle"/>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cxnSp>
        <p:nvCxnSpPr>
          <p:cNvPr id="6" name="直接箭头连接符 5"/>
          <p:cNvCxnSpPr>
            <a:endCxn id="12" idx="1"/>
          </p:cNvCxnSpPr>
          <p:nvPr/>
        </p:nvCxnSpPr>
        <p:spPr>
          <a:xfrm>
            <a:off x="5435591" y="4708198"/>
            <a:ext cx="543120" cy="894745"/>
          </a:xfrm>
          <a:prstGeom prst="straightConnector1">
            <a:avLst/>
          </a:prstGeom>
          <a:ln w="28575">
            <a:tailEnd type="triangle"/>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cxnSp>
        <p:nvCxnSpPr>
          <p:cNvPr id="7" name="直接箭头连接符 6"/>
          <p:cNvCxnSpPr>
            <a:endCxn id="11" idx="7"/>
          </p:cNvCxnSpPr>
          <p:nvPr/>
        </p:nvCxnSpPr>
        <p:spPr>
          <a:xfrm flipH="1">
            <a:off x="4859782" y="4660676"/>
            <a:ext cx="598386" cy="942267"/>
          </a:xfrm>
          <a:prstGeom prst="straightConnector1">
            <a:avLst/>
          </a:prstGeom>
          <a:ln w="28575">
            <a:tailEnd type="triangle"/>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sp>
        <p:nvSpPr>
          <p:cNvPr id="8" name="椭圆 7"/>
          <p:cNvSpPr/>
          <p:nvPr/>
        </p:nvSpPr>
        <p:spPr>
          <a:xfrm>
            <a:off x="5916625" y="3687119"/>
            <a:ext cx="423949" cy="4239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椭圆 8"/>
          <p:cNvSpPr/>
          <p:nvPr/>
        </p:nvSpPr>
        <p:spPr>
          <a:xfrm>
            <a:off x="5229440" y="4496225"/>
            <a:ext cx="423949" cy="4239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椭圆 9"/>
          <p:cNvSpPr/>
          <p:nvPr/>
        </p:nvSpPr>
        <p:spPr>
          <a:xfrm>
            <a:off x="6684166" y="4496224"/>
            <a:ext cx="423949" cy="42394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1" name="椭圆 10"/>
          <p:cNvSpPr/>
          <p:nvPr/>
        </p:nvSpPr>
        <p:spPr>
          <a:xfrm>
            <a:off x="4497919" y="5540857"/>
            <a:ext cx="423949" cy="42394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2" name="椭圆 11"/>
          <p:cNvSpPr/>
          <p:nvPr/>
        </p:nvSpPr>
        <p:spPr>
          <a:xfrm>
            <a:off x="5916625" y="5540857"/>
            <a:ext cx="423949" cy="42394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676018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NOIp2012 </a:t>
            </a:r>
            <a:r>
              <a:rPr lang="zh-CN" altLang="en-US" dirty="0" smtClean="0"/>
              <a:t>疫情控制</a:t>
            </a:r>
            <a:endParaRPr lang="zh-CN" altLang="en-US" dirty="0"/>
          </a:p>
        </p:txBody>
      </p:sp>
      <p:sp>
        <p:nvSpPr>
          <p:cNvPr id="3" name="内容占位符 2"/>
          <p:cNvSpPr>
            <a:spLocks noGrp="1"/>
          </p:cNvSpPr>
          <p:nvPr>
            <p:ph idx="1"/>
          </p:nvPr>
        </p:nvSpPr>
        <p:spPr>
          <a:xfrm>
            <a:off x="1202919" y="1895301"/>
            <a:ext cx="9784080" cy="4854634"/>
          </a:xfrm>
        </p:spPr>
        <p:txBody>
          <a:bodyPr>
            <a:normAutofit/>
          </a:bodyPr>
          <a:lstStyle/>
          <a:p>
            <a:pPr>
              <a:lnSpc>
                <a:spcPct val="150000"/>
              </a:lnSpc>
            </a:pPr>
            <a:r>
              <a:rPr lang="zh-CN" altLang="en-US" dirty="0" smtClean="0"/>
              <a:t>此时，先将父亲不是根的军队从下至上标记；</a:t>
            </a:r>
            <a:endParaRPr lang="en-US" altLang="zh-CN" dirty="0" smtClean="0"/>
          </a:p>
          <a:p>
            <a:pPr>
              <a:lnSpc>
                <a:spcPct val="150000"/>
              </a:lnSpc>
            </a:pPr>
            <a:r>
              <a:rPr lang="zh-CN" altLang="en-US" dirty="0" smtClean="0"/>
              <a:t>如果一个节点的儿子被标记了，那么它也应该被标记。</a:t>
            </a:r>
            <a:endParaRPr lang="en-US" altLang="zh-CN" dirty="0" smtClean="0"/>
          </a:p>
        </p:txBody>
      </p:sp>
      <p:cxnSp>
        <p:nvCxnSpPr>
          <p:cNvPr id="4" name="直接箭头连接符 3"/>
          <p:cNvCxnSpPr>
            <a:endCxn id="9" idx="7"/>
          </p:cNvCxnSpPr>
          <p:nvPr/>
        </p:nvCxnSpPr>
        <p:spPr>
          <a:xfrm flipH="1">
            <a:off x="5591303" y="3899093"/>
            <a:ext cx="537297" cy="659218"/>
          </a:xfrm>
          <a:prstGeom prst="straightConnector1">
            <a:avLst/>
          </a:prstGeom>
          <a:ln w="28575">
            <a:tailEnd type="triangle"/>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cxnSp>
        <p:nvCxnSpPr>
          <p:cNvPr id="5" name="直接箭头连接符 4"/>
          <p:cNvCxnSpPr>
            <a:endCxn id="10" idx="1"/>
          </p:cNvCxnSpPr>
          <p:nvPr/>
        </p:nvCxnSpPr>
        <p:spPr>
          <a:xfrm>
            <a:off x="6137734" y="3899093"/>
            <a:ext cx="608518" cy="659217"/>
          </a:xfrm>
          <a:prstGeom prst="straightConnector1">
            <a:avLst/>
          </a:prstGeom>
          <a:ln w="28575">
            <a:tailEnd type="triangle"/>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cxnSp>
        <p:nvCxnSpPr>
          <p:cNvPr id="6" name="直接箭头连接符 5"/>
          <p:cNvCxnSpPr>
            <a:endCxn id="12" idx="1"/>
          </p:cNvCxnSpPr>
          <p:nvPr/>
        </p:nvCxnSpPr>
        <p:spPr>
          <a:xfrm>
            <a:off x="5435591" y="4708198"/>
            <a:ext cx="543120" cy="894745"/>
          </a:xfrm>
          <a:prstGeom prst="straightConnector1">
            <a:avLst/>
          </a:prstGeom>
          <a:ln w="28575">
            <a:tailEnd type="triangle"/>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cxnSp>
        <p:nvCxnSpPr>
          <p:cNvPr id="7" name="直接箭头连接符 6"/>
          <p:cNvCxnSpPr>
            <a:endCxn id="11" idx="7"/>
          </p:cNvCxnSpPr>
          <p:nvPr/>
        </p:nvCxnSpPr>
        <p:spPr>
          <a:xfrm flipH="1">
            <a:off x="4859782" y="4660676"/>
            <a:ext cx="598386" cy="942267"/>
          </a:xfrm>
          <a:prstGeom prst="straightConnector1">
            <a:avLst/>
          </a:prstGeom>
          <a:ln w="28575">
            <a:tailEnd type="triangle"/>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sp>
        <p:nvSpPr>
          <p:cNvPr id="8" name="椭圆 7"/>
          <p:cNvSpPr/>
          <p:nvPr/>
        </p:nvSpPr>
        <p:spPr>
          <a:xfrm>
            <a:off x="5916625" y="3687119"/>
            <a:ext cx="423949" cy="4239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椭圆 8"/>
          <p:cNvSpPr/>
          <p:nvPr/>
        </p:nvSpPr>
        <p:spPr>
          <a:xfrm>
            <a:off x="5229440" y="4496225"/>
            <a:ext cx="423949" cy="423949"/>
          </a:xfrm>
          <a:prstGeom prst="ellipse">
            <a:avLst/>
          </a:prstGeom>
          <a:gradFill>
            <a:gsLst>
              <a:gs pos="0">
                <a:schemeClr val="accent3">
                  <a:tint val="85000"/>
                  <a:shade val="98000"/>
                  <a:satMod val="110000"/>
                  <a:lumMod val="103000"/>
                </a:schemeClr>
              </a:gs>
              <a:gs pos="50000">
                <a:schemeClr val="accent3">
                  <a:shade val="85000"/>
                  <a:satMod val="105000"/>
                  <a:lumMod val="100000"/>
                </a:schemeClr>
              </a:gs>
              <a:gs pos="100000">
                <a:schemeClr val="accent3">
                  <a:lumMod val="75000"/>
                </a:schemeClr>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0" name="椭圆 9"/>
          <p:cNvSpPr/>
          <p:nvPr/>
        </p:nvSpPr>
        <p:spPr>
          <a:xfrm>
            <a:off x="6684166" y="4496224"/>
            <a:ext cx="423949" cy="42394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1" name="椭圆 10"/>
          <p:cNvSpPr/>
          <p:nvPr/>
        </p:nvSpPr>
        <p:spPr>
          <a:xfrm>
            <a:off x="4497919" y="5540857"/>
            <a:ext cx="423949" cy="42394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2" name="椭圆 11"/>
          <p:cNvSpPr/>
          <p:nvPr/>
        </p:nvSpPr>
        <p:spPr>
          <a:xfrm>
            <a:off x="5916625" y="5540857"/>
            <a:ext cx="423949" cy="42394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2550937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NOIp2012 </a:t>
            </a:r>
            <a:r>
              <a:rPr lang="zh-CN" altLang="en-US" dirty="0" smtClean="0"/>
              <a:t>疫情控制</a:t>
            </a:r>
            <a:endParaRPr lang="zh-CN" altLang="en-US" dirty="0"/>
          </a:p>
        </p:txBody>
      </p:sp>
      <p:sp>
        <p:nvSpPr>
          <p:cNvPr id="3" name="内容占位符 2"/>
          <p:cNvSpPr>
            <a:spLocks noGrp="1"/>
          </p:cNvSpPr>
          <p:nvPr>
            <p:ph idx="1"/>
          </p:nvPr>
        </p:nvSpPr>
        <p:spPr>
          <a:xfrm>
            <a:off x="1202919" y="1895301"/>
            <a:ext cx="9784080" cy="4854634"/>
          </a:xfrm>
        </p:spPr>
        <p:txBody>
          <a:bodyPr>
            <a:normAutofit/>
          </a:bodyPr>
          <a:lstStyle/>
          <a:p>
            <a:pPr>
              <a:lnSpc>
                <a:spcPct val="150000"/>
              </a:lnSpc>
            </a:pPr>
            <a:r>
              <a:rPr lang="zh-CN" altLang="en-US" dirty="0" smtClean="0"/>
              <a:t>此时，先将父亲不是根的军队从下至上标记；</a:t>
            </a:r>
            <a:endParaRPr lang="en-US" altLang="zh-CN" dirty="0" smtClean="0"/>
          </a:p>
          <a:p>
            <a:pPr>
              <a:lnSpc>
                <a:spcPct val="150000"/>
              </a:lnSpc>
            </a:pPr>
            <a:r>
              <a:rPr lang="zh-CN" altLang="en-US" dirty="0" smtClean="0"/>
              <a:t>如果一个节点的儿子被标记了，那么它也应该被标记。</a:t>
            </a:r>
            <a:endParaRPr lang="en-US" altLang="zh-CN" dirty="0" smtClean="0"/>
          </a:p>
        </p:txBody>
      </p:sp>
      <p:cxnSp>
        <p:nvCxnSpPr>
          <p:cNvPr id="4" name="直接箭头连接符 3"/>
          <p:cNvCxnSpPr>
            <a:endCxn id="9" idx="7"/>
          </p:cNvCxnSpPr>
          <p:nvPr/>
        </p:nvCxnSpPr>
        <p:spPr>
          <a:xfrm flipH="1">
            <a:off x="5591303" y="3899093"/>
            <a:ext cx="537297" cy="659218"/>
          </a:xfrm>
          <a:prstGeom prst="straightConnector1">
            <a:avLst/>
          </a:prstGeom>
          <a:ln w="28575">
            <a:tailEnd type="triangle"/>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cxnSp>
        <p:nvCxnSpPr>
          <p:cNvPr id="5" name="直接箭头连接符 4"/>
          <p:cNvCxnSpPr>
            <a:endCxn id="10" idx="1"/>
          </p:cNvCxnSpPr>
          <p:nvPr/>
        </p:nvCxnSpPr>
        <p:spPr>
          <a:xfrm>
            <a:off x="6137734" y="3899093"/>
            <a:ext cx="608518" cy="659217"/>
          </a:xfrm>
          <a:prstGeom prst="straightConnector1">
            <a:avLst/>
          </a:prstGeom>
          <a:ln w="28575">
            <a:tailEnd type="triangle"/>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cxnSp>
        <p:nvCxnSpPr>
          <p:cNvPr id="6" name="直接箭头连接符 5"/>
          <p:cNvCxnSpPr>
            <a:endCxn id="12" idx="1"/>
          </p:cNvCxnSpPr>
          <p:nvPr/>
        </p:nvCxnSpPr>
        <p:spPr>
          <a:xfrm>
            <a:off x="5435591" y="4708198"/>
            <a:ext cx="543120" cy="894745"/>
          </a:xfrm>
          <a:prstGeom prst="straightConnector1">
            <a:avLst/>
          </a:prstGeom>
          <a:ln w="28575">
            <a:tailEnd type="triangle"/>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cxnSp>
        <p:nvCxnSpPr>
          <p:cNvPr id="7" name="直接箭头连接符 6"/>
          <p:cNvCxnSpPr>
            <a:endCxn id="11" idx="7"/>
          </p:cNvCxnSpPr>
          <p:nvPr/>
        </p:nvCxnSpPr>
        <p:spPr>
          <a:xfrm flipH="1">
            <a:off x="4859782" y="4660676"/>
            <a:ext cx="598386" cy="942267"/>
          </a:xfrm>
          <a:prstGeom prst="straightConnector1">
            <a:avLst/>
          </a:prstGeom>
          <a:ln w="28575">
            <a:tailEnd type="triangle"/>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sp>
        <p:nvSpPr>
          <p:cNvPr id="9" name="椭圆 8"/>
          <p:cNvSpPr/>
          <p:nvPr/>
        </p:nvSpPr>
        <p:spPr>
          <a:xfrm>
            <a:off x="5229440" y="4496225"/>
            <a:ext cx="423949" cy="423949"/>
          </a:xfrm>
          <a:prstGeom prst="ellipse">
            <a:avLst/>
          </a:prstGeom>
          <a:gradFill>
            <a:gsLst>
              <a:gs pos="0">
                <a:schemeClr val="accent3">
                  <a:tint val="85000"/>
                  <a:shade val="98000"/>
                  <a:satMod val="110000"/>
                  <a:lumMod val="103000"/>
                </a:schemeClr>
              </a:gs>
              <a:gs pos="50000">
                <a:schemeClr val="accent3">
                  <a:shade val="85000"/>
                  <a:satMod val="105000"/>
                  <a:lumMod val="100000"/>
                </a:schemeClr>
              </a:gs>
              <a:gs pos="100000">
                <a:schemeClr val="accent3">
                  <a:lumMod val="75000"/>
                </a:schemeClr>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0" name="椭圆 9"/>
          <p:cNvSpPr/>
          <p:nvPr/>
        </p:nvSpPr>
        <p:spPr>
          <a:xfrm>
            <a:off x="6684166" y="4496224"/>
            <a:ext cx="423949" cy="42394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1" name="椭圆 10"/>
          <p:cNvSpPr/>
          <p:nvPr/>
        </p:nvSpPr>
        <p:spPr>
          <a:xfrm>
            <a:off x="4497919" y="5540857"/>
            <a:ext cx="423949" cy="42394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2" name="椭圆 11"/>
          <p:cNvSpPr/>
          <p:nvPr/>
        </p:nvSpPr>
        <p:spPr>
          <a:xfrm>
            <a:off x="5916625" y="5540857"/>
            <a:ext cx="423949" cy="42394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3" name="椭圆 12"/>
          <p:cNvSpPr/>
          <p:nvPr/>
        </p:nvSpPr>
        <p:spPr>
          <a:xfrm>
            <a:off x="5916624" y="3686065"/>
            <a:ext cx="423949" cy="423949"/>
          </a:xfrm>
          <a:prstGeom prst="ellipse">
            <a:avLst/>
          </a:prstGeom>
          <a:gradFill>
            <a:gsLst>
              <a:gs pos="0">
                <a:schemeClr val="accent3">
                  <a:tint val="85000"/>
                  <a:shade val="98000"/>
                  <a:satMod val="110000"/>
                  <a:lumMod val="103000"/>
                </a:schemeClr>
              </a:gs>
              <a:gs pos="50000">
                <a:schemeClr val="accent3">
                  <a:shade val="85000"/>
                  <a:satMod val="105000"/>
                  <a:lumMod val="100000"/>
                </a:schemeClr>
              </a:gs>
              <a:gs pos="100000">
                <a:schemeClr val="accent3">
                  <a:lumMod val="75000"/>
                </a:schemeClr>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994650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NOIp2012 </a:t>
            </a:r>
            <a:r>
              <a:rPr lang="zh-CN" altLang="en-US" dirty="0" smtClean="0"/>
              <a:t>疫情控制</a:t>
            </a:r>
            <a:endParaRPr lang="zh-CN" altLang="en-US" dirty="0"/>
          </a:p>
        </p:txBody>
      </p:sp>
      <p:sp>
        <p:nvSpPr>
          <p:cNvPr id="3" name="内容占位符 2"/>
          <p:cNvSpPr>
            <a:spLocks noGrp="1"/>
          </p:cNvSpPr>
          <p:nvPr>
            <p:ph idx="1"/>
          </p:nvPr>
        </p:nvSpPr>
        <p:spPr>
          <a:xfrm>
            <a:off x="1202919" y="1895301"/>
            <a:ext cx="9784080" cy="4854634"/>
          </a:xfrm>
        </p:spPr>
        <p:txBody>
          <a:bodyPr>
            <a:normAutofit/>
          </a:bodyPr>
          <a:lstStyle/>
          <a:p>
            <a:pPr>
              <a:lnSpc>
                <a:spcPct val="150000"/>
              </a:lnSpc>
            </a:pPr>
            <a:r>
              <a:rPr lang="zh-CN" altLang="en-US" dirty="0" smtClean="0"/>
              <a:t>父亲已经是根的军队可以考虑去支援其他城市。</a:t>
            </a:r>
            <a:endParaRPr lang="en-US" altLang="zh-CN" dirty="0" smtClean="0"/>
          </a:p>
          <a:p>
            <a:pPr>
              <a:lnSpc>
                <a:spcPct val="150000"/>
              </a:lnSpc>
            </a:pPr>
            <a:r>
              <a:rPr lang="zh-CN" altLang="en-US" dirty="0" smtClean="0"/>
              <a:t>把</a:t>
            </a:r>
            <a:r>
              <a:rPr lang="zh-CN" altLang="en-US" dirty="0"/>
              <a:t>这些</a:t>
            </a:r>
            <a:r>
              <a:rPr lang="zh-CN" altLang="en-US" dirty="0" smtClean="0"/>
              <a:t>的军队</a:t>
            </a:r>
            <a:r>
              <a:rPr lang="zh-CN" altLang="en-US" dirty="0"/>
              <a:t>按照剩余时间</a:t>
            </a:r>
            <a:r>
              <a:rPr lang="zh-CN" altLang="en-US" dirty="0" smtClean="0"/>
              <a:t>和</a:t>
            </a:r>
            <a:r>
              <a:rPr lang="zh-CN" altLang="en-US" dirty="0"/>
              <a:t>目标点扔进两个数组里</a:t>
            </a:r>
            <a:r>
              <a:rPr lang="zh-CN" altLang="en-US" dirty="0" smtClean="0"/>
              <a:t>，和目标</a:t>
            </a:r>
            <a:r>
              <a:rPr lang="zh-CN" altLang="en-US" dirty="0"/>
              <a:t>点到根节点的距离从小到大排序</a:t>
            </a:r>
            <a:r>
              <a:rPr lang="zh-CN" altLang="en-US" dirty="0" smtClean="0"/>
              <a:t>。</a:t>
            </a:r>
            <a:endParaRPr lang="en-US" altLang="zh-CN" dirty="0" smtClean="0"/>
          </a:p>
          <a:p>
            <a:pPr>
              <a:lnSpc>
                <a:spcPct val="150000"/>
              </a:lnSpc>
            </a:pPr>
            <a:r>
              <a:rPr lang="zh-CN" altLang="en-US" dirty="0" smtClean="0"/>
              <a:t>剩余时间从小到大拿出军队：</a:t>
            </a:r>
            <a:endParaRPr lang="en-US" altLang="zh-CN" dirty="0" smtClean="0"/>
          </a:p>
          <a:p>
            <a:pPr>
              <a:lnSpc>
                <a:spcPct val="150000"/>
              </a:lnSpc>
            </a:pPr>
            <a:r>
              <a:rPr lang="zh-CN" altLang="en-US" dirty="0" smtClean="0"/>
              <a:t>如果</a:t>
            </a:r>
            <a:r>
              <a:rPr lang="zh-CN" altLang="en-US" dirty="0"/>
              <a:t>那个</a:t>
            </a:r>
            <a:r>
              <a:rPr lang="zh-CN" altLang="en-US" dirty="0" smtClean="0"/>
              <a:t>军队所在的点</a:t>
            </a:r>
            <a:r>
              <a:rPr lang="zh-CN" altLang="en-US" dirty="0"/>
              <a:t>还</a:t>
            </a:r>
            <a:r>
              <a:rPr lang="zh-CN" altLang="en-US" dirty="0" smtClean="0"/>
              <a:t>没有被标记，所以就标记这个城市；</a:t>
            </a:r>
            <a:endParaRPr lang="en-US" altLang="zh-CN" dirty="0" smtClean="0"/>
          </a:p>
          <a:p>
            <a:pPr>
              <a:lnSpc>
                <a:spcPct val="150000"/>
              </a:lnSpc>
            </a:pPr>
            <a:r>
              <a:rPr lang="zh-CN" altLang="en-US" dirty="0" smtClean="0"/>
              <a:t>否则就尝试找</a:t>
            </a:r>
            <a:r>
              <a:rPr lang="zh-CN" altLang="en-US" dirty="0"/>
              <a:t>个离根节点最近的目标点分配给</a:t>
            </a:r>
            <a:r>
              <a:rPr lang="zh-CN" altLang="en-US" dirty="0" smtClean="0"/>
              <a:t>它。</a:t>
            </a:r>
            <a:endParaRPr lang="en-US" altLang="zh-CN" dirty="0" smtClean="0"/>
          </a:p>
          <a:p>
            <a:pPr>
              <a:lnSpc>
                <a:spcPct val="150000"/>
              </a:lnSpc>
            </a:pPr>
            <a:r>
              <a:rPr lang="zh-CN" altLang="en-US" dirty="0"/>
              <a:t>通过查看最后根节点的出边是否全部被标记了判断当前答案是否可行。</a:t>
            </a:r>
          </a:p>
        </p:txBody>
      </p:sp>
    </p:spTree>
    <p:extLst>
      <p:ext uri="{BB962C8B-B14F-4D97-AF65-F5344CB8AC3E}">
        <p14:creationId xmlns:p14="http://schemas.microsoft.com/office/powerpoint/2010/main" val="425638264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NOIp2012 </a:t>
            </a:r>
            <a:r>
              <a:rPr lang="zh-CN" altLang="en-US" dirty="0" smtClean="0"/>
              <a:t>疫情控制</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202919" y="1895301"/>
                <a:ext cx="9784080" cy="4854634"/>
              </a:xfrm>
            </p:spPr>
            <p:txBody>
              <a:bodyPr>
                <a:normAutofit/>
              </a:bodyPr>
              <a:lstStyle/>
              <a:p>
                <a:pPr>
                  <a:lnSpc>
                    <a:spcPct val="150000"/>
                  </a:lnSpc>
                </a:pPr>
                <a:r>
                  <a:rPr lang="zh-CN" altLang="en-US" dirty="0" smtClean="0"/>
                  <a:t>这道题细节非常多，实现时需要严谨；不然容易写错。</a:t>
                </a:r>
                <a:endParaRPr lang="en-US" altLang="zh-CN" dirty="0"/>
              </a:p>
              <a:p>
                <a:pPr>
                  <a:lnSpc>
                    <a:spcPct val="150000"/>
                  </a:lnSpc>
                </a:pPr>
                <a:endParaRPr lang="en-US" altLang="zh-CN" dirty="0" smtClean="0"/>
              </a:p>
              <a:p>
                <a:pPr>
                  <a:lnSpc>
                    <a:spcPct val="150000"/>
                  </a:lnSpc>
                </a:pPr>
                <a:r>
                  <a:rPr lang="zh-CN" altLang="en-US" dirty="0" smtClean="0"/>
                  <a:t>时间复杂度：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𝑊</m:t>
                        </m:r>
                      </m:e>
                    </m:func>
                    <m:r>
                      <a:rPr lang="en-US" altLang="zh-CN" b="0" i="1" smtClean="0">
                        <a:latin typeface="Cambria Math" panose="02040503050406030204" pitchFamily="18" charset="0"/>
                      </a:rPr>
                      <m:t>)</m:t>
                    </m:r>
                  </m:oMath>
                </a14:m>
                <a:r>
                  <a:rPr lang="zh-CN" altLang="en-US" dirty="0" smtClean="0"/>
                  <a:t>。</a:t>
                </a:r>
                <a:endParaRPr lang="zh-CN" altLang="en-US" dirty="0"/>
              </a:p>
              <a:p>
                <a:pPr>
                  <a:lnSpc>
                    <a:spcPct val="150000"/>
                  </a:lnSpc>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202919" y="1895301"/>
                <a:ext cx="9784080" cy="4854634"/>
              </a:xfrm>
              <a:blipFill>
                <a:blip r:embed="rId2"/>
                <a:stretch>
                  <a:fillRect l="-6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6184005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a:xfrm>
            <a:off x="1202919" y="1895301"/>
            <a:ext cx="9784080" cy="4854634"/>
          </a:xfrm>
        </p:spPr>
        <p:txBody>
          <a:bodyPr>
            <a:normAutofit/>
          </a:bodyPr>
          <a:lstStyle/>
          <a:p>
            <a:pPr>
              <a:lnSpc>
                <a:spcPct val="100000"/>
              </a:lnSpc>
            </a:pPr>
            <a:endParaRPr lang="en-US" altLang="zh-CN" dirty="0" smtClean="0"/>
          </a:p>
          <a:p>
            <a:pPr>
              <a:lnSpc>
                <a:spcPct val="100000"/>
              </a:lnSpc>
            </a:pPr>
            <a:endParaRPr lang="en-US" altLang="zh-CN" dirty="0" smtClean="0"/>
          </a:p>
        </p:txBody>
      </p:sp>
      <p:sp>
        <p:nvSpPr>
          <p:cNvPr id="22" name="内容占位符 2"/>
          <p:cNvSpPr txBox="1">
            <a:spLocks/>
          </p:cNvSpPr>
          <p:nvPr/>
        </p:nvSpPr>
        <p:spPr>
          <a:xfrm>
            <a:off x="1355319" y="2047701"/>
            <a:ext cx="9784080" cy="4543599"/>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a:lnSpc>
                <a:spcPct val="150000"/>
              </a:lnSpc>
            </a:pPr>
            <a:r>
              <a:rPr lang="zh-CN" altLang="en-US" dirty="0" smtClean="0"/>
              <a:t>二分法解决问题套路明显，思路清晰。</a:t>
            </a:r>
            <a:endParaRPr lang="en-US" altLang="zh-CN" dirty="0" smtClean="0"/>
          </a:p>
          <a:p>
            <a:pPr>
              <a:lnSpc>
                <a:spcPct val="150000"/>
              </a:lnSpc>
            </a:pPr>
            <a:r>
              <a:rPr lang="zh-CN" altLang="en-US" dirty="0" smtClean="0"/>
              <a:t>在设计二分答案的检验函数时，应该尽可能地考虑清楚复杂度，并适当优化。</a:t>
            </a:r>
            <a:endParaRPr lang="en-US" altLang="zh-CN" dirty="0" smtClean="0"/>
          </a:p>
          <a:p>
            <a:pPr>
              <a:lnSpc>
                <a:spcPct val="150000"/>
              </a:lnSpc>
            </a:pPr>
            <a:r>
              <a:rPr lang="zh-CN" altLang="en-US" dirty="0" smtClean="0"/>
              <a:t>常用的检验算法有：</a:t>
            </a:r>
            <a:endParaRPr lang="en-US" altLang="zh-CN" dirty="0" smtClean="0"/>
          </a:p>
          <a:p>
            <a:pPr lvl="1">
              <a:lnSpc>
                <a:spcPct val="150000"/>
              </a:lnSpc>
            </a:pPr>
            <a:r>
              <a:rPr lang="zh-CN" altLang="en-US" dirty="0" smtClean="0"/>
              <a:t>贪心</a:t>
            </a:r>
            <a:endParaRPr lang="en-US" altLang="zh-CN" dirty="0" smtClean="0"/>
          </a:p>
          <a:p>
            <a:pPr lvl="1">
              <a:lnSpc>
                <a:spcPct val="150000"/>
              </a:lnSpc>
            </a:pPr>
            <a:r>
              <a:rPr lang="zh-CN" altLang="en-US" dirty="0" smtClean="0"/>
              <a:t>动态规划</a:t>
            </a:r>
            <a:endParaRPr lang="en-US" altLang="zh-CN" dirty="0" smtClean="0"/>
          </a:p>
          <a:p>
            <a:pPr lvl="1">
              <a:lnSpc>
                <a:spcPct val="150000"/>
              </a:lnSpc>
            </a:pPr>
            <a:r>
              <a:rPr lang="zh-CN" altLang="en-US" dirty="0" smtClean="0"/>
              <a:t>进行数据结构操作（通常是类似于前缀和的离线的形式）</a:t>
            </a:r>
            <a:endParaRPr lang="en-US" altLang="zh-CN" dirty="0" smtClean="0"/>
          </a:p>
          <a:p>
            <a:pPr lvl="1">
              <a:lnSpc>
                <a:spcPct val="150000"/>
              </a:lnSpc>
            </a:pPr>
            <a:r>
              <a:rPr lang="zh-CN" altLang="en-US" dirty="0" smtClean="0"/>
              <a:t>网络流</a:t>
            </a:r>
            <a:endParaRPr lang="en-US" altLang="zh-CN" dirty="0" smtClean="0"/>
          </a:p>
        </p:txBody>
      </p:sp>
    </p:spTree>
    <p:extLst>
      <p:ext uri="{BB962C8B-B14F-4D97-AF65-F5344CB8AC3E}">
        <p14:creationId xmlns:p14="http://schemas.microsoft.com/office/powerpoint/2010/main" val="97666718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a:xfrm>
            <a:off x="1202919" y="1895301"/>
            <a:ext cx="9784080" cy="4854634"/>
          </a:xfrm>
        </p:spPr>
        <p:txBody>
          <a:bodyPr>
            <a:normAutofit/>
          </a:bodyPr>
          <a:lstStyle/>
          <a:p>
            <a:pPr>
              <a:lnSpc>
                <a:spcPct val="100000"/>
              </a:lnSpc>
            </a:pPr>
            <a:endParaRPr lang="en-US" altLang="zh-CN" dirty="0" smtClean="0"/>
          </a:p>
          <a:p>
            <a:pPr>
              <a:lnSpc>
                <a:spcPct val="100000"/>
              </a:lnSpc>
            </a:pPr>
            <a:endParaRPr lang="en-US" altLang="zh-CN" dirty="0" smtClean="0"/>
          </a:p>
        </p:txBody>
      </p:sp>
      <p:sp>
        <p:nvSpPr>
          <p:cNvPr id="22" name="内容占位符 2"/>
          <p:cNvSpPr txBox="1">
            <a:spLocks/>
          </p:cNvSpPr>
          <p:nvPr/>
        </p:nvSpPr>
        <p:spPr>
          <a:xfrm>
            <a:off x="1355319" y="2047701"/>
            <a:ext cx="9784080" cy="4543599"/>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a:lnSpc>
                <a:spcPct val="150000"/>
              </a:lnSpc>
            </a:pPr>
            <a:r>
              <a:rPr lang="zh-CN" altLang="en-US" dirty="0" smtClean="0"/>
              <a:t>同时，不是要死磕在二分法上：</a:t>
            </a:r>
            <a:endParaRPr lang="en-US" altLang="zh-CN" dirty="0" smtClean="0"/>
          </a:p>
          <a:p>
            <a:pPr>
              <a:lnSpc>
                <a:spcPct val="150000"/>
              </a:lnSpc>
            </a:pPr>
            <a:r>
              <a:rPr lang="zh-CN" altLang="en-US" dirty="0" smtClean="0"/>
              <a:t>如果验证方法足够优秀，完全可以抛弃二分，直接使用优秀的方法求得答案。</a:t>
            </a:r>
            <a:endParaRPr lang="en-US" altLang="zh-CN" dirty="0" smtClean="0"/>
          </a:p>
          <a:p>
            <a:pPr>
              <a:lnSpc>
                <a:spcPct val="150000"/>
              </a:lnSpc>
            </a:pPr>
            <a:endParaRPr lang="en-US" altLang="zh-CN" dirty="0"/>
          </a:p>
          <a:p>
            <a:pPr>
              <a:lnSpc>
                <a:spcPct val="150000"/>
              </a:lnSpc>
            </a:pPr>
            <a:r>
              <a:rPr lang="zh-CN" altLang="en-US" dirty="0" smtClean="0"/>
              <a:t>例如：直接求交集的运输计划</a:t>
            </a:r>
            <a:endParaRPr lang="en-US" altLang="zh-CN" dirty="0" smtClean="0"/>
          </a:p>
        </p:txBody>
      </p:sp>
    </p:spTree>
    <p:extLst>
      <p:ext uri="{BB962C8B-B14F-4D97-AF65-F5344CB8AC3E}">
        <p14:creationId xmlns:p14="http://schemas.microsoft.com/office/powerpoint/2010/main" val="82392718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拓展</a:t>
            </a:r>
            <a:endParaRPr lang="zh-CN" altLang="en-US" dirty="0"/>
          </a:p>
        </p:txBody>
      </p:sp>
      <p:sp>
        <p:nvSpPr>
          <p:cNvPr id="3" name="内容占位符 2"/>
          <p:cNvSpPr>
            <a:spLocks noGrp="1"/>
          </p:cNvSpPr>
          <p:nvPr>
            <p:ph idx="1"/>
          </p:nvPr>
        </p:nvSpPr>
        <p:spPr>
          <a:xfrm>
            <a:off x="1202919" y="2011679"/>
            <a:ext cx="9784080" cy="4405745"/>
          </a:xfrm>
        </p:spPr>
        <p:txBody>
          <a:bodyPr>
            <a:normAutofit/>
          </a:bodyPr>
          <a:lstStyle/>
          <a:p>
            <a:pPr>
              <a:lnSpc>
                <a:spcPct val="125000"/>
              </a:lnSpc>
            </a:pPr>
            <a:r>
              <a:rPr lang="zh-CN" altLang="en-US" dirty="0" smtClean="0"/>
              <a:t>某些数据结构和算法实质上也是利用了二分法来解决问题。</a:t>
            </a:r>
            <a:endParaRPr lang="en-US" altLang="zh-CN" dirty="0" smtClean="0"/>
          </a:p>
          <a:p>
            <a:pPr lvl="1">
              <a:lnSpc>
                <a:spcPct val="125000"/>
              </a:lnSpc>
            </a:pPr>
            <a:r>
              <a:rPr lang="zh-CN" altLang="en-US" dirty="0"/>
              <a:t>二叉</a:t>
            </a:r>
            <a:r>
              <a:rPr lang="zh-CN" altLang="en-US" dirty="0" smtClean="0"/>
              <a:t>搜索树（线段树，平衡树</a:t>
            </a:r>
            <a:r>
              <a:rPr lang="en-US" altLang="zh-CN" dirty="0" smtClean="0"/>
              <a:t>……</a:t>
            </a:r>
            <a:r>
              <a:rPr lang="zh-CN" altLang="en-US" dirty="0" smtClean="0"/>
              <a:t>）</a:t>
            </a:r>
            <a:endParaRPr lang="en-US" altLang="zh-CN" dirty="0" smtClean="0"/>
          </a:p>
          <a:p>
            <a:pPr lvl="1">
              <a:lnSpc>
                <a:spcPct val="125000"/>
              </a:lnSpc>
            </a:pPr>
            <a:r>
              <a:rPr lang="zh-CN" altLang="en-US" dirty="0" smtClean="0"/>
              <a:t>倍增算法</a:t>
            </a:r>
            <a:endParaRPr lang="en-US" altLang="zh-CN" dirty="0" smtClean="0"/>
          </a:p>
          <a:p>
            <a:pPr lvl="1">
              <a:lnSpc>
                <a:spcPct val="125000"/>
              </a:lnSpc>
            </a:pPr>
            <a:r>
              <a:rPr lang="zh-CN" altLang="en-US" dirty="0"/>
              <a:t>高</a:t>
            </a:r>
            <a:r>
              <a:rPr lang="zh-CN" altLang="en-US" dirty="0" smtClean="0"/>
              <a:t>精度运算的除法的一种实现形式</a:t>
            </a:r>
            <a:endParaRPr lang="en-US" altLang="zh-CN" dirty="0" smtClean="0"/>
          </a:p>
          <a:p>
            <a:pPr lvl="1">
              <a:lnSpc>
                <a:spcPct val="125000"/>
              </a:lnSpc>
            </a:pPr>
            <a:r>
              <a:rPr lang="zh-CN" altLang="en-US" dirty="0" smtClean="0"/>
              <a:t>各类分治算法的“一分为二”</a:t>
            </a:r>
            <a:r>
              <a:rPr lang="zh-CN" altLang="en-US" dirty="0"/>
              <a:t>是否也</a:t>
            </a:r>
            <a:r>
              <a:rPr lang="zh-CN" altLang="en-US" dirty="0" smtClean="0"/>
              <a:t>算呢</a:t>
            </a:r>
            <a:r>
              <a:rPr lang="en-US" altLang="zh-CN" dirty="0" smtClean="0"/>
              <a:t>……</a:t>
            </a:r>
          </a:p>
          <a:p>
            <a:pPr marL="228600" lvl="1" indent="0">
              <a:lnSpc>
                <a:spcPct val="125000"/>
              </a:lnSpc>
              <a:buNone/>
            </a:pPr>
            <a:endParaRPr lang="en-US" altLang="zh-CN" dirty="0"/>
          </a:p>
          <a:p>
            <a:pPr>
              <a:lnSpc>
                <a:spcPct val="125000"/>
              </a:lnSpc>
            </a:pPr>
            <a:r>
              <a:rPr lang="zh-CN" altLang="en-US" dirty="0" smtClean="0"/>
              <a:t>更高更妙的二分？</a:t>
            </a:r>
            <a:endParaRPr lang="en-US" altLang="zh-CN" dirty="0" smtClean="0"/>
          </a:p>
          <a:p>
            <a:pPr lvl="1">
              <a:lnSpc>
                <a:spcPct val="125000"/>
              </a:lnSpc>
            </a:pPr>
            <a:r>
              <a:rPr lang="zh-CN" altLang="en-US" dirty="0" smtClean="0"/>
              <a:t>分数规划</a:t>
            </a:r>
            <a:endParaRPr lang="en-US" altLang="zh-CN" dirty="0" smtClean="0"/>
          </a:p>
          <a:p>
            <a:pPr lvl="1">
              <a:lnSpc>
                <a:spcPct val="125000"/>
              </a:lnSpc>
            </a:pPr>
            <a:r>
              <a:rPr lang="zh-CN" altLang="en-US" dirty="0" smtClean="0"/>
              <a:t>整体二分</a:t>
            </a:r>
            <a:endParaRPr lang="en-US" altLang="zh-CN" dirty="0" smtClean="0"/>
          </a:p>
        </p:txBody>
      </p:sp>
    </p:spTree>
    <p:extLst>
      <p:ext uri="{BB962C8B-B14F-4D97-AF65-F5344CB8AC3E}">
        <p14:creationId xmlns:p14="http://schemas.microsoft.com/office/powerpoint/2010/main" val="289105943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4350" y="5207853"/>
            <a:ext cx="8296275" cy="1107996"/>
          </a:xfrm>
          <a:prstGeom prst="rect">
            <a:avLst/>
          </a:prstGeom>
          <a:noFill/>
        </p:spPr>
        <p:txBody>
          <a:bodyPr wrap="square" rtlCol="0">
            <a:spAutoFit/>
          </a:bodyPr>
          <a:lstStyle/>
          <a:p>
            <a:r>
              <a:rPr lang="zh-CN" altLang="en-US" sz="6600" dirty="0" smtClean="0"/>
              <a:t>谢谢大家！</a:t>
            </a:r>
            <a:endParaRPr lang="zh-CN" altLang="en-US" sz="6600" dirty="0"/>
          </a:p>
        </p:txBody>
      </p:sp>
    </p:spTree>
    <p:extLst>
      <p:ext uri="{BB962C8B-B14F-4D97-AF65-F5344CB8AC3E}">
        <p14:creationId xmlns:p14="http://schemas.microsoft.com/office/powerpoint/2010/main" val="26840772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标准二分法</a:t>
            </a:r>
            <a:endParaRPr lang="zh-CN" altLang="en-US" dirty="0"/>
          </a:p>
        </p:txBody>
      </p:sp>
      <p:sp>
        <p:nvSpPr>
          <p:cNvPr id="3" name="内容占位符 2"/>
          <p:cNvSpPr>
            <a:spLocks noGrp="1"/>
          </p:cNvSpPr>
          <p:nvPr>
            <p:ph idx="1"/>
          </p:nvPr>
        </p:nvSpPr>
        <p:spPr>
          <a:xfrm>
            <a:off x="1202919" y="2011680"/>
            <a:ext cx="9784080" cy="4579620"/>
          </a:xfrm>
        </p:spPr>
        <p:txBody>
          <a:bodyPr>
            <a:normAutofit/>
          </a:bodyPr>
          <a:lstStyle/>
          <a:p>
            <a:pPr>
              <a:lnSpc>
                <a:spcPct val="125000"/>
              </a:lnSpc>
            </a:pPr>
            <a:r>
              <a:rPr lang="zh-CN" altLang="en-US" dirty="0" smtClean="0"/>
              <a:t>可以改写为非递归形式：</a:t>
            </a:r>
            <a:endParaRPr lang="en-US" altLang="zh-CN" dirty="0" smtClean="0"/>
          </a:p>
          <a:p>
            <a:pPr>
              <a:lnSpc>
                <a:spcPct val="125000"/>
              </a:lnSpc>
            </a:pPr>
            <a:endParaRPr lang="en-US" altLang="zh-CN" dirty="0"/>
          </a:p>
          <a:p>
            <a:pPr>
              <a:lnSpc>
                <a:spcPct val="125000"/>
              </a:lnSpc>
            </a:pPr>
            <a:endParaRPr lang="en-US" altLang="zh-CN" dirty="0" smtClean="0"/>
          </a:p>
          <a:p>
            <a:pPr>
              <a:lnSpc>
                <a:spcPct val="125000"/>
              </a:lnSpc>
            </a:pPr>
            <a:endParaRPr lang="en-US" altLang="zh-CN" dirty="0"/>
          </a:p>
          <a:p>
            <a:pPr>
              <a:lnSpc>
                <a:spcPct val="125000"/>
              </a:lnSpc>
            </a:pPr>
            <a:endParaRPr lang="en-US" altLang="zh-CN" dirty="0" smtClean="0"/>
          </a:p>
          <a:p>
            <a:pPr>
              <a:lnSpc>
                <a:spcPct val="125000"/>
              </a:lnSpc>
            </a:pPr>
            <a:endParaRPr lang="en-US" altLang="zh-CN" dirty="0"/>
          </a:p>
          <a:p>
            <a:pPr>
              <a:lnSpc>
                <a:spcPct val="125000"/>
              </a:lnSpc>
            </a:pPr>
            <a:endParaRPr lang="en-US" altLang="zh-CN" dirty="0" smtClean="0"/>
          </a:p>
          <a:p>
            <a:pPr>
              <a:lnSpc>
                <a:spcPct val="125000"/>
              </a:lnSpc>
            </a:pPr>
            <a:endParaRPr lang="en-US" altLang="zh-CN" dirty="0" smtClean="0"/>
          </a:p>
          <a:p>
            <a:pPr>
              <a:lnSpc>
                <a:spcPct val="125000"/>
              </a:lnSpc>
            </a:pPr>
            <a:endParaRPr lang="en-US" altLang="zh-CN" dirty="0"/>
          </a:p>
          <a:p>
            <a:pPr>
              <a:lnSpc>
                <a:spcPct val="125000"/>
              </a:lnSpc>
            </a:pPr>
            <a:endParaRPr lang="en-US" altLang="zh-CN" dirty="0" smtClean="0"/>
          </a:p>
          <a:p>
            <a:pPr>
              <a:lnSpc>
                <a:spcPct val="125000"/>
              </a:lnSpc>
            </a:pPr>
            <a:endParaRPr lang="en-US" altLang="zh-CN" dirty="0"/>
          </a:p>
          <a:p>
            <a:pPr>
              <a:lnSpc>
                <a:spcPct val="125000"/>
              </a:lnSpc>
            </a:pPr>
            <a:endParaRPr lang="en-US" altLang="zh-CN" dirty="0"/>
          </a:p>
          <a:p>
            <a:pPr>
              <a:lnSpc>
                <a:spcPct val="125000"/>
              </a:lnSpc>
            </a:pPr>
            <a:endParaRPr lang="zh-CN" altLang="en-US" dirty="0"/>
          </a:p>
        </p:txBody>
      </p:sp>
      <p:sp>
        <p:nvSpPr>
          <p:cNvPr id="6" name="文本框 5"/>
          <p:cNvSpPr txBox="1"/>
          <p:nvPr/>
        </p:nvSpPr>
        <p:spPr>
          <a:xfrm>
            <a:off x="1202919" y="2955627"/>
            <a:ext cx="9784080" cy="2862322"/>
          </a:xfrm>
          <a:prstGeom prst="rect">
            <a:avLst/>
          </a:prstGeom>
          <a:solidFill>
            <a:schemeClr val="accent1">
              <a:lumMod val="20000"/>
              <a:lumOff val="80000"/>
              <a:alpha val="8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altLang="zh-CN" kern="0" dirty="0">
                <a:solidFill>
                  <a:srgbClr val="8000FF"/>
                </a:solidFill>
                <a:latin typeface="Consolas" panose="020B0609020204030204" pitchFamily="49" charset="0"/>
                <a:ea typeface="宋体" panose="02010600030101010101" pitchFamily="2" charset="-122"/>
                <a:cs typeface="Times New Roman" panose="02020603050405020304" pitchFamily="18" charset="0"/>
              </a:rPr>
              <a:t>double</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Find_Zero_Point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8000FF"/>
                </a:solidFill>
                <a:latin typeface="Consolas" panose="020B0609020204030204" pitchFamily="49" charset="0"/>
                <a:ea typeface="宋体" panose="02010600030101010101" pitchFamily="2" charset="-122"/>
                <a:cs typeface="Times New Roman" panose="02020603050405020304" pitchFamily="18" charset="0"/>
              </a:rPr>
              <a:t>double</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left</a:t>
            </a:r>
            <a:r>
              <a:rPr lang="en-US" altLang="zh-CN" b="1" kern="0" dirty="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8000FF"/>
                </a:solidFill>
                <a:latin typeface="Consolas" panose="020B0609020204030204" pitchFamily="49" charset="0"/>
                <a:ea typeface="宋体" panose="02010600030101010101" pitchFamily="2" charset="-122"/>
                <a:cs typeface="Times New Roman" panose="02020603050405020304" pitchFamily="18" charset="0"/>
              </a:rPr>
              <a:t>double</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right</a:t>
            </a:r>
            <a:r>
              <a:rPr lang="en-US" altLang="zh-CN" b="1" kern="0" dirty="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8000FF"/>
                </a:solidFill>
                <a:latin typeface="Consolas" panose="020B0609020204030204" pitchFamily="49" charset="0"/>
                <a:ea typeface="宋体" panose="02010600030101010101" pitchFamily="2" charset="-122"/>
                <a:cs typeface="Times New Roman" panose="02020603050405020304" pitchFamily="18" charset="0"/>
              </a:rPr>
              <a:t>double</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precesion</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 f(left) * f(right) &lt; 0</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while</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right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left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precesion</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8000FF"/>
                </a:solidFill>
                <a:latin typeface="Consolas" panose="020B0609020204030204" pitchFamily="49" charset="0"/>
                <a:ea typeface="宋体" panose="02010600030101010101" pitchFamily="2" charset="-122"/>
                <a:cs typeface="Times New Roman" panose="02020603050405020304" pitchFamily="18" charset="0"/>
              </a:rPr>
              <a:t>double</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mid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left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right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smtClean="0">
                <a:solidFill>
                  <a:srgbClr val="FF8000"/>
                </a:solidFill>
                <a:latin typeface="Consolas" panose="020B0609020204030204" pitchFamily="49" charset="0"/>
                <a:ea typeface="宋体" panose="02010600030101010101" pitchFamily="2" charset="-122"/>
                <a:cs typeface="Times New Roman" panose="02020603050405020304" pitchFamily="18" charset="0"/>
              </a:rPr>
              <a:t>2</a:t>
            </a:r>
            <a:r>
              <a:rPr lang="en-US" altLang="zh-CN" b="1" kern="0" dirty="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f</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mid</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8000"/>
                </a:solidFill>
                <a:latin typeface="Consolas" panose="020B0609020204030204" pitchFamily="49" charset="0"/>
                <a:ea typeface="宋体" panose="02010600030101010101" pitchFamily="2" charset="-122"/>
                <a:cs typeface="Times New Roman" panose="02020603050405020304" pitchFamily="18" charset="0"/>
              </a:rPr>
              <a:t>0</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mid</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f</a:t>
            </a:r>
            <a:r>
              <a:rPr lang="en-US" altLang="zh-CN" b="1" kern="0" dirty="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mid</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f</a:t>
            </a:r>
            <a:r>
              <a:rPr lang="en-US" altLang="zh-CN" b="1" kern="0" dirty="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right</a:t>
            </a:r>
            <a:r>
              <a:rPr lang="en-US" altLang="zh-CN" b="1" kern="0" dirty="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8000"/>
                </a:solidFill>
                <a:latin typeface="Consolas" panose="020B0609020204030204" pitchFamily="49" charset="0"/>
                <a:ea typeface="宋体" panose="02010600030101010101" pitchFamily="2" charset="-122"/>
                <a:cs typeface="Times New Roman" panose="02020603050405020304" pitchFamily="18" charset="0"/>
              </a:rPr>
              <a:t>0</a:t>
            </a:r>
            <a:r>
              <a:rPr lang="en-US" altLang="zh-CN" b="1" kern="0" dirty="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right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mid</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else</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left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mid</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left</a:t>
            </a:r>
            <a:r>
              <a:rPr lang="en-US" altLang="zh-CN" b="1" kern="0" dirty="0" smtClean="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effectLst/>
              <a:latin typeface="Consolas" panose="020B0609020204030204" pitchFamily="49"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17370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NOIp</a:t>
            </a:r>
            <a:r>
              <a:rPr lang="en-US" altLang="zh-CN" dirty="0" smtClean="0"/>
              <a:t> </a:t>
            </a:r>
            <a:r>
              <a:rPr lang="zh-CN" altLang="en-US" dirty="0" smtClean="0"/>
              <a:t>中出现过的二分法 </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使用或者可以使用二分法解答的</a:t>
            </a:r>
            <a:r>
              <a:rPr lang="en-US" altLang="zh-CN" dirty="0"/>
              <a:t> </a:t>
            </a:r>
            <a:r>
              <a:rPr lang="en-US" altLang="zh-CN" dirty="0" err="1" smtClean="0"/>
              <a:t>NOIp</a:t>
            </a:r>
            <a:r>
              <a:rPr lang="en-US" altLang="zh-CN" dirty="0" smtClean="0"/>
              <a:t> </a:t>
            </a:r>
            <a:r>
              <a:rPr lang="zh-CN" altLang="en-US" dirty="0" smtClean="0"/>
              <a:t>题：</a:t>
            </a:r>
            <a:endParaRPr lang="en-US" altLang="zh-CN" dirty="0" smtClean="0"/>
          </a:p>
          <a:p>
            <a:r>
              <a:rPr lang="en-US" altLang="zh-CN" dirty="0" err="1" smtClean="0"/>
              <a:t>NOIp</a:t>
            </a:r>
            <a:r>
              <a:rPr lang="en-US" altLang="zh-CN" dirty="0" smtClean="0"/>
              <a:t> </a:t>
            </a:r>
            <a:r>
              <a:rPr lang="en-US" altLang="zh-CN" dirty="0"/>
              <a:t>2010 </a:t>
            </a:r>
            <a:r>
              <a:rPr lang="zh-CN" altLang="en-US" dirty="0"/>
              <a:t>关押</a:t>
            </a:r>
            <a:r>
              <a:rPr lang="zh-CN" altLang="en-US" dirty="0" smtClean="0"/>
              <a:t>罪犯</a:t>
            </a:r>
            <a:endParaRPr lang="zh-CN" altLang="en-US" dirty="0"/>
          </a:p>
          <a:p>
            <a:r>
              <a:rPr lang="en-US" altLang="zh-CN" dirty="0" err="1"/>
              <a:t>NOIp</a:t>
            </a:r>
            <a:r>
              <a:rPr lang="en-US" altLang="zh-CN" dirty="0"/>
              <a:t> 2011 </a:t>
            </a:r>
            <a:r>
              <a:rPr lang="zh-CN" altLang="en-US" dirty="0"/>
              <a:t>聪明的</a:t>
            </a:r>
            <a:r>
              <a:rPr lang="zh-CN" altLang="en-US" dirty="0" smtClean="0"/>
              <a:t>质检员</a:t>
            </a:r>
            <a:endParaRPr lang="zh-CN" altLang="en-US" dirty="0"/>
          </a:p>
          <a:p>
            <a:r>
              <a:rPr lang="en-US" altLang="zh-CN" dirty="0" err="1"/>
              <a:t>NOIp</a:t>
            </a:r>
            <a:r>
              <a:rPr lang="en-US" altLang="zh-CN" dirty="0"/>
              <a:t> 2012 </a:t>
            </a:r>
            <a:r>
              <a:rPr lang="zh-CN" altLang="en-US" dirty="0"/>
              <a:t>借</a:t>
            </a:r>
            <a:r>
              <a:rPr lang="zh-CN" altLang="en-US" dirty="0" smtClean="0"/>
              <a:t>教室</a:t>
            </a:r>
            <a:endParaRPr lang="zh-CN" altLang="en-US" dirty="0"/>
          </a:p>
          <a:p>
            <a:r>
              <a:rPr lang="en-US" altLang="zh-CN" dirty="0" err="1"/>
              <a:t>NOIp</a:t>
            </a:r>
            <a:r>
              <a:rPr lang="en-US" altLang="zh-CN" dirty="0"/>
              <a:t> 2012 </a:t>
            </a:r>
            <a:r>
              <a:rPr lang="zh-CN" altLang="en-US" dirty="0"/>
              <a:t>疫情</a:t>
            </a:r>
            <a:r>
              <a:rPr lang="zh-CN" altLang="en-US" dirty="0" smtClean="0"/>
              <a:t>控制</a:t>
            </a:r>
            <a:endParaRPr lang="zh-CN" altLang="en-US" dirty="0"/>
          </a:p>
          <a:p>
            <a:r>
              <a:rPr lang="en-US" altLang="zh-CN" dirty="0" err="1"/>
              <a:t>NOIp</a:t>
            </a:r>
            <a:r>
              <a:rPr lang="en-US" altLang="zh-CN" dirty="0"/>
              <a:t> 2014 </a:t>
            </a:r>
            <a:r>
              <a:rPr lang="zh-CN" altLang="en-US" dirty="0"/>
              <a:t>跳</a:t>
            </a:r>
            <a:r>
              <a:rPr lang="zh-CN" altLang="en-US" dirty="0" smtClean="0"/>
              <a:t>石头</a:t>
            </a:r>
            <a:endParaRPr lang="zh-CN" altLang="en-US" dirty="0"/>
          </a:p>
          <a:p>
            <a:r>
              <a:rPr lang="en-US" altLang="zh-CN" dirty="0" err="1"/>
              <a:t>NOIp</a:t>
            </a:r>
            <a:r>
              <a:rPr lang="en-US" altLang="zh-CN" dirty="0"/>
              <a:t> 2015 </a:t>
            </a:r>
            <a:r>
              <a:rPr lang="zh-CN" altLang="en-US" dirty="0"/>
              <a:t>运输</a:t>
            </a:r>
            <a:r>
              <a:rPr lang="zh-CN" altLang="en-US" dirty="0" smtClean="0"/>
              <a:t>计划</a:t>
            </a:r>
            <a:endParaRPr lang="en-US" altLang="zh-CN" dirty="0" smtClean="0"/>
          </a:p>
          <a:p>
            <a:endParaRPr lang="en-US" altLang="zh-CN" dirty="0"/>
          </a:p>
          <a:p>
            <a:r>
              <a:rPr lang="zh-CN" altLang="en-US" dirty="0"/>
              <a:t>可以</a:t>
            </a:r>
            <a:r>
              <a:rPr lang="zh-CN" altLang="en-US" dirty="0" smtClean="0"/>
              <a:t>说是十分频繁了。</a:t>
            </a:r>
            <a:endParaRPr lang="zh-CN" altLang="en-US" dirty="0"/>
          </a:p>
        </p:txBody>
      </p:sp>
    </p:spTree>
    <p:extLst>
      <p:ext uri="{BB962C8B-B14F-4D97-AF65-F5344CB8AC3E}">
        <p14:creationId xmlns:p14="http://schemas.microsoft.com/office/powerpoint/2010/main" val="1242953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算法竞赛中的</a:t>
            </a:r>
            <a:r>
              <a:rPr lang="zh-CN" altLang="en-US" dirty="0" smtClean="0"/>
              <a:t>二分法</a:t>
            </a:r>
            <a:endParaRPr lang="zh-CN" altLang="en-US" dirty="0"/>
          </a:p>
        </p:txBody>
      </p:sp>
      <p:sp>
        <p:nvSpPr>
          <p:cNvPr id="3" name="内容占位符 2"/>
          <p:cNvSpPr>
            <a:spLocks noGrp="1"/>
          </p:cNvSpPr>
          <p:nvPr>
            <p:ph idx="1"/>
          </p:nvPr>
        </p:nvSpPr>
        <p:spPr>
          <a:xfrm>
            <a:off x="1202919" y="2011680"/>
            <a:ext cx="9784080" cy="4339244"/>
          </a:xfrm>
        </p:spPr>
        <p:txBody>
          <a:bodyPr>
            <a:normAutofit/>
          </a:bodyPr>
          <a:lstStyle/>
          <a:p>
            <a:r>
              <a:rPr lang="zh-CN" altLang="en-US" dirty="0" smtClean="0"/>
              <a:t>直接应用二分法的有两种：</a:t>
            </a:r>
            <a:endParaRPr lang="en-US" altLang="zh-CN" dirty="0" smtClean="0"/>
          </a:p>
          <a:p>
            <a:endParaRPr lang="en-US" altLang="zh-CN" dirty="0" smtClean="0"/>
          </a:p>
          <a:p>
            <a:r>
              <a:rPr lang="en-US" altLang="zh-CN" dirty="0" smtClean="0"/>
              <a:t>1. </a:t>
            </a:r>
            <a:r>
              <a:rPr lang="zh-CN" altLang="en-US" dirty="0" smtClean="0"/>
              <a:t>二分查找；</a:t>
            </a:r>
            <a:endParaRPr lang="en-US" altLang="zh-CN" dirty="0" smtClean="0"/>
          </a:p>
          <a:p>
            <a:r>
              <a:rPr lang="en-US" altLang="zh-CN" dirty="0" smtClean="0"/>
              <a:t>2. </a:t>
            </a:r>
            <a:r>
              <a:rPr lang="zh-CN" altLang="en-US" dirty="0" smtClean="0"/>
              <a:t>二分答案。</a:t>
            </a:r>
            <a:endParaRPr lang="en-US" altLang="zh-CN" dirty="0" smtClean="0"/>
          </a:p>
          <a:p>
            <a:endParaRPr lang="en-US" altLang="zh-CN" dirty="0" smtClean="0"/>
          </a:p>
          <a:p>
            <a:pPr>
              <a:lnSpc>
                <a:spcPct val="125000"/>
              </a:lnSpc>
            </a:pPr>
            <a:r>
              <a:rPr lang="zh-CN" altLang="en-US" dirty="0" smtClean="0"/>
              <a:t>二分法通常</a:t>
            </a:r>
            <a:r>
              <a:rPr lang="zh-CN" altLang="en-US" dirty="0"/>
              <a:t>可以和其他算法一起</a:t>
            </a:r>
            <a:r>
              <a:rPr lang="zh-CN" altLang="en-US" dirty="0" smtClean="0"/>
              <a:t>考察，通常</a:t>
            </a:r>
            <a:r>
              <a:rPr lang="zh-CN" altLang="en-US" dirty="0"/>
              <a:t>都成为其它算法的载体。</a:t>
            </a:r>
            <a:endParaRPr lang="en-US" altLang="zh-CN" dirty="0"/>
          </a:p>
          <a:p>
            <a:pPr>
              <a:lnSpc>
                <a:spcPct val="125000"/>
              </a:lnSpc>
            </a:pPr>
            <a:r>
              <a:rPr lang="zh-CN" altLang="en-US" dirty="0"/>
              <a:t>难度范围非常</a:t>
            </a:r>
            <a:r>
              <a:rPr lang="zh-CN" altLang="en-US" dirty="0" smtClean="0"/>
              <a:t>广，下</a:t>
            </a:r>
            <a:r>
              <a:rPr lang="zh-CN" altLang="en-US" dirty="0"/>
              <a:t>至 </a:t>
            </a:r>
            <a:r>
              <a:rPr lang="en-US" altLang="zh-CN" dirty="0" err="1"/>
              <a:t>NOIp</a:t>
            </a:r>
            <a:r>
              <a:rPr lang="en-US" altLang="zh-CN" dirty="0"/>
              <a:t> </a:t>
            </a:r>
            <a:r>
              <a:rPr lang="zh-CN" altLang="en-US" dirty="0"/>
              <a:t>第一</a:t>
            </a:r>
            <a:r>
              <a:rPr lang="zh-CN" altLang="en-US" dirty="0" smtClean="0"/>
              <a:t>题，上</a:t>
            </a:r>
            <a:r>
              <a:rPr lang="zh-CN" altLang="en-US" dirty="0"/>
              <a:t>至 </a:t>
            </a:r>
            <a:r>
              <a:rPr lang="en-US" altLang="zh-CN" dirty="0"/>
              <a:t>NOI </a:t>
            </a:r>
            <a:r>
              <a:rPr lang="zh-CN" altLang="en-US" dirty="0"/>
              <a:t>压轴题</a:t>
            </a:r>
            <a:r>
              <a:rPr lang="zh-CN" altLang="en-US" dirty="0" smtClean="0"/>
              <a:t>。</a:t>
            </a:r>
            <a:endParaRPr lang="en-US" altLang="zh-CN" dirty="0"/>
          </a:p>
          <a:p>
            <a:pPr>
              <a:lnSpc>
                <a:spcPct val="125000"/>
              </a:lnSpc>
            </a:pPr>
            <a:r>
              <a:rPr lang="zh-CN" altLang="en-US" dirty="0" smtClean="0"/>
              <a:t>二分法应用十分广泛，很多其他算法都有间接用到二分算法的情况。</a:t>
            </a:r>
            <a:endParaRPr lang="en-US" altLang="zh-CN" dirty="0" smtClean="0"/>
          </a:p>
          <a:p>
            <a:endParaRPr lang="zh-CN" altLang="en-US" dirty="0"/>
          </a:p>
        </p:txBody>
      </p:sp>
    </p:spTree>
    <p:extLst>
      <p:ext uri="{BB962C8B-B14F-4D97-AF65-F5344CB8AC3E}">
        <p14:creationId xmlns:p14="http://schemas.microsoft.com/office/powerpoint/2010/main" val="135752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带状">
  <a:themeElements>
    <a:clrScheme name="带状">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自定义 2">
      <a:majorFont>
        <a:latin typeface="Corbel"/>
        <a:ea typeface="华文中宋"/>
        <a:cs typeface=""/>
      </a:majorFont>
      <a:minorFont>
        <a:latin typeface="Corbel"/>
        <a:ea typeface="华文中宋"/>
        <a:cs typeface=""/>
      </a:minorFont>
    </a:fontScheme>
    <a:fmtScheme name="带状">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镶边</Template>
  <TotalTime>786</TotalTime>
  <Words>3765</Words>
  <Application>Microsoft Office PowerPoint</Application>
  <PresentationFormat>宽屏</PresentationFormat>
  <Paragraphs>509</Paragraphs>
  <Slides>69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69</vt:i4>
      </vt:variant>
    </vt:vector>
  </HeadingPairs>
  <TitlesOfParts>
    <vt:vector size="79" baseType="lpstr">
      <vt:lpstr>等线</vt:lpstr>
      <vt:lpstr>黑体</vt:lpstr>
      <vt:lpstr>华文中宋</vt:lpstr>
      <vt:lpstr>宋体</vt:lpstr>
      <vt:lpstr>Cambria Math</vt:lpstr>
      <vt:lpstr>Consolas</vt:lpstr>
      <vt:lpstr>Corbel</vt:lpstr>
      <vt:lpstr>Times New Roman</vt:lpstr>
      <vt:lpstr>Wingdings</vt:lpstr>
      <vt:lpstr>带状</vt:lpstr>
      <vt:lpstr>版权声明</vt:lpstr>
      <vt:lpstr>二分法及题目选讲</vt:lpstr>
      <vt:lpstr>我是谁？</vt:lpstr>
      <vt:lpstr>PREVIEW</vt:lpstr>
      <vt:lpstr>什么是二分法</vt:lpstr>
      <vt:lpstr>标准二分法</vt:lpstr>
      <vt:lpstr>标准二分法</vt:lpstr>
      <vt:lpstr>NOIp 中出现过的二分法 </vt:lpstr>
      <vt:lpstr>算法竞赛中的二分法</vt:lpstr>
      <vt:lpstr>二分查找算法</vt:lpstr>
      <vt:lpstr>二分查找算法</vt:lpstr>
      <vt:lpstr>二分查找算法</vt:lpstr>
      <vt:lpstr>二分查找算法</vt:lpstr>
      <vt:lpstr>二分查找算法</vt:lpstr>
      <vt:lpstr>二分查找算法</vt:lpstr>
      <vt:lpstr>二分查找算法</vt:lpstr>
      <vt:lpstr>二分查找算法</vt:lpstr>
      <vt:lpstr>二分查找与标准二分法的异同</vt:lpstr>
      <vt:lpstr>应用</vt:lpstr>
      <vt:lpstr>二分答案</vt:lpstr>
      <vt:lpstr>二分答案的共性</vt:lpstr>
      <vt:lpstr>二分答案图解</vt:lpstr>
      <vt:lpstr>二分答案的写法</vt:lpstr>
      <vt:lpstr>二分答案的套路</vt:lpstr>
      <vt:lpstr>二分答案题面中的套路</vt:lpstr>
      <vt:lpstr>NOIp2011 聪明的质检员</vt:lpstr>
      <vt:lpstr>NOIp2011 聪明的质检员</vt:lpstr>
      <vt:lpstr>NOIp2011 聪明的质检员</vt:lpstr>
      <vt:lpstr>NOIp2011 聪明的质检员</vt:lpstr>
      <vt:lpstr>NOIp2015 跳石头</vt:lpstr>
      <vt:lpstr>NOIp2015 跳石头</vt:lpstr>
      <vt:lpstr>NOIp2015 跳石头</vt:lpstr>
      <vt:lpstr>NOIp2015 跳石头</vt:lpstr>
      <vt:lpstr>NOIp2012 借教室</vt:lpstr>
      <vt:lpstr>NOIp2012 借教室</vt:lpstr>
      <vt:lpstr>NOIp2012 借教室</vt:lpstr>
      <vt:lpstr>NOIp2012 借教室</vt:lpstr>
      <vt:lpstr>NOIp2010 关押罪犯</vt:lpstr>
      <vt:lpstr>NOIp2010 关押罪犯</vt:lpstr>
      <vt:lpstr>NOIp2010 关押罪犯</vt:lpstr>
      <vt:lpstr>NOIp2010 关押罪犯</vt:lpstr>
      <vt:lpstr>NOIp2015 运输计划</vt:lpstr>
      <vt:lpstr>NOIp2015 运输计划</vt:lpstr>
      <vt:lpstr>NOIp2015 运输计划</vt:lpstr>
      <vt:lpstr>NOIp2015 运输计划</vt:lpstr>
      <vt:lpstr>NOIp2015 运输计划</vt:lpstr>
      <vt:lpstr>NOIp2015 运输计划</vt:lpstr>
      <vt:lpstr>NOIp2015 运输计划</vt:lpstr>
      <vt:lpstr>NOIp2015 运输计划</vt:lpstr>
      <vt:lpstr>NOIp2015 运输计划</vt:lpstr>
      <vt:lpstr>NOIp2015 运输计划</vt:lpstr>
      <vt:lpstr>NOIp2015 运输计划</vt:lpstr>
      <vt:lpstr>NOIp2015 运输计划</vt:lpstr>
      <vt:lpstr>NOIp2015 运输计划</vt:lpstr>
      <vt:lpstr>NOIp2012 疫情控制</vt:lpstr>
      <vt:lpstr>NOIp2012 疫情控制</vt:lpstr>
      <vt:lpstr>NOIp2012 疫情控制</vt:lpstr>
      <vt:lpstr>NOIp2012 疫情控制</vt:lpstr>
      <vt:lpstr>NOIp2012 疫情控制</vt:lpstr>
      <vt:lpstr>NOIp2012 疫情控制</vt:lpstr>
      <vt:lpstr>NOIp2012 疫情控制</vt:lpstr>
      <vt:lpstr>NOIp2012 疫情控制</vt:lpstr>
      <vt:lpstr>NOIp2012 疫情控制</vt:lpstr>
      <vt:lpstr>NOIp2012 疫情控制</vt:lpstr>
      <vt:lpstr>NOIp2012 疫情控制</vt:lpstr>
      <vt:lpstr>小结</vt:lpstr>
      <vt:lpstr>小结</vt:lpstr>
      <vt:lpstr>拓展</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二分算法及题目选讲</dc:title>
  <dc:creator>杨宗翰</dc:creator>
  <cp:lastModifiedBy>杨宗翰</cp:lastModifiedBy>
  <cp:revision>205</cp:revision>
  <dcterms:created xsi:type="dcterms:W3CDTF">2017-10-06T07:51:55Z</dcterms:created>
  <dcterms:modified xsi:type="dcterms:W3CDTF">2017-10-07T06:06:12Z</dcterms:modified>
</cp:coreProperties>
</file>