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3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6" r:id="rId3"/>
    <p:sldId id="257" r:id="rId4"/>
    <p:sldId id="267" r:id="rId5"/>
    <p:sldId id="258" r:id="rId6"/>
    <p:sldId id="259" r:id="rId7"/>
    <p:sldId id="260" r:id="rId8"/>
    <p:sldId id="261" r:id="rId9"/>
    <p:sldId id="293" r:id="rId10"/>
    <p:sldId id="266" r:id="rId11"/>
    <p:sldId id="265" r:id="rId12"/>
    <p:sldId id="269" r:id="rId13"/>
    <p:sldId id="270" r:id="rId14"/>
    <p:sldId id="294" r:id="rId15"/>
    <p:sldId id="297" r:id="rId16"/>
    <p:sldId id="295" r:id="rId17"/>
    <p:sldId id="272" r:id="rId18"/>
    <p:sldId id="296" r:id="rId19"/>
    <p:sldId id="274" r:id="rId20"/>
    <p:sldId id="275" r:id="rId21"/>
    <p:sldId id="276" r:id="rId22"/>
    <p:sldId id="27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290" r:id="rId33"/>
    <p:sldId id="291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2F2F2"/>
    <a:srgbClr val="66FF99"/>
    <a:srgbClr val="00FF00"/>
    <a:srgbClr val="66FF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DDF-33A0-4EB9-A464-13DB7368F81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7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DDF-33A0-4EB9-A464-13DB7368F81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29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DDF-33A0-4EB9-A464-13DB7368F81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01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DDF-33A0-4EB9-A464-13DB7368F81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46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DDF-33A0-4EB9-A464-13DB7368F81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53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DDF-33A0-4EB9-A464-13DB7368F81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78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DDF-33A0-4EB9-A464-13DB7368F81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8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DDF-33A0-4EB9-A464-13DB7368F81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6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DDF-33A0-4EB9-A464-13DB7368F81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7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DDF-33A0-4EB9-A464-13DB7368F81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85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7A28DDF-33A0-4EB9-A464-13DB7368F81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04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7A28DDF-33A0-4EB9-A464-13DB7368F81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0E3DAE1-DE68-425A-B832-19790A113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7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-nd/4.0/deed.zh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版权声明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136" y="2364774"/>
            <a:ext cx="7729728" cy="426725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本套题目（</a:t>
            </a:r>
            <a:r>
              <a:rPr lang="zh-CN" altLang="en-US" smtClean="0"/>
              <a:t>含数据、程序和</a:t>
            </a:r>
            <a:r>
              <a:rPr lang="zh-CN" altLang="en-US" dirty="0" smtClean="0"/>
              <a:t>题解）版权归作者 </a:t>
            </a:r>
            <a:r>
              <a:rPr lang="en-US" altLang="zh-CN" dirty="0" smtClean="0"/>
              <a:t>fstqwq </a:t>
            </a:r>
            <a:r>
              <a:rPr lang="zh-CN" altLang="en-US" dirty="0" smtClean="0"/>
              <a:t>所有。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本套题目</a:t>
            </a:r>
            <a:r>
              <a:rPr lang="zh-CN" altLang="en-US" dirty="0"/>
              <a:t>在</a:t>
            </a:r>
            <a:r>
              <a:rPr lang="zh-CN" altLang="en-US" dirty="0" smtClean="0"/>
              <a:t>署名</a:t>
            </a:r>
            <a:r>
              <a:rPr lang="en-US" altLang="zh-CN" dirty="0"/>
              <a:t>-</a:t>
            </a:r>
            <a:r>
              <a:rPr lang="zh-CN" altLang="en-US" dirty="0"/>
              <a:t>非商业性使用</a:t>
            </a:r>
            <a:r>
              <a:rPr lang="en-US" altLang="zh-CN" dirty="0"/>
              <a:t>-</a:t>
            </a:r>
            <a:r>
              <a:rPr lang="zh-CN" altLang="en-US" dirty="0"/>
              <a:t>禁止演绎 </a:t>
            </a:r>
            <a:r>
              <a:rPr lang="en-US" altLang="zh-CN" dirty="0"/>
              <a:t>4.0 </a:t>
            </a:r>
            <a:r>
              <a:rPr lang="zh-CN" altLang="en-US" dirty="0" smtClean="0"/>
              <a:t>国际 </a:t>
            </a:r>
            <a:r>
              <a:rPr lang="en-US" altLang="zh-CN" dirty="0" smtClean="0"/>
              <a:t>(</a:t>
            </a:r>
            <a:r>
              <a:rPr lang="en-US" altLang="zh-CN" dirty="0">
                <a:hlinkClick r:id="rId2"/>
              </a:rPr>
              <a:t>CC BY-NC-ND 4.0</a:t>
            </a:r>
            <a:r>
              <a:rPr lang="en-US" altLang="zh-CN" dirty="0"/>
              <a:t>) </a:t>
            </a:r>
            <a:r>
              <a:rPr lang="zh-CN" altLang="en-US" dirty="0" smtClean="0"/>
              <a:t>协议下进行共享。也就是说，如果您没有得到额外的许可，那么您可以</a:t>
            </a:r>
            <a:r>
              <a:rPr lang="zh-CN" altLang="en-US" dirty="0"/>
              <a:t>自由</a:t>
            </a:r>
            <a:r>
              <a:rPr lang="zh-CN" altLang="en-US" dirty="0" smtClean="0"/>
              <a:t>地复制</a:t>
            </a:r>
            <a:r>
              <a:rPr lang="zh-CN" altLang="en-US" dirty="0"/>
              <a:t>、发行本作品 </a:t>
            </a:r>
            <a:r>
              <a:rPr lang="zh-CN" altLang="en-US" dirty="0" smtClean="0"/>
              <a:t>，惟须遵守下列条件：</a:t>
            </a:r>
            <a:endParaRPr lang="en-US" altLang="zh-CN" dirty="0" smtClean="0"/>
          </a:p>
          <a:p>
            <a:pPr lvl="1"/>
            <a:r>
              <a:rPr lang="zh-CN" altLang="en-US" b="1" dirty="0"/>
              <a:t>署名</a:t>
            </a:r>
            <a:r>
              <a:rPr lang="zh-CN" altLang="en-US" dirty="0"/>
              <a:t> </a:t>
            </a:r>
            <a:r>
              <a:rPr lang="en-US" altLang="zh-CN" dirty="0"/>
              <a:t>— </a:t>
            </a:r>
            <a:r>
              <a:rPr lang="zh-CN" altLang="en-US" dirty="0"/>
              <a:t>您必须给出合适的姓名或名称</a:t>
            </a:r>
            <a:r>
              <a:rPr lang="zh-CN" altLang="en-US" dirty="0" smtClean="0"/>
              <a:t>，并提供该许可</a:t>
            </a:r>
            <a:r>
              <a:rPr lang="zh-CN" altLang="en-US" dirty="0"/>
              <a:t>协议</a:t>
            </a:r>
            <a:r>
              <a:rPr lang="zh-CN" altLang="en-US" dirty="0" smtClean="0"/>
              <a:t>链接。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非</a:t>
            </a:r>
            <a:r>
              <a:rPr lang="zh-CN" altLang="en-US" b="1" dirty="0"/>
              <a:t>商业性使用</a:t>
            </a:r>
            <a:r>
              <a:rPr lang="zh-CN" altLang="en-US" dirty="0"/>
              <a:t> </a:t>
            </a:r>
            <a:r>
              <a:rPr lang="en-US" altLang="zh-CN" dirty="0"/>
              <a:t>— </a:t>
            </a:r>
            <a:r>
              <a:rPr lang="zh-CN" altLang="en-US" dirty="0"/>
              <a:t>您不得将本作品用于商业目的。 </a:t>
            </a:r>
          </a:p>
          <a:p>
            <a:pPr lvl="1"/>
            <a:r>
              <a:rPr lang="zh-CN" altLang="en-US" b="1" dirty="0"/>
              <a:t>禁止演绎</a:t>
            </a:r>
            <a:r>
              <a:rPr lang="zh-CN" altLang="en-US" dirty="0"/>
              <a:t> </a:t>
            </a:r>
            <a:r>
              <a:rPr lang="en-US" altLang="zh-CN" dirty="0" smtClean="0"/>
              <a:t>—</a:t>
            </a:r>
            <a:r>
              <a:rPr lang="zh-CN" altLang="en-US" dirty="0"/>
              <a:t>您不可以分发</a:t>
            </a:r>
            <a:r>
              <a:rPr lang="zh-CN" altLang="en-US" dirty="0" smtClean="0"/>
              <a:t>再</a:t>
            </a:r>
            <a:r>
              <a:rPr lang="zh-CN" altLang="en-US" dirty="0"/>
              <a:t>混合、转换、或者基于该作品</a:t>
            </a:r>
            <a:r>
              <a:rPr lang="zh-CN" altLang="en-US" dirty="0" smtClean="0"/>
              <a:t>创作</a:t>
            </a:r>
            <a:r>
              <a:rPr lang="zh-CN" altLang="en-US" dirty="0"/>
              <a:t>的</a:t>
            </a:r>
            <a:r>
              <a:rPr lang="zh-CN" altLang="en-US" dirty="0" smtClean="0"/>
              <a:t>修改</a:t>
            </a:r>
            <a:r>
              <a:rPr lang="zh-CN" altLang="en-US" dirty="0"/>
              <a:t>作品。 </a:t>
            </a:r>
          </a:p>
          <a:p>
            <a:pPr lvl="1"/>
            <a:r>
              <a:rPr lang="zh-CN" altLang="en-US" b="1" dirty="0" smtClean="0"/>
              <a:t>没有附加限制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您不得限制其他人做许可协议允许的事情。 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如果想将该套题目用作商业性使用（例如组织训练或交换题目），请与作者联系。谢谢您对版权的理解和保护。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联系方式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sym typeface="Wingdings" panose="05000000000000000000" pitchFamily="2" charset="2"/>
              </a:rPr>
              <a:t>QQ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r>
              <a:rPr lang="en-US" altLang="zh-CN" dirty="0" smtClean="0"/>
              <a:t>849199382</a:t>
            </a:r>
          </a:p>
        </p:txBody>
      </p:sp>
    </p:spTree>
    <p:extLst>
      <p:ext uri="{BB962C8B-B14F-4D97-AF65-F5344CB8AC3E}">
        <p14:creationId xmlns:p14="http://schemas.microsoft.com/office/powerpoint/2010/main" val="13386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第一题：入阵曲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9848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特殊性质做法：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 smtClean="0"/>
                  <a:t>：其实就是做一维的情况，做三次就行了。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 smtClean="0"/>
                  <a:t>：问题转化为统计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的个数为偶数的矩形，可能思路会直观一点。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≤400</m:t>
                    </m:r>
                  </m:oMath>
                </a14:m>
                <a:r>
                  <a:rPr lang="zh-CN" altLang="en-US" dirty="0" smtClean="0"/>
                  <a:t>：避免写正解的同学不小心随手清空</a:t>
                </a:r>
                <a:r>
                  <a:rPr lang="zh-CN" altLang="en-US" dirty="0" smtClean="0"/>
                  <a:t>数组，或者</a:t>
                </a:r>
                <a:r>
                  <a:rPr lang="zh-CN" altLang="en-US" dirty="0"/>
                  <a:t>前缀</a:t>
                </a:r>
                <a:r>
                  <a:rPr lang="zh-CN" altLang="en-US" dirty="0" smtClean="0"/>
                  <a:t>和数组不仅没取模还忘记开</a:t>
                </a:r>
                <a:r>
                  <a:rPr lang="en-US" altLang="zh-CN" dirty="0" smtClean="0"/>
                  <a:t> long </a:t>
                </a:r>
                <a:r>
                  <a:rPr lang="en-US" altLang="zh-CN" dirty="0" err="1" smtClean="0"/>
                  <a:t>long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导致</a:t>
                </a:r>
                <a:r>
                  <a:rPr lang="zh-CN" altLang="en-US" dirty="0" smtClean="0"/>
                  <a:t>彻底爆炸成暴力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zh-CN" dirty="0" smtClean="0"/>
                  <a:t>保证</a:t>
                </a:r>
                <a:r>
                  <a:rPr lang="zh-CN" altLang="zh-CN" dirty="0"/>
                  <a:t>所有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均</a:t>
                </a:r>
                <a:r>
                  <a:rPr lang="zh-CN" altLang="zh-CN" dirty="0" smtClean="0"/>
                  <a:t>相同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问题转化为统计面积为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 smtClean="0"/>
                  <a:t>的倍数的矩形有多少个。</a:t>
                </a:r>
                <a:endParaRPr lang="en-US" altLang="zh-CN" b="0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直接枚举所有可能的矩形面积并算个数，复杂度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 smtClean="0"/>
                  <a:t>或者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更低</m:t>
                    </m:r>
                  </m:oMath>
                </a14:m>
                <a:r>
                  <a:rPr lang="zh-CN" altLang="en-US" b="0" dirty="0" smtClean="0"/>
                  <a:t>。</a:t>
                </a:r>
                <a:endParaRPr lang="en-US" altLang="zh-CN" b="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984825"/>
              </a:xfrm>
              <a:blipFill>
                <a:blip r:embed="rId2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0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第二题：将军令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 smtClean="0"/>
                  <a:t>题目大意：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给定一棵树，选择一个点可以控制距离不超过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 smtClean="0"/>
                  <a:t>的所有点。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求控制整棵树至少需要控制多少个点。</a:t>
                </a:r>
                <a:endParaRPr lang="en-US" altLang="zh-CN" sz="2000" dirty="0" smtClean="0"/>
              </a:p>
              <a:p>
                <a:pPr lvl="1"/>
                <a:endParaRPr lang="en-US" altLang="zh-CN" sz="2000" dirty="0" smtClean="0"/>
              </a:p>
              <a:p>
                <a:pPr lvl="1"/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321" y="6962153"/>
            <a:ext cx="2609850" cy="1123950"/>
          </a:xfrm>
          <a:prstGeom prst="rect">
            <a:avLst/>
          </a:prstGeom>
        </p:spPr>
      </p:pic>
      <p:grpSp>
        <p:nvGrpSpPr>
          <p:cNvPr id="64" name="组合 63"/>
          <p:cNvGrpSpPr/>
          <p:nvPr/>
        </p:nvGrpSpPr>
        <p:grpSpPr>
          <a:xfrm>
            <a:off x="8641837" y="4273307"/>
            <a:ext cx="1254638" cy="1466720"/>
            <a:chOff x="8641837" y="4435737"/>
            <a:chExt cx="1115695" cy="1304290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8803481" y="4602956"/>
              <a:ext cx="376238" cy="226219"/>
            </a:xfrm>
            <a:prstGeom prst="line">
              <a:avLst/>
            </a:prstGeom>
            <a:ln w="1270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V="1">
              <a:off x="9192065" y="4602956"/>
              <a:ext cx="397192" cy="223306"/>
            </a:xfrm>
            <a:prstGeom prst="line">
              <a:avLst/>
            </a:prstGeom>
            <a:ln w="1270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9200002" y="4851770"/>
              <a:ext cx="7302" cy="429843"/>
            </a:xfrm>
            <a:prstGeom prst="line">
              <a:avLst/>
            </a:prstGeom>
            <a:ln w="1270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8803481" y="5281613"/>
              <a:ext cx="414169" cy="297468"/>
            </a:xfrm>
            <a:prstGeom prst="line">
              <a:avLst/>
            </a:prstGeom>
            <a:ln w="1270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9217650" y="5283172"/>
              <a:ext cx="371607" cy="295909"/>
            </a:xfrm>
            <a:prstGeom prst="line">
              <a:avLst/>
            </a:prstGeom>
            <a:ln w="1270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9035537" y="4656082"/>
              <a:ext cx="336550" cy="336550"/>
            </a:xfrm>
            <a:prstGeom prst="ellipse">
              <a:avLst/>
            </a:prstGeom>
            <a:gradFill rotWithShape="1">
              <a:gsLst>
                <a:gs pos="0">
                  <a:srgbClr val="ED7D31">
                    <a:satMod val="103000"/>
                    <a:lumMod val="102000"/>
                    <a:tint val="94000"/>
                  </a:srgbClr>
                </a:gs>
                <a:gs pos="50000">
                  <a:srgbClr val="ED7D31">
                    <a:satMod val="110000"/>
                    <a:lumMod val="100000"/>
                    <a:shade val="100000"/>
                  </a:srgbClr>
                </a:gs>
                <a:gs pos="100000">
                  <a:srgbClr val="ED7D31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黑体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140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9420982" y="4435737"/>
              <a:ext cx="336550" cy="336550"/>
            </a:xfrm>
            <a:prstGeom prst="ellipse">
              <a:avLst/>
            </a:prstGeom>
            <a:gradFill rotWithShape="1">
              <a:gsLst>
                <a:gs pos="0">
                  <a:srgbClr val="70AD47">
                    <a:satMod val="103000"/>
                    <a:lumMod val="102000"/>
                    <a:tint val="94000"/>
                  </a:srgbClr>
                </a:gs>
                <a:gs pos="50000">
                  <a:srgbClr val="70AD47">
                    <a:satMod val="110000"/>
                    <a:lumMod val="100000"/>
                    <a:shade val="100000"/>
                  </a:srgbClr>
                </a:gs>
                <a:gs pos="100000">
                  <a:srgbClr val="70AD47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i="0" u="none" strike="noStrike" kern="1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黑体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1400" i="0" u="none" strike="noStrike" kern="1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9031727" y="5100582"/>
              <a:ext cx="336550" cy="336550"/>
            </a:xfrm>
            <a:prstGeom prst="ellipse">
              <a:avLst/>
            </a:prstGeom>
            <a:gradFill rotWithShape="1">
              <a:gsLst>
                <a:gs pos="0">
                  <a:srgbClr val="ED7D31">
                    <a:satMod val="103000"/>
                    <a:lumMod val="102000"/>
                    <a:tint val="94000"/>
                  </a:srgbClr>
                </a:gs>
                <a:gs pos="50000">
                  <a:srgbClr val="ED7D31">
                    <a:satMod val="110000"/>
                    <a:lumMod val="100000"/>
                    <a:shade val="100000"/>
                  </a:srgbClr>
                </a:gs>
                <a:gs pos="100000">
                  <a:srgbClr val="ED7D31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i="0" u="none" strike="noStrike" kern="1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黑体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zh-CN" altLang="en-US" sz="1400" i="0" u="none" strike="noStrike" kern="1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641837" y="4439547"/>
              <a:ext cx="336550" cy="336550"/>
            </a:xfrm>
            <a:prstGeom prst="ellipse">
              <a:avLst/>
            </a:prstGeom>
            <a:gradFill rotWithShape="1">
              <a:gsLst>
                <a:gs pos="0">
                  <a:srgbClr val="70AD47">
                    <a:satMod val="103000"/>
                    <a:lumMod val="102000"/>
                    <a:tint val="94000"/>
                  </a:srgbClr>
                </a:gs>
                <a:gs pos="50000">
                  <a:srgbClr val="70AD47">
                    <a:satMod val="110000"/>
                    <a:lumMod val="100000"/>
                    <a:shade val="100000"/>
                  </a:srgbClr>
                </a:gs>
                <a:gs pos="100000">
                  <a:srgbClr val="70AD47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黑体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140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43742" y="5403477"/>
              <a:ext cx="336550" cy="336550"/>
            </a:xfrm>
            <a:prstGeom prst="ellipse">
              <a:avLst/>
            </a:prstGeom>
            <a:gradFill rotWithShape="1">
              <a:gsLst>
                <a:gs pos="0">
                  <a:srgbClr val="70AD47">
                    <a:satMod val="103000"/>
                    <a:lumMod val="102000"/>
                    <a:tint val="94000"/>
                  </a:srgbClr>
                </a:gs>
                <a:gs pos="50000">
                  <a:srgbClr val="70AD47">
                    <a:satMod val="110000"/>
                    <a:lumMod val="100000"/>
                    <a:shade val="100000"/>
                  </a:srgbClr>
                </a:gs>
                <a:gs pos="100000">
                  <a:srgbClr val="70AD47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i="0" u="none" strike="noStrike" kern="1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黑体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0" lang="zh-CN" altLang="en-US" sz="1400" i="0" u="none" strike="noStrike" kern="1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420982" y="5402207"/>
              <a:ext cx="336550" cy="336550"/>
            </a:xfrm>
            <a:prstGeom prst="ellipse">
              <a:avLst/>
            </a:prstGeom>
            <a:gradFill rotWithShape="1">
              <a:gsLst>
                <a:gs pos="0">
                  <a:srgbClr val="70AD47">
                    <a:satMod val="103000"/>
                    <a:lumMod val="102000"/>
                    <a:tint val="94000"/>
                  </a:srgbClr>
                </a:gs>
                <a:gs pos="50000">
                  <a:srgbClr val="70AD47">
                    <a:satMod val="110000"/>
                    <a:lumMod val="100000"/>
                    <a:shade val="100000"/>
                  </a:srgbClr>
                </a:gs>
                <a:gs pos="100000">
                  <a:srgbClr val="70AD47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i="0" u="none" strike="noStrike" kern="1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黑体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kumimoji="0" lang="zh-CN" altLang="en-US" sz="1400" i="0" u="none" strike="noStrike" kern="1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26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第二题：将军令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71020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5 </a:t>
                </a:r>
                <a:r>
                  <a:rPr lang="zh-CN" altLang="en-US" dirty="0"/>
                  <a:t>分做法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smtClean="0">
                    <a:latin typeface="Consolas" panose="020B0609020204030204" pitchFamily="49" charset="0"/>
                  </a:rPr>
                  <a:t>printf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(“%d”, n);</a:t>
                </a:r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时间复杂度：</a:t>
                </a:r>
                <a:r>
                  <a:rPr lang="en-US" altLang="zh-CN" dirty="0" smtClean="0"/>
                  <a:t>……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710204"/>
              </a:xfrm>
              <a:blipFill>
                <a:blip r:embed="rId2"/>
                <a:stretch>
                  <a:fillRect l="-473" t="-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10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第二题：将军令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45 </a:t>
                </a:r>
                <a:r>
                  <a:rPr lang="zh-CN" altLang="en-US" dirty="0"/>
                  <a:t>分做法：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每个点被儿子</a:t>
                </a:r>
                <a:r>
                  <a:rPr lang="en-US" altLang="zh-CN" dirty="0" smtClean="0"/>
                  <a:t>(0)</a:t>
                </a:r>
                <a:r>
                  <a:rPr lang="zh-CN" altLang="en-US" dirty="0" smtClean="0"/>
                  <a:t>，自己</a:t>
                </a:r>
                <a:r>
                  <a:rPr lang="en-US" altLang="zh-CN" dirty="0" smtClean="0"/>
                  <a:t>(1)</a:t>
                </a:r>
                <a:r>
                  <a:rPr lang="zh-CN" altLang="en-US" dirty="0" smtClean="0"/>
                  <a:t>，或者父亲</a:t>
                </a:r>
                <a:r>
                  <a:rPr lang="en-US" altLang="zh-CN" dirty="0" smtClean="0"/>
                  <a:t>(2)</a:t>
                </a:r>
                <a:r>
                  <a:rPr lang="zh-CN" altLang="en-US" dirty="0" smtClean="0"/>
                  <a:t>控制。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sz="1400" dirty="0" err="1">
                    <a:latin typeface="Consolas" panose="020B0609020204030204" pitchFamily="49" charset="0"/>
                  </a:rPr>
                  <a:t>dp</a:t>
                </a:r>
                <a:r>
                  <a:rPr lang="en-US" altLang="zh-CN" sz="1400" dirty="0">
                    <a:latin typeface="Consolas" panose="020B0609020204030204" pitchFamily="49" charset="0"/>
                  </a:rPr>
                  <a:t>[u][0] = </a:t>
                </a:r>
                <a:r>
                  <a:rPr lang="en-US" altLang="zh-CN" sz="1400" dirty="0" smtClean="0">
                    <a:latin typeface="Consolas" panose="020B0609020204030204" pitchFamily="49" charset="0"/>
                  </a:rPr>
                  <a:t>sum(min(</a:t>
                </a:r>
                <a:r>
                  <a:rPr lang="en-US" altLang="zh-CN" sz="1400" dirty="0" err="1" smtClean="0">
                    <a:latin typeface="Consolas" panose="020B0609020204030204" pitchFamily="49" charset="0"/>
                  </a:rPr>
                  <a:t>dp</a:t>
                </a:r>
                <a:r>
                  <a:rPr lang="en-US" altLang="zh-CN" sz="1400" dirty="0" smtClean="0">
                    <a:latin typeface="Consolas" panose="020B0609020204030204" pitchFamily="49" charset="0"/>
                  </a:rPr>
                  <a:t>[v</a:t>
                </a:r>
                <a:r>
                  <a:rPr lang="en-US" altLang="zh-CN" sz="1400" dirty="0">
                    <a:latin typeface="Consolas" panose="020B0609020204030204" pitchFamily="49" charset="0"/>
                  </a:rPr>
                  <a:t>][0], </a:t>
                </a:r>
                <a:r>
                  <a:rPr lang="en-US" altLang="zh-CN" sz="1400" dirty="0" err="1">
                    <a:latin typeface="Consolas" panose="020B0609020204030204" pitchFamily="49" charset="0"/>
                  </a:rPr>
                  <a:t>dp</a:t>
                </a:r>
                <a:r>
                  <a:rPr lang="en-US" altLang="zh-CN" sz="1400" dirty="0">
                    <a:latin typeface="Consolas" panose="020B0609020204030204" pitchFamily="49" charset="0"/>
                  </a:rPr>
                  <a:t>[v][1])) - </a:t>
                </a:r>
                <a:r>
                  <a:rPr lang="en-US" altLang="zh-CN" sz="1400" dirty="0" smtClean="0">
                    <a:latin typeface="Consolas" panose="020B0609020204030204" pitchFamily="49" charset="0"/>
                  </a:rPr>
                  <a:t>min(0</a:t>
                </a:r>
                <a:r>
                  <a:rPr lang="en-US" altLang="zh-CN" sz="1400" dirty="0">
                    <a:latin typeface="Consolas" panose="020B0609020204030204" pitchFamily="49" charset="0"/>
                  </a:rPr>
                  <a:t>, max(</a:t>
                </a:r>
                <a:r>
                  <a:rPr lang="en-US" altLang="zh-CN" sz="1400" dirty="0" err="1">
                    <a:latin typeface="Consolas" panose="020B0609020204030204" pitchFamily="49" charset="0"/>
                  </a:rPr>
                  <a:t>dp</a:t>
                </a:r>
                <a:r>
                  <a:rPr lang="en-US" altLang="zh-CN" sz="1400" dirty="0">
                    <a:latin typeface="Consolas" panose="020B0609020204030204" pitchFamily="49" charset="0"/>
                  </a:rPr>
                  <a:t>[v][1] - </a:t>
                </a:r>
                <a:r>
                  <a:rPr lang="en-US" altLang="zh-CN" sz="1400" dirty="0" err="1">
                    <a:latin typeface="Consolas" panose="020B0609020204030204" pitchFamily="49" charset="0"/>
                  </a:rPr>
                  <a:t>dp</a:t>
                </a:r>
                <a:r>
                  <a:rPr lang="en-US" altLang="zh-CN" sz="1400" dirty="0">
                    <a:latin typeface="Consolas" panose="020B0609020204030204" pitchFamily="49" charset="0"/>
                  </a:rPr>
                  <a:t>[v][0</a:t>
                </a:r>
                <a:r>
                  <a:rPr lang="en-US" altLang="zh-CN" sz="1400" dirty="0" smtClean="0">
                    <a:latin typeface="Consolas" panose="020B0609020204030204" pitchFamily="49" charset="0"/>
                  </a:rPr>
                  <a:t>]));</a:t>
                </a:r>
              </a:p>
              <a:p>
                <a:r>
                  <a:rPr lang="en-US" altLang="zh-CN" sz="1400" dirty="0" err="1" smtClean="0">
                    <a:latin typeface="Consolas" panose="020B0609020204030204" pitchFamily="49" charset="0"/>
                  </a:rPr>
                  <a:t>dp</a:t>
                </a:r>
                <a:r>
                  <a:rPr lang="en-US" altLang="zh-CN" sz="1400" dirty="0" smtClean="0">
                    <a:latin typeface="Consolas" panose="020B0609020204030204" pitchFamily="49" charset="0"/>
                  </a:rPr>
                  <a:t>[u][1] = sum(min(</a:t>
                </a:r>
                <a:r>
                  <a:rPr lang="en-US" altLang="zh-CN" sz="1400" dirty="0" err="1" smtClean="0">
                    <a:latin typeface="Consolas" panose="020B0609020204030204" pitchFamily="49" charset="0"/>
                  </a:rPr>
                  <a:t>dp</a:t>
                </a:r>
                <a:r>
                  <a:rPr lang="en-US" altLang="zh-CN" sz="1400" dirty="0" smtClean="0">
                    <a:latin typeface="Consolas" panose="020B0609020204030204" pitchFamily="49" charset="0"/>
                  </a:rPr>
                  <a:t>[v]))</a:t>
                </a:r>
              </a:p>
              <a:p>
                <a:r>
                  <a:rPr lang="en-US" altLang="zh-CN" sz="1400" dirty="0" err="1" smtClean="0">
                    <a:latin typeface="Consolas" panose="020B0609020204030204" pitchFamily="49" charset="0"/>
                  </a:rPr>
                  <a:t>dp</a:t>
                </a:r>
                <a:r>
                  <a:rPr lang="en-US" altLang="zh-CN" sz="1400" dirty="0" smtClean="0">
                    <a:latin typeface="Consolas" panose="020B0609020204030204" pitchFamily="49" charset="0"/>
                  </a:rPr>
                  <a:t>[u][2] = sum(min(</a:t>
                </a:r>
                <a:r>
                  <a:rPr lang="en-US" altLang="zh-CN" sz="1400" dirty="0" err="1" smtClean="0">
                    <a:latin typeface="Consolas" panose="020B0609020204030204" pitchFamily="49" charset="0"/>
                  </a:rPr>
                  <a:t>dp</a:t>
                </a:r>
                <a:r>
                  <a:rPr lang="en-US" altLang="zh-CN" sz="1400" dirty="0" smtClean="0">
                    <a:latin typeface="Consolas" panose="020B0609020204030204" pitchFamily="49" charset="0"/>
                  </a:rPr>
                  <a:t>[v][0], </a:t>
                </a:r>
                <a:r>
                  <a:rPr lang="en-US" altLang="zh-CN" sz="1400" dirty="0" err="1" smtClean="0">
                    <a:latin typeface="Consolas" panose="020B0609020204030204" pitchFamily="49" charset="0"/>
                  </a:rPr>
                  <a:t>dp</a:t>
                </a:r>
                <a:r>
                  <a:rPr lang="en-US" altLang="zh-CN" sz="1400" dirty="0" smtClean="0">
                    <a:latin typeface="Consolas" panose="020B0609020204030204" pitchFamily="49" charset="0"/>
                  </a:rPr>
                  <a:t>[v][1]))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473" t="-1010" r="-1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第二题：将军令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340864"/>
                <a:ext cx="7729728" cy="420471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75 </a:t>
                </a:r>
                <a:r>
                  <a:rPr lang="zh-CN" altLang="en-US" dirty="0"/>
                  <a:t>分做法：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/>
              </a:p>
              <a:p>
                <a:r>
                  <a:rPr lang="zh-CN" altLang="en-US" dirty="0" smtClean="0"/>
                  <a:t>每个点被自己</a:t>
                </a:r>
                <a:r>
                  <a:rPr lang="en-US" altLang="zh-CN" dirty="0" smtClean="0"/>
                  <a:t>(0)</a:t>
                </a:r>
                <a:r>
                  <a:rPr lang="zh-CN" altLang="en-US" dirty="0" smtClean="0"/>
                  <a:t>，儿子</a:t>
                </a:r>
                <a:r>
                  <a:rPr lang="en-US" altLang="zh-CN" dirty="0" smtClean="0"/>
                  <a:t>(1)</a:t>
                </a:r>
                <a:r>
                  <a:rPr lang="zh-CN" altLang="en-US" dirty="0" smtClean="0"/>
                  <a:t>，孙子</a:t>
                </a:r>
                <a:r>
                  <a:rPr lang="en-US" altLang="zh-CN" dirty="0" smtClean="0"/>
                  <a:t>(2)</a:t>
                </a:r>
                <a:r>
                  <a:rPr lang="zh-CN" altLang="en-US" dirty="0" smtClean="0"/>
                  <a:t>控制；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或者孙子</a:t>
                </a:r>
                <a:r>
                  <a:rPr lang="zh-CN" altLang="en-US" dirty="0"/>
                  <a:t>和儿子</a:t>
                </a:r>
                <a:r>
                  <a:rPr lang="zh-CN" altLang="en-US" dirty="0" smtClean="0"/>
                  <a:t>全部</a:t>
                </a:r>
                <a:r>
                  <a:rPr lang="zh-CN" altLang="en-US" dirty="0"/>
                  <a:t>被控制但</a:t>
                </a:r>
                <a:r>
                  <a:rPr lang="zh-CN" altLang="en-US" dirty="0" smtClean="0"/>
                  <a:t>自己没被控制</a:t>
                </a:r>
                <a:r>
                  <a:rPr lang="en-US" altLang="zh-CN" dirty="0" smtClean="0"/>
                  <a:t>(3)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孙子全部被控制但自己和儿子不全被控制</a:t>
                </a:r>
                <a:r>
                  <a:rPr lang="en-US" altLang="zh-CN" dirty="0"/>
                  <a:t>(4) 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时间</a:t>
                </a:r>
                <a:r>
                  <a:rPr lang="zh-CN" altLang="en-US" dirty="0"/>
                  <a:t>复杂度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340864"/>
                <a:ext cx="7729728" cy="4204716"/>
              </a:xfrm>
              <a:blipFill>
                <a:blip r:embed="rId2"/>
                <a:stretch>
                  <a:fillRect l="-473" t="-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2551176" y="3810000"/>
            <a:ext cx="7598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Consolas" panose="020B0609020204030204" pitchFamily="49" charset="0"/>
              </a:rPr>
              <a:t>X1 = INF, x2 = INF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>
                <a:latin typeface="Consolas" panose="020B0609020204030204" pitchFamily="49" charset="0"/>
              </a:rPr>
              <a:t>dp</a:t>
            </a:r>
            <a:r>
              <a:rPr lang="en-US" altLang="zh-CN" sz="1000" dirty="0">
                <a:latin typeface="Consolas" panose="020B0609020204030204" pitchFamily="49" charset="0"/>
              </a:rPr>
              <a:t>[u][0</a:t>
            </a:r>
            <a:r>
              <a:rPr lang="en-US" altLang="zh-CN" sz="1000" dirty="0" smtClean="0">
                <a:latin typeface="Consolas" panose="020B0609020204030204" pitchFamily="49" charset="0"/>
              </a:rPr>
              <a:t>] = 1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</a:rPr>
              <a:t>for </a:t>
            </a:r>
            <a:r>
              <a:rPr lang="en-US" altLang="zh-CN" sz="1000" dirty="0" smtClean="0">
                <a:latin typeface="Consolas" panose="020B0609020204030204" pitchFamily="49" charset="0"/>
              </a:rPr>
              <a:t>each (u, v):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</a:rPr>
              <a:t> </a:t>
            </a:r>
            <a:r>
              <a:rPr lang="en-US" altLang="zh-CN" sz="1000" dirty="0" smtClean="0">
                <a:latin typeface="Consolas" panose="020B0609020204030204" pitchFamily="49" charset="0"/>
              </a:rPr>
              <a:t>   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[u</a:t>
            </a:r>
            <a:r>
              <a:rPr lang="en-US" altLang="zh-CN" sz="1000" dirty="0">
                <a:latin typeface="Consolas" panose="020B0609020204030204" pitchFamily="49" charset="0"/>
              </a:rPr>
              <a:t>][0</a:t>
            </a:r>
            <a:r>
              <a:rPr lang="en-US" altLang="zh-CN" sz="1000" dirty="0" smtClean="0">
                <a:latin typeface="Consolas" panose="020B0609020204030204" pitchFamily="49" charset="0"/>
              </a:rPr>
              <a:t>] += 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[v</a:t>
            </a:r>
            <a:r>
              <a:rPr lang="en-US" altLang="zh-CN" sz="1000" dirty="0">
                <a:latin typeface="Consolas" panose="020B0609020204030204" pitchFamily="49" charset="0"/>
              </a:rPr>
              <a:t>][4];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</a:t>
            </a:r>
            <a:r>
              <a:rPr lang="en-US" altLang="zh-CN" sz="1000" dirty="0" smtClean="0">
                <a:latin typeface="Consolas" panose="020B0609020204030204" pitchFamily="49" charset="0"/>
              </a:rPr>
              <a:t>   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[u</a:t>
            </a:r>
            <a:r>
              <a:rPr lang="en-US" altLang="zh-CN" sz="1000" dirty="0">
                <a:latin typeface="Consolas" panose="020B0609020204030204" pitchFamily="49" charset="0"/>
              </a:rPr>
              <a:t>][3</a:t>
            </a:r>
            <a:r>
              <a:rPr lang="en-US" altLang="zh-CN" sz="1000" dirty="0" smtClean="0">
                <a:latin typeface="Consolas" panose="020B0609020204030204" pitchFamily="49" charset="0"/>
              </a:rPr>
              <a:t>] += 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[v</a:t>
            </a:r>
            <a:r>
              <a:rPr lang="en-US" altLang="zh-CN" sz="1000" dirty="0">
                <a:latin typeface="Consolas" panose="020B0609020204030204" pitchFamily="49" charset="0"/>
              </a:rPr>
              <a:t>][2];</a:t>
            </a:r>
          </a:p>
          <a:p>
            <a:r>
              <a:rPr lang="en-US" altLang="zh-CN" sz="1000" dirty="0" smtClean="0">
                <a:latin typeface="Consolas" panose="020B0609020204030204" pitchFamily="49" charset="0"/>
              </a:rPr>
              <a:t>    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[u</a:t>
            </a:r>
            <a:r>
              <a:rPr lang="en-US" altLang="zh-CN" sz="1000" dirty="0">
                <a:latin typeface="Consolas" panose="020B0609020204030204" pitchFamily="49" charset="0"/>
              </a:rPr>
              <a:t>][4</a:t>
            </a:r>
            <a:r>
              <a:rPr lang="en-US" altLang="zh-CN" sz="1000" dirty="0" smtClean="0">
                <a:latin typeface="Consolas" panose="020B0609020204030204" pitchFamily="49" charset="0"/>
              </a:rPr>
              <a:t>] += 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[v</a:t>
            </a:r>
            <a:r>
              <a:rPr lang="en-US" altLang="zh-CN" sz="1000" dirty="0">
                <a:latin typeface="Consolas" panose="020B0609020204030204" pitchFamily="49" charset="0"/>
              </a:rPr>
              <a:t>][3];</a:t>
            </a:r>
          </a:p>
          <a:p>
            <a:r>
              <a:rPr lang="en-US" altLang="zh-CN" sz="1000" dirty="0" smtClean="0">
                <a:latin typeface="Consolas" panose="020B0609020204030204" pitchFamily="49" charset="0"/>
              </a:rPr>
              <a:t>    x1 = min(x1, 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[v][0] - 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[v</a:t>
            </a:r>
            <a:r>
              <a:rPr lang="en-US" altLang="zh-CN" sz="1000" dirty="0">
                <a:latin typeface="Consolas" panose="020B0609020204030204" pitchFamily="49" charset="0"/>
              </a:rPr>
              <a:t>][3</a:t>
            </a:r>
            <a:r>
              <a:rPr lang="en-US" altLang="zh-CN" sz="1000" dirty="0" smtClean="0">
                <a:latin typeface="Consolas" panose="020B0609020204030204" pitchFamily="49" charset="0"/>
              </a:rPr>
              <a:t>])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smtClean="0">
                <a:latin typeface="Consolas" panose="020B0609020204030204" pitchFamily="49" charset="0"/>
              </a:rPr>
              <a:t>    x2 = min(x1, 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[v</a:t>
            </a:r>
            <a:r>
              <a:rPr lang="en-US" altLang="zh-CN" sz="1000" dirty="0">
                <a:latin typeface="Consolas" panose="020B0609020204030204" pitchFamily="49" charset="0"/>
              </a:rPr>
              <a:t>][1</a:t>
            </a:r>
            <a:r>
              <a:rPr lang="en-US" altLang="zh-CN" sz="1000" dirty="0" smtClean="0">
                <a:latin typeface="Consolas" panose="020B0609020204030204" pitchFamily="49" charset="0"/>
              </a:rPr>
              <a:t>] - 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[v</a:t>
            </a:r>
            <a:r>
              <a:rPr lang="en-US" altLang="zh-CN" sz="1000" dirty="0">
                <a:latin typeface="Consolas" panose="020B0609020204030204" pitchFamily="49" charset="0"/>
              </a:rPr>
              <a:t>][2</a:t>
            </a:r>
            <a:r>
              <a:rPr lang="en-US" altLang="zh-CN" sz="1000" dirty="0" smtClean="0">
                <a:latin typeface="Consolas" panose="020B0609020204030204" pitchFamily="49" charset="0"/>
              </a:rPr>
              <a:t>])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>
                <a:latin typeface="Consolas" panose="020B0609020204030204" pitchFamily="49" charset="0"/>
              </a:rPr>
              <a:t>dp</a:t>
            </a:r>
            <a:r>
              <a:rPr lang="en-US" altLang="zh-CN" sz="1000" dirty="0">
                <a:latin typeface="Consolas" panose="020B0609020204030204" pitchFamily="49" charset="0"/>
              </a:rPr>
              <a:t>[u][1</a:t>
            </a:r>
            <a:r>
              <a:rPr lang="en-US" altLang="zh-CN" sz="1000" dirty="0" smtClean="0">
                <a:latin typeface="Consolas" panose="020B0609020204030204" pitchFamily="49" charset="0"/>
              </a:rPr>
              <a:t>] = 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[u</a:t>
            </a:r>
            <a:r>
              <a:rPr lang="en-US" altLang="zh-CN" sz="1000" dirty="0">
                <a:latin typeface="Consolas" panose="020B0609020204030204" pitchFamily="49" charset="0"/>
              </a:rPr>
              <a:t>][4</a:t>
            </a:r>
            <a:r>
              <a:rPr lang="en-US" altLang="zh-CN" sz="1000" dirty="0" smtClean="0">
                <a:latin typeface="Consolas" panose="020B0609020204030204" pitchFamily="49" charset="0"/>
              </a:rPr>
              <a:t>] + x1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>
                <a:latin typeface="Consolas" panose="020B0609020204030204" pitchFamily="49" charset="0"/>
              </a:rPr>
              <a:t>dp</a:t>
            </a:r>
            <a:r>
              <a:rPr lang="en-US" altLang="zh-CN" sz="1000" dirty="0">
                <a:latin typeface="Consolas" panose="020B0609020204030204" pitchFamily="49" charset="0"/>
              </a:rPr>
              <a:t>[u][2</a:t>
            </a:r>
            <a:r>
              <a:rPr lang="en-US" altLang="zh-CN" sz="1000" dirty="0" smtClean="0">
                <a:latin typeface="Consolas" panose="020B0609020204030204" pitchFamily="49" charset="0"/>
              </a:rPr>
              <a:t>] = min(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[u</a:t>
            </a:r>
            <a:r>
              <a:rPr lang="en-US" altLang="zh-CN" sz="1000" dirty="0">
                <a:latin typeface="Consolas" panose="020B0609020204030204" pitchFamily="49" charset="0"/>
              </a:rPr>
              <a:t>][3</a:t>
            </a:r>
            <a:r>
              <a:rPr lang="en-US" altLang="zh-CN" sz="1000" dirty="0" smtClean="0">
                <a:latin typeface="Consolas" panose="020B0609020204030204" pitchFamily="49" charset="0"/>
              </a:rPr>
              <a:t>] + x2, min(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[u</a:t>
            </a:r>
            <a:r>
              <a:rPr lang="en-US" altLang="zh-CN" sz="1000" dirty="0">
                <a:latin typeface="Consolas" panose="020B0609020204030204" pitchFamily="49" charset="0"/>
              </a:rPr>
              <a:t>][0</a:t>
            </a:r>
            <a:r>
              <a:rPr lang="en-US" altLang="zh-CN" sz="1000" dirty="0" smtClean="0">
                <a:latin typeface="Consolas" panose="020B0609020204030204" pitchFamily="49" charset="0"/>
              </a:rPr>
              <a:t>], 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[u</a:t>
            </a:r>
            <a:r>
              <a:rPr lang="en-US" altLang="zh-CN" sz="1000" dirty="0">
                <a:latin typeface="Consolas" panose="020B0609020204030204" pitchFamily="49" charset="0"/>
              </a:rPr>
              <a:t>][1</a:t>
            </a:r>
            <a:r>
              <a:rPr lang="en-US" altLang="zh-CN" sz="1000" dirty="0" smtClean="0">
                <a:latin typeface="Consolas" panose="020B0609020204030204" pitchFamily="49" charset="0"/>
              </a:rPr>
              <a:t>]))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>
                <a:latin typeface="Consolas" panose="020B0609020204030204" pitchFamily="49" charset="0"/>
              </a:rPr>
              <a:t>dp</a:t>
            </a:r>
            <a:r>
              <a:rPr lang="en-US" altLang="zh-CN" sz="1000" dirty="0">
                <a:latin typeface="Consolas" panose="020B0609020204030204" pitchFamily="49" charset="0"/>
              </a:rPr>
              <a:t>[u][3</a:t>
            </a:r>
            <a:r>
              <a:rPr lang="en-US" altLang="zh-CN" sz="1000" dirty="0" smtClean="0">
                <a:latin typeface="Consolas" panose="020B0609020204030204" pitchFamily="49" charset="0"/>
              </a:rPr>
              <a:t>] = min(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[u</a:t>
            </a:r>
            <a:r>
              <a:rPr lang="en-US" altLang="zh-CN" sz="1000" dirty="0">
                <a:latin typeface="Consolas" panose="020B0609020204030204" pitchFamily="49" charset="0"/>
              </a:rPr>
              <a:t>][2</a:t>
            </a:r>
            <a:r>
              <a:rPr lang="en-US" altLang="zh-CN" sz="1000" dirty="0" smtClean="0">
                <a:latin typeface="Consolas" panose="020B0609020204030204" pitchFamily="49" charset="0"/>
              </a:rPr>
              <a:t>], 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[u</a:t>
            </a:r>
            <a:r>
              <a:rPr lang="en-US" altLang="zh-CN" sz="1000" dirty="0">
                <a:latin typeface="Consolas" panose="020B0609020204030204" pitchFamily="49" charset="0"/>
              </a:rPr>
              <a:t>][3</a:t>
            </a:r>
            <a:r>
              <a:rPr lang="en-US" altLang="zh-CN" sz="1000" dirty="0" smtClean="0">
                <a:latin typeface="Consolas" panose="020B0609020204030204" pitchFamily="49" charset="0"/>
              </a:rPr>
              <a:t>])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>
                <a:latin typeface="Consolas" panose="020B0609020204030204" pitchFamily="49" charset="0"/>
              </a:rPr>
              <a:t>dp</a:t>
            </a:r>
            <a:r>
              <a:rPr lang="en-US" altLang="zh-CN" sz="1000" dirty="0">
                <a:latin typeface="Consolas" panose="020B0609020204030204" pitchFamily="49" charset="0"/>
              </a:rPr>
              <a:t>[u][4</a:t>
            </a:r>
            <a:r>
              <a:rPr lang="en-US" altLang="zh-CN" sz="1000" dirty="0" smtClean="0">
                <a:latin typeface="Consolas" panose="020B0609020204030204" pitchFamily="49" charset="0"/>
              </a:rPr>
              <a:t>] = min(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[u</a:t>
            </a:r>
            <a:r>
              <a:rPr lang="en-US" altLang="zh-CN" sz="1000" dirty="0">
                <a:latin typeface="Consolas" panose="020B0609020204030204" pitchFamily="49" charset="0"/>
              </a:rPr>
              <a:t>][3</a:t>
            </a:r>
            <a:r>
              <a:rPr lang="en-US" altLang="zh-CN" sz="1000" dirty="0" smtClean="0">
                <a:latin typeface="Consolas" panose="020B0609020204030204" pitchFamily="49" charset="0"/>
              </a:rPr>
              <a:t>], </a:t>
            </a:r>
            <a:r>
              <a:rPr lang="en-US" altLang="zh-CN" sz="1000" dirty="0" err="1" smtClean="0">
                <a:latin typeface="Consolas" panose="020B0609020204030204" pitchFamily="49" charset="0"/>
              </a:rPr>
              <a:t>dp</a:t>
            </a:r>
            <a:r>
              <a:rPr lang="en-US" altLang="zh-CN" sz="1000" dirty="0" smtClean="0">
                <a:latin typeface="Consolas" panose="020B0609020204030204" pitchFamily="49" charset="0"/>
              </a:rPr>
              <a:t>[u</a:t>
            </a:r>
            <a:r>
              <a:rPr lang="en-US" altLang="zh-CN" sz="1000" dirty="0">
                <a:latin typeface="Consolas" panose="020B0609020204030204" pitchFamily="49" charset="0"/>
              </a:rPr>
              <a:t>][4</a:t>
            </a:r>
            <a:r>
              <a:rPr lang="en-US" altLang="zh-CN" sz="1000" dirty="0" smtClean="0">
                <a:latin typeface="Consolas" panose="020B0609020204030204" pitchFamily="49" charset="0"/>
              </a:rPr>
              <a:t>])</a:t>
            </a:r>
            <a:endParaRPr lang="en-US" altLang="zh-CN" sz="1000" dirty="0"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54240" y="5641270"/>
            <a:ext cx="3573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代码来源：</a:t>
            </a:r>
            <a:r>
              <a:rPr lang="en-US" altLang="zh-CN" sz="800" dirty="0"/>
              <a:t> http://www.cnblogs.com/QWsin/p/5306197.html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623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第二题：将军令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340864"/>
                <a:ext cx="7729728" cy="420471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90 </a:t>
                </a:r>
                <a:r>
                  <a:rPr lang="zh-CN" altLang="en-US" dirty="0"/>
                  <a:t>分做法：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大概还是那个意思，设计状态转移就好了。</a:t>
                </a:r>
                <a:endParaRPr lang="en-US" altLang="zh-CN" dirty="0"/>
              </a:p>
              <a:p>
                <a:r>
                  <a:rPr lang="zh-CN" altLang="en-US" dirty="0" smtClean="0"/>
                  <a:t>（不过我不想写怎么转移了，好麻烦啊 </a:t>
                </a:r>
                <a:r>
                  <a:rPr lang="en-US" altLang="zh-CN" dirty="0" smtClean="0"/>
                  <a:t>QAQ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时间</a:t>
                </a:r>
                <a:r>
                  <a:rPr lang="zh-CN" altLang="en-US" dirty="0"/>
                  <a:t>复杂度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340864"/>
                <a:ext cx="7729728" cy="4204716"/>
              </a:xfrm>
              <a:blipFill>
                <a:blip r:embed="rId2"/>
                <a:stretch>
                  <a:fillRect l="-473" t="-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6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第二题：将军令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340864"/>
                <a:ext cx="7729728" cy="420471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dirty="0" smtClean="0"/>
                  <a:t>100 </a:t>
                </a:r>
                <a:r>
                  <a:rPr lang="zh-CN" altLang="en-US" dirty="0"/>
                  <a:t>分做法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或者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/>
                  <a:t>树形动态规划来解决</a:t>
                </a:r>
                <a:r>
                  <a:rPr lang="zh-CN" altLang="en-US" dirty="0" smtClean="0"/>
                  <a:t>这个问题。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需要写出对于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不同的点有统一化做法</a:t>
                </a:r>
                <a:r>
                  <a:rPr lang="zh-CN" altLang="en-US" dirty="0"/>
                  <a:t>的写法，画风非常类似之前的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 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分别记录需要被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级儿子或者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级父亲所控制的状态；讨论转移。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但考场上基本上写不出来：毕竟</a:t>
                </a:r>
                <a:r>
                  <a:rPr lang="zh-CN" altLang="en-US" dirty="0"/>
                  <a:t>你的程序写出来可能和</a:t>
                </a:r>
                <a:r>
                  <a:rPr lang="zh-CN" altLang="en-US" dirty="0" smtClean="0"/>
                  <a:t>「</a:t>
                </a:r>
                <a:r>
                  <a:rPr lang="zh-CN" altLang="en-US" dirty="0"/>
                  <a:t>达拉崩吧斑得贝迪卜多比鲁翁</a:t>
                </a:r>
                <a:r>
                  <a:rPr lang="zh-CN" altLang="en-US" dirty="0" smtClean="0"/>
                  <a:t>」这个名字有异曲同工之妙。</a:t>
                </a: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太长了，不仅很麻烦、很烧脑</a:t>
                </a:r>
                <a:r>
                  <a:rPr lang="zh-CN" altLang="en-US" dirty="0" smtClean="0"/>
                  <a:t>，由于细节很多还</a:t>
                </a:r>
                <a:r>
                  <a:rPr lang="zh-CN" altLang="en-US" dirty="0" smtClean="0"/>
                  <a:t>容易写错。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至少代码这一页</a:t>
                </a:r>
                <a:r>
                  <a:rPr lang="en-US" altLang="zh-CN" dirty="0" smtClean="0"/>
                  <a:t> PPT </a:t>
                </a:r>
                <a:r>
                  <a:rPr lang="zh-CN" altLang="en-US" dirty="0" smtClean="0"/>
                  <a:t>是放不下的。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340864"/>
                <a:ext cx="7729728" cy="4204716"/>
              </a:xfrm>
              <a:blipFill>
                <a:blip r:embed="rId2"/>
                <a:stretch>
                  <a:fillRect l="-473" r="-3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864" y="5583263"/>
            <a:ext cx="10858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第二题：将军令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80847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100 </a:t>
                </a:r>
                <a:r>
                  <a:rPr lang="zh-CN" altLang="en-US" dirty="0"/>
                  <a:t>分</a:t>
                </a:r>
                <a:r>
                  <a:rPr lang="zh-CN" altLang="en-US" dirty="0" smtClean="0"/>
                  <a:t>做法 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考虑放弃动态规划。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我们观察性质：首先，每个点都要被控制。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如果我们观察最深的那个点，我们发现</a:t>
                </a:r>
                <a:r>
                  <a:rPr lang="zh-CN" altLang="en-US" dirty="0"/>
                  <a:t>控制</a:t>
                </a:r>
                <a:r>
                  <a:rPr lang="zh-CN" altLang="en-US" dirty="0" smtClean="0"/>
                  <a:t>它的最优策略一定是选择它的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级父亲；如果没有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级父亲，</a:t>
                </a:r>
                <a:r>
                  <a:rPr lang="zh-CN" altLang="en-US" dirty="0"/>
                  <a:t>就</a:t>
                </a:r>
                <a:r>
                  <a:rPr lang="zh-CN" altLang="en-US" dirty="0" smtClean="0"/>
                  <a:t>直接</a:t>
                </a:r>
                <a:r>
                  <a:rPr lang="zh-CN" altLang="en-US" dirty="0"/>
                  <a:t>选择</a:t>
                </a:r>
                <a:r>
                  <a:rPr lang="zh-CN" altLang="en-US" dirty="0" smtClean="0"/>
                  <a:t>根。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如果选择比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级父亲低的</a:t>
                </a:r>
                <a:r>
                  <a:rPr lang="zh-CN" altLang="en-US" dirty="0"/>
                  <a:t>，那么控制的</a:t>
                </a:r>
                <a:r>
                  <a:rPr lang="zh-CN" altLang="en-US" dirty="0" smtClean="0"/>
                  <a:t>点数一定单调</a:t>
                </a:r>
                <a:r>
                  <a:rPr lang="zh-CN" altLang="en-US" dirty="0"/>
                  <a:t>不升，因为，选择点亮的这个点一定比选择更深的点覆盖得更广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控制</a:t>
                </a:r>
                <a:r>
                  <a:rPr lang="zh-CN" altLang="en-US" dirty="0" smtClean="0"/>
                  <a:t>尽量</a:t>
                </a:r>
                <a:r>
                  <a:rPr lang="zh-CN" altLang="en-US" dirty="0"/>
                  <a:t>多的</a:t>
                </a:r>
                <a:r>
                  <a:rPr lang="zh-CN" altLang="en-US" dirty="0" smtClean="0"/>
                  <a:t>点；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如果选择</a:t>
                </a:r>
                <a:r>
                  <a:rPr lang="zh-CN" altLang="en-US" dirty="0"/>
                  <a:t>比这个控制的</a:t>
                </a:r>
                <a:r>
                  <a:rPr lang="zh-CN" altLang="en-US" dirty="0" smtClean="0"/>
                  <a:t>点点亮，则覆盖不到目前最深的点。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动态规划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dirty="0" smtClean="0"/>
                  <a:t>贪心。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808476"/>
              </a:xfrm>
              <a:blipFill>
                <a:blip r:embed="rId2"/>
                <a:stretch>
                  <a:fillRect l="-473" t="-960" r="-6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9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第二题：将军令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911084" cy="380847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100 </a:t>
                </a:r>
                <a:r>
                  <a:rPr lang="zh-CN" altLang="en-US" dirty="0"/>
                  <a:t>分</a:t>
                </a:r>
                <a:r>
                  <a:rPr lang="zh-CN" altLang="en-US" dirty="0" smtClean="0"/>
                  <a:t>做法 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让点按深度从大到小排序；或者，你可以使用</a:t>
                </a:r>
                <a:r>
                  <a:rPr lang="en-US" altLang="zh-CN" dirty="0" smtClean="0"/>
                  <a:t> BFS </a:t>
                </a:r>
                <a:r>
                  <a:rPr lang="zh-CN" altLang="en-US" dirty="0" smtClean="0"/>
                  <a:t>序的倒序。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然后一个一个检查该节点是否被</a:t>
                </a:r>
                <a:r>
                  <a:rPr lang="zh-CN" altLang="en-US" dirty="0"/>
                  <a:t>控制</a:t>
                </a:r>
                <a:r>
                  <a:rPr lang="zh-CN" altLang="en-US" dirty="0" smtClean="0"/>
                  <a:t>。如果没有，就去</a:t>
                </a:r>
                <a:r>
                  <a:rPr lang="zh-CN" altLang="en-US" dirty="0"/>
                  <a:t>驻扎</a:t>
                </a:r>
                <a:r>
                  <a:rPr lang="zh-CN" altLang="en-US" dirty="0" smtClean="0"/>
                  <a:t>它的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级</a:t>
                </a:r>
                <a:r>
                  <a:rPr lang="zh-CN" altLang="en-US" dirty="0" smtClean="0"/>
                  <a:t>父亲。</a:t>
                </a:r>
                <a:endParaRPr lang="en-US" altLang="zh-CN" dirty="0"/>
              </a:p>
              <a:p>
                <a:r>
                  <a:rPr lang="zh-CN" altLang="en-US" dirty="0"/>
                  <a:t>我们</a:t>
                </a:r>
                <a:r>
                  <a:rPr lang="zh-CN" altLang="en-US" dirty="0" smtClean="0"/>
                  <a:t>令点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离最近的被驻扎的点的距离是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；我们令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⁡(−1,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点</a:t>
                </a:r>
                <a:r>
                  <a:rPr lang="zh-CN" altLang="en-US" dirty="0"/>
                  <a:t>亮</a:t>
                </a:r>
                <a:r>
                  <a:rPr lang="zh-CN" altLang="en-US" dirty="0" smtClean="0"/>
                  <a:t>的时候，只要周围的点的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有变化，就直接暴力更新周围点的状态。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这样做，复杂度是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的。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911084" cy="3808476"/>
              </a:xfrm>
              <a:blipFill>
                <a:blip r:embed="rId2"/>
                <a:stretch>
                  <a:fillRect l="-462" t="-960" r="-3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第二题：将军令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497372"/>
                <a:ext cx="7729728" cy="389939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特殊性质做法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：</a:t>
                </a:r>
                <a:endParaRPr lang="en-US" altLang="zh-CN" dirty="0" smtClean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≤16</m:t>
                    </m:r>
                  </m:oMath>
                </a14:m>
                <a:r>
                  <a:rPr lang="zh-CN" altLang="en-US" dirty="0" smtClean="0"/>
                  <a:t>：直接爆搜驻扎的状态即可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zh-CN" altLang="en-US" dirty="0" smtClean="0"/>
                  <a:t>：随机化乱搞可能可以过？或留给 </a:t>
                </a:r>
                <a:r>
                  <a:rPr lang="en-US" altLang="zh-CN" dirty="0" err="1" smtClean="0"/>
                  <a:t>dp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复杂度写炸的同学拿分。</a:t>
                </a:r>
                <a:endParaRPr lang="en-US" altLang="zh-CN" dirty="0" smtClean="0"/>
              </a:p>
              <a:p>
                <a:pPr>
                  <a:lnSpc>
                    <a:spcPct val="13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 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zh-CN" altLang="zh-CN" dirty="0"/>
                  <a:t>保证</a:t>
                </a:r>
                <a:r>
                  <a:rPr lang="zh-CN" altLang="zh-CN" dirty="0" smtClean="0"/>
                  <a:t>最多</a:t>
                </a:r>
                <a:r>
                  <a:rPr lang="en-US" altLang="zh-CN" dirty="0" smtClean="0"/>
                  <a:t> 8 </a:t>
                </a:r>
                <a:r>
                  <a:rPr lang="zh-CN" altLang="zh-CN" dirty="0" smtClean="0"/>
                  <a:t>个</a:t>
                </a:r>
                <a:r>
                  <a:rPr lang="zh-CN" altLang="zh-CN" dirty="0"/>
                  <a:t>点的所连接的小道</a:t>
                </a:r>
                <a:r>
                  <a:rPr lang="zh-CN" altLang="zh-CN" dirty="0" smtClean="0"/>
                  <a:t>超过</a:t>
                </a:r>
                <a:r>
                  <a:rPr lang="en-US" altLang="zh-CN" dirty="0" smtClean="0"/>
                  <a:t> 1 </a:t>
                </a:r>
                <a:r>
                  <a:rPr lang="zh-CN" altLang="zh-CN" dirty="0" smtClean="0"/>
                  <a:t>条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>
                  <a:lnSpc>
                    <a:spcPct val="135000"/>
                  </a:lnSpc>
                </a:pPr>
                <a:r>
                  <a:rPr lang="zh-CN" altLang="en-US" dirty="0" smtClean="0"/>
                  <a:t>选择这 </a:t>
                </a:r>
                <a:r>
                  <a:rPr lang="en-US" altLang="zh-CN" dirty="0" smtClean="0"/>
                  <a:t>8 </a:t>
                </a:r>
                <a:r>
                  <a:rPr lang="zh-CN" altLang="en-US" dirty="0" smtClean="0"/>
                  <a:t>个点</a:t>
                </a:r>
                <a:r>
                  <a:rPr lang="zh-CN" altLang="en-US" dirty="0"/>
                  <a:t>必然比选择度数</a:t>
                </a:r>
                <a:r>
                  <a:rPr lang="zh-CN" altLang="en-US" dirty="0" smtClean="0"/>
                  <a:t>为 </a:t>
                </a:r>
                <a:r>
                  <a:rPr lang="en-US" altLang="zh-CN" dirty="0" smtClean="0"/>
                  <a:t>1 </a:t>
                </a:r>
                <a:r>
                  <a:rPr lang="zh-CN" altLang="en-US" dirty="0" smtClean="0"/>
                  <a:t>的点更优，爆搜这</a:t>
                </a:r>
                <a:r>
                  <a:rPr lang="en-US" altLang="zh-CN" dirty="0" smtClean="0"/>
                  <a:t> 8 </a:t>
                </a:r>
                <a:r>
                  <a:rPr lang="zh-CN" altLang="en-US" dirty="0" smtClean="0"/>
                  <a:t>个点的状态即可。</a:t>
                </a:r>
                <a:endParaRPr lang="en-US" altLang="zh-CN" dirty="0" smtClean="0"/>
              </a:p>
              <a:p>
                <a:pPr>
                  <a:lnSpc>
                    <a:spcPct val="135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=2,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</m:t>
                    </m:r>
                  </m:oMath>
                </a14:m>
                <a:r>
                  <a:rPr lang="zh-CN" altLang="en-US" dirty="0" smtClean="0">
                    <a:sym typeface="Wingdings" panose="05000000000000000000" pitchFamily="2" charset="2"/>
                  </a:rPr>
                  <a:t>：</a:t>
                </a:r>
                <a:r>
                  <a:rPr lang="zh-CN" altLang="zh-CN" dirty="0"/>
                  <a:t>保证所有点</a:t>
                </a:r>
                <a:r>
                  <a:rPr lang="zh-CN" altLang="zh-CN" dirty="0" smtClean="0"/>
                  <a:t>到</a:t>
                </a:r>
                <a:r>
                  <a:rPr lang="en-US" altLang="zh-CN" dirty="0" smtClean="0"/>
                  <a:t> 1 </a:t>
                </a:r>
                <a:r>
                  <a:rPr lang="zh-CN" altLang="zh-CN" dirty="0" smtClean="0"/>
                  <a:t>号</a:t>
                </a:r>
                <a:r>
                  <a:rPr lang="zh-CN" altLang="zh-CN" dirty="0"/>
                  <a:t>点的距离不</a:t>
                </a:r>
                <a:r>
                  <a:rPr lang="zh-CN" altLang="zh-CN" dirty="0" smtClean="0"/>
                  <a:t>超过</a:t>
                </a:r>
                <a:r>
                  <a:rPr lang="en-US" altLang="zh-CN" dirty="0" smtClean="0"/>
                  <a:t> 2</a:t>
                </a:r>
                <a:r>
                  <a:rPr lang="zh-CN" altLang="en-US" dirty="0" smtClean="0"/>
                  <a:t>：</a:t>
                </a:r>
                <a:endParaRPr lang="en-US" altLang="zh-CN" dirty="0" smtClean="0">
                  <a:sym typeface="Wingdings" panose="05000000000000000000" pitchFamily="2" charset="2"/>
                </a:endParaRPr>
              </a:p>
              <a:p>
                <a:r>
                  <a:rPr lang="zh-CN" altLang="en-US" dirty="0" smtClean="0">
                    <a:sym typeface="Wingdings" panose="05000000000000000000" pitchFamily="2" charset="2"/>
                  </a:rPr>
                  <a:t>当 </a:t>
                </a:r>
                <a:r>
                  <a:rPr lang="en-US" altLang="zh-CN" dirty="0" smtClean="0"/>
                  <a:t>1 </a:t>
                </a:r>
                <a:r>
                  <a:rPr lang="zh-CN" altLang="zh-CN" dirty="0"/>
                  <a:t>号</a:t>
                </a:r>
                <a:r>
                  <a:rPr lang="zh-CN" altLang="zh-CN" dirty="0" smtClean="0"/>
                  <a:t>点</a:t>
                </a:r>
                <a:r>
                  <a:rPr lang="zh-CN" altLang="en-US" dirty="0" smtClean="0"/>
                  <a:t>度数为 </a:t>
                </a:r>
                <a:r>
                  <a:rPr lang="en-US" altLang="zh-CN" dirty="0" smtClean="0"/>
                  <a:t>1 </a:t>
                </a:r>
                <a:r>
                  <a:rPr lang="zh-CN" altLang="en-US" dirty="0" smtClean="0"/>
                  <a:t>时答案必定为 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>
                    <a:sym typeface="Wingdings" panose="05000000000000000000" pitchFamily="2" charset="2"/>
                  </a:rPr>
                  <a:t>当</a:t>
                </a:r>
                <a:r>
                  <a:rPr lang="en-US" altLang="zh-CN" dirty="0">
                    <a:sym typeface="Wingdings" panose="05000000000000000000" pitchFamily="2" charset="2"/>
                  </a:rPr>
                  <a:t> 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1 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号点度数不为 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1 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时，一定存在选择 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1 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号点的最优方案；并且选择 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1 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号点后，选择某些与 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1 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相连的来覆盖未被点亮的点必然是最优方案之一。</a:t>
                </a:r>
                <a:endParaRPr lang="en-US" altLang="zh-CN" dirty="0" smtClean="0">
                  <a:sym typeface="Wingdings" panose="05000000000000000000" pitchFamily="2" charset="2"/>
                </a:endParaRP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497372"/>
                <a:ext cx="7729728" cy="3899390"/>
              </a:xfrm>
              <a:blipFill>
                <a:blip r:embed="rId2"/>
                <a:stretch>
                  <a:fillRect l="-473" t="-939" r="-1104" b="-1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8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20171008</a:t>
            </a:r>
            <a:r>
              <a:rPr lang="zh-CN" altLang="en-US" dirty="0" smtClean="0"/>
              <a:t>模拟赛 题解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fstqwq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607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</a:t>
            </a:r>
            <a:r>
              <a:rPr lang="zh-CN" altLang="en-US" dirty="0" smtClean="0"/>
              <a:t>：星空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/>
                  <a:t>题目大意：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给定一个长度为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 smtClean="0"/>
                  <a:t>的 </a:t>
                </a:r>
                <a:r>
                  <a:rPr lang="en-US" altLang="zh-CN" sz="2000" dirty="0" smtClean="0"/>
                  <a:t>0 / 1 </a:t>
                </a:r>
                <a:r>
                  <a:rPr lang="zh-CN" altLang="en-US" sz="2000" dirty="0" smtClean="0"/>
                  <a:t>串，其中只有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 smtClean="0"/>
                  <a:t>个 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每次操作时，从给定的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种</a:t>
                </a:r>
                <a:r>
                  <a:rPr lang="zh-CN" altLang="en-US" sz="2000" dirty="0" smtClean="0"/>
                  <a:t>长度中选择一种，选择序列上长度为这个的进行翻转操作。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求至少需要操作多少次才能使得整个串全为 </a:t>
                </a:r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。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≤4000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≤64,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≤8</m:t>
                    </m:r>
                  </m:oMath>
                </a14:m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710"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21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</a:t>
            </a:r>
            <a:r>
              <a:rPr lang="zh-CN" altLang="en-US" dirty="0" smtClean="0"/>
              <a:t>：星空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测试</a:t>
                </a:r>
                <a:r>
                  <a:rPr lang="zh-CN" altLang="en-US" dirty="0" smtClean="0"/>
                  <a:t>点 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r>
                  <a:rPr lang="en-US" altLang="zh-CN" dirty="0" err="1" smtClean="0">
                    <a:latin typeface="Consolas" panose="020B0609020204030204" pitchFamily="49" charset="0"/>
                  </a:rPr>
                  <a:t>printf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(“%d\n”, 1 – (k == 0));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r>
                  <a:rPr lang="zh-CN" altLang="en-US" dirty="0" smtClean="0"/>
                  <a:t>（骗得 </a:t>
                </a:r>
                <a:r>
                  <a:rPr lang="en-US" altLang="zh-CN" dirty="0" smtClean="0"/>
                  <a:t>4 </a:t>
                </a:r>
                <a:r>
                  <a:rPr lang="zh-CN" altLang="en-US" dirty="0" smtClean="0"/>
                  <a:t>分 </a:t>
                </a:r>
                <a:r>
                  <a:rPr lang="en-US" altLang="zh-CN" dirty="0" smtClean="0"/>
                  <a:t>233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473"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45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</a:t>
            </a:r>
            <a:r>
              <a:rPr lang="zh-CN" altLang="en-US" dirty="0" smtClean="0"/>
              <a:t>：星空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dirty="0" smtClean="0"/>
                  <a:t>24 </a:t>
                </a:r>
                <a:r>
                  <a:rPr lang="zh-CN" altLang="en-US" dirty="0" smtClean="0"/>
                  <a:t>分做法</a:t>
                </a:r>
                <a:r>
                  <a:rPr lang="zh-CN" altLang="en-US" dirty="0" smtClean="0"/>
                  <a:t>：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直接对原序列进行状态压缩动态规划。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en-US" altLang="zh-CN" dirty="0" err="1" smtClean="0">
                    <a:latin typeface="Consolas" panose="020B0609020204030204" pitchFamily="49" charset="0"/>
                  </a:rPr>
                  <a:t>dp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[mask]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表示当前串为 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mask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时至少需要几次操作；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转移：</a:t>
                </a:r>
                <a:r>
                  <a:rPr lang="en-US" altLang="zh-CN" dirty="0" err="1" smtClean="0">
                    <a:latin typeface="Consolas" panose="020B0609020204030204" pitchFamily="49" charset="0"/>
                  </a:rPr>
                  <a:t>dp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[mask ^ opt] = min(</a:t>
                </a:r>
                <a:r>
                  <a:rPr lang="en-US" altLang="zh-CN" dirty="0" err="1" smtClean="0">
                    <a:latin typeface="Consolas" panose="020B0609020204030204" pitchFamily="49" charset="0"/>
                  </a:rPr>
                  <a:t>dp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[mask ^ opt], </a:t>
                </a:r>
                <a:r>
                  <a:rPr lang="en-US" altLang="zh-CN" dirty="0" err="1" smtClean="0">
                    <a:latin typeface="Consolas" panose="020B0609020204030204" pitchFamily="49" charset="0"/>
                  </a:rPr>
                  <a:t>dp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[mask] + 1);</a:t>
                </a: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latin typeface="Consolas" panose="020B0609020204030204" pitchFamily="49" charset="0"/>
                  </a:rPr>
                  <a:t>时间复杂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72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</a:t>
            </a:r>
            <a:r>
              <a:rPr lang="zh-CN" altLang="en-US" dirty="0" smtClean="0"/>
              <a:t>：星空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dirty="0" smtClean="0"/>
                  <a:t>100 </a:t>
                </a:r>
                <a:r>
                  <a:rPr lang="zh-CN" altLang="en-US" dirty="0" smtClean="0"/>
                  <a:t>分做法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我们发现，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很小这个条件我们没用到。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考虑转化问题，使得状态压缩动态规划能够关于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进行。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75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</a:t>
            </a:r>
            <a:r>
              <a:rPr lang="zh-CN" altLang="en-US" dirty="0" smtClean="0"/>
              <a:t>：星空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dirty="0" smtClean="0"/>
                  <a:t>100 </a:t>
                </a:r>
                <a:r>
                  <a:rPr lang="zh-CN" altLang="en-US" dirty="0" smtClean="0"/>
                  <a:t>分做法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联想到将区间修改转化为两个端点修改的方法：差分。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在</a:t>
                </a:r>
                <a:r>
                  <a:rPr lang="zh-CN" altLang="en-US" dirty="0" smtClean="0"/>
                  <a:t>这里，我们可以做异或的差分，形式是这样的：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en-US" altLang="zh-CN" dirty="0" smtClean="0">
                    <a:latin typeface="Consolas" panose="020B0609020204030204" pitchFamily="49" charset="0"/>
                  </a:rPr>
                  <a:t>b[</a:t>
                </a:r>
                <a:r>
                  <a:rPr lang="en-US" altLang="zh-CN" dirty="0" err="1" smtClean="0">
                    <a:latin typeface="Consolas" panose="020B0609020204030204" pitchFamily="49" charset="0"/>
                  </a:rPr>
                  <a:t>i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] = a[</a:t>
                </a:r>
                <a:r>
                  <a:rPr lang="en-US" altLang="zh-CN" dirty="0" err="1" smtClean="0">
                    <a:latin typeface="Consolas" panose="020B0609020204030204" pitchFamily="49" charset="0"/>
                  </a:rPr>
                  <a:t>i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] ^ a[</a:t>
                </a:r>
                <a:r>
                  <a:rPr lang="en-US" altLang="zh-CN" dirty="0" err="1" smtClean="0">
                    <a:latin typeface="Consolas" panose="020B0609020204030204" pitchFamily="49" charset="0"/>
                  </a:rPr>
                  <a:t>i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 + 1]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>
                    <a:latin typeface="Consolas" panose="020B0609020204030204" pitchFamily="49" charset="0"/>
                  </a:rPr>
                  <a:t>这样我们在 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a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数组上对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Consolas" panose="020B0609020204030204" pitchFamily="49" charset="0"/>
                  </a:rPr>
                  <a:t>进行翻转，转化为在 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b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数组上对 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b[l - 1]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和 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b[r]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取反。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>
                    <a:latin typeface="Consolas" panose="020B0609020204030204" pitchFamily="49" charset="0"/>
                  </a:rPr>
                  <a:t>注意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 b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数列下标从</a:t>
                </a:r>
                <a:r>
                  <a:rPr lang="en-US" altLang="zh-CN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0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开始。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99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</a:t>
            </a:r>
            <a:r>
              <a:rPr lang="zh-CN" altLang="en-US" dirty="0" smtClean="0"/>
              <a:t>：星空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dirty="0" smtClean="0"/>
                  <a:t>100 </a:t>
                </a:r>
                <a:r>
                  <a:rPr lang="zh-CN" altLang="en-US" dirty="0" smtClean="0"/>
                  <a:t>分做法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问题转化为：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给定一个长度为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 </a:t>
                </a:r>
                <a:r>
                  <a:rPr lang="en-US" altLang="zh-CN" dirty="0"/>
                  <a:t>0 / 1 </a:t>
                </a:r>
                <a:r>
                  <a:rPr lang="zh-CN" altLang="en-US" dirty="0"/>
                  <a:t>串，其中只有</a:t>
                </a:r>
                <a:r>
                  <a:rPr lang="zh-CN" altLang="en-US" dirty="0" smtClean="0"/>
                  <a:t>不超过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个 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每次操作时，从给定的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种距离中</a:t>
                </a:r>
                <a:r>
                  <a:rPr lang="zh-CN" altLang="en-US" dirty="0"/>
                  <a:t>选择一种，选择序列</a:t>
                </a:r>
                <a:r>
                  <a:rPr lang="zh-CN" altLang="en-US" dirty="0" smtClean="0"/>
                  <a:t>上相距这个距离的两个位同时取反。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求至少需要操作多少次才能使得整个串全为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≤40000,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≤64,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≤8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5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</a:t>
            </a:r>
            <a:r>
              <a:rPr lang="zh-CN" altLang="en-US" dirty="0" smtClean="0"/>
              <a:t>：星空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24211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100 </a:t>
            </a:r>
            <a:r>
              <a:rPr lang="zh-CN" altLang="en-US" dirty="0" smtClean="0"/>
              <a:t>分做法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/>
              <a:t>例如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u="sng" dirty="0" smtClean="0">
                <a:latin typeface="Consolas" panose="020B0609020204030204" pitchFamily="49" charset="0"/>
              </a:rPr>
              <a:t>0 1 1</a:t>
            </a:r>
            <a:r>
              <a:rPr lang="en-US" altLang="zh-CN" dirty="0" smtClean="0">
                <a:latin typeface="Consolas" panose="020B0609020204030204" pitchFamily="49" charset="0"/>
              </a:rPr>
              <a:t> 1 0 1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olas" panose="020B0609020204030204" pitchFamily="49" charset="0"/>
              </a:rPr>
              <a:t>1 1 </a:t>
            </a:r>
            <a:r>
              <a:rPr lang="en-US" altLang="zh-CN" u="sng" dirty="0" smtClean="0">
                <a:latin typeface="Consolas" panose="020B0609020204030204" pitchFamily="49" charset="0"/>
              </a:rPr>
              <a:t>0 1 0</a:t>
            </a:r>
            <a:r>
              <a:rPr lang="en-US" altLang="zh-CN" dirty="0" smtClean="0">
                <a:latin typeface="Consolas" panose="020B0609020204030204" pitchFamily="49" charset="0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olas" panose="020B0609020204030204" pitchFamily="49" charset="0"/>
              </a:rPr>
              <a:t>1 1 1 1 1 1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55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</a:t>
            </a:r>
            <a:r>
              <a:rPr lang="zh-CN" altLang="en-US" dirty="0" smtClean="0"/>
              <a:t>：星空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24211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100 </a:t>
            </a:r>
            <a:r>
              <a:rPr lang="zh-CN" altLang="en-US" dirty="0" smtClean="0"/>
              <a:t>分做法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如果某个地方有</a:t>
            </a:r>
            <a:r>
              <a:rPr lang="en-US" altLang="zh-CN" dirty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，那么这个位置一定会进行操作来消去这个 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我们假定每次我们都选含 </a:t>
            </a:r>
            <a:r>
              <a:rPr lang="en-US" altLang="zh-CN" dirty="0" smtClean="0"/>
              <a:t>0 </a:t>
            </a:r>
            <a:r>
              <a:rPr lang="zh-CN" altLang="en-US" dirty="0"/>
              <a:t>的</a:t>
            </a:r>
            <a:r>
              <a:rPr lang="zh-CN" altLang="en-US" dirty="0" smtClean="0"/>
              <a:t>来进行操作：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一个</a:t>
            </a:r>
            <a:r>
              <a:rPr lang="en-US" altLang="zh-CN" dirty="0" smtClean="0"/>
              <a:t>1 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：可以视作移动；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两个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：看做将其中一个 </a:t>
            </a:r>
            <a:r>
              <a:rPr lang="en-US" altLang="zh-CN" dirty="0" smtClean="0"/>
              <a:t>0 </a:t>
            </a:r>
            <a:r>
              <a:rPr lang="zh-CN" altLang="en-US" dirty="0" smtClean="0"/>
              <a:t>移动到另一个 </a:t>
            </a:r>
            <a:r>
              <a:rPr lang="en-US" altLang="zh-CN" dirty="0" smtClean="0"/>
              <a:t>0 </a:t>
            </a:r>
            <a:r>
              <a:rPr lang="zh-CN" altLang="en-US" dirty="0" smtClean="0"/>
              <a:t>的位置，随后它们均消去。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这样，我们又可以转化问题了。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35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</a:t>
            </a:r>
            <a:r>
              <a:rPr lang="zh-CN" altLang="en-US" dirty="0" smtClean="0"/>
              <a:t>：星空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dirty="0" smtClean="0"/>
                  <a:t>100 </a:t>
                </a:r>
                <a:r>
                  <a:rPr lang="zh-CN" altLang="en-US" dirty="0" smtClean="0"/>
                  <a:t>分做法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问题转化为：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给定一个</a:t>
                </a: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个点的图，</a:t>
                </a:r>
                <a:r>
                  <a:rPr lang="zh-CN" altLang="en-US" dirty="0"/>
                  <a:t>其中</a:t>
                </a:r>
                <a:r>
                  <a:rPr lang="zh-CN" altLang="en-US" dirty="0" smtClean="0"/>
                  <a:t>只有不</a:t>
                </a:r>
                <a:r>
                  <a:rPr lang="zh-CN" altLang="en-US" dirty="0"/>
                  <a:t>超过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个点存在物品。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每次操作时，从给定的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种距离中</a:t>
                </a:r>
                <a:r>
                  <a:rPr lang="zh-CN" altLang="en-US" dirty="0"/>
                  <a:t>选择一种，选择序列</a:t>
                </a:r>
                <a:r>
                  <a:rPr lang="zh-CN" altLang="en-US" dirty="0" smtClean="0"/>
                  <a:t>上</a:t>
                </a:r>
                <a:r>
                  <a:rPr lang="zh-CN" altLang="en-US" dirty="0"/>
                  <a:t>一</a:t>
                </a:r>
                <a:r>
                  <a:rPr lang="zh-CN" altLang="en-US" dirty="0" smtClean="0"/>
                  <a:t>个物品进行移动；两个物品碰到一起会消去。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求至少需要操作多少次才能</a:t>
                </a:r>
                <a:r>
                  <a:rPr lang="zh-CN" altLang="en-US" dirty="0" smtClean="0"/>
                  <a:t>使得所有物品消失。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≤40000,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≤64,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≤8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0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</a:t>
            </a:r>
            <a:r>
              <a:rPr lang="zh-CN" altLang="en-US" dirty="0" smtClean="0"/>
              <a:t>：星空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dirty="0" smtClean="0"/>
                  <a:t>100 </a:t>
                </a:r>
                <a:r>
                  <a:rPr lang="zh-CN" altLang="en-US" dirty="0" smtClean="0"/>
                  <a:t>分做法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消去的两个物品可以看做是其中一个移动到了另外一个物品的位置，代价即为从一个物品到另一个物品所需要的最小步数；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我们发现，这种移动只有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个起点；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同时，图上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个点每个点有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条边；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因此，预处理两两之间所需要的最短步数可以使用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𝑛𝑚𝑘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 BFS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继续转化问题。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473" r="-6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60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最高分：</a:t>
            </a:r>
            <a:endParaRPr lang="en-US" altLang="zh-CN" dirty="0" smtClean="0"/>
          </a:p>
          <a:p>
            <a:r>
              <a:rPr lang="zh-CN" altLang="en-US" dirty="0"/>
              <a:t>平均</a:t>
            </a:r>
            <a:r>
              <a:rPr lang="zh-CN" altLang="en-US" dirty="0" smtClean="0"/>
              <a:t>分：</a:t>
            </a:r>
            <a:endParaRPr lang="en-US" altLang="zh-CN" dirty="0" smtClean="0"/>
          </a:p>
          <a:p>
            <a:r>
              <a:rPr lang="zh-CN" altLang="en-US" dirty="0" smtClean="0"/>
              <a:t>前 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第一题（</a:t>
            </a:r>
            <a:r>
              <a:rPr lang="en-US" altLang="zh-CN" dirty="0" smtClean="0"/>
              <a:t>rally</a:t>
            </a:r>
            <a:r>
              <a:rPr lang="zh-CN" altLang="en-US" dirty="0" smtClean="0"/>
              <a:t>）</a:t>
            </a:r>
            <a:r>
              <a:rPr lang="zh-CN" altLang="en-US" dirty="0"/>
              <a:t>平均</a:t>
            </a:r>
            <a:r>
              <a:rPr lang="zh-CN" altLang="en-US" dirty="0" smtClean="0"/>
              <a:t>分：</a:t>
            </a:r>
            <a:endParaRPr lang="en-US" altLang="zh-CN" dirty="0" smtClean="0"/>
          </a:p>
          <a:p>
            <a:r>
              <a:rPr lang="zh-CN" altLang="en-US" dirty="0"/>
              <a:t>第二</a:t>
            </a:r>
            <a:r>
              <a:rPr lang="zh-CN" altLang="en-US" dirty="0" smtClean="0"/>
              <a:t>题（</a:t>
            </a:r>
            <a:r>
              <a:rPr lang="en-US" altLang="zh-CN" dirty="0" smtClean="0"/>
              <a:t>general</a:t>
            </a:r>
            <a:r>
              <a:rPr lang="zh-CN" altLang="en-US" dirty="0" smtClean="0"/>
              <a:t>）平均分：</a:t>
            </a:r>
            <a:endParaRPr lang="en-US" altLang="zh-CN" dirty="0" smtClean="0"/>
          </a:p>
          <a:p>
            <a:r>
              <a:rPr lang="zh-CN" altLang="en-US" dirty="0"/>
              <a:t>第三</a:t>
            </a:r>
            <a:r>
              <a:rPr lang="zh-CN" altLang="en-US" dirty="0" smtClean="0"/>
              <a:t>题</a:t>
            </a:r>
            <a:r>
              <a:rPr lang="zh-CN" altLang="en-US" smtClean="0"/>
              <a:t>（</a:t>
            </a:r>
            <a:r>
              <a:rPr lang="en-US" altLang="zh-CN" smtClean="0"/>
              <a:t>starlit</a:t>
            </a:r>
            <a:r>
              <a:rPr lang="zh-CN" altLang="en-US" dirty="0" smtClean="0"/>
              <a:t>）平均分：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33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</a:t>
            </a:r>
            <a:r>
              <a:rPr lang="zh-CN" altLang="en-US" dirty="0" smtClean="0"/>
              <a:t>：星空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dirty="0"/>
                  <a:t>100 </a:t>
                </a:r>
                <a:r>
                  <a:rPr lang="zh-CN" altLang="en-US" dirty="0"/>
                  <a:t>分做法：</a:t>
                </a: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𝑛𝑚𝑘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BFS </a:t>
                </a:r>
                <a:r>
                  <a:rPr lang="zh-CN" altLang="en-US" dirty="0" smtClean="0"/>
                  <a:t>后，问题</a:t>
                </a:r>
                <a:r>
                  <a:rPr lang="zh-CN" altLang="en-US" dirty="0"/>
                  <a:t>转化为</a:t>
                </a:r>
                <a:r>
                  <a:rPr lang="zh-CN" altLang="en-US" dirty="0" smtClean="0"/>
                  <a:t>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个物品，选择其中两个可以消去，分别有不同的代价。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求使得</a:t>
                </a:r>
                <a:r>
                  <a:rPr lang="zh-CN" altLang="en-US" dirty="0"/>
                  <a:t>所有物品</a:t>
                </a:r>
                <a:r>
                  <a:rPr lang="zh-CN" altLang="en-US" dirty="0" smtClean="0"/>
                  <a:t>消失的最小代价。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≤40000,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≤64,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≤8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21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</a:t>
            </a:r>
            <a:r>
              <a:rPr lang="zh-CN" altLang="en-US" dirty="0" smtClean="0"/>
              <a:t>：星空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dirty="0" smtClean="0"/>
                  <a:t>100 </a:t>
                </a:r>
                <a:r>
                  <a:rPr lang="zh-CN" altLang="en-US" dirty="0"/>
                  <a:t>分做法：</a:t>
                </a: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最后</m:t>
                    </m:r>
                  </m:oMath>
                </a14:m>
                <a:r>
                  <a:rPr lang="zh-CN" altLang="en-US" dirty="0" smtClean="0"/>
                  <a:t>就是一个可以用非常简单的状态压缩动态规划解决的问题了。</a:t>
                </a:r>
                <a:endParaRPr lang="en-US" altLang="zh-CN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时间复杂</a:t>
                </a:r>
                <a:r>
                  <a:rPr lang="zh-CN" altLang="en-US" dirty="0" smtClean="0"/>
                  <a:t>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在</a:t>
                </a:r>
                <a:r>
                  <a:rPr lang="zh-CN" altLang="en-US" dirty="0"/>
                  <a:t>去年的</a:t>
                </a:r>
                <a:r>
                  <a:rPr lang="en-US" altLang="zh-CN" dirty="0"/>
                  <a:t> </a:t>
                </a:r>
                <a:r>
                  <a:rPr lang="en-US" altLang="zh-CN" dirty="0" err="1" smtClean="0"/>
                  <a:t>NOIp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题里，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的复杂度被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的复杂度卡掉；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因此应当注意写为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，尽管在此题里你可以使用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通过。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24211"/>
              </a:xfrm>
              <a:blipFill>
                <a:blip r:embed="rId2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35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题</a:t>
            </a:r>
            <a:r>
              <a:rPr lang="zh-CN" altLang="en-US" dirty="0" smtClean="0"/>
              <a:t>：星空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572354"/>
                <a:ext cx="7729728" cy="404653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特殊性质：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b="0" dirty="0" smtClean="0"/>
                  <a:t>：</a:t>
                </a:r>
                <a:endParaRPr lang="en-US" altLang="zh-CN" b="0" dirty="0" smtClean="0"/>
              </a:p>
              <a:p>
                <a:r>
                  <a:rPr lang="zh-CN" altLang="en-US" dirty="0" smtClean="0">
                    <a:latin typeface="Consolas" panose="020B0609020204030204" pitchFamily="49" charset="0"/>
                  </a:rPr>
                  <a:t>从头到尾，贪心消去第一个 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1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即可。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r>
                  <a:rPr lang="zh-CN" altLang="en-US" dirty="0"/>
                  <a:t>特殊性质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/>
              </a:p>
              <a:p>
                <a:r>
                  <a:rPr lang="zh-CN" altLang="en-US" dirty="0" smtClean="0">
                    <a:latin typeface="Consolas" panose="020B0609020204030204" pitchFamily="49" charset="0"/>
                  </a:rPr>
                  <a:t>压最后四位：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f[</a:t>
                </a:r>
                <a:r>
                  <a:rPr lang="en-US" altLang="zh-CN" dirty="0" err="1" smtClean="0">
                    <a:latin typeface="Consolas" panose="020B0609020204030204" pitchFamily="49" charset="0"/>
                  </a:rPr>
                  <a:t>i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][mask]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表示，到第 </a:t>
                </a:r>
                <a:r>
                  <a:rPr lang="en-US" altLang="zh-CN" dirty="0" err="1" smtClean="0">
                    <a:latin typeface="Consolas" panose="020B0609020204030204" pitchFamily="49" charset="0"/>
                  </a:rPr>
                  <a:t>i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 </a:t>
                </a:r>
                <a:r>
                  <a:rPr lang="zh-CN" altLang="en-US" dirty="0">
                    <a:latin typeface="Consolas" panose="020B0609020204030204" pitchFamily="49" charset="0"/>
                  </a:rPr>
                  <a:t>个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位置，上 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4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位为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 mask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的最小代价。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/>
                  <a:t>特殊性质</a:t>
                </a:r>
                <a:r>
                  <a:rPr lang="zh-CN" altLang="en-US" dirty="0" smtClean="0"/>
                  <a:t>：答案小于 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：</a:t>
                </a:r>
                <a:endParaRPr lang="en-US" altLang="zh-CN" dirty="0"/>
              </a:p>
              <a:p>
                <a:r>
                  <a:rPr lang="zh-CN" altLang="en-US" dirty="0" smtClean="0">
                    <a:latin typeface="Consolas" panose="020B0609020204030204" pitchFamily="49" charset="0"/>
                  </a:rPr>
                  <a:t>特判答案为 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0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, 1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的情况；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r>
                  <a:rPr lang="zh-CN" altLang="en-US" dirty="0" smtClean="0">
                    <a:latin typeface="Consolas" panose="020B0609020204030204" pitchFamily="49" charset="0"/>
                  </a:rPr>
                  <a:t>对于答案为 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2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的情况，爆搜即可（也许需要一点小小的玄学优化）；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r>
                  <a:rPr lang="zh-CN" altLang="en-US" dirty="0" smtClean="0">
                    <a:latin typeface="Consolas" panose="020B0609020204030204" pitchFamily="49" charset="0"/>
                  </a:rPr>
                  <a:t>如果没有找到答案，输出 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3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en-US" altLang="zh-CN" dirty="0" smtClean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572354"/>
                <a:ext cx="7729728" cy="4046536"/>
              </a:xfrm>
              <a:blipFill>
                <a:blip r:embed="rId2"/>
                <a:stretch>
                  <a:fillRect l="-473"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1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137" y="2496154"/>
            <a:ext cx="7729727" cy="413324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第一题考察</a:t>
            </a:r>
            <a:r>
              <a:rPr lang="zh-CN" altLang="en-US" dirty="0" smtClean="0"/>
              <a:t>：前缀和，转化问题，简单计数。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相似题目</a:t>
            </a:r>
            <a:r>
              <a:rPr lang="zh-CN" altLang="en-US" dirty="0" smtClean="0"/>
              <a:t>：</a:t>
            </a:r>
            <a:r>
              <a:rPr lang="zh-CN" altLang="en-US" dirty="0" smtClean="0"/>
              <a:t>「</a:t>
            </a:r>
            <a:r>
              <a:rPr lang="en-US" altLang="zh-CN" dirty="0" err="1"/>
              <a:t>NOIp</a:t>
            </a:r>
            <a:r>
              <a:rPr lang="en-US" altLang="zh-CN" dirty="0"/>
              <a:t> 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」</a:t>
            </a:r>
            <a:r>
              <a:rPr lang="en-US" altLang="zh-CN" dirty="0"/>
              <a:t>(</a:t>
            </a:r>
            <a:r>
              <a:rPr lang="zh-CN" altLang="en-US" dirty="0" smtClean="0"/>
              <a:t>普及组</a:t>
            </a:r>
            <a:r>
              <a:rPr lang="en-US" altLang="zh-CN" dirty="0" smtClean="0"/>
              <a:t>) </a:t>
            </a:r>
            <a:r>
              <a:rPr lang="zh-CN" altLang="en-US" dirty="0" smtClean="0"/>
              <a:t>子矩阵 </a:t>
            </a:r>
            <a:r>
              <a:rPr lang="zh-CN" altLang="en-US" dirty="0"/>
              <a:t>「</a:t>
            </a:r>
            <a:r>
              <a:rPr lang="en-US" altLang="zh-CN" dirty="0" err="1"/>
              <a:t>NOIp</a:t>
            </a:r>
            <a:r>
              <a:rPr lang="en-US" altLang="zh-CN" dirty="0"/>
              <a:t>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」组合数问题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第二题考察</a:t>
            </a:r>
            <a:r>
              <a:rPr lang="zh-CN" altLang="en-US" dirty="0" smtClean="0"/>
              <a:t>：树的遍历，观察与</a:t>
            </a:r>
            <a:r>
              <a:rPr lang="zh-CN" altLang="en-US" dirty="0"/>
              <a:t>证明性质，贪心。</a:t>
            </a:r>
            <a:r>
              <a:rPr lang="zh-CN" altLang="en-US" dirty="0" smtClean="0"/>
              <a:t>（</a:t>
            </a:r>
            <a:r>
              <a:rPr lang="zh-CN" altLang="en-US" dirty="0" smtClean="0"/>
              <a:t>或者树形动态规划）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dirty="0"/>
              <a:t>相似</a:t>
            </a:r>
            <a:r>
              <a:rPr lang="zh-CN" altLang="en-US" dirty="0" smtClean="0"/>
              <a:t>题目：「</a:t>
            </a:r>
            <a:r>
              <a:rPr lang="en-US" altLang="zh-CN" dirty="0" err="1" smtClean="0"/>
              <a:t>NOIp</a:t>
            </a:r>
            <a:r>
              <a:rPr lang="en-US" altLang="zh-CN" dirty="0" smtClean="0"/>
              <a:t> 2016</a:t>
            </a:r>
            <a:r>
              <a:rPr lang="zh-CN" altLang="en-US" dirty="0" smtClean="0"/>
              <a:t>」天天爱</a:t>
            </a:r>
            <a:r>
              <a:rPr lang="zh-CN" altLang="en-US" dirty="0"/>
              <a:t>跑步 「</a:t>
            </a:r>
            <a:r>
              <a:rPr lang="en-US" altLang="zh-CN" dirty="0" err="1"/>
              <a:t>NOIp</a:t>
            </a:r>
            <a:r>
              <a:rPr lang="en-US" altLang="zh-CN" dirty="0"/>
              <a:t> 2016</a:t>
            </a:r>
            <a:r>
              <a:rPr lang="zh-CN" altLang="en-US" dirty="0" smtClean="0"/>
              <a:t>」</a:t>
            </a:r>
            <a:r>
              <a:rPr lang="zh-CN" altLang="en-US" dirty="0"/>
              <a:t>蚯蚓</a:t>
            </a:r>
            <a:r>
              <a:rPr lang="zh-CN" altLang="en-US" dirty="0" smtClean="0"/>
              <a:t> </a:t>
            </a:r>
            <a:r>
              <a:rPr lang="zh-CN" altLang="en-US" dirty="0"/>
              <a:t>「</a:t>
            </a:r>
            <a:r>
              <a:rPr lang="en-US" altLang="zh-CN" dirty="0" err="1"/>
              <a:t>NOIp</a:t>
            </a:r>
            <a:r>
              <a:rPr lang="en-US" altLang="zh-CN" dirty="0"/>
              <a:t> 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」跳石头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第三题考察</a:t>
            </a:r>
            <a:r>
              <a:rPr lang="zh-CN" altLang="en-US" dirty="0"/>
              <a:t>：转化</a:t>
            </a:r>
            <a:r>
              <a:rPr lang="zh-CN" altLang="en-US" dirty="0" smtClean="0"/>
              <a:t>问题，（广义的）差分，图的遍历，</a:t>
            </a:r>
            <a:r>
              <a:rPr lang="zh-CN" altLang="en-US" dirty="0" smtClean="0"/>
              <a:t>状态压缩动态规划。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dirty="0"/>
              <a:t>相似题目</a:t>
            </a:r>
            <a:r>
              <a:rPr lang="zh-CN" altLang="en-US" dirty="0" smtClean="0"/>
              <a:t>：「</a:t>
            </a:r>
            <a:r>
              <a:rPr lang="en-US" altLang="zh-CN" dirty="0" err="1" smtClean="0"/>
              <a:t>NOIp</a:t>
            </a:r>
            <a:r>
              <a:rPr lang="en-US" altLang="zh-CN" dirty="0" smtClean="0"/>
              <a:t>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」愤怒的小鸟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难度相比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NOIp</a:t>
            </a:r>
            <a:r>
              <a:rPr lang="en-US" altLang="zh-CN" dirty="0" smtClean="0"/>
              <a:t> </a:t>
            </a:r>
            <a:r>
              <a:rPr lang="zh-CN" altLang="en-US" dirty="0" smtClean="0"/>
              <a:t>大，考点</a:t>
            </a:r>
            <a:r>
              <a:rPr lang="zh-CN" altLang="en-US" dirty="0" smtClean="0"/>
              <a:t>均在 </a:t>
            </a:r>
            <a:r>
              <a:rPr lang="en-US" altLang="zh-CN" dirty="0" err="1" smtClean="0"/>
              <a:t>NOIp</a:t>
            </a:r>
            <a:r>
              <a:rPr lang="en-US" altLang="zh-CN" dirty="0" smtClean="0"/>
              <a:t> </a:t>
            </a:r>
            <a:r>
              <a:rPr lang="zh-CN" altLang="en-US" dirty="0" smtClean="0"/>
              <a:t>范围内。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思维难度偏大</a:t>
            </a:r>
            <a:r>
              <a:rPr lang="zh-CN" altLang="en-US" dirty="0" smtClean="0"/>
              <a:t>，</a:t>
            </a:r>
            <a:r>
              <a:rPr lang="zh-CN" altLang="en-US" dirty="0"/>
              <a:t>第三</a:t>
            </a:r>
            <a:r>
              <a:rPr lang="zh-CN" altLang="en-US" dirty="0" smtClean="0"/>
              <a:t>题一定程度上考察代码能力。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题目中涉及的模型都很经典。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希望</a:t>
            </a:r>
            <a:r>
              <a:rPr lang="zh-CN" altLang="en-US" dirty="0" smtClean="0"/>
              <a:t>大家喜欢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889" y="4800901"/>
            <a:ext cx="17049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4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第一题：入阵曲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569780"/>
                <a:ext cx="7729728" cy="3905157"/>
              </a:xfrm>
            </p:spPr>
            <p:txBody>
              <a:bodyPr/>
              <a:lstStyle/>
              <a:p>
                <a:r>
                  <a:rPr lang="zh-CN" altLang="en-US" dirty="0" smtClean="0"/>
                  <a:t>题目大意：</a:t>
                </a:r>
                <a:endParaRPr lang="en-US" altLang="zh-CN" dirty="0" smtClean="0"/>
              </a:p>
              <a:p>
                <a:r>
                  <a:rPr lang="zh-CN" altLang="zh-CN" dirty="0"/>
                  <a:t>一个</a:t>
                </a:r>
                <a14:m>
                  <m:oMath xmlns:m="http://schemas.openxmlformats.org/officeDocument/2006/math">
                    <m:r>
                      <a:rPr lang="zh-CN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的矩阵，每个格子里都有一个不超过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的正整数</a:t>
                </a:r>
                <a:r>
                  <a:rPr lang="zh-CN" altLang="zh-CN" dirty="0" smtClean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询问</a:t>
                </a:r>
                <a:r>
                  <a:rPr lang="zh-CN" altLang="zh-CN" dirty="0" smtClean="0"/>
                  <a:t>这个</a:t>
                </a:r>
                <a:r>
                  <a:rPr lang="zh-CN" altLang="zh-CN" dirty="0"/>
                  <a:t>矩阵里有多少个</a:t>
                </a:r>
                <a:r>
                  <a:rPr lang="zh-CN" altLang="zh-CN" u="sng" dirty="0"/>
                  <a:t>不同的</a:t>
                </a:r>
                <a:r>
                  <a:rPr lang="zh-CN" altLang="zh-CN" dirty="0"/>
                  <a:t>子矩形中的数字之</a:t>
                </a:r>
                <a:r>
                  <a:rPr lang="zh-CN" altLang="zh-CN" u="sng" dirty="0"/>
                  <a:t>和</a:t>
                </a:r>
                <a:r>
                  <a:rPr lang="zh-CN" altLang="zh-CN" dirty="0"/>
                  <a:t>是</a:t>
                </a:r>
                <a14:m>
                  <m:oMath xmlns:m="http://schemas.openxmlformats.org/officeDocument/2006/math">
                    <m:r>
                      <a:rPr lang="zh-CN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的</a:t>
                </a:r>
                <a:r>
                  <a:rPr lang="zh-CN" altLang="zh-CN" dirty="0" smtClean="0"/>
                  <a:t>倍数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≤400 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569780"/>
                <a:ext cx="7729728" cy="3905157"/>
              </a:xfrm>
              <a:blipFill>
                <a:blip r:embed="rId2"/>
                <a:stretch>
                  <a:fillRect l="-473" t="-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112"/>
          <p:cNvSpPr>
            <a:spLocks noChangeArrowheads="1"/>
          </p:cNvSpPr>
          <p:nvPr/>
        </p:nvSpPr>
        <p:spPr bwMode="auto">
          <a:xfrm>
            <a:off x="6679324" y="25697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114"/>
          <p:cNvSpPr>
            <a:spLocks noChangeArrowheads="1"/>
          </p:cNvSpPr>
          <p:nvPr/>
        </p:nvSpPr>
        <p:spPr bwMode="auto">
          <a:xfrm>
            <a:off x="6679324" y="30269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116"/>
          <p:cNvSpPr>
            <a:spLocks noChangeArrowheads="1"/>
          </p:cNvSpPr>
          <p:nvPr/>
        </p:nvSpPr>
        <p:spPr bwMode="auto">
          <a:xfrm>
            <a:off x="6679324" y="30269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126"/>
          <p:cNvSpPr>
            <a:spLocks noChangeArrowheads="1"/>
          </p:cNvSpPr>
          <p:nvPr/>
        </p:nvSpPr>
        <p:spPr bwMode="auto">
          <a:xfrm>
            <a:off x="6679324" y="30269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129"/>
          <p:cNvSpPr>
            <a:spLocks noChangeArrowheads="1"/>
          </p:cNvSpPr>
          <p:nvPr/>
        </p:nvSpPr>
        <p:spPr bwMode="auto">
          <a:xfrm>
            <a:off x="6679324" y="30269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第一题：入阵曲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15 </a:t>
                </a:r>
                <a:r>
                  <a:rPr lang="zh-CN" altLang="en-US" dirty="0" smtClean="0"/>
                  <a:t>分做法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— </a:t>
                </a:r>
                <a:r>
                  <a:rPr lang="zh-CN" altLang="en-US" dirty="0" smtClean="0"/>
                  <a:t>报告老师！我不会</a:t>
                </a:r>
                <a:r>
                  <a:rPr lang="en-US" altLang="zh-CN" dirty="0" smtClean="0"/>
                  <a:t> for </a:t>
                </a:r>
                <a:r>
                  <a:rPr lang="zh-CN" altLang="en-US" dirty="0" smtClean="0"/>
                  <a:t>循环！</a:t>
                </a:r>
                <a:endParaRPr lang="en-US" altLang="zh-CN" dirty="0" smtClean="0"/>
              </a:p>
              <a:p>
                <a:r>
                  <a:rPr lang="en-US" altLang="zh-CN" dirty="0" smtClean="0"/>
                  <a:t>— </a:t>
                </a:r>
                <a:r>
                  <a:rPr lang="zh-CN" altLang="en-US" dirty="0" smtClean="0"/>
                  <a:t>没关系，一个一个讨论就好了。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复杂度：</a:t>
                </a:r>
                <a:r>
                  <a:rPr lang="en-US" altLang="zh-CN" dirty="0" smtClean="0"/>
                  <a:t>……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952" y="4236607"/>
            <a:ext cx="1121576" cy="112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8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第一题：入阵曲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73085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 smtClean="0"/>
                  <a:t>35 </a:t>
                </a:r>
                <a:r>
                  <a:rPr lang="zh-CN" altLang="en-US" dirty="0" smtClean="0"/>
                  <a:t>分做法：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≤16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报告</a:t>
                </a:r>
                <a:r>
                  <a:rPr lang="zh-CN" altLang="en-US" dirty="0"/>
                  <a:t>老师！</a:t>
                </a:r>
                <a:r>
                  <a:rPr lang="zh-CN" altLang="en-US" dirty="0" smtClean="0"/>
                  <a:t>我会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for </a:t>
                </a:r>
                <a:r>
                  <a:rPr lang="zh-CN" altLang="en-US" dirty="0" smtClean="0"/>
                  <a:t>循环了！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复杂度：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730858"/>
              </a:xfrm>
              <a:blipFill>
                <a:blip r:embed="rId2"/>
                <a:stretch>
                  <a:fillRect l="-394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316197" y="3380088"/>
            <a:ext cx="8399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for </a:t>
            </a:r>
            <a:r>
              <a:rPr lang="en-US" altLang="zh-CN" sz="1400" smtClean="0">
                <a:latin typeface="Consolas" panose="020B0609020204030204" pitchFamily="49" charset="0"/>
              </a:rPr>
              <a:t>(int i </a:t>
            </a:r>
            <a:r>
              <a:rPr lang="en-US" altLang="zh-CN" sz="1400" dirty="0">
                <a:latin typeface="Consolas" panose="020B0609020204030204" pitchFamily="49" charset="0"/>
              </a:rPr>
              <a:t>= 1</a:t>
            </a:r>
            <a:r>
              <a:rPr lang="en-US" altLang="zh-CN" sz="1400">
                <a:latin typeface="Consolas" panose="020B0609020204030204" pitchFamily="49" charset="0"/>
              </a:rPr>
              <a:t>; </a:t>
            </a:r>
            <a:r>
              <a:rPr lang="en-US" altLang="zh-CN" sz="1400" smtClean="0">
                <a:latin typeface="Consolas" panose="020B0609020204030204" pitchFamily="49" charset="0"/>
              </a:rPr>
              <a:t>i </a:t>
            </a:r>
            <a:r>
              <a:rPr lang="en-US" altLang="zh-CN" sz="1400" dirty="0">
                <a:latin typeface="Consolas" panose="020B0609020204030204" pitchFamily="49" charset="0"/>
              </a:rPr>
              <a:t>&lt;= n</a:t>
            </a:r>
            <a:r>
              <a:rPr lang="en-US" altLang="zh-CN" sz="1400">
                <a:latin typeface="Consolas" panose="020B0609020204030204" pitchFamily="49" charset="0"/>
              </a:rPr>
              <a:t>; </a:t>
            </a:r>
            <a:r>
              <a:rPr lang="en-US" altLang="zh-CN" sz="1400" smtClean="0">
                <a:latin typeface="Consolas" panose="020B0609020204030204" pitchFamily="49" charset="0"/>
              </a:rPr>
              <a:t>i++)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</a:t>
            </a:r>
            <a:r>
              <a:rPr lang="en-US" altLang="zh-CN" sz="1400">
                <a:latin typeface="Consolas" panose="020B0609020204030204" pitchFamily="49" charset="0"/>
              </a:rPr>
              <a:t>for </a:t>
            </a:r>
            <a:r>
              <a:rPr lang="en-US" altLang="zh-CN" sz="1400" smtClean="0">
                <a:latin typeface="Consolas" panose="020B0609020204030204" pitchFamily="49" charset="0"/>
              </a:rPr>
              <a:t>(int </a:t>
            </a:r>
            <a:r>
              <a:rPr lang="en-US" altLang="zh-CN" sz="1400" dirty="0">
                <a:latin typeface="Consolas" panose="020B0609020204030204" pitchFamily="49" charset="0"/>
              </a:rPr>
              <a:t>j = 1; j &lt;= m; </a:t>
            </a:r>
            <a:r>
              <a:rPr lang="en-US" altLang="zh-CN" sz="1400" dirty="0" err="1">
                <a:latin typeface="Consolas" panose="020B0609020204030204" pitchFamily="49" charset="0"/>
              </a:rPr>
              <a:t>j++</a:t>
            </a:r>
            <a:r>
              <a:rPr lang="en-US" altLang="zh-CN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</a:t>
            </a:r>
            <a:r>
              <a:rPr lang="en-US" altLang="zh-CN" sz="1400">
                <a:latin typeface="Consolas" panose="020B0609020204030204" pitchFamily="49" charset="0"/>
              </a:rPr>
              <a:t>for </a:t>
            </a:r>
            <a:r>
              <a:rPr lang="en-US" altLang="zh-CN" sz="1400" smtClean="0">
                <a:latin typeface="Consolas" panose="020B0609020204030204" pitchFamily="49" charset="0"/>
              </a:rPr>
              <a:t>(int </a:t>
            </a:r>
            <a:r>
              <a:rPr lang="en-US" altLang="zh-CN" sz="1400" dirty="0">
                <a:latin typeface="Consolas" panose="020B0609020204030204" pitchFamily="49" charset="0"/>
              </a:rPr>
              <a:t>k </a:t>
            </a:r>
            <a:r>
              <a:rPr lang="en-US" altLang="zh-CN" sz="1400">
                <a:latin typeface="Consolas" panose="020B0609020204030204" pitchFamily="49" charset="0"/>
              </a:rPr>
              <a:t>= </a:t>
            </a:r>
            <a:r>
              <a:rPr lang="en-US" altLang="zh-CN" sz="1400" smtClean="0">
                <a:latin typeface="Consolas" panose="020B0609020204030204" pitchFamily="49" charset="0"/>
              </a:rPr>
              <a:t>i; </a:t>
            </a:r>
            <a:r>
              <a:rPr lang="en-US" altLang="zh-CN" sz="1400" dirty="0">
                <a:latin typeface="Consolas" panose="020B0609020204030204" pitchFamily="49" charset="0"/>
              </a:rPr>
              <a:t>k &lt;= n; k++)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</a:t>
            </a:r>
            <a:r>
              <a:rPr lang="en-US" altLang="zh-CN" sz="1400">
                <a:latin typeface="Consolas" panose="020B0609020204030204" pitchFamily="49" charset="0"/>
              </a:rPr>
              <a:t>for </a:t>
            </a:r>
            <a:r>
              <a:rPr lang="en-US" altLang="zh-CN" sz="1400" smtClean="0">
                <a:latin typeface="Consolas" panose="020B0609020204030204" pitchFamily="49" charset="0"/>
              </a:rPr>
              <a:t>(int </a:t>
            </a:r>
            <a:r>
              <a:rPr lang="en-US" altLang="zh-CN" sz="1400" dirty="0">
                <a:latin typeface="Consolas" panose="020B0609020204030204" pitchFamily="49" charset="0"/>
              </a:rPr>
              <a:t>l = j; l &lt;= m; l++) {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            </a:t>
            </a:r>
            <a:r>
              <a:rPr lang="en-US" altLang="zh-CN" sz="1400" smtClean="0">
                <a:latin typeface="Consolas" panose="020B0609020204030204" pitchFamily="49" charset="0"/>
              </a:rPr>
              <a:t>int </a:t>
            </a:r>
            <a:r>
              <a:rPr lang="en-US" altLang="zh-CN" sz="1400" dirty="0">
                <a:latin typeface="Consolas" panose="020B0609020204030204" pitchFamily="49" charset="0"/>
              </a:rPr>
              <a:t>sum = 0;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</a:t>
            </a:r>
            <a:r>
              <a:rPr lang="en-US" altLang="zh-CN" sz="1400">
                <a:latin typeface="Consolas" panose="020B0609020204030204" pitchFamily="49" charset="0"/>
              </a:rPr>
              <a:t>for </a:t>
            </a:r>
            <a:r>
              <a:rPr lang="en-US" altLang="zh-CN" sz="1400" smtClean="0">
                <a:latin typeface="Consolas" panose="020B0609020204030204" pitchFamily="49" charset="0"/>
              </a:rPr>
              <a:t>(int </a:t>
            </a:r>
            <a:r>
              <a:rPr lang="en-US" altLang="zh-CN" sz="1400" dirty="0">
                <a:latin typeface="Consolas" panose="020B0609020204030204" pitchFamily="49" charset="0"/>
              </a:rPr>
              <a:t>x </a:t>
            </a:r>
            <a:r>
              <a:rPr lang="en-US" altLang="zh-CN" sz="1400">
                <a:latin typeface="Consolas" panose="020B0609020204030204" pitchFamily="49" charset="0"/>
              </a:rPr>
              <a:t>= </a:t>
            </a:r>
            <a:r>
              <a:rPr lang="en-US" altLang="zh-CN" sz="1400" smtClean="0">
                <a:latin typeface="Consolas" panose="020B0609020204030204" pitchFamily="49" charset="0"/>
              </a:rPr>
              <a:t>i; </a:t>
            </a:r>
            <a:r>
              <a:rPr lang="en-US" altLang="zh-CN" sz="1400" dirty="0">
                <a:latin typeface="Consolas" panose="020B0609020204030204" pitchFamily="49" charset="0"/>
              </a:rPr>
              <a:t>x &lt;= k; x++)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</a:t>
            </a:r>
            <a:r>
              <a:rPr lang="en-US" altLang="zh-CN" sz="1400">
                <a:latin typeface="Consolas" panose="020B0609020204030204" pitchFamily="49" charset="0"/>
              </a:rPr>
              <a:t>for </a:t>
            </a:r>
            <a:r>
              <a:rPr lang="en-US" altLang="zh-CN" sz="1400" smtClean="0">
                <a:latin typeface="Consolas" panose="020B0609020204030204" pitchFamily="49" charset="0"/>
              </a:rPr>
              <a:t>(int </a:t>
            </a:r>
            <a:r>
              <a:rPr lang="en-US" altLang="zh-CN" sz="1400" dirty="0">
                <a:latin typeface="Consolas" panose="020B0609020204030204" pitchFamily="49" charset="0"/>
              </a:rPr>
              <a:t>y = j; y &lt;= l; y++)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    sum += a[x][y];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            </a:t>
            </a:r>
            <a:r>
              <a:rPr lang="en-US" altLang="zh-CN" sz="1400" smtClean="0">
                <a:latin typeface="Consolas" panose="020B0609020204030204" pitchFamily="49" charset="0"/>
              </a:rPr>
              <a:t>if </a:t>
            </a:r>
            <a:r>
              <a:rPr lang="en-US" altLang="zh-CN" sz="1400" dirty="0">
                <a:latin typeface="Consolas" panose="020B0609020204030204" pitchFamily="49" charset="0"/>
              </a:rPr>
              <a:t>(sum % k == 0) </a:t>
            </a:r>
            <a:r>
              <a:rPr lang="en-US" altLang="zh-CN" sz="1400" dirty="0" err="1">
                <a:latin typeface="Consolas" panose="020B0609020204030204" pitchFamily="49" charset="0"/>
              </a:rPr>
              <a:t>ans</a:t>
            </a:r>
            <a:r>
              <a:rPr lang="en-US" altLang="zh-CN" sz="1400" dirty="0"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1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第一题：入阵曲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58111" y="2415208"/>
                <a:ext cx="9528473" cy="3986040"/>
              </a:xfrm>
            </p:spPr>
            <p:txBody>
              <a:bodyPr/>
              <a:lstStyle/>
              <a:p>
                <a:r>
                  <a:rPr lang="en-US" altLang="zh-CN" dirty="0" smtClean="0"/>
                  <a:t>55 </a:t>
                </a:r>
                <a:r>
                  <a:rPr lang="zh-CN" altLang="en-US" dirty="0" smtClean="0"/>
                  <a:t>分做法：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≤80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发现最后两重循环比较搞笑，因为一直在计算算过的东西。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我们可以采用二维前缀和，或者在循环内记录计算结果来消去这两维的代价。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二维前缀和计算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的和的方法是：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es-ES" altLang="zh-CN" dirty="0">
                    <a:latin typeface="Consolas" panose="020B0609020204030204" pitchFamily="49" charset="0"/>
                  </a:rPr>
                  <a:t>sum[x2][y2] - sum[x2][y1 - 1] - sum[x1 - 1][y2] + sum[x1 - 1][y1 - 1</a:t>
                </a:r>
                <a:r>
                  <a:rPr lang="es-ES" altLang="zh-CN" dirty="0" smtClean="0">
                    <a:latin typeface="Consolas" panose="020B0609020204030204" pitchFamily="49" charset="0"/>
                  </a:rPr>
                  <a:t>]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latin typeface="Consolas" panose="020B0609020204030204" pitchFamily="49" charset="0"/>
                  </a:rPr>
                  <a:t>时间复杂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度：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>
                    <a:latin typeface="Consolas" panose="020B0609020204030204" pitchFamily="49" charset="0"/>
                  </a:rPr>
                  <a:t>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8111" y="2415208"/>
                <a:ext cx="9528473" cy="3986040"/>
              </a:xfrm>
              <a:blipFill>
                <a:blip r:embed="rId2"/>
                <a:stretch>
                  <a:fillRect l="-448" t="-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7834822" y="5080448"/>
            <a:ext cx="2810933" cy="13208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834822" y="5080448"/>
            <a:ext cx="2810933" cy="60765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834822" y="5080447"/>
            <a:ext cx="1128890" cy="132080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834823" y="5080448"/>
            <a:ext cx="1128890" cy="60765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7589966" y="4844853"/>
                <a:ext cx="2252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966" y="4844853"/>
                <a:ext cx="225254" cy="276999"/>
              </a:xfrm>
              <a:prstGeom prst="rect">
                <a:avLst/>
              </a:prstGeom>
              <a:blipFill>
                <a:blip r:embed="rId3"/>
                <a:stretch>
                  <a:fillRect l="-21622" r="-2162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7528765" y="5493457"/>
                <a:ext cx="287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765" y="5493457"/>
                <a:ext cx="287322" cy="276999"/>
              </a:xfrm>
              <a:prstGeom prst="rect">
                <a:avLst/>
              </a:prstGeom>
              <a:blipFill>
                <a:blip r:embed="rId4"/>
                <a:stretch>
                  <a:fillRect l="-10638" r="-6383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7504431" y="6142061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431" y="6142061"/>
                <a:ext cx="292644" cy="276999"/>
              </a:xfrm>
              <a:prstGeom prst="rect">
                <a:avLst/>
              </a:prstGeom>
              <a:blipFill>
                <a:blip r:embed="rId5"/>
                <a:stretch>
                  <a:fillRect l="-10417" r="-625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8857423" y="4777160"/>
                <a:ext cx="287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423" y="4777160"/>
                <a:ext cx="287322" cy="276999"/>
              </a:xfrm>
              <a:prstGeom prst="rect">
                <a:avLst/>
              </a:prstGeom>
              <a:blipFill>
                <a:blip r:embed="rId6"/>
                <a:stretch>
                  <a:fillRect l="-19149" r="-4255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0454669" y="4787191"/>
                <a:ext cx="29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669" y="4787191"/>
                <a:ext cx="294311" cy="276999"/>
              </a:xfrm>
              <a:prstGeom prst="rect">
                <a:avLst/>
              </a:prstGeom>
              <a:blipFill>
                <a:blip r:embed="rId7"/>
                <a:stretch>
                  <a:fillRect l="-18750" r="-6250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45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第一题：入阵曲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6408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100 </a:t>
                </a:r>
                <a:r>
                  <a:rPr lang="zh-CN" altLang="en-US" dirty="0" smtClean="0"/>
                  <a:t>分做法：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≤400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先来研究一下一维上的做法：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枚举后暴力求和：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；</a:t>
                </a:r>
                <a:endParaRPr lang="en-US" altLang="zh-CN" dirty="0"/>
              </a:p>
              <a:p>
                <a:r>
                  <a:rPr lang="zh-CN" altLang="en-US" dirty="0"/>
                  <a:t>枚举</a:t>
                </a:r>
                <a:r>
                  <a:rPr lang="zh-CN" altLang="en-US" dirty="0" smtClean="0"/>
                  <a:t>后前缀和求和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能不能不枚举呢？</a:t>
                </a:r>
                <a:endParaRPr lang="en-US" altLang="zh-CN" dirty="0" smtClean="0"/>
              </a:p>
              <a:p>
                <a:r>
                  <a:rPr lang="zh-CN" altLang="en-US" dirty="0"/>
                  <a:t>观察</a:t>
                </a:r>
                <a:r>
                  <a:rPr lang="zh-CN" altLang="en-US" dirty="0" smtClean="0"/>
                  <a:t>到，在模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意义下相同的</a:t>
                </a:r>
                <a:r>
                  <a:rPr lang="zh-CN" altLang="en-US" dirty="0"/>
                  <a:t>前缀</a:t>
                </a:r>
                <a:r>
                  <a:rPr lang="zh-CN" altLang="en-US" dirty="0" smtClean="0"/>
                  <a:t>和，任取两个相减必定是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的倍数。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把零作为其中一个元素，问题等价于统计</a:t>
                </a:r>
                <a:r>
                  <a:rPr lang="zh-CN" altLang="en-US" dirty="0"/>
                  <a:t>前缀</a:t>
                </a:r>
                <a:r>
                  <a:rPr lang="zh-CN" altLang="en-US" dirty="0" smtClean="0"/>
                  <a:t>和中模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相同的数的对数；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直接对于每个余数统计个数就好了，在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个元素存的下的情况下为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64080"/>
              </a:xfrm>
              <a:blipFill>
                <a:blip r:embed="rId2"/>
                <a:stretch>
                  <a:fillRect l="-473" t="-998" r="-3549" b="-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63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第一题：入阵曲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6408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100 </a:t>
                </a:r>
                <a:r>
                  <a:rPr lang="zh-CN" altLang="en-US" dirty="0" smtClean="0"/>
                  <a:t>分做法：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拓展到二维：压行。</a:t>
                </a:r>
                <a:endParaRPr lang="en-US" altLang="zh-CN" dirty="0" smtClean="0"/>
              </a:p>
              <a:p>
                <a:r>
                  <a:rPr lang="zh-CN" altLang="en-US" dirty="0"/>
                  <a:t>枚举</a:t>
                </a:r>
                <a:r>
                  <a:rPr lang="zh-CN" altLang="en-US" dirty="0" smtClean="0"/>
                  <a:t>所有连续的列，压成一行处理。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答案需要 </a:t>
                </a:r>
                <a:r>
                  <a:rPr lang="en-US" altLang="zh-CN" dirty="0" smtClean="0"/>
                  <a:t>long </a:t>
                </a:r>
                <a:r>
                  <a:rPr lang="en-US" altLang="zh-CN" dirty="0" err="1" smtClean="0"/>
                  <a:t>long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时间复杂度：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64080"/>
              </a:xfrm>
              <a:blipFill>
                <a:blip r:embed="rId2"/>
                <a:stretch>
                  <a:fillRect l="-473" t="-9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2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1111</TotalTime>
  <Words>2321</Words>
  <Application>Microsoft Office PowerPoint</Application>
  <PresentationFormat>宽屏</PresentationFormat>
  <Paragraphs>306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黑体</vt:lpstr>
      <vt:lpstr>华文中宋</vt:lpstr>
      <vt:lpstr>宋体</vt:lpstr>
      <vt:lpstr>Arial</vt:lpstr>
      <vt:lpstr>Calibri</vt:lpstr>
      <vt:lpstr>Cambria Math</vt:lpstr>
      <vt:lpstr>Consolas</vt:lpstr>
      <vt:lpstr>Gill Sans MT</vt:lpstr>
      <vt:lpstr>Times New Roman</vt:lpstr>
      <vt:lpstr>Wingdings</vt:lpstr>
      <vt:lpstr>Parcel</vt:lpstr>
      <vt:lpstr>版权声明</vt:lpstr>
      <vt:lpstr>20171008模拟赛 题解</vt:lpstr>
      <vt:lpstr>总览</vt:lpstr>
      <vt:lpstr>第一题：入阵曲</vt:lpstr>
      <vt:lpstr>第一题：入阵曲</vt:lpstr>
      <vt:lpstr>第一题：入阵曲</vt:lpstr>
      <vt:lpstr>第一题：入阵曲</vt:lpstr>
      <vt:lpstr>第一题：入阵曲</vt:lpstr>
      <vt:lpstr>第一题：入阵曲</vt:lpstr>
      <vt:lpstr>第一题：入阵曲</vt:lpstr>
      <vt:lpstr>第二题：将军令</vt:lpstr>
      <vt:lpstr>第二题：将军令</vt:lpstr>
      <vt:lpstr>第二题：将军令</vt:lpstr>
      <vt:lpstr>第二题：将军令</vt:lpstr>
      <vt:lpstr>第二题：将军令</vt:lpstr>
      <vt:lpstr>第二题：将军令</vt:lpstr>
      <vt:lpstr>第二题：将军令</vt:lpstr>
      <vt:lpstr>第二题：将军令</vt:lpstr>
      <vt:lpstr>第二题：将军令</vt:lpstr>
      <vt:lpstr>第三题：星空</vt:lpstr>
      <vt:lpstr>第三题：星空</vt:lpstr>
      <vt:lpstr>第三题：星空</vt:lpstr>
      <vt:lpstr>第三题：星空</vt:lpstr>
      <vt:lpstr>第三题：星空</vt:lpstr>
      <vt:lpstr>第三题：星空</vt:lpstr>
      <vt:lpstr>第三题：星空</vt:lpstr>
      <vt:lpstr>第三题：星空</vt:lpstr>
      <vt:lpstr>第三题：星空</vt:lpstr>
      <vt:lpstr>第三题：星空</vt:lpstr>
      <vt:lpstr>第三题：星空</vt:lpstr>
      <vt:lpstr>第三题：星空</vt:lpstr>
      <vt:lpstr>第三题：星空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20171007模拟赛题解</dc:title>
  <dc:creator>fstqwq</dc:creator>
  <cp:lastModifiedBy>杨宗翰</cp:lastModifiedBy>
  <cp:revision>279</cp:revision>
  <dcterms:created xsi:type="dcterms:W3CDTF">2017-09-26T16:22:42Z</dcterms:created>
  <dcterms:modified xsi:type="dcterms:W3CDTF">2017-10-07T20:30:07Z</dcterms:modified>
</cp:coreProperties>
</file>