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319" r:id="rId2"/>
    <p:sldId id="256" r:id="rId3"/>
    <p:sldId id="335" r:id="rId4"/>
    <p:sldId id="257" r:id="rId5"/>
    <p:sldId id="258" r:id="rId6"/>
    <p:sldId id="271" r:id="rId7"/>
    <p:sldId id="272" r:id="rId8"/>
    <p:sldId id="336" r:id="rId9"/>
    <p:sldId id="337" r:id="rId10"/>
    <p:sldId id="339" r:id="rId11"/>
    <p:sldId id="318" r:id="rId12"/>
    <p:sldId id="321" r:id="rId13"/>
    <p:sldId id="340" r:id="rId14"/>
    <p:sldId id="341" r:id="rId15"/>
    <p:sldId id="343" r:id="rId16"/>
    <p:sldId id="320" r:id="rId17"/>
    <p:sldId id="342" r:id="rId18"/>
    <p:sldId id="329" r:id="rId19"/>
    <p:sldId id="344" r:id="rId20"/>
    <p:sldId id="345" r:id="rId21"/>
    <p:sldId id="330" r:id="rId22"/>
    <p:sldId id="347" r:id="rId23"/>
    <p:sldId id="348" r:id="rId24"/>
    <p:sldId id="349" r:id="rId25"/>
    <p:sldId id="350" r:id="rId26"/>
    <p:sldId id="351" r:id="rId27"/>
    <p:sldId id="352" r:id="rId28"/>
    <p:sldId id="353" r:id="rId29"/>
    <p:sldId id="346" r:id="rId30"/>
    <p:sldId id="354" r:id="rId31"/>
    <p:sldId id="355" r:id="rId32"/>
    <p:sldId id="357" r:id="rId33"/>
    <p:sldId id="358" r:id="rId34"/>
    <p:sldId id="356" r:id="rId35"/>
    <p:sldId id="359" r:id="rId36"/>
    <p:sldId id="360" r:id="rId37"/>
    <p:sldId id="361" r:id="rId38"/>
    <p:sldId id="363" r:id="rId39"/>
    <p:sldId id="364" r:id="rId40"/>
    <p:sldId id="362" r:id="rId41"/>
    <p:sldId id="365" r:id="rId42"/>
    <p:sldId id="367" r:id="rId43"/>
    <p:sldId id="366" r:id="rId44"/>
    <p:sldId id="368" r:id="rId45"/>
    <p:sldId id="369" r:id="rId46"/>
    <p:sldId id="371" r:id="rId47"/>
    <p:sldId id="332" r:id="rId48"/>
    <p:sldId id="372" r:id="rId49"/>
    <p:sldId id="370" r:id="rId50"/>
    <p:sldId id="373" r:id="rId51"/>
    <p:sldId id="376" r:id="rId52"/>
    <p:sldId id="375" r:id="rId53"/>
    <p:sldId id="374" r:id="rId54"/>
    <p:sldId id="378" r:id="rId55"/>
    <p:sldId id="379" r:id="rId56"/>
    <p:sldId id="381" r:id="rId57"/>
    <p:sldId id="377" r:id="rId58"/>
    <p:sldId id="384" r:id="rId59"/>
    <p:sldId id="385" r:id="rId60"/>
    <p:sldId id="386" r:id="rId61"/>
    <p:sldId id="387" r:id="rId62"/>
    <p:sldId id="388" r:id="rId63"/>
    <p:sldId id="390" r:id="rId64"/>
    <p:sldId id="382" r:id="rId65"/>
    <p:sldId id="383" r:id="rId66"/>
    <p:sldId id="391" r:id="rId67"/>
    <p:sldId id="389" r:id="rId68"/>
    <p:sldId id="313" r:id="rId69"/>
    <p:sldId id="333" r:id="rId7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35" autoAdjust="0"/>
    <p:restoredTop sz="94660"/>
  </p:normalViewPr>
  <p:slideViewPr>
    <p:cSldViewPr snapToGrid="0">
      <p:cViewPr>
        <p:scale>
          <a:sx n="100" d="100"/>
          <a:sy n="100" d="100"/>
        </p:scale>
        <p:origin x="31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294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139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988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3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962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582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707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102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6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9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351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933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nc-nd/4.0/deed.zh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版权声明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2918" y="2009174"/>
            <a:ext cx="9784081" cy="4658326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本演示文稿版权（除额外注明出处的图片及文字）归作者 </a:t>
            </a:r>
            <a:r>
              <a:rPr lang="en-US" altLang="zh-CN" dirty="0" err="1" smtClean="0"/>
              <a:t>fstqwq</a:t>
            </a:r>
            <a:r>
              <a:rPr lang="en-US" altLang="zh-CN" dirty="0" smtClean="0"/>
              <a:t> </a:t>
            </a:r>
            <a:r>
              <a:rPr lang="zh-CN" altLang="en-US" dirty="0" smtClean="0"/>
              <a:t>所有。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/>
              <a:t>本演示文稿在</a:t>
            </a:r>
            <a:r>
              <a:rPr lang="zh-CN" altLang="en-US" dirty="0" smtClean="0"/>
              <a:t>署名</a:t>
            </a:r>
            <a:r>
              <a:rPr lang="en-US" altLang="zh-CN" dirty="0"/>
              <a:t>-</a:t>
            </a:r>
            <a:r>
              <a:rPr lang="zh-CN" altLang="en-US" dirty="0"/>
              <a:t>非商业性使用</a:t>
            </a:r>
            <a:r>
              <a:rPr lang="en-US" altLang="zh-CN" dirty="0"/>
              <a:t>-</a:t>
            </a:r>
            <a:r>
              <a:rPr lang="zh-CN" altLang="en-US" dirty="0"/>
              <a:t>禁止演绎 </a:t>
            </a:r>
            <a:r>
              <a:rPr lang="en-US" altLang="zh-CN" dirty="0"/>
              <a:t>4.0 </a:t>
            </a:r>
            <a:r>
              <a:rPr lang="zh-CN" altLang="en-US" dirty="0" smtClean="0"/>
              <a:t>国际 </a:t>
            </a:r>
            <a:r>
              <a:rPr lang="en-US" altLang="zh-CN" dirty="0" smtClean="0"/>
              <a:t>(</a:t>
            </a:r>
            <a:r>
              <a:rPr lang="en-US" altLang="zh-CN" dirty="0">
                <a:hlinkClick r:id="rId2"/>
              </a:rPr>
              <a:t>CC BY-NC-ND 4.0</a:t>
            </a:r>
            <a:r>
              <a:rPr lang="en-US" altLang="zh-CN" dirty="0"/>
              <a:t>) </a:t>
            </a:r>
            <a:r>
              <a:rPr lang="zh-CN" altLang="en-US" dirty="0" smtClean="0"/>
              <a:t>协议下进行共享。也就是说，如果您没有得到额外的许可，那么您可以</a:t>
            </a:r>
            <a:r>
              <a:rPr lang="zh-CN" altLang="en-US" dirty="0"/>
              <a:t>自由</a:t>
            </a:r>
            <a:r>
              <a:rPr lang="zh-CN" altLang="en-US" dirty="0" smtClean="0"/>
              <a:t>地复制</a:t>
            </a:r>
            <a:r>
              <a:rPr lang="zh-CN" altLang="en-US" dirty="0"/>
              <a:t>、发行本作品 </a:t>
            </a:r>
            <a:r>
              <a:rPr lang="zh-CN" altLang="en-US" dirty="0" smtClean="0"/>
              <a:t>，惟须遵守下列条件：</a:t>
            </a:r>
            <a:endParaRPr lang="en-US" altLang="zh-CN" dirty="0" smtClean="0"/>
          </a:p>
          <a:p>
            <a:pPr lvl="1"/>
            <a:r>
              <a:rPr lang="zh-CN" altLang="en-US" b="1" dirty="0"/>
              <a:t>署名</a:t>
            </a:r>
            <a:r>
              <a:rPr lang="zh-CN" altLang="en-US" dirty="0"/>
              <a:t> </a:t>
            </a:r>
            <a:r>
              <a:rPr lang="en-US" altLang="zh-CN" dirty="0"/>
              <a:t>— </a:t>
            </a:r>
            <a:r>
              <a:rPr lang="zh-CN" altLang="en-US" dirty="0"/>
              <a:t>您必须给出合适的姓名或名称</a:t>
            </a:r>
            <a:r>
              <a:rPr lang="zh-CN" altLang="en-US" dirty="0" smtClean="0"/>
              <a:t>，并提供该许可</a:t>
            </a:r>
            <a:r>
              <a:rPr lang="zh-CN" altLang="en-US" dirty="0"/>
              <a:t>协议</a:t>
            </a:r>
            <a:r>
              <a:rPr lang="zh-CN" altLang="en-US" dirty="0" smtClean="0"/>
              <a:t>链接。</a:t>
            </a:r>
            <a:endParaRPr lang="en-US" altLang="zh-CN" dirty="0" smtClean="0"/>
          </a:p>
          <a:p>
            <a:pPr lvl="1"/>
            <a:r>
              <a:rPr lang="zh-CN" altLang="en-US" b="1" dirty="0" smtClean="0"/>
              <a:t>非</a:t>
            </a:r>
            <a:r>
              <a:rPr lang="zh-CN" altLang="en-US" b="1" dirty="0"/>
              <a:t>商业性使用</a:t>
            </a:r>
            <a:r>
              <a:rPr lang="zh-CN" altLang="en-US" dirty="0"/>
              <a:t> </a:t>
            </a:r>
            <a:r>
              <a:rPr lang="en-US" altLang="zh-CN" dirty="0"/>
              <a:t>— </a:t>
            </a:r>
            <a:r>
              <a:rPr lang="zh-CN" altLang="en-US" dirty="0"/>
              <a:t>您不得将本作品用于商业目的。 </a:t>
            </a:r>
          </a:p>
          <a:p>
            <a:pPr lvl="1"/>
            <a:r>
              <a:rPr lang="zh-CN" altLang="en-US" b="1" dirty="0"/>
              <a:t>禁止演绎</a:t>
            </a:r>
            <a:r>
              <a:rPr lang="zh-CN" altLang="en-US" dirty="0"/>
              <a:t> </a:t>
            </a:r>
            <a:r>
              <a:rPr lang="en-US" altLang="zh-CN" dirty="0" smtClean="0"/>
              <a:t>—</a:t>
            </a:r>
            <a:r>
              <a:rPr lang="zh-CN" altLang="en-US" dirty="0"/>
              <a:t>您不可以分发</a:t>
            </a:r>
            <a:r>
              <a:rPr lang="zh-CN" altLang="en-US" dirty="0" smtClean="0"/>
              <a:t>再</a:t>
            </a:r>
            <a:r>
              <a:rPr lang="zh-CN" altLang="en-US" dirty="0"/>
              <a:t>混合、转换、或者基于该作品</a:t>
            </a:r>
            <a:r>
              <a:rPr lang="zh-CN" altLang="en-US" dirty="0" smtClean="0"/>
              <a:t>创作</a:t>
            </a:r>
            <a:r>
              <a:rPr lang="zh-CN" altLang="en-US" dirty="0"/>
              <a:t>的</a:t>
            </a:r>
            <a:r>
              <a:rPr lang="zh-CN" altLang="en-US" dirty="0" smtClean="0"/>
              <a:t>修改</a:t>
            </a:r>
            <a:r>
              <a:rPr lang="zh-CN" altLang="en-US" dirty="0"/>
              <a:t>作品。 </a:t>
            </a:r>
          </a:p>
          <a:p>
            <a:pPr lvl="1"/>
            <a:r>
              <a:rPr lang="zh-CN" altLang="en-US" b="1" dirty="0" smtClean="0"/>
              <a:t>没有附加限制</a:t>
            </a:r>
            <a:r>
              <a:rPr lang="zh-CN" altLang="en-US" dirty="0" smtClean="0"/>
              <a:t> </a:t>
            </a:r>
            <a:r>
              <a:rPr lang="en-US" altLang="zh-CN" dirty="0" smtClean="0"/>
              <a:t>— </a:t>
            </a:r>
            <a:r>
              <a:rPr lang="zh-CN" altLang="en-US" dirty="0" smtClean="0"/>
              <a:t>您不得限制其他人做许可协议允许的事情。 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如果想</a:t>
            </a:r>
            <a:r>
              <a:rPr lang="zh-CN" altLang="en-US" smtClean="0"/>
              <a:t>将该演示文稿用作</a:t>
            </a:r>
            <a:r>
              <a:rPr lang="zh-CN" altLang="en-US" dirty="0" smtClean="0"/>
              <a:t>商业性使用（例如组织训练或交换题目），请与作者联系。谢谢您对版权的理解和保护。</a:t>
            </a:r>
            <a:endParaRPr lang="en-US" altLang="zh-CN" dirty="0" smtClean="0"/>
          </a:p>
          <a:p>
            <a:pPr lvl="1">
              <a:lnSpc>
                <a:spcPct val="125000"/>
              </a:lnSpc>
            </a:pPr>
            <a:r>
              <a:rPr lang="zh-CN" altLang="en-US" dirty="0" smtClean="0"/>
              <a:t>联系方式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r>
              <a:rPr lang="zh-CN" altLang="en-US" dirty="0" smtClean="0">
                <a:sym typeface="Wingdings" panose="05000000000000000000" pitchFamily="2" charset="2"/>
              </a:rPr>
              <a:t>（</a:t>
            </a:r>
            <a:r>
              <a:rPr lang="en-US" altLang="zh-CN" dirty="0" smtClean="0">
                <a:sym typeface="Wingdings" panose="05000000000000000000" pitchFamily="2" charset="2"/>
              </a:rPr>
              <a:t>QQ</a:t>
            </a:r>
            <a:r>
              <a:rPr lang="zh-CN" altLang="en-US" dirty="0" smtClean="0">
                <a:sym typeface="Wingdings" panose="05000000000000000000" pitchFamily="2" charset="2"/>
              </a:rPr>
              <a:t>）</a:t>
            </a:r>
            <a:r>
              <a:rPr lang="en-US" altLang="zh-CN" dirty="0" smtClean="0"/>
              <a:t>849199382</a:t>
            </a:r>
          </a:p>
        </p:txBody>
      </p:sp>
    </p:spTree>
    <p:extLst>
      <p:ext uri="{BB962C8B-B14F-4D97-AF65-F5344CB8AC3E}">
        <p14:creationId xmlns:p14="http://schemas.microsoft.com/office/powerpoint/2010/main" val="50613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STL </a:t>
            </a:r>
            <a:r>
              <a:rPr lang="zh-CN" altLang="en-US" dirty="0" smtClean="0"/>
              <a:t>数组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800" dirty="0" smtClean="0"/>
                  <a:t>std::vector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r>
                  <a:rPr lang="zh-CN" altLang="en-US" dirty="0" smtClean="0"/>
                  <a:t>支持：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均摊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zh-CN" altLang="en-US" dirty="0" smtClean="0"/>
                  <a:t> 动态维护大小；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插入</a:t>
                </a:r>
                <a:r>
                  <a:rPr lang="en-US" altLang="zh-CN" dirty="0" smtClean="0"/>
                  <a:t> / </a:t>
                </a:r>
                <a:r>
                  <a:rPr lang="zh-CN" altLang="en-US" dirty="0" smtClean="0"/>
                  <a:t>删除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最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（</m:t>
                    </m:r>
                  </m:oMath>
                </a14:m>
                <a:r>
                  <a:rPr lang="zh-CN" altLang="en-US" dirty="0" smtClean="0"/>
                  <a:t>实测平均数据下在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左右）。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59" t="-2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556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链表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202919" y="1895301"/>
                <a:ext cx="9784080" cy="485463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链表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Linked list</a:t>
                </a:r>
                <a:r>
                  <a:rPr lang="zh-CN" altLang="en-US" dirty="0"/>
                  <a:t>）是一种常见的基础数据结构，是一种线性表，但是并不会按线性的顺序存储数据，而是在每一个节点里存到下一个节点的指针</a:t>
                </a:r>
                <a:r>
                  <a:rPr lang="en-US" altLang="zh-CN" dirty="0"/>
                  <a:t>(Pointer)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由于</a:t>
                </a:r>
                <a:r>
                  <a:rPr lang="zh-CN" altLang="en-US" dirty="0"/>
                  <a:t>不必须按顺序存储，链表在插入的时候可以达到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zh-CN" altLang="en-US" dirty="0"/>
                  <a:t>的复杂度，</a:t>
                </a:r>
                <a:r>
                  <a:rPr lang="zh-CN" altLang="en-US" dirty="0" smtClean="0"/>
                  <a:t>比</a:t>
                </a:r>
                <a:r>
                  <a:rPr lang="zh-CN" altLang="en-US" dirty="0"/>
                  <a:t>数组</a:t>
                </a:r>
                <a:r>
                  <a:rPr lang="zh-CN" altLang="en-US" dirty="0" smtClean="0"/>
                  <a:t>快</a:t>
                </a:r>
                <a:r>
                  <a:rPr lang="zh-CN" altLang="en-US" dirty="0"/>
                  <a:t>得多，但是查找一个节点或者访问特定编号的节点则需要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的时间，而顺序表相应的时间复杂度分别是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0" dirty="0" err="1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sz="1050" dirty="0"/>
                  <a:t>(</a:t>
                </a:r>
                <a:r>
                  <a:rPr lang="zh-CN" altLang="en-US" sz="1050" dirty="0"/>
                  <a:t>来源：</a:t>
                </a:r>
                <a:r>
                  <a:rPr lang="en-US" altLang="zh-CN" sz="1050" dirty="0"/>
                  <a:t> https://zh.wikipedia.org/wiki/%E9%93%BE%E8%A1%A8)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链表特点：插入删除迅速，访问不随机。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2919" y="1895301"/>
                <a:ext cx="9784080" cy="4854634"/>
              </a:xfrm>
              <a:blipFill>
                <a:blip r:embed="rId2"/>
                <a:stretch>
                  <a:fillRect l="-685" r="-3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29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链表图解</a:t>
            </a:r>
            <a:endParaRPr lang="zh-CN" altLang="en-US" dirty="0"/>
          </a:p>
        </p:txBody>
      </p:sp>
      <p:pic>
        <p:nvPicPr>
          <p:cNvPr id="2050" name="Picture 2" descr="Singly-linked-list.sv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335" y="2726574"/>
            <a:ext cx="4674356" cy="46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oubly-linked-list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839" y="3895588"/>
            <a:ext cx="6973347" cy="46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ircularly-linked-list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209" y="5048113"/>
            <a:ext cx="3834605" cy="657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202919" y="2007890"/>
            <a:ext cx="6096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050" dirty="0"/>
              <a:t>(</a:t>
            </a:r>
            <a:r>
              <a:rPr lang="zh-CN" altLang="en-US" sz="1050" dirty="0"/>
              <a:t>来源：</a:t>
            </a:r>
            <a:r>
              <a:rPr lang="en-US" altLang="zh-CN" sz="1050" dirty="0"/>
              <a:t> https://zh.wikipedia.org/wiki/%E9%93%BE%E8%A1%A8)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20992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手写链表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202919" y="2079327"/>
            <a:ext cx="9784080" cy="4524315"/>
          </a:xfrm>
          <a:prstGeom prst="rec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kern="0" dirty="0" err="1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kern="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Node {</a:t>
            </a:r>
          </a:p>
          <a:p>
            <a:r>
              <a:rPr lang="en-US" altLang="zh-CN" kern="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Node *pre, *</a:t>
            </a:r>
            <a:r>
              <a:rPr lang="en-US" altLang="zh-CN" kern="0" dirty="0" err="1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nxt</a:t>
            </a:r>
            <a:r>
              <a:rPr lang="en-US" altLang="zh-CN" kern="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kern="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kern="0" dirty="0" err="1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value;</a:t>
            </a:r>
          </a:p>
          <a:p>
            <a:r>
              <a:rPr lang="en-US" altLang="zh-CN" kern="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</a:p>
          <a:p>
            <a:endParaRPr lang="en-US" altLang="zh-CN" kern="0" dirty="0">
              <a:solidFill>
                <a:schemeClr val="bg1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ins(Node *x, Node *y) {</a:t>
            </a:r>
          </a:p>
          <a:p>
            <a:r>
              <a:rPr lang="en-US" altLang="zh-CN" kern="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// insert y to x-&gt;</a:t>
            </a:r>
            <a:r>
              <a:rPr lang="en-US" altLang="zh-CN" kern="0" dirty="0" err="1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nxt</a:t>
            </a:r>
            <a:endParaRPr lang="en-US" altLang="zh-CN" kern="0" dirty="0">
              <a:solidFill>
                <a:schemeClr val="bg1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if (x-&gt;</a:t>
            </a:r>
            <a:r>
              <a:rPr lang="en-US" altLang="zh-CN" kern="0" dirty="0" err="1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nxt</a:t>
            </a:r>
            <a:r>
              <a:rPr lang="en-US" altLang="zh-CN" kern="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!= NULL) y-&gt;</a:t>
            </a:r>
            <a:r>
              <a:rPr lang="en-US" altLang="zh-CN" kern="0" dirty="0" err="1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nxt</a:t>
            </a:r>
            <a:r>
              <a:rPr lang="en-US" altLang="zh-CN" kern="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x-&gt;</a:t>
            </a:r>
            <a:r>
              <a:rPr lang="en-US" altLang="zh-CN" kern="0" dirty="0" err="1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nxt</a:t>
            </a:r>
            <a:r>
              <a:rPr lang="en-US" altLang="zh-CN" kern="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y-&gt;</a:t>
            </a:r>
            <a:r>
              <a:rPr lang="en-US" altLang="zh-CN" kern="0" dirty="0" err="1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nxt</a:t>
            </a:r>
            <a:r>
              <a:rPr lang="en-US" altLang="zh-CN" kern="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-&gt;pre = y;</a:t>
            </a:r>
          </a:p>
          <a:p>
            <a:r>
              <a:rPr lang="en-US" altLang="zh-CN" kern="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x-&gt;</a:t>
            </a:r>
            <a:r>
              <a:rPr lang="en-US" altLang="zh-CN" kern="0" dirty="0" err="1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nxt</a:t>
            </a:r>
            <a:r>
              <a:rPr lang="en-US" altLang="zh-CN" kern="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y;</a:t>
            </a:r>
          </a:p>
          <a:p>
            <a:r>
              <a:rPr lang="en-US" altLang="zh-CN" kern="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endParaRPr lang="en-US" altLang="zh-CN" kern="0" dirty="0">
              <a:solidFill>
                <a:schemeClr val="bg1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del(Node *x) {</a:t>
            </a:r>
          </a:p>
          <a:p>
            <a:r>
              <a:rPr lang="en-US" altLang="zh-CN" kern="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if (x-&gt;pre != NULL) x-&gt;pre-&gt;</a:t>
            </a:r>
            <a:r>
              <a:rPr lang="en-US" altLang="zh-CN" kern="0" dirty="0" err="1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nxt</a:t>
            </a:r>
            <a:r>
              <a:rPr lang="en-US" altLang="zh-CN" kern="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0" dirty="0" err="1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nxt</a:t>
            </a:r>
            <a:r>
              <a:rPr lang="en-US" altLang="zh-CN" kern="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kern="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if (x-&gt;</a:t>
            </a:r>
            <a:r>
              <a:rPr lang="en-US" altLang="zh-CN" kern="0" dirty="0" err="1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nxt</a:t>
            </a:r>
            <a:r>
              <a:rPr lang="en-US" altLang="zh-CN" kern="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!= NULL) x-&gt;</a:t>
            </a:r>
            <a:r>
              <a:rPr lang="en-US" altLang="zh-CN" kern="0" dirty="0" err="1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nxt</a:t>
            </a:r>
            <a:r>
              <a:rPr lang="en-US" altLang="zh-CN" kern="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-&gt;pre = pre;</a:t>
            </a:r>
          </a:p>
          <a:p>
            <a:r>
              <a:rPr lang="en-US" altLang="zh-CN" kern="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// garbage collection</a:t>
            </a:r>
          </a:p>
          <a:p>
            <a:r>
              <a:rPr lang="en-US" altLang="zh-CN" kern="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000" kern="100" dirty="0">
              <a:solidFill>
                <a:schemeClr val="bg1"/>
              </a:solidFill>
              <a:effectLst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87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常用的邻接链表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202919" y="2079327"/>
            <a:ext cx="9784080" cy="4247317"/>
          </a:xfrm>
          <a:prstGeom prst="rec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kern="0" dirty="0" err="1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kern="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Edge {</a:t>
            </a:r>
          </a:p>
          <a:p>
            <a:r>
              <a:rPr lang="en-US" altLang="zh-CN" kern="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kern="0" dirty="0" err="1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nxt</a:t>
            </a:r>
            <a:r>
              <a:rPr lang="en-US" altLang="zh-CN" kern="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to, w;</a:t>
            </a:r>
          </a:p>
          <a:p>
            <a:r>
              <a:rPr lang="en-US" altLang="zh-CN" kern="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 e[MAXN];</a:t>
            </a:r>
          </a:p>
          <a:p>
            <a:endParaRPr lang="en-US" altLang="zh-CN" kern="0" dirty="0">
              <a:solidFill>
                <a:schemeClr val="bg1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 err="1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head[MAXN], </a:t>
            </a:r>
            <a:r>
              <a:rPr lang="en-US" altLang="zh-CN" kern="0" dirty="0" err="1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ecnt</a:t>
            </a:r>
            <a:r>
              <a:rPr lang="en-US" altLang="zh-CN" kern="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0;</a:t>
            </a:r>
          </a:p>
          <a:p>
            <a:endParaRPr lang="en-US" altLang="zh-CN" kern="0" dirty="0">
              <a:solidFill>
                <a:schemeClr val="bg1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add(</a:t>
            </a:r>
            <a:r>
              <a:rPr lang="en-US" altLang="zh-CN" kern="0" dirty="0" err="1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u, </a:t>
            </a:r>
            <a:r>
              <a:rPr lang="en-US" altLang="zh-CN" kern="0" dirty="0" err="1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v, </a:t>
            </a:r>
            <a:r>
              <a:rPr lang="en-US" altLang="zh-CN" kern="0" dirty="0" err="1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w) {</a:t>
            </a:r>
          </a:p>
          <a:p>
            <a:r>
              <a:rPr lang="en-US" altLang="zh-CN" kern="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e[++</a:t>
            </a:r>
            <a:r>
              <a:rPr lang="en-US" altLang="zh-CN" kern="0" dirty="0" err="1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ecnt</a:t>
            </a:r>
            <a:r>
              <a:rPr lang="en-US" altLang="zh-CN" kern="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 = (Edge) {head[u], v, w}; head[u] = </a:t>
            </a:r>
            <a:r>
              <a:rPr lang="en-US" altLang="zh-CN" kern="0" dirty="0" err="1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ecnt</a:t>
            </a:r>
            <a:r>
              <a:rPr lang="en-US" altLang="zh-CN" kern="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kern="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endParaRPr lang="en-US" altLang="zh-CN" kern="0" dirty="0">
              <a:solidFill>
                <a:schemeClr val="bg1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traverse(</a:t>
            </a:r>
            <a:r>
              <a:rPr lang="en-US" altLang="zh-CN" kern="0" dirty="0" err="1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x) {</a:t>
            </a:r>
          </a:p>
          <a:p>
            <a:r>
              <a:rPr lang="en-US" altLang="zh-CN" kern="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for (</a:t>
            </a:r>
            <a:r>
              <a:rPr lang="en-US" altLang="zh-CN" kern="0" dirty="0" err="1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o = head[x]; o; o = e[o].</a:t>
            </a:r>
            <a:r>
              <a:rPr lang="en-US" altLang="zh-CN" kern="0" dirty="0" err="1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nxt</a:t>
            </a:r>
            <a:r>
              <a:rPr lang="en-US" altLang="zh-CN" kern="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</a:p>
          <a:p>
            <a:r>
              <a:rPr lang="en-US" altLang="zh-CN" kern="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	// do </a:t>
            </a:r>
            <a:r>
              <a:rPr lang="en-US" altLang="zh-CN" kern="0" dirty="0" err="1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sth</a:t>
            </a:r>
            <a:r>
              <a:rPr lang="en-US" altLang="zh-CN" kern="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with e[o].to</a:t>
            </a:r>
          </a:p>
          <a:p>
            <a:r>
              <a:rPr lang="en-US" altLang="zh-CN" kern="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</a:p>
          <a:p>
            <a:r>
              <a:rPr lang="en-US" altLang="zh-CN" kern="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000" kern="100" dirty="0">
              <a:solidFill>
                <a:schemeClr val="bg1"/>
              </a:solidFill>
              <a:effectLst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95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一道初赛原题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给你一个 </a:t>
                </a:r>
                <a:r>
                  <a:rPr lang="en-US" altLang="zh-CN" dirty="0" smtClean="0"/>
                  <a:t>1 ~ n </a:t>
                </a:r>
                <a:r>
                  <a:rPr lang="zh-CN" altLang="en-US" dirty="0" smtClean="0"/>
                  <a:t>的排列。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求每个数前面最大的比它小的数和最小的比它大的数。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  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  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  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85" t="-18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782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链表的应用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2919" y="1895301"/>
            <a:ext cx="9784080" cy="485463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存图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跳</a:t>
            </a:r>
            <a:r>
              <a:rPr lang="zh-CN" altLang="en-US" dirty="0" smtClean="0"/>
              <a:t>表</a:t>
            </a:r>
            <a:r>
              <a:rPr lang="en-US" altLang="zh-CN" dirty="0" smtClean="0"/>
              <a:t> (Skip List)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离线查询前驱 </a:t>
            </a:r>
            <a:r>
              <a:rPr lang="en-US" altLang="zh-CN" dirty="0" smtClean="0"/>
              <a:t>/ </a:t>
            </a:r>
            <a:r>
              <a:rPr lang="zh-CN" altLang="en-US" dirty="0" smtClean="0"/>
              <a:t>后继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块状链表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11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STL </a:t>
            </a:r>
            <a:r>
              <a:rPr lang="zh-CN" altLang="en-US" dirty="0" smtClean="0"/>
              <a:t>链表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err="1" smtClean="0"/>
              <a:t>std</a:t>
            </a:r>
            <a:r>
              <a:rPr lang="en-US" altLang="zh-CN" sz="2800" dirty="0" smtClean="0"/>
              <a:t>::list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15838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NOIp</a:t>
            </a:r>
            <a:r>
              <a:rPr lang="en-US" altLang="zh-CN" dirty="0" smtClean="0"/>
              <a:t> </a:t>
            </a:r>
            <a:r>
              <a:rPr lang="zh-CN" altLang="en-US" dirty="0" smtClean="0"/>
              <a:t>难度数据结构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2919" y="1895301"/>
            <a:ext cx="9784080" cy="485463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栈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队列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堆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前缀</a:t>
            </a:r>
            <a:r>
              <a:rPr lang="zh-CN" altLang="en-US" dirty="0" smtClean="0"/>
              <a:t>和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并查集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676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579620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/>
              <a:t>堆栈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stack</a:t>
            </a:r>
            <a:r>
              <a:rPr lang="zh-CN" altLang="en-US" dirty="0"/>
              <a:t>）又称为栈或堆叠，是计算机科学中一种特殊的串列形式的数据结构，其特殊之处在于只能允许在链接串列</a:t>
            </a:r>
            <a:r>
              <a:rPr lang="zh-CN" altLang="en-US" dirty="0" smtClean="0"/>
              <a:t>或阵列的</a:t>
            </a:r>
            <a:r>
              <a:rPr lang="zh-CN" altLang="en-US" dirty="0"/>
              <a:t>一端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top</a:t>
            </a:r>
            <a:r>
              <a:rPr lang="zh-CN" altLang="en-US" dirty="0"/>
              <a:t>）进行加入数据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push</a:t>
            </a:r>
            <a:r>
              <a:rPr lang="zh-CN" altLang="en-US" dirty="0"/>
              <a:t>）和输出数据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pop</a:t>
            </a:r>
            <a:r>
              <a:rPr lang="zh-CN" altLang="en-US" dirty="0"/>
              <a:t>）的运算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另外</a:t>
            </a:r>
            <a:r>
              <a:rPr lang="zh-CN" altLang="en-US" dirty="0"/>
              <a:t>栈也可以用一维数组或连结串列的形式来完成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en-US" altLang="zh-CN" sz="1050" dirty="0" smtClean="0"/>
              <a:t>(</a:t>
            </a:r>
            <a:r>
              <a:rPr lang="zh-CN" altLang="en-US" sz="1050" dirty="0" smtClean="0"/>
              <a:t>来源：</a:t>
            </a:r>
            <a:r>
              <a:rPr lang="en-US" altLang="zh-CN" sz="1050" dirty="0" smtClean="0"/>
              <a:t> https://zh.wikipedia.org/wiki/%E6%95%B0%E7%BB%84)</a:t>
            </a:r>
          </a:p>
          <a:p>
            <a:pPr>
              <a:lnSpc>
                <a:spcPct val="125000"/>
              </a:lnSpc>
            </a:pP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栈最显著的特点是：先进后出。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endParaRPr lang="en-US" altLang="zh-CN" dirty="0"/>
          </a:p>
          <a:p>
            <a:pPr>
              <a:lnSpc>
                <a:spcPct val="125000"/>
              </a:lnSpc>
            </a:pPr>
            <a:endParaRPr lang="zh-CN" altLang="en-US" dirty="0"/>
          </a:p>
        </p:txBody>
      </p:sp>
      <p:pic>
        <p:nvPicPr>
          <p:cNvPr id="3074" name="Picture 2" descr="https://upload.wikimedia.org/wikipedia/commons/thumb/2/29/Data_stack.svg/200px-Data_stack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724" y="4343400"/>
            <a:ext cx="2608349" cy="1878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7680409" y="6283246"/>
            <a:ext cx="36749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/>
              <a:t>(</a:t>
            </a:r>
            <a:r>
              <a:rPr lang="zh-CN" altLang="en-US" sz="1000" dirty="0"/>
              <a:t>来源：</a:t>
            </a:r>
            <a:r>
              <a:rPr lang="en-US" altLang="zh-CN" sz="1000" dirty="0"/>
              <a:t> https://zh.wikipedia.org/wiki/%E6%95%B0%E7%BB%84)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0131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简单数据结构及</a:t>
            </a:r>
            <a:r>
              <a:rPr lang="zh-CN" altLang="en-US" dirty="0" smtClean="0"/>
              <a:t>题目选讲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fstqwq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799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程序运行时的栈区和堆区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579620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/>
              <a:t>栈区：自动分配</a:t>
            </a:r>
            <a:endParaRPr lang="en-US" altLang="zh-CN" dirty="0" smtClean="0"/>
          </a:p>
          <a:p>
            <a:pPr lvl="1">
              <a:lnSpc>
                <a:spcPct val="125000"/>
              </a:lnSpc>
            </a:pPr>
            <a:r>
              <a:rPr lang="zh-CN" altLang="en-US" dirty="0" smtClean="0"/>
              <a:t>“爆栈”</a:t>
            </a:r>
            <a:endParaRPr lang="en-US" altLang="zh-CN" dirty="0" smtClean="0"/>
          </a:p>
          <a:p>
            <a:pPr lvl="1">
              <a:lnSpc>
                <a:spcPct val="125000"/>
              </a:lnSpc>
            </a:pPr>
            <a:r>
              <a:rPr lang="zh-CN" altLang="en-US" dirty="0" smtClean="0"/>
              <a:t>手写栈</a:t>
            </a:r>
            <a:endParaRPr lang="en-US" altLang="zh-CN" dirty="0" smtClean="0"/>
          </a:p>
          <a:p>
            <a:pPr lvl="1">
              <a:lnSpc>
                <a:spcPct val="125000"/>
              </a:lnSpc>
            </a:pP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/>
              <a:t>堆</a:t>
            </a:r>
            <a:r>
              <a:rPr lang="zh-CN" altLang="en-US" dirty="0" smtClean="0"/>
              <a:t>区：手动分配（</a:t>
            </a:r>
            <a:r>
              <a:rPr lang="en-US" altLang="zh-CN" dirty="0" smtClean="0"/>
              <a:t>new / delete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ct val="125000"/>
              </a:lnSpc>
            </a:pPr>
            <a:r>
              <a:rPr lang="zh-CN" altLang="en-US" dirty="0"/>
              <a:t>此</a:t>
            </a:r>
            <a:r>
              <a:rPr lang="zh-CN" altLang="en-US" dirty="0" smtClean="0"/>
              <a:t>堆非彼堆，实现更类似于链表</a:t>
            </a:r>
            <a:endParaRPr lang="en-US" altLang="zh-CN" dirty="0" smtClean="0"/>
          </a:p>
          <a:p>
            <a:pPr lvl="1">
              <a:lnSpc>
                <a:spcPct val="125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761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NOIp2008 </a:t>
            </a:r>
            <a:r>
              <a:rPr lang="zh-CN" altLang="en-US" dirty="0" smtClean="0"/>
              <a:t>双栈排序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202919" y="1895301"/>
                <a:ext cx="9784080" cy="4854634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dirty="0" smtClean="0"/>
                  <a:t>Tom</a:t>
                </a:r>
                <a:r>
                  <a:rPr lang="zh-CN" altLang="en-US" dirty="0"/>
                  <a:t>最近在研究一个有趣的排序问题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通过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个栈</a:t>
                </a:r>
                <a:r>
                  <a:rPr lang="en-US" altLang="zh-CN" dirty="0"/>
                  <a:t>S1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S2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Tom</a:t>
                </a:r>
                <a:r>
                  <a:rPr lang="zh-CN" altLang="en-US" dirty="0"/>
                  <a:t>希望借助以下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种操作实现将输入序列升序排序。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zh-CN" altLang="en-US" dirty="0"/>
                  <a:t>操作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：如果</a:t>
                </a:r>
                <a:r>
                  <a:rPr lang="zh-CN" altLang="en-US" dirty="0"/>
                  <a:t>输入序列不为空，将第一个元素压入栈</a:t>
                </a:r>
                <a:r>
                  <a:rPr lang="en-US" altLang="zh-CN" dirty="0" smtClean="0"/>
                  <a:t>S1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zh-CN" altLang="en-US" dirty="0" smtClean="0"/>
                  <a:t>操作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：如果</a:t>
                </a:r>
                <a:r>
                  <a:rPr lang="zh-CN" altLang="en-US" dirty="0"/>
                  <a:t>栈</a:t>
                </a:r>
                <a:r>
                  <a:rPr lang="en-US" altLang="zh-CN" dirty="0"/>
                  <a:t>S1</a:t>
                </a:r>
                <a:r>
                  <a:rPr lang="zh-CN" altLang="en-US" dirty="0"/>
                  <a:t>不为空，将</a:t>
                </a:r>
                <a:r>
                  <a:rPr lang="en-US" altLang="zh-CN" dirty="0"/>
                  <a:t>S1</a:t>
                </a:r>
                <a:r>
                  <a:rPr lang="zh-CN" altLang="en-US" dirty="0"/>
                  <a:t>栈顶元素弹出至输出</a:t>
                </a:r>
                <a:r>
                  <a:rPr lang="zh-CN" altLang="en-US" dirty="0" smtClean="0"/>
                  <a:t>序列</a:t>
                </a:r>
                <a:endParaRPr lang="en-US" altLang="zh-CN" dirty="0" smtClean="0"/>
              </a:p>
              <a:p>
                <a:pPr lvl="1">
                  <a:lnSpc>
                    <a:spcPct val="120000"/>
                  </a:lnSpc>
                </a:pPr>
                <a:r>
                  <a:rPr lang="zh-CN" altLang="en-US" dirty="0" smtClean="0"/>
                  <a:t>操作</a:t>
                </a:r>
                <a:r>
                  <a:rPr lang="en-US" altLang="zh-CN" dirty="0" smtClean="0"/>
                  <a:t>c</a:t>
                </a:r>
                <a:r>
                  <a:rPr lang="zh-CN" altLang="en-US" dirty="0" smtClean="0"/>
                  <a:t>：如果</a:t>
                </a:r>
                <a:r>
                  <a:rPr lang="zh-CN" altLang="en-US" dirty="0"/>
                  <a:t>输入序列不为空，将第一个元素压入栈</a:t>
                </a:r>
                <a:r>
                  <a:rPr lang="en-US" altLang="zh-CN" dirty="0" smtClean="0"/>
                  <a:t>S2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zh-CN" altLang="en-US" dirty="0" smtClean="0"/>
                  <a:t>操作</a:t>
                </a:r>
                <a:r>
                  <a:rPr lang="en-US" altLang="zh-CN" dirty="0" smtClean="0"/>
                  <a:t>d</a:t>
                </a:r>
                <a:r>
                  <a:rPr lang="zh-CN" altLang="en-US" dirty="0" smtClean="0"/>
                  <a:t>：如果</a:t>
                </a:r>
                <a:r>
                  <a:rPr lang="zh-CN" altLang="en-US" dirty="0"/>
                  <a:t>栈</a:t>
                </a:r>
                <a:r>
                  <a:rPr lang="en-US" altLang="zh-CN" dirty="0"/>
                  <a:t>S2</a:t>
                </a:r>
                <a:r>
                  <a:rPr lang="zh-CN" altLang="en-US" dirty="0"/>
                  <a:t>不为空，将</a:t>
                </a:r>
                <a:r>
                  <a:rPr lang="en-US" altLang="zh-CN" dirty="0"/>
                  <a:t>S2</a:t>
                </a:r>
                <a:r>
                  <a:rPr lang="zh-CN" altLang="en-US" dirty="0"/>
                  <a:t>栈顶元素弹出至输出序列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如果一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1~n</a:t>
                </a:r>
                <a:r>
                  <a:rPr lang="zh-CN" altLang="en-US" dirty="0" smtClean="0"/>
                  <a:t>的</a:t>
                </a:r>
                <a:r>
                  <a:rPr lang="zh-CN" altLang="en-US" dirty="0"/>
                  <a:t>排列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可以通过一系列操作使得输出序列为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…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(n-1)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Tom</a:t>
                </a:r>
                <a:r>
                  <a:rPr lang="zh-CN" altLang="en-US" dirty="0"/>
                  <a:t>就称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是一个“可双栈排序排列”。例如</a:t>
                </a:r>
                <a:r>
                  <a:rPr lang="en-US" altLang="zh-CN" dirty="0"/>
                  <a:t>(1,3,2,4)</a:t>
                </a:r>
                <a:r>
                  <a:rPr lang="zh-CN" altLang="en-US" dirty="0"/>
                  <a:t>就是一个“可双栈排序序列”，而</a:t>
                </a:r>
                <a:r>
                  <a:rPr lang="en-US" altLang="zh-CN" dirty="0"/>
                  <a:t>(2,3,4,1)</a:t>
                </a:r>
                <a:r>
                  <a:rPr lang="zh-CN" altLang="en-US" dirty="0"/>
                  <a:t>不是。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将</a:t>
                </a:r>
                <a:r>
                  <a:rPr lang="en-US" altLang="zh-CN" dirty="0"/>
                  <a:t>(1,3,2,4)</a:t>
                </a:r>
                <a:r>
                  <a:rPr lang="zh-CN" altLang="en-US" dirty="0"/>
                  <a:t>排序的操作序列：</a:t>
                </a:r>
                <a:r>
                  <a:rPr lang="en-US" altLang="zh-CN" dirty="0"/>
                  <a:t>&lt;</a:t>
                </a:r>
                <a:r>
                  <a:rPr lang="en-US" altLang="zh-CN" dirty="0" err="1"/>
                  <a:t>a,c,c,b,a,d,d,b</a:t>
                </a:r>
                <a:r>
                  <a:rPr lang="en-US" altLang="zh-CN" dirty="0"/>
                  <a:t>&gt;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当然，这样的操作序列有可能有几个，</a:t>
                </a:r>
                <a:r>
                  <a:rPr lang="en-US" altLang="zh-CN" dirty="0" smtClean="0"/>
                  <a:t>Tom </a:t>
                </a:r>
                <a:r>
                  <a:rPr lang="zh-CN" altLang="en-US" dirty="0" smtClean="0"/>
                  <a:t>希望</a:t>
                </a:r>
                <a:r>
                  <a:rPr lang="zh-CN" altLang="en-US" dirty="0"/>
                  <a:t>知道其中字典序最小的操作</a:t>
                </a:r>
                <a:r>
                  <a:rPr lang="zh-CN" altLang="en-US" dirty="0" smtClean="0"/>
                  <a:t>序列。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2919" y="1895301"/>
                <a:ext cx="9784080" cy="4854634"/>
              </a:xfrm>
              <a:blipFill>
                <a:blip r:embed="rId2"/>
                <a:stretch>
                  <a:fillRect l="-436" t="-503" r="-21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550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NOIp2008 </a:t>
            </a:r>
            <a:r>
              <a:rPr lang="zh-CN" altLang="en-US" dirty="0" smtClean="0"/>
              <a:t>双栈排序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202919" y="1895301"/>
                <a:ext cx="9784080" cy="485463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上古 </a:t>
                </a:r>
                <a:r>
                  <a:rPr lang="en-US" altLang="zh-CN" dirty="0" err="1" smtClean="0"/>
                  <a:t>NOIp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神题，同时也是一道论文题，可以做到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这里只讨论可以通过该题的做法。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2919" y="1895301"/>
                <a:ext cx="9784080" cy="4854634"/>
              </a:xfrm>
              <a:blipFill>
                <a:blip r:embed="rId2"/>
                <a:stretch>
                  <a:fillRect l="-685" t="-1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715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NOIp2008 </a:t>
            </a:r>
            <a:r>
              <a:rPr lang="zh-CN" altLang="en-US" dirty="0" smtClean="0"/>
              <a:t>双栈排序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202919" y="1895301"/>
                <a:ext cx="9784080" cy="485463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latin typeface="Consolas" panose="020B0609020204030204" pitchFamily="49" charset="0"/>
                  </a:rPr>
                  <a:t>一个结论：</a:t>
                </a:r>
                <a:endParaRPr lang="en-US" altLang="zh-CN" dirty="0" smtClean="0">
                  <a:latin typeface="Consolas" panose="020B0609020204030204" pitchFamily="49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latin typeface="Consolas" panose="020B0609020204030204" pitchFamily="49" charset="0"/>
                  </a:rPr>
                  <a:t>考虑对于任意两</a:t>
                </a:r>
                <a:r>
                  <a:rPr lang="zh-CN" altLang="en-US" dirty="0" smtClean="0">
                    <a:latin typeface="Consolas" panose="020B0609020204030204" pitchFamily="49" charset="0"/>
                  </a:rPr>
                  <a:t>个数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Consolas" panose="020B0609020204030204" pitchFamily="49" charset="0"/>
                  </a:rPr>
                  <a:t> </a:t>
                </a:r>
                <a:r>
                  <a:rPr lang="zh-CN" altLang="en-US" dirty="0" smtClean="0">
                    <a:latin typeface="Consolas" panose="020B0609020204030204" pitchFamily="49" charset="0"/>
                  </a:rPr>
                  <a:t>和</a:t>
                </a:r>
                <a:r>
                  <a:rPr lang="en-US" altLang="zh-CN" dirty="0" smtClean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onsolas" panose="020B0609020204030204" pitchFamily="49" charset="0"/>
                  </a:rPr>
                  <a:t>,</a:t>
                </a:r>
                <a:r>
                  <a:rPr lang="zh-CN" altLang="en-US" dirty="0">
                    <a:latin typeface="Consolas" panose="020B0609020204030204" pitchFamily="49" charset="0"/>
                  </a:rPr>
                  <a:t>它们不能压入同一个栈</a:t>
                </a:r>
                <a:r>
                  <a:rPr lang="zh-CN" altLang="en-US" dirty="0" smtClean="0">
                    <a:latin typeface="Consolas" panose="020B0609020204030204" pitchFamily="49" charset="0"/>
                  </a:rPr>
                  <a:t>中（或者说不能够进行单栈排序）的</a:t>
                </a:r>
                <a:r>
                  <a:rPr lang="zh-CN" altLang="en-US" dirty="0">
                    <a:latin typeface="Consolas" panose="020B0609020204030204" pitchFamily="49" charset="0"/>
                  </a:rPr>
                  <a:t>充要条件</a:t>
                </a:r>
                <a:r>
                  <a:rPr lang="en-US" altLang="zh-CN" dirty="0">
                    <a:latin typeface="Consolas" panose="020B0609020204030204" pitchFamily="49" charset="0"/>
                  </a:rPr>
                  <a:t>: </a:t>
                </a:r>
                <a:endParaRPr lang="en-US" altLang="zh-CN" dirty="0" smtClean="0">
                  <a:latin typeface="Consolas" panose="020B0609020204030204" pitchFamily="49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latin typeface="Consolas" panose="020B0609020204030204" pitchFamily="49" charset="0"/>
                  </a:rPr>
                  <a:t>存在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 smtClean="0">
                    <a:latin typeface="Consolas" panose="020B0609020204030204" pitchFamily="49" charset="0"/>
                  </a:rPr>
                  <a:t>,</a:t>
                </a:r>
                <a:r>
                  <a:rPr lang="zh-CN" altLang="en-US" dirty="0" smtClean="0">
                    <a:latin typeface="Consolas" panose="020B0609020204030204" pitchFamily="49" charset="0"/>
                  </a:rPr>
                  <a:t>使得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 smtClean="0">
                    <a:latin typeface="Consolas" panose="020B0609020204030204" pitchFamily="49" charset="0"/>
                  </a:rPr>
                  <a:t> </a:t>
                </a:r>
                <a:r>
                  <a:rPr lang="zh-CN" altLang="en-US" dirty="0" smtClean="0">
                    <a:latin typeface="Consolas" panose="020B0609020204030204" pitchFamily="49" charset="0"/>
                  </a:rPr>
                  <a:t>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&lt; </m:t>
                    </m:r>
                    <m:sSub>
                      <m:sSubPr>
                        <m:ctrlP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&lt; </m:t>
                    </m:r>
                    <m:sSub>
                      <m:sSubPr>
                        <m:ctrlP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Consolas" panose="020B0609020204030204" pitchFamily="49" charset="0"/>
                  </a:rPr>
                  <a:t>。</a:t>
                </a:r>
                <a:endParaRPr lang="zh-CN" altLang="en-US" dirty="0">
                  <a:latin typeface="Consolas" panose="020B0609020204030204" pitchFamily="49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 dirty="0" smtClean="0">
                  <a:latin typeface="Consolas" panose="020B0609020204030204" pitchFamily="49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latin typeface="Consolas" panose="020B0609020204030204" pitchFamily="49" charset="0"/>
                  </a:rPr>
                  <a:t>我们来尝试证明这个结论。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2919" y="1895301"/>
                <a:ext cx="9784080" cy="4854634"/>
              </a:xfrm>
              <a:blipFill>
                <a:blip r:embed="rId2"/>
                <a:stretch>
                  <a:fillRect l="-685" t="-1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776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NOIp2008 </a:t>
            </a:r>
            <a:r>
              <a:rPr lang="zh-CN" altLang="en-US" dirty="0" smtClean="0"/>
              <a:t>双栈排序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202919" y="1895301"/>
                <a:ext cx="9784080" cy="485463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latin typeface="Consolas" panose="020B0609020204030204" pitchFamily="49" charset="0"/>
                  </a:rPr>
                  <a:t>存在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使得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>
                    <a:latin typeface="Consolas" panose="020B0609020204030204" pitchFamily="49" charset="0"/>
                  </a:rPr>
                  <a:t> </a:t>
                </a:r>
                <a:r>
                  <a:rPr lang="zh-CN" altLang="en-US" dirty="0">
                    <a:latin typeface="Consolas" panose="020B0609020204030204" pitchFamily="49" charset="0"/>
                  </a:rPr>
                  <a:t>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&lt; </m:t>
                    </m:r>
                    <m:sSub>
                      <m:sSubPr>
                        <m:ctrlPr>
                          <a:rPr lang="en-US" altLang="zh-CN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&lt; </m:t>
                    </m:r>
                    <m:sSub>
                      <m:sSubPr>
                        <m:ctrlPr>
                          <a:rPr lang="en-US" altLang="zh-CN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>
                    <a:latin typeface="Consolas" panose="020B0609020204030204" pitchFamily="49" charset="0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CN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Consolas" panose="020B0609020204030204" pitchFamily="49" charset="0"/>
                  </a:rPr>
                  <a:t>不能</a:t>
                </a:r>
                <a:r>
                  <a:rPr lang="zh-CN" altLang="en-US" dirty="0">
                    <a:latin typeface="Consolas" panose="020B0609020204030204" pitchFamily="49" charset="0"/>
                  </a:rPr>
                  <a:t>压入同一个</a:t>
                </a:r>
                <a:r>
                  <a:rPr lang="zh-CN" altLang="en-US" dirty="0" smtClean="0">
                    <a:latin typeface="Consolas" panose="020B0609020204030204" pitchFamily="49" charset="0"/>
                  </a:rPr>
                  <a:t>栈。</a:t>
                </a:r>
                <a:endParaRPr lang="en-US" altLang="zh-CN" dirty="0" smtClean="0">
                  <a:latin typeface="Consolas" panose="020B0609020204030204" pitchFamily="49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latin typeface="Consolas" panose="020B0609020204030204" pitchFamily="49" charset="0"/>
                  </a:rPr>
                  <a:t>充分性：反证法。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2919" y="1895301"/>
                <a:ext cx="9784080" cy="4854634"/>
              </a:xfrm>
              <a:blipFill>
                <a:blip r:embed="rId2"/>
                <a:stretch>
                  <a:fillRect l="-6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02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NOIp2008 </a:t>
            </a:r>
            <a:r>
              <a:rPr lang="zh-CN" altLang="en-US" dirty="0" smtClean="0"/>
              <a:t>双栈排序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202919" y="1895301"/>
                <a:ext cx="9784080" cy="485463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latin typeface="Consolas" panose="020B0609020204030204" pitchFamily="49" charset="0"/>
                  </a:rPr>
                  <a:t>存在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使得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>
                    <a:latin typeface="Consolas" panose="020B0609020204030204" pitchFamily="49" charset="0"/>
                  </a:rPr>
                  <a:t> </a:t>
                </a:r>
                <a:r>
                  <a:rPr lang="zh-CN" altLang="en-US" dirty="0">
                    <a:latin typeface="Consolas" panose="020B0609020204030204" pitchFamily="49" charset="0"/>
                  </a:rPr>
                  <a:t>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&lt; </m:t>
                    </m:r>
                    <m:sSub>
                      <m:sSubPr>
                        <m:ctrlPr>
                          <a:rPr lang="en-US" altLang="zh-CN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&lt; </m:t>
                    </m:r>
                    <m:sSub>
                      <m:sSubPr>
                        <m:ctrlPr>
                          <a:rPr lang="en-US" altLang="zh-CN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时，不能</a:t>
                </a:r>
                <a:r>
                  <a:rPr lang="zh-CN" altLang="en-US" dirty="0">
                    <a:latin typeface="Consolas" panose="020B0609020204030204" pitchFamily="49" charset="0"/>
                  </a:rPr>
                  <a:t>压入同一个</a:t>
                </a:r>
                <a:r>
                  <a:rPr lang="zh-CN" altLang="en-US" dirty="0">
                    <a:latin typeface="Consolas" panose="020B0609020204030204" pitchFamily="49" charset="0"/>
                  </a:rPr>
                  <a:t>栈。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latin typeface="Consolas" panose="020B0609020204030204" pitchFamily="49" charset="0"/>
                  </a:rPr>
                  <a:t>必要性：证明逆否命题：不满足条件，一定可以压入同一个栈。</a:t>
                </a:r>
                <a:endParaRPr lang="en-US" altLang="zh-CN" dirty="0" smtClean="0">
                  <a:latin typeface="Consolas" panose="020B0609020204030204" pitchFamily="49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dirty="0" smtClean="0">
                    <a:latin typeface="Consolas" panose="020B0609020204030204" pitchFamily="49" charset="0"/>
                  </a:rPr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&lt; </m:t>
                    </m:r>
                    <m:sSub>
                      <m:sSubPr>
                        <m:ctrlPr>
                          <a:rPr lang="en-US" altLang="zh-CN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 smtClean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dirty="0" smtClean="0">
                    <a:latin typeface="Consolas" panose="020B0609020204030204" pitchFamily="49" charset="0"/>
                  </a:rPr>
                  <a:t>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2919" y="1895301"/>
                <a:ext cx="9784080" cy="4854634"/>
              </a:xfrm>
              <a:blipFill>
                <a:blip r:embed="rId2"/>
                <a:stretch>
                  <a:fillRect l="-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2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NOIp2008 </a:t>
            </a:r>
            <a:r>
              <a:rPr lang="zh-CN" altLang="en-US" dirty="0" smtClean="0"/>
              <a:t>双栈排序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2919" y="1895301"/>
            <a:ext cx="9784080" cy="485463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latin typeface="Consolas" panose="020B0609020204030204" pitchFamily="49" charset="0"/>
              </a:rPr>
              <a:t>两个栈都可以排序的话，类似归并是一定可以排序的。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endParaRPr lang="en-US" altLang="zh-CN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latin typeface="Consolas" panose="020B0609020204030204" pitchFamily="49" charset="0"/>
              </a:rPr>
              <a:t>进行二分图染色，排除非法情况；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latin typeface="Consolas" panose="020B0609020204030204" pitchFamily="49" charset="0"/>
              </a:rPr>
              <a:t>注意要让其中一种颜色的标号始终最小。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latin typeface="Consolas" panose="020B0609020204030204" pitchFamily="49" charset="0"/>
              </a:rPr>
              <a:t>随后按照题意乱搞就好了。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31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栈的应用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2919" y="1895301"/>
            <a:ext cx="9784080" cy="485463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递归或者类似递归的操作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对数组 </a:t>
            </a:r>
            <a:r>
              <a:rPr lang="en-US" altLang="zh-CN" dirty="0" smtClean="0"/>
              <a:t>/ </a:t>
            </a:r>
            <a:r>
              <a:rPr lang="zh-CN" altLang="en-US" dirty="0" smtClean="0"/>
              <a:t>队列 </a:t>
            </a:r>
            <a:r>
              <a:rPr lang="en-US" altLang="zh-CN" dirty="0" smtClean="0"/>
              <a:t>/ </a:t>
            </a:r>
            <a:r>
              <a:rPr lang="zh-CN" altLang="en-US" dirty="0" smtClean="0"/>
              <a:t>栈进行部分可持久化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0596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STL </a:t>
            </a:r>
            <a:r>
              <a:rPr lang="zh-CN" altLang="en-US" dirty="0" smtClean="0"/>
              <a:t>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err="1" smtClean="0"/>
              <a:t>std</a:t>
            </a:r>
            <a:r>
              <a:rPr lang="en-US" altLang="zh-CN" sz="2800" dirty="0" smtClean="0"/>
              <a:t>::stack</a:t>
            </a:r>
          </a:p>
          <a:p>
            <a:endParaRPr lang="en-US" altLang="zh-CN" sz="2800" dirty="0"/>
          </a:p>
          <a:p>
            <a:r>
              <a:rPr lang="en-US" altLang="zh-CN" dirty="0"/>
              <a:t>template &lt;class T, class Container = </a:t>
            </a:r>
            <a:r>
              <a:rPr lang="en-US" altLang="zh-CN" dirty="0" err="1"/>
              <a:t>deque</a:t>
            </a:r>
            <a:r>
              <a:rPr lang="en-US" altLang="zh-CN" dirty="0"/>
              <a:t>&lt;T&gt; &gt; class </a:t>
            </a:r>
            <a:r>
              <a:rPr lang="en-US" altLang="zh-CN" dirty="0" smtClean="0"/>
              <a:t>stack;</a:t>
            </a:r>
          </a:p>
          <a:p>
            <a:endParaRPr lang="en-US" altLang="zh-CN" dirty="0"/>
          </a:p>
          <a:p>
            <a:r>
              <a:rPr lang="zh-CN" altLang="en-US" dirty="0" smtClean="0"/>
              <a:t>如果使用默认值的话，本质是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deque</a:t>
            </a:r>
            <a:r>
              <a:rPr lang="zh-CN" altLang="en-US" dirty="0" smtClean="0"/>
              <a:t>，跑得很慢。</a:t>
            </a:r>
            <a:endParaRPr lang="en-US" altLang="zh-CN" dirty="0" smtClean="0"/>
          </a:p>
          <a:p>
            <a:r>
              <a:rPr lang="zh-CN" altLang="en-US" dirty="0" smtClean="0"/>
              <a:t>一般只是用来偷懒写。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71207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队列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2919" y="1895301"/>
            <a:ext cx="9784080" cy="485463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队列（</a:t>
            </a:r>
            <a:r>
              <a:rPr lang="en-US" altLang="zh-CN" dirty="0" smtClean="0"/>
              <a:t>queue)</a:t>
            </a:r>
            <a:r>
              <a:rPr lang="zh-CN" altLang="en-US" dirty="0" smtClean="0"/>
              <a:t>，只能在尾插入，头删除。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在</a:t>
            </a:r>
            <a:r>
              <a:rPr lang="zh-CN" altLang="en-US" dirty="0"/>
              <a:t>具体应用中通常用链表或者数组来实现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特点：先进先出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3357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我是谁？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成都外国语学校 杨宗翰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strike="sngStrike" dirty="0" smtClean="0"/>
              <a:t>哇我真的是咸鱼</a:t>
            </a:r>
            <a:r>
              <a:rPr lang="en-US" altLang="zh-CN" strike="sngStrike" dirty="0" smtClean="0"/>
              <a:t>QAQ</a:t>
            </a:r>
            <a:endParaRPr lang="zh-CN" alt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6860830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单调队列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2919" y="1895301"/>
            <a:ext cx="9784080" cy="485463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需要保持单调性质的队列。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通常</a:t>
            </a:r>
            <a:r>
              <a:rPr lang="zh-CN" altLang="en-US" dirty="0" smtClean="0"/>
              <a:t>实现有两种：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1. </a:t>
            </a:r>
            <a:r>
              <a:rPr lang="zh-CN" altLang="en-US" dirty="0" smtClean="0"/>
              <a:t>优先队列（</a:t>
            </a:r>
            <a:r>
              <a:rPr lang="en-US" altLang="zh-CN" dirty="0" err="1" smtClean="0"/>
              <a:t>priority_queue</a:t>
            </a:r>
            <a:r>
              <a:rPr lang="zh-CN" altLang="en-US" dirty="0" smtClean="0"/>
              <a:t>）：堆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2. Sliding window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5652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SLIDING window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202919" y="1895301"/>
                <a:ext cx="9784080" cy="485463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给定一个长度为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的数组和一个</a:t>
                </a:r>
                <a:r>
                  <a:rPr lang="zh-CN" altLang="en-US" dirty="0" smtClean="0"/>
                  <a:t>区间长度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求所有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 − 1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，</a:t>
                </a:r>
                <a:r>
                  <a:rPr lang="zh-CN" altLang="en-US" dirty="0" smtClean="0"/>
                  <a:t>共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zh-CN" altLang="en-US" dirty="0"/>
                  <a:t>个区间的最大值和最小值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≤5×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，忽略输入输出时间。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2919" y="1895301"/>
                <a:ext cx="9784080" cy="4854634"/>
              </a:xfrm>
              <a:blipFill>
                <a:blip r:embed="rId2"/>
                <a:stretch>
                  <a:fillRect l="-6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784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Sliding window </a:t>
            </a:r>
            <a:r>
              <a:rPr lang="zh-CN" altLang="en-US" dirty="0" smtClean="0"/>
              <a:t>其它做法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2919" y="1895301"/>
            <a:ext cx="9784080" cy="485463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暴力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线段树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RMQ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堆</a:t>
            </a:r>
            <a:r>
              <a:rPr lang="en-US" altLang="zh-CN" dirty="0" smtClean="0"/>
              <a:t> / </a:t>
            </a:r>
            <a:r>
              <a:rPr lang="en-US" altLang="zh-CN" dirty="0" err="1" smtClean="0"/>
              <a:t>priority_queue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O(N) – O(1) RMQ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068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更优秀的做法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202919" y="1895301"/>
                <a:ext cx="9784080" cy="485463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双端单调队列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考察时间与元素最值的单调性。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2919" y="1895301"/>
                <a:ext cx="9784080" cy="4854634"/>
              </a:xfrm>
              <a:blipFill>
                <a:blip r:embed="rId2"/>
                <a:stretch>
                  <a:fillRect l="-6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568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单调队列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202919" y="2079327"/>
            <a:ext cx="9784080" cy="3801041"/>
          </a:xfrm>
          <a:prstGeom prst="rec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8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a</a:t>
            </a:r>
            <a:r>
              <a:rPr lang="en-US" altLang="zh-CN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[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</a:t>
            </a:r>
            <a:r>
              <a:rPr lang="en-US" altLang="zh-CN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],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q</a:t>
            </a:r>
            <a:r>
              <a:rPr lang="en-US" altLang="zh-CN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[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</a:t>
            </a:r>
            <a:r>
              <a:rPr lang="en-US" altLang="zh-CN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],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tag</a:t>
            </a:r>
            <a:r>
              <a:rPr lang="en-US" altLang="zh-CN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[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</a:t>
            </a:r>
            <a:r>
              <a:rPr lang="en-US" altLang="zh-CN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],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head</a:t>
            </a:r>
            <a:r>
              <a:rPr lang="en-US" altLang="zh-CN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=</a:t>
            </a:r>
            <a:r>
              <a:rPr lang="en-US" altLang="zh-CN" dirty="0">
                <a:solidFill>
                  <a:srgbClr val="FF8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r>
              <a:rPr lang="en-US" altLang="zh-CN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tail</a:t>
            </a:r>
            <a:r>
              <a:rPr lang="en-US" altLang="zh-CN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=</a:t>
            </a:r>
            <a:r>
              <a:rPr lang="en-US" altLang="zh-CN" dirty="0">
                <a:solidFill>
                  <a:srgbClr val="FF8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r>
              <a:rPr lang="en-US" altLang="zh-CN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solidFill>
                <a:srgbClr val="8000FF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r>
              <a:rPr lang="en-US" altLang="zh-CN" dirty="0" smtClean="0">
                <a:solidFill>
                  <a:srgbClr val="8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insert</a:t>
            </a:r>
            <a:r>
              <a:rPr lang="en-US" altLang="zh-CN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solidFill>
                  <a:srgbClr val="8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x</a:t>
            </a:r>
            <a:r>
              <a:rPr lang="en-US" altLang="zh-CN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{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head </a:t>
            </a:r>
            <a:r>
              <a:rPr lang="en-US" altLang="zh-CN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&lt;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tail </a:t>
            </a:r>
            <a:r>
              <a:rPr lang="en-US" altLang="zh-CN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&amp;&amp;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q</a:t>
            </a:r>
            <a:r>
              <a:rPr lang="en-US" altLang="zh-CN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[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tail </a:t>
            </a:r>
            <a:r>
              <a:rPr lang="en-US" altLang="zh-CN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- </a:t>
            </a:r>
            <a:r>
              <a:rPr lang="en-US" altLang="zh-CN" dirty="0">
                <a:solidFill>
                  <a:srgbClr val="FF8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r>
              <a:rPr lang="en-US" altLang="zh-CN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] &lt;=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</a:t>
            </a:r>
            <a:r>
              <a:rPr lang="en-US" altLang="zh-CN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[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])</a:t>
            </a:r>
            <a:r>
              <a:rPr lang="en-US" altLang="zh-CN" sz="1100" kern="0" dirty="0"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tail</a:t>
            </a:r>
            <a:r>
              <a:rPr lang="en-US" altLang="zh-CN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--;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q</a:t>
            </a:r>
            <a:r>
              <a:rPr lang="en-US" altLang="zh-CN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[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tail</a:t>
            </a:r>
            <a:r>
              <a:rPr lang="en-US" altLang="zh-CN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] =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</a:t>
            </a:r>
            <a:r>
              <a:rPr lang="en-US" altLang="zh-CN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[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];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tag</a:t>
            </a:r>
            <a:r>
              <a:rPr lang="en-US" altLang="zh-CN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[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tail</a:t>
            </a:r>
            <a:r>
              <a:rPr lang="en-US" altLang="zh-CN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++] =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return</a:t>
            </a:r>
            <a:r>
              <a:rPr lang="en-US" altLang="zh-CN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solidFill>
                <a:srgbClr val="8000FF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r>
              <a:rPr lang="en-US" altLang="zh-CN" dirty="0" err="1" smtClean="0">
                <a:solidFill>
                  <a:srgbClr val="8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getmax</a:t>
            </a:r>
            <a:r>
              <a:rPr lang="en-US" altLang="zh-CN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solidFill>
                  <a:srgbClr val="8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now</a:t>
            </a:r>
            <a:r>
              <a:rPr lang="en-US" altLang="zh-CN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{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 ;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head </a:t>
            </a:r>
            <a:r>
              <a:rPr lang="en-US" altLang="zh-CN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&lt;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tail</a:t>
            </a:r>
            <a:r>
              <a:rPr lang="en-US" altLang="zh-CN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head</a:t>
            </a:r>
            <a:r>
              <a:rPr lang="en-US" altLang="zh-CN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++)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now </a:t>
            </a:r>
            <a:r>
              <a:rPr lang="en-US" altLang="zh-CN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-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tag</a:t>
            </a:r>
            <a:r>
              <a:rPr lang="en-US" altLang="zh-CN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[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head</a:t>
            </a:r>
            <a:r>
              <a:rPr lang="en-US" altLang="zh-CN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] &lt;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m</a:t>
            </a:r>
            <a:r>
              <a:rPr lang="en-US" altLang="zh-CN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  <a:r>
              <a:rPr lang="en-US" altLang="zh-CN" sz="1100" kern="0" dirty="0"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q</a:t>
            </a:r>
            <a:r>
              <a:rPr lang="en-US" altLang="zh-CN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[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head</a:t>
            </a:r>
            <a:r>
              <a:rPr lang="en-US" altLang="zh-CN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];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-</a:t>
            </a:r>
            <a:r>
              <a:rPr lang="en-US" altLang="zh-CN" dirty="0">
                <a:solidFill>
                  <a:srgbClr val="FF8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r>
              <a:rPr lang="en-US" altLang="zh-CN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6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NOIp2016 </a:t>
            </a:r>
            <a:r>
              <a:rPr lang="zh-CN" altLang="en-US" dirty="0" smtClean="0"/>
              <a:t>蚯蚓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450291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dirty="0" smtClean="0"/>
                  <a:t>有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只长度不同的蚯蚓。</a:t>
                </a:r>
                <a:endParaRPr lang="en-US" altLang="zh-CN" dirty="0" smtClean="0"/>
              </a:p>
              <a:p>
                <a:pPr>
                  <a:lnSpc>
                    <a:spcPct val="100000"/>
                  </a:lnSpc>
                </a:pPr>
                <a:r>
                  <a:rPr lang="zh-CN" altLang="en-US" dirty="0" smtClean="0"/>
                  <a:t>在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秒内，每秒将最长的一只</a:t>
                </a:r>
                <a:r>
                  <a:rPr lang="zh-CN" altLang="en-US" dirty="0" smtClean="0"/>
                  <a:t>蚯蚓切断</a:t>
                </a:r>
                <a:r>
                  <a:rPr lang="zh-CN" altLang="en-US" dirty="0" smtClean="0"/>
                  <a:t>为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𝑙𝑒𝑛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𝑙𝑒𝑛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⌊"/>
                        <m:endChr m:val="⌋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𝑙𝑒𝑛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zh-CN" altLang="en-US" dirty="0" smtClean="0"/>
                  <a:t>两</a:t>
                </a:r>
                <a:r>
                  <a:rPr lang="zh-CN" altLang="en-US" dirty="0" smtClean="0"/>
                  <a:t>段</a:t>
                </a:r>
                <a:r>
                  <a:rPr lang="zh-CN" altLang="en-US" dirty="0"/>
                  <a:t>；</a:t>
                </a:r>
                <a:r>
                  <a:rPr lang="zh-CN" altLang="en-US" dirty="0" smtClean="0"/>
                  <a:t>与此同时</a:t>
                </a:r>
                <a:r>
                  <a:rPr lang="zh-CN" altLang="en-US" dirty="0" smtClean="0"/>
                  <a:t>，所有其他蚯蚓变长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 smtClean="0"/>
              </a:p>
              <a:p>
                <a:pPr>
                  <a:lnSpc>
                    <a:spcPct val="100000"/>
                  </a:lnSpc>
                </a:pPr>
                <a:r>
                  <a:rPr lang="zh-CN" altLang="en-US" dirty="0" smtClean="0"/>
                  <a:t>依次求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秒</m:t>
                    </m:r>
                  </m:oMath>
                </a14:m>
                <a:r>
                  <a:rPr lang="zh-CN" altLang="en-US" dirty="0" smtClean="0"/>
                  <a:t>内被砍断的长度，以及最后剩下的蚯蚓的长度。</a:t>
                </a:r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≤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≤7×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pPr>
                  <a:lnSpc>
                    <a:spcPct val="100000"/>
                  </a:lnSpc>
                </a:pPr>
                <a:r>
                  <a:rPr lang="zh-CN" altLang="en-US" dirty="0" smtClean="0"/>
                  <a:t>忽略输入输出复杂度。</a:t>
                </a:r>
                <a:endParaRPr lang="en-US" altLang="zh-CN" dirty="0" smtClean="0"/>
              </a:p>
              <a:p>
                <a:pPr marL="201168" lvl="1" indent="0">
                  <a:lnSpc>
                    <a:spcPct val="100000"/>
                  </a:lnSpc>
                  <a:buNone/>
                </a:pPr>
                <a:endParaRPr lang="en-US" altLang="zh-CN" sz="2200" dirty="0" smtClean="0"/>
              </a:p>
            </p:txBody>
          </p:sp>
        </mc:Choice>
        <mc:Fallback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450291"/>
              </a:xfrm>
              <a:blipFill>
                <a:blip r:embed="rId2"/>
                <a:stretch>
                  <a:fillRect l="-667" t="-1096" r="-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340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NOIp2016 </a:t>
            </a:r>
            <a:r>
              <a:rPr lang="zh-CN" altLang="en-US" dirty="0" smtClean="0"/>
              <a:t>蚯蚓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450291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dirty="0" smtClean="0"/>
                  <a:t>对于</a:t>
                </a:r>
                <a:r>
                  <a:rPr lang="zh-CN" altLang="en-US" dirty="0"/>
                  <a:t>所有其他蚯蚓变长，我们</a:t>
                </a:r>
                <a:r>
                  <a:rPr lang="zh-CN" altLang="en-US" dirty="0" smtClean="0"/>
                  <a:t>可以看做这条蚯蚓变短。</a:t>
                </a:r>
                <a:endParaRPr lang="en-US" altLang="zh-CN" dirty="0" smtClean="0"/>
              </a:p>
              <a:p>
                <a:pPr>
                  <a:lnSpc>
                    <a:spcPct val="100000"/>
                  </a:lnSpc>
                </a:pPr>
                <a:endParaRPr lang="en-US" altLang="zh-CN" dirty="0" smtClean="0"/>
              </a:p>
              <a:p>
                <a:pPr>
                  <a:lnSpc>
                    <a:spcPct val="100000"/>
                  </a:lnSpc>
                </a:pPr>
                <a:r>
                  <a:rPr lang="zh-CN" altLang="en-US" dirty="0" smtClean="0"/>
                  <a:t>记录</a:t>
                </a:r>
                <a:r>
                  <a:rPr lang="zh-CN" altLang="en-US" dirty="0"/>
                  <a:t>一个整体的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𝑑𝑒𝑙𝑡𝑎</m:t>
                    </m:r>
                  </m:oMath>
                </a14:m>
                <a:r>
                  <a:rPr lang="zh-CN" altLang="en-US" dirty="0"/>
                  <a:t>，每次增长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/>
                  <a:t>则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𝑑𝑒𝑙𝑡𝑎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𝑑𝑒𝑙𝑡𝑎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同时将当前处理的蚯蚓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𝑙𝑒𝑛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𝑙𝑒𝑛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>
                  <a:lnSpc>
                    <a:spcPct val="100000"/>
                  </a:lnSpc>
                </a:pPr>
                <a:r>
                  <a:rPr lang="zh-CN" altLang="en-US" dirty="0" smtClean="0"/>
                  <a:t>此时，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𝑙𝑒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𝑑𝑒𝑙𝑡𝑎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就是蚯蚓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的长度。</a:t>
                </a:r>
                <a:endParaRPr lang="en-US" altLang="zh-CN" dirty="0" smtClean="0"/>
              </a:p>
              <a:p>
                <a:pPr>
                  <a:lnSpc>
                    <a:spcPct val="100000"/>
                  </a:lnSpc>
                </a:pPr>
                <a:endParaRPr lang="en-US" altLang="zh-CN" dirty="0" smtClean="0"/>
              </a:p>
              <a:p>
                <a:pPr>
                  <a:lnSpc>
                    <a:spcPct val="100000"/>
                  </a:lnSpc>
                </a:pPr>
                <a:r>
                  <a:rPr lang="zh-CN" altLang="en-US" dirty="0" smtClean="0"/>
                  <a:t>这样</a:t>
                </a:r>
                <a:r>
                  <a:rPr lang="zh-CN" altLang="en-US" dirty="0"/>
                  <a:t>可以非常方便地维护最大值</a:t>
                </a:r>
                <a:r>
                  <a:rPr lang="zh-CN" altLang="en-US" dirty="0" smtClean="0"/>
                  <a:t>，因为每次只会修改一条蚯蚓。</a:t>
                </a:r>
                <a:endParaRPr lang="en-US" altLang="zh-CN" dirty="0" smtClean="0"/>
              </a:p>
              <a:p>
                <a:pPr>
                  <a:lnSpc>
                    <a:spcPct val="100000"/>
                  </a:lnSpc>
                </a:pPr>
                <a:endParaRPr lang="en-US" altLang="zh-CN" dirty="0"/>
              </a:p>
            </p:txBody>
          </p:sp>
        </mc:Choice>
        <mc:Fallback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450291"/>
              </a:xfrm>
              <a:blipFill>
                <a:blip r:embed="rId2"/>
                <a:stretch>
                  <a:fillRect l="-667" t="-10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41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NOIp2016 </a:t>
            </a:r>
            <a:r>
              <a:rPr lang="zh-CN" altLang="en-US" dirty="0" smtClean="0"/>
              <a:t>蚯蚓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450291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dirty="0" smtClean="0"/>
                  <a:t>如果</a:t>
                </a:r>
                <a:r>
                  <a:rPr lang="zh-CN" altLang="en-US" dirty="0"/>
                  <a:t>用大根</a:t>
                </a:r>
                <a:r>
                  <a:rPr lang="zh-CN" altLang="en-US" dirty="0" smtClean="0"/>
                  <a:t>堆（优先队列）维护</a:t>
                </a:r>
                <a:r>
                  <a:rPr lang="zh-CN" altLang="en-US" dirty="0"/>
                  <a:t>，时间复杂度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，期望</a:t>
                </a:r>
                <a:r>
                  <a:rPr lang="zh-CN" altLang="en-US" dirty="0"/>
                  <a:t>得分 </a:t>
                </a:r>
                <a:r>
                  <a:rPr lang="en-US" altLang="zh-CN" dirty="0"/>
                  <a:t>65 </a:t>
                </a:r>
                <a:r>
                  <a:rPr lang="zh-CN" altLang="en-US" dirty="0"/>
                  <a:t>分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>
                  <a:lnSpc>
                    <a:spcPct val="100000"/>
                  </a:lnSpc>
                </a:pPr>
                <a:endParaRPr lang="en-US" altLang="zh-CN" dirty="0" smtClean="0"/>
              </a:p>
              <a:p>
                <a:pPr>
                  <a:lnSpc>
                    <a:spcPct val="100000"/>
                  </a:lnSpc>
                </a:pPr>
                <a:r>
                  <a:rPr lang="zh-CN" altLang="en-US" dirty="0" smtClean="0"/>
                  <a:t>观察性质，尝试优化。</a:t>
                </a:r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endParaRPr lang="en-US" altLang="zh-CN" dirty="0" smtClean="0"/>
              </a:p>
              <a:p>
                <a:pPr>
                  <a:lnSpc>
                    <a:spcPct val="100000"/>
                  </a:lnSpc>
                </a:pPr>
                <a:endParaRPr lang="en-US" altLang="zh-CN" dirty="0"/>
              </a:p>
            </p:txBody>
          </p:sp>
        </mc:Choice>
        <mc:Fallback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450291"/>
              </a:xfrm>
              <a:blipFill>
                <a:blip r:embed="rId2"/>
                <a:stretch>
                  <a:fillRect l="-667" t="-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64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NOIp2016 </a:t>
            </a:r>
            <a:r>
              <a:rPr lang="zh-CN" altLang="en-US" dirty="0" smtClean="0"/>
              <a:t>蚯蚓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450291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dirty="0" smtClean="0"/>
                  <a:t>如果</a:t>
                </a:r>
                <a:r>
                  <a:rPr lang="zh-CN" altLang="en-US" dirty="0"/>
                  <a:t>用大根</a:t>
                </a:r>
                <a:r>
                  <a:rPr lang="zh-CN" altLang="en-US" dirty="0" smtClean="0"/>
                  <a:t>堆（优先队列）维护</a:t>
                </a:r>
                <a:r>
                  <a:rPr lang="zh-CN" altLang="en-US" dirty="0"/>
                  <a:t>，时间复杂度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，期望</a:t>
                </a:r>
                <a:r>
                  <a:rPr lang="zh-CN" altLang="en-US" dirty="0"/>
                  <a:t>得分 </a:t>
                </a:r>
                <a:r>
                  <a:rPr lang="en-US" altLang="zh-CN" dirty="0"/>
                  <a:t>65 </a:t>
                </a:r>
                <a:r>
                  <a:rPr lang="zh-CN" altLang="en-US" dirty="0"/>
                  <a:t>分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>
                  <a:lnSpc>
                    <a:spcPct val="100000"/>
                  </a:lnSpc>
                </a:pPr>
                <a:endParaRPr lang="en-US" altLang="zh-CN" dirty="0" smtClean="0"/>
              </a:p>
              <a:p>
                <a:pPr>
                  <a:lnSpc>
                    <a:spcPct val="100000"/>
                  </a:lnSpc>
                </a:pPr>
                <a:r>
                  <a:rPr lang="zh-CN" altLang="en-US" dirty="0" smtClean="0"/>
                  <a:t>观察性质，尝试优化。</a:t>
                </a:r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dirty="0" smtClean="0"/>
                  <a:t>我们</a:t>
                </a:r>
                <a:r>
                  <a:rPr lang="zh-CN" altLang="en-US" dirty="0"/>
                  <a:t>取出最大值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𝑙𝑒𝑛</m:t>
                    </m:r>
                  </m:oMath>
                </a14:m>
                <a:r>
                  <a:rPr lang="zh-CN" altLang="en-US" dirty="0"/>
                  <a:t>时，被切成的两段分别设为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𝑙𝑒𝑛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𝑙𝑒𝑛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⌊"/>
                        <m:endChr m:val="⌋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𝑙𝑒𝑛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𝑙𝑒𝑛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 smtClean="0"/>
              </a:p>
              <a:p>
                <a:pPr>
                  <a:lnSpc>
                    <a:spcPct val="100000"/>
                  </a:lnSpc>
                </a:pPr>
                <a:endParaRPr lang="en-US" altLang="zh-CN" dirty="0" smtClean="0"/>
              </a:p>
              <a:p>
                <a:pPr>
                  <a:lnSpc>
                    <a:spcPct val="100000"/>
                  </a:lnSpc>
                </a:pPr>
                <a:endParaRPr lang="en-US" altLang="zh-CN" dirty="0"/>
              </a:p>
            </p:txBody>
          </p:sp>
        </mc:Choice>
        <mc:Fallback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450291"/>
              </a:xfrm>
              <a:blipFill>
                <a:blip r:embed="rId2"/>
                <a:stretch>
                  <a:fillRect l="-667" t="-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67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NOIp2016 </a:t>
            </a:r>
            <a:r>
              <a:rPr lang="zh-CN" altLang="en-US" dirty="0" smtClean="0"/>
              <a:t>蚯蚓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450291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dirty="0" smtClean="0"/>
                  <a:t>如果</a:t>
                </a:r>
                <a:r>
                  <a:rPr lang="zh-CN" altLang="en-US" dirty="0"/>
                  <a:t>用大根</a:t>
                </a:r>
                <a:r>
                  <a:rPr lang="zh-CN" altLang="en-US" dirty="0" smtClean="0"/>
                  <a:t>堆（优先队列）维护</a:t>
                </a:r>
                <a:r>
                  <a:rPr lang="zh-CN" altLang="en-US" dirty="0"/>
                  <a:t>，时间复杂度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，期望</a:t>
                </a:r>
                <a:r>
                  <a:rPr lang="zh-CN" altLang="en-US" dirty="0"/>
                  <a:t>得分 </a:t>
                </a:r>
                <a:r>
                  <a:rPr lang="en-US" altLang="zh-CN" dirty="0"/>
                  <a:t>65 </a:t>
                </a:r>
                <a:r>
                  <a:rPr lang="zh-CN" altLang="en-US" dirty="0"/>
                  <a:t>分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>
                  <a:lnSpc>
                    <a:spcPct val="100000"/>
                  </a:lnSpc>
                </a:pPr>
                <a:endParaRPr lang="en-US" altLang="zh-CN" dirty="0" smtClean="0"/>
              </a:p>
              <a:p>
                <a:pPr>
                  <a:lnSpc>
                    <a:spcPct val="100000"/>
                  </a:lnSpc>
                </a:pPr>
                <a:r>
                  <a:rPr lang="zh-CN" altLang="en-US" dirty="0" smtClean="0"/>
                  <a:t>观察性质，尝试优化。</a:t>
                </a:r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dirty="0" smtClean="0"/>
                  <a:t>我们</a:t>
                </a:r>
                <a:r>
                  <a:rPr lang="zh-CN" altLang="en-US" dirty="0"/>
                  <a:t>取出最大值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𝑙𝑒𝑛</m:t>
                    </m:r>
                  </m:oMath>
                </a14:m>
                <a:r>
                  <a:rPr lang="zh-CN" altLang="en-US" dirty="0"/>
                  <a:t>时，被切成的两段分别设为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𝑙𝑒𝑛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𝑙𝑒𝑛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⌊"/>
                        <m:endChr m:val="⌋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𝑙𝑒𝑛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𝑙𝑒𝑛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 smtClean="0"/>
              </a:p>
              <a:p>
                <a:pPr>
                  <a:lnSpc>
                    <a:spcPct val="100000"/>
                  </a:lnSpc>
                </a:pPr>
                <a:r>
                  <a:rPr lang="zh-CN" altLang="en-US" dirty="0"/>
                  <a:t>此时，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𝑑𝑒𝑙𝑡𝑎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𝑑𝑒𝑙𝑡𝑎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zh-CN" altLang="en-US" dirty="0"/>
                  <a:t>放回</a:t>
                </a:r>
                <a:r>
                  <a:rPr lang="zh-CN" altLang="en-US" dirty="0"/>
                  <a:t>队列的</a:t>
                </a:r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>
                  <a:lnSpc>
                    <a:spcPct val="100000"/>
                  </a:lnSpc>
                </a:pPr>
                <a:r>
                  <a:rPr lang="zh-CN" altLang="en-US" dirty="0" smtClean="0"/>
                  <a:t>由于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≥0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有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𝑙𝑒𝑛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>
                  <a:lnSpc>
                    <a:spcPct val="100000"/>
                  </a:lnSpc>
                </a:pPr>
                <a:endParaRPr lang="en-US" altLang="zh-CN" dirty="0" smtClean="0"/>
              </a:p>
              <a:p>
                <a:pPr>
                  <a:lnSpc>
                    <a:spcPct val="100000"/>
                  </a:lnSpc>
                </a:pPr>
                <a:endParaRPr lang="en-US" altLang="zh-CN" dirty="0"/>
              </a:p>
            </p:txBody>
          </p:sp>
        </mc:Choice>
        <mc:Fallback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450291"/>
              </a:xfrm>
              <a:blipFill>
                <a:blip r:embed="rId2"/>
                <a:stretch>
                  <a:fillRect l="-667" t="-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833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数据结构概览</a:t>
            </a:r>
            <a:endParaRPr lang="en-US" altLang="zh-CN" dirty="0" smtClean="0"/>
          </a:p>
          <a:p>
            <a:r>
              <a:rPr lang="zh-CN" altLang="en-US" dirty="0" smtClean="0"/>
              <a:t>基础数据结构</a:t>
            </a:r>
            <a:endParaRPr lang="en-US" altLang="zh-CN" dirty="0" smtClean="0"/>
          </a:p>
          <a:p>
            <a:r>
              <a:rPr lang="en-US" altLang="zh-CN" dirty="0" err="1" smtClean="0"/>
              <a:t>NOIp</a:t>
            </a:r>
            <a:r>
              <a:rPr lang="en-US" altLang="zh-CN" dirty="0" smtClean="0"/>
              <a:t> </a:t>
            </a:r>
            <a:r>
              <a:rPr lang="zh-CN" altLang="en-US" dirty="0" smtClean="0"/>
              <a:t>难度数据结构</a:t>
            </a:r>
            <a:endParaRPr lang="en-US" altLang="zh-CN" dirty="0" smtClean="0"/>
          </a:p>
          <a:p>
            <a:r>
              <a:rPr lang="zh-CN" altLang="en-US" dirty="0" smtClean="0"/>
              <a:t>相关</a:t>
            </a:r>
            <a:r>
              <a:rPr lang="zh-CN" altLang="en-US" dirty="0" smtClean="0"/>
              <a:t>题目选讲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本</a:t>
            </a:r>
            <a:r>
              <a:rPr lang="en-US" altLang="zh-CN" dirty="0"/>
              <a:t> PPT </a:t>
            </a:r>
            <a:r>
              <a:rPr lang="zh-CN" altLang="en-US" dirty="0"/>
              <a:t>中关于底层实现的介绍以 </a:t>
            </a:r>
            <a:r>
              <a:rPr lang="en-US" altLang="zh-CN" dirty="0"/>
              <a:t>C / C++ </a:t>
            </a:r>
            <a:r>
              <a:rPr lang="zh-CN" altLang="en-US" dirty="0"/>
              <a:t>为准。</a:t>
            </a:r>
            <a:endParaRPr lang="en-US" altLang="zh-CN" dirty="0"/>
          </a:p>
          <a:p>
            <a:r>
              <a:rPr lang="en-US" altLang="zh-CN" dirty="0" smtClean="0"/>
              <a:t>PPT </a:t>
            </a:r>
            <a:r>
              <a:rPr lang="zh-CN" altLang="en-US" dirty="0" smtClean="0"/>
              <a:t>中部分内容和实际情况可能有些许出入，请以实际情况为准。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155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NOIp2016 </a:t>
            </a:r>
            <a:r>
              <a:rPr lang="zh-CN" altLang="en-US" dirty="0" smtClean="0"/>
              <a:t>蚯蚓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450291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dirty="0" smtClean="0"/>
                  <a:t>如果</a:t>
                </a:r>
                <a:r>
                  <a:rPr lang="zh-CN" altLang="en-US" dirty="0"/>
                  <a:t>用大根</a:t>
                </a:r>
                <a:r>
                  <a:rPr lang="zh-CN" altLang="en-US" dirty="0" smtClean="0"/>
                  <a:t>堆（优先队列）维护</a:t>
                </a:r>
                <a:r>
                  <a:rPr lang="zh-CN" altLang="en-US" dirty="0"/>
                  <a:t>，时间复杂度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，期望</a:t>
                </a:r>
                <a:r>
                  <a:rPr lang="zh-CN" altLang="en-US" dirty="0"/>
                  <a:t>得分 </a:t>
                </a:r>
                <a:r>
                  <a:rPr lang="en-US" altLang="zh-CN" dirty="0"/>
                  <a:t>65 </a:t>
                </a:r>
                <a:r>
                  <a:rPr lang="zh-CN" altLang="en-US" dirty="0"/>
                  <a:t>分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>
                  <a:lnSpc>
                    <a:spcPct val="100000"/>
                  </a:lnSpc>
                </a:pPr>
                <a:endParaRPr lang="en-US" altLang="zh-CN" dirty="0" smtClean="0"/>
              </a:p>
              <a:p>
                <a:pPr>
                  <a:lnSpc>
                    <a:spcPct val="100000"/>
                  </a:lnSpc>
                </a:pPr>
                <a:r>
                  <a:rPr lang="zh-CN" altLang="en-US" dirty="0" smtClean="0"/>
                  <a:t>观察性质，尝试优化。</a:t>
                </a:r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dirty="0" smtClean="0"/>
                  <a:t>我们</a:t>
                </a:r>
                <a:r>
                  <a:rPr lang="zh-CN" altLang="en-US" dirty="0"/>
                  <a:t>取出最大值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𝑙𝑒𝑛</m:t>
                    </m:r>
                  </m:oMath>
                </a14:m>
                <a:r>
                  <a:rPr lang="zh-CN" altLang="en-US" dirty="0"/>
                  <a:t>时，被切成的两段分别设为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𝑙𝑒𝑛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𝑙𝑒𝑛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⌊"/>
                        <m:endChr m:val="⌋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𝑙𝑒𝑛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𝑙𝑒𝑛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 smtClean="0"/>
              </a:p>
              <a:p>
                <a:pPr>
                  <a:lnSpc>
                    <a:spcPct val="100000"/>
                  </a:lnSpc>
                </a:pPr>
                <a:r>
                  <a:rPr lang="zh-CN" altLang="en-US" dirty="0"/>
                  <a:t>此时，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𝑑𝑒𝑙𝑡𝑎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𝑑𝑒𝑙𝑡𝑎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zh-CN" altLang="en-US" dirty="0"/>
                  <a:t>放回</a:t>
                </a:r>
                <a:r>
                  <a:rPr lang="zh-CN" altLang="en-US" dirty="0"/>
                  <a:t>队列的</a:t>
                </a:r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>
                  <a:lnSpc>
                    <a:spcPct val="100000"/>
                  </a:lnSpc>
                </a:pPr>
                <a:r>
                  <a:rPr lang="zh-CN" altLang="en-US" dirty="0" smtClean="0"/>
                  <a:t>由于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≥0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有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𝑙𝑒𝑛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>
                  <a:lnSpc>
                    <a:spcPct val="100000"/>
                  </a:lnSpc>
                </a:pPr>
                <a:r>
                  <a:rPr lang="zh-CN" altLang="en-US" dirty="0" smtClean="0"/>
                  <a:t>所以</a:t>
                </a:r>
                <a:r>
                  <a:rPr lang="zh-CN" altLang="en-US" dirty="0"/>
                  <a:t>，每次从大根堆取出的值是单调的，即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𝑙𝑒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𝑙𝑒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 smtClean="0"/>
              </a:p>
              <a:p>
                <a:pPr>
                  <a:lnSpc>
                    <a:spcPct val="100000"/>
                  </a:lnSpc>
                </a:pPr>
                <a:r>
                  <a:rPr lang="zh-CN" altLang="en-US" dirty="0"/>
                  <a:t>同理，每次放回大根堆的值</a:t>
                </a:r>
                <a:r>
                  <a:rPr lang="zh-CN" altLang="en-US" dirty="0"/>
                  <a:t>亦</a:t>
                </a:r>
                <a:r>
                  <a:rPr lang="zh-CN" altLang="en-US" dirty="0"/>
                  <a:t>是单调的，即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endParaRPr lang="en-US" altLang="zh-CN" dirty="0" smtClean="0"/>
              </a:p>
              <a:p>
                <a:pPr>
                  <a:lnSpc>
                    <a:spcPct val="100000"/>
                  </a:lnSpc>
                </a:pPr>
                <a:endParaRPr lang="en-US" altLang="zh-CN" dirty="0"/>
              </a:p>
            </p:txBody>
          </p:sp>
        </mc:Choice>
        <mc:Fallback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450291"/>
              </a:xfrm>
              <a:blipFill>
                <a:blip r:embed="rId2"/>
                <a:stretch>
                  <a:fillRect l="-667" t="-959" b="-79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435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队列的应用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2919" y="1895301"/>
            <a:ext cx="9784080" cy="485463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BFS</a:t>
            </a:r>
            <a:r>
              <a:rPr lang="zh-CN" altLang="en-US" dirty="0" smtClean="0"/>
              <a:t>，或者类似 </a:t>
            </a:r>
            <a:r>
              <a:rPr lang="en-US" altLang="zh-CN" dirty="0" smtClean="0"/>
              <a:t>BFS 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按</a:t>
            </a:r>
            <a:r>
              <a:rPr lang="zh-CN" altLang="en-US" dirty="0" smtClean="0"/>
              <a:t>顺序存取请求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201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单调队列的应用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2919" y="1895301"/>
            <a:ext cx="9784080" cy="485463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优化其它算法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DP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RMQ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052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STL </a:t>
            </a:r>
            <a:r>
              <a:rPr lang="zh-CN" altLang="en-US" dirty="0" smtClean="0"/>
              <a:t>队列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err="1" smtClean="0"/>
              <a:t>std</a:t>
            </a:r>
            <a:r>
              <a:rPr lang="en-US" altLang="zh-CN" sz="2800" dirty="0" smtClean="0"/>
              <a:t>::queue</a:t>
            </a:r>
          </a:p>
          <a:p>
            <a:r>
              <a:rPr lang="zh-CN" altLang="en-US" sz="2800" dirty="0" smtClean="0"/>
              <a:t>本质是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deque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err="1"/>
              <a:t>s</a:t>
            </a:r>
            <a:r>
              <a:rPr lang="en-US" altLang="zh-CN" sz="2800" dirty="0" err="1" smtClean="0"/>
              <a:t>td</a:t>
            </a:r>
            <a:r>
              <a:rPr lang="en-US" altLang="zh-CN" sz="2800" dirty="0" smtClean="0"/>
              <a:t>::</a:t>
            </a:r>
            <a:r>
              <a:rPr lang="en-US" altLang="zh-CN" sz="2800" dirty="0" err="1" smtClean="0"/>
              <a:t>priority_queue</a:t>
            </a:r>
            <a:endParaRPr lang="en-US" altLang="zh-CN" sz="2800" dirty="0" smtClean="0"/>
          </a:p>
          <a:p>
            <a:r>
              <a:rPr lang="zh-CN" altLang="en-US" sz="2800" dirty="0" smtClean="0"/>
              <a:t>本质是在 </a:t>
            </a:r>
            <a:r>
              <a:rPr lang="en-US" altLang="zh-CN" sz="2800" dirty="0" smtClean="0"/>
              <a:t>vector </a:t>
            </a:r>
            <a:r>
              <a:rPr lang="zh-CN" altLang="en-US" sz="2800" dirty="0" smtClean="0"/>
              <a:t>上 </a:t>
            </a:r>
            <a:r>
              <a:rPr lang="en-US" altLang="zh-CN" sz="2800" dirty="0" err="1" smtClean="0"/>
              <a:t>make_heap</a:t>
            </a:r>
            <a:r>
              <a:rPr lang="en-US" altLang="zh-CN" sz="2800" dirty="0" smtClean="0"/>
              <a:t>(), </a:t>
            </a:r>
            <a:r>
              <a:rPr lang="en-US" altLang="zh-CN" sz="2800" dirty="0" err="1" smtClean="0"/>
              <a:t>pop_heap</a:t>
            </a:r>
            <a:r>
              <a:rPr lang="en-US" altLang="zh-CN" sz="2800" dirty="0" smtClean="0"/>
              <a:t>(), </a:t>
            </a:r>
            <a:r>
              <a:rPr lang="en-US" altLang="zh-CN" sz="2800" dirty="0" err="1" smtClean="0"/>
              <a:t>push_heap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024440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579620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/>
              <a:t>堆（</a:t>
            </a:r>
            <a:r>
              <a:rPr lang="en-US" altLang="zh-CN" dirty="0" smtClean="0"/>
              <a:t>heap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支持插入一个数；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查询删除最优先的（最大值，最小值，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/>
              <a:t>某些堆</a:t>
            </a:r>
            <a:r>
              <a:rPr lang="zh-CN" altLang="en-US" dirty="0" smtClean="0"/>
              <a:t>能够支持修改。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endParaRPr lang="en-US" altLang="zh-CN" dirty="0"/>
          </a:p>
          <a:p>
            <a:pPr>
              <a:lnSpc>
                <a:spcPct val="125000"/>
              </a:lnSpc>
            </a:pPr>
            <a:r>
              <a:rPr lang="en-US" altLang="zh-CN" dirty="0" err="1" smtClean="0"/>
              <a:t>priority_queue</a:t>
            </a:r>
            <a:r>
              <a:rPr lang="en-US" altLang="zh-CN" dirty="0" smtClean="0"/>
              <a:t> </a:t>
            </a:r>
            <a:r>
              <a:rPr lang="zh-CN" altLang="en-US" dirty="0" smtClean="0"/>
              <a:t>本质上实现了一个二叉堆。</a:t>
            </a:r>
            <a:endParaRPr lang="en-US" altLang="zh-CN" sz="1050" dirty="0" smtClean="0"/>
          </a:p>
          <a:p>
            <a:pPr>
              <a:lnSpc>
                <a:spcPct val="125000"/>
              </a:lnSpc>
            </a:pPr>
            <a:endParaRPr lang="en-US" altLang="zh-CN" dirty="0"/>
          </a:p>
          <a:p>
            <a:pPr>
              <a:lnSpc>
                <a:spcPct val="125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65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二叉堆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579620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/>
              <a:t>“二叉树上的冒泡排序”</a:t>
            </a:r>
            <a:endParaRPr lang="zh-CN" altLang="en-US" dirty="0"/>
          </a:p>
        </p:txBody>
      </p:sp>
      <p:pic>
        <p:nvPicPr>
          <p:cNvPr id="12290" name="Picture 2" descr="http://images.cnitblog.com/i/497634/201403/18234530146185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621" y="2562343"/>
            <a:ext cx="5654675" cy="402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3858648" y="6591300"/>
            <a:ext cx="463765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 smtClean="0"/>
              <a:t>Source</a:t>
            </a:r>
            <a:r>
              <a:rPr lang="en-US" altLang="zh-CN" sz="1050" dirty="0"/>
              <a:t>: http://www.cnblogs.com/skywang12345/p/3610187.html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91391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二叉堆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202919" y="2011680"/>
                <a:ext cx="9784080" cy="457962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左</m:t>
                    </m:r>
                  </m:oMath>
                </a14:m>
                <a:r>
                  <a:rPr lang="zh-CN" altLang="en-US" dirty="0" smtClean="0"/>
                  <a:t>儿子是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，右儿子是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 smtClean="0"/>
                  <a:t>；用数组即可。</a:t>
                </a:r>
                <a:endParaRPr lang="en-US" altLang="zh-CN" dirty="0" smtClean="0"/>
              </a:p>
              <a:p>
                <a:pPr>
                  <a:lnSpc>
                    <a:spcPct val="125000"/>
                  </a:lnSpc>
                </a:pPr>
                <a:r>
                  <a:rPr lang="zh-CN" altLang="en-US" dirty="0" smtClean="0"/>
                  <a:t>插入时，添加节点到序列末尾，然后往上冒泡排序；</a:t>
                </a:r>
                <a:endParaRPr lang="en-US" altLang="zh-CN" dirty="0" smtClean="0"/>
              </a:p>
              <a:p>
                <a:pPr>
                  <a:lnSpc>
                    <a:spcPct val="125000"/>
                  </a:lnSpc>
                </a:pPr>
                <a:r>
                  <a:rPr lang="zh-CN" altLang="en-US" dirty="0" smtClean="0"/>
                  <a:t>删除时，将堆顶（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号）和队尾交换，然后往下冒泡排序。</a:t>
                </a:r>
                <a:endParaRPr lang="en-US" altLang="zh-CN" dirty="0" smtClean="0"/>
              </a:p>
              <a:p>
                <a:pPr>
                  <a:lnSpc>
                    <a:spcPct val="125000"/>
                  </a:lnSpc>
                </a:pPr>
                <a:endParaRPr lang="en-US" altLang="zh-CN" dirty="0"/>
              </a:p>
              <a:p>
                <a:pPr>
                  <a:lnSpc>
                    <a:spcPct val="125000"/>
                  </a:lnSpc>
                </a:pPr>
                <a:endParaRPr lang="en-US" altLang="zh-CN" dirty="0" smtClean="0"/>
              </a:p>
              <a:p>
                <a:pPr>
                  <a:lnSpc>
                    <a:spcPct val="125000"/>
                  </a:lnSpc>
                </a:pPr>
                <a:r>
                  <a:rPr lang="zh-CN" altLang="en-US" dirty="0"/>
                  <a:t>代码非常好</a:t>
                </a:r>
                <a:r>
                  <a:rPr lang="zh-CN" altLang="en-US" dirty="0" smtClean="0"/>
                  <a:t>写。</a:t>
                </a:r>
                <a:endParaRPr lang="en-US" altLang="zh-CN" dirty="0"/>
              </a:p>
              <a:p>
                <a:pPr>
                  <a:lnSpc>
                    <a:spcPct val="125000"/>
                  </a:lnSpc>
                </a:pP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2919" y="2011680"/>
                <a:ext cx="9784080" cy="4579620"/>
              </a:xfrm>
              <a:blipFill>
                <a:blip r:embed="rId2"/>
                <a:stretch>
                  <a:fillRect l="-6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718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左偏树（可并堆）</a:t>
            </a:r>
            <a:endParaRPr lang="zh-CN" altLang="en-US" dirty="0"/>
          </a:p>
        </p:txBody>
      </p:sp>
      <p:pic>
        <p:nvPicPr>
          <p:cNvPr id="11266" name="Picture 2" descr="http://pic002.cnblogs.com/images/2011/136855/201103031741157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0" y="2257425"/>
            <a:ext cx="3228975" cy="280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3813721" y="5302467"/>
            <a:ext cx="4562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Source: http://pic002.cnblogs.com/images/2011/136855/2011030317411576.jpg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56184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左偏树（可并堆）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2919" y="1792936"/>
            <a:ext cx="9784080" cy="4579620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/>
              <a:t>核心操作：</a:t>
            </a:r>
            <a:r>
              <a:rPr lang="en-US" altLang="zh-CN" dirty="0" smtClean="0"/>
              <a:t>merge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202919" y="2613154"/>
            <a:ext cx="9784080" cy="3416320"/>
          </a:xfrm>
          <a:prstGeom prst="rec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Node 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*merge(Node *x, Node *y) {</a:t>
            </a:r>
            <a:endParaRPr lang="zh-CN" altLang="zh-CN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	if (x == null) return y;</a:t>
            </a:r>
            <a:endParaRPr lang="zh-CN" altLang="zh-CN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	if (y == null) return x;</a:t>
            </a:r>
            <a:endParaRPr lang="zh-CN" altLang="zh-CN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	if (x-&gt;key &gt; y-&gt;key) swap(x, y);</a:t>
            </a:r>
            <a:endParaRPr lang="zh-CN" altLang="zh-CN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	x-&gt;r = merge(x-&gt;r, y);</a:t>
            </a:r>
            <a:endParaRPr lang="zh-CN" altLang="zh-CN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	if (x-&gt;r-&gt;d &gt; x-&gt;l-&gt;d) swap(x-&gt;l, x-&gt;r);</a:t>
            </a:r>
            <a:endParaRPr lang="zh-CN" altLang="zh-CN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	x-&gt;d = x-&gt;r-&gt;d + 1;</a:t>
            </a:r>
            <a:endParaRPr lang="zh-CN" altLang="zh-CN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	return x;</a:t>
            </a:r>
            <a:endParaRPr lang="zh-CN" altLang="zh-CN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 query() {return 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-&gt;key;}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insert(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 y) 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merge(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[x], 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newNode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(y)); 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zh-CN" altLang="zh-CN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v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oid pop() {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 = merge(x-&gt;l, x-&gt;r);}</a:t>
            </a:r>
            <a:endParaRPr lang="zh-CN" altLang="zh-CN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52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斐波那契</a:t>
            </a:r>
            <a:r>
              <a:rPr lang="zh-CN" altLang="en-US" dirty="0" smtClean="0"/>
              <a:t>堆（可并堆）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2919" y="1895301"/>
            <a:ext cx="9784080" cy="485463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813721" y="5302467"/>
            <a:ext cx="4562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Source</a:t>
            </a:r>
            <a:r>
              <a:rPr lang="en-US" altLang="zh-CN" sz="1050" dirty="0"/>
              <a:t>: http://www.cnblogs.com/skywang12345/p/3659060.html</a:t>
            </a:r>
            <a:endParaRPr lang="zh-CN" altLang="en-US" sz="1050" dirty="0"/>
          </a:p>
        </p:txBody>
      </p:sp>
      <p:pic>
        <p:nvPicPr>
          <p:cNvPr id="11268" name="Picture 4" descr="http://images.cnitblog.com/i/497634/201404/11164222153815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959" y="2523577"/>
            <a:ext cx="762000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62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数据结构</a:t>
            </a:r>
            <a:r>
              <a:rPr lang="en-US" altLang="zh-CN" dirty="0" smtClean="0"/>
              <a:t>(</a:t>
            </a:r>
            <a:r>
              <a:rPr lang="en-US" altLang="zh-CN" sz="3600" cap="none" dirty="0">
                <a:cs typeface="+mn-cs"/>
              </a:rPr>
              <a:t>Data </a:t>
            </a:r>
            <a:r>
              <a:rPr lang="en-US" altLang="zh-CN" sz="3600" cap="none" dirty="0" smtClean="0">
                <a:cs typeface="+mn-cs"/>
              </a:rPr>
              <a:t>Structures, DS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846320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 smtClean="0"/>
              <a:t>From Wikipedia</a:t>
            </a:r>
            <a:r>
              <a:rPr lang="en-US" altLang="zh-CN" sz="2400" dirty="0">
                <a:sym typeface="Wingdings" panose="05000000000000000000" pitchFamily="2" charset="2"/>
              </a:rPr>
              <a:t>: </a:t>
            </a:r>
            <a:r>
              <a:rPr lang="en-US" altLang="zh-CN" sz="1050" dirty="0">
                <a:sym typeface="Wingdings" panose="05000000000000000000" pitchFamily="2" charset="2"/>
              </a:rPr>
              <a:t>(https://en.wikipedia.org/wiki/Data_structure)</a:t>
            </a:r>
            <a:endParaRPr lang="en-US" altLang="zh-CN" sz="2400" dirty="0" smtClean="0"/>
          </a:p>
          <a:p>
            <a:pPr>
              <a:lnSpc>
                <a:spcPct val="125000"/>
              </a:lnSpc>
            </a:pPr>
            <a:r>
              <a:rPr lang="en-US" altLang="zh-CN" sz="2400" dirty="0"/>
              <a:t>In computer science, a data structure is a particular way of organizing data in a computer so that it can be used efficiently</a:t>
            </a:r>
            <a:r>
              <a:rPr lang="en-US" altLang="zh-CN" sz="2400" dirty="0" smtClean="0"/>
              <a:t>.</a:t>
            </a:r>
          </a:p>
          <a:p>
            <a:pPr marL="0" indent="0">
              <a:lnSpc>
                <a:spcPct val="125000"/>
              </a:lnSpc>
              <a:buNone/>
            </a:pPr>
            <a:endParaRPr lang="en-US" altLang="zh-CN" sz="2400" dirty="0" smtClean="0"/>
          </a:p>
          <a:p>
            <a:pPr>
              <a:lnSpc>
                <a:spcPct val="125000"/>
              </a:lnSpc>
            </a:pPr>
            <a:r>
              <a:rPr lang="zh-CN" altLang="en-US" sz="2400" dirty="0" smtClean="0"/>
              <a:t>只要能够提高存取数据效率的，都能够称之为数据结构。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8035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前缀和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202919" y="2011680"/>
                <a:ext cx="9784080" cy="457962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dirty="0" smtClean="0"/>
                  <a:t>原序列为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；</a:t>
                </a:r>
                <a:endParaRPr lang="en-US" altLang="zh-CN" dirty="0" smtClean="0"/>
              </a:p>
              <a:p>
                <a:pPr>
                  <a:lnSpc>
                    <a:spcPct val="125000"/>
                  </a:lnSpc>
                </a:pPr>
                <a:r>
                  <a:rPr lang="zh-CN" altLang="en-US" dirty="0" smtClean="0"/>
                  <a:t>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/>
              </a:p>
              <a:p>
                <a:pPr>
                  <a:lnSpc>
                    <a:spcPct val="125000"/>
                  </a:lnSpc>
                </a:pPr>
                <a:r>
                  <a:rPr lang="zh-CN" altLang="en-US" dirty="0" smtClean="0"/>
                  <a:t>查询区间和：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>
                  <a:lnSpc>
                    <a:spcPct val="125000"/>
                  </a:lnSpc>
                </a:pPr>
                <a:endParaRPr lang="en-US" altLang="zh-CN" dirty="0" smtClean="0"/>
              </a:p>
              <a:p>
                <a:pPr>
                  <a:lnSpc>
                    <a:spcPct val="125000"/>
                  </a:lnSpc>
                </a:pPr>
                <a:r>
                  <a:rPr lang="zh-CN" altLang="en-US" dirty="0" smtClean="0"/>
                  <a:t>可以结合差分完成奇奇怪怪的事情。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2919" y="2011680"/>
                <a:ext cx="9784080" cy="4579620"/>
              </a:xfrm>
              <a:blipFill>
                <a:blip r:embed="rId2"/>
                <a:stretch>
                  <a:fillRect l="-6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863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前缀</a:t>
            </a:r>
            <a:r>
              <a:rPr lang="zh-CN" altLang="en-US" dirty="0" smtClean="0"/>
              <a:t>和的本质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579620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/>
              <a:t>对于原数列来说，前缀和是原数列积分。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对于前缀和来说，原数列是导函数，或者说是差分。</a:t>
            </a:r>
            <a:endParaRPr lang="en-US" altLang="zh-CN" dirty="0" smtClean="0"/>
          </a:p>
        </p:txBody>
      </p:sp>
      <p:pic>
        <p:nvPicPr>
          <p:cNvPr id="17410" name="Picture 2" descr="https://gss2.bdstatic.com/9fo3dSag_xI4khGkpoWK1HF6hhy/baike/w%3D268%3Bg%3D0/sign=5b8496135bee3d6d22c680cd7b2d0a1f/d0c8a786c9177f3e6db079b972cf3bc79e3d56f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609" y="3296602"/>
            <a:ext cx="25527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4256634" y="5553696"/>
            <a:ext cx="367665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https://gss2.bdstatic.com/9fo3dSag_xI4khGkpoWK1HF6hhy/baike/w%3D268%3Bg%3D0/sign=5b8496135bee3d6d22c680cd7b2d0a1f/d0c8a786c9177f3e6db079b972cf3bc79e3d56f9.jpg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01627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广义前缀</a:t>
            </a:r>
            <a:r>
              <a:rPr lang="zh-CN" altLang="en-US" dirty="0"/>
              <a:t>和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202919" y="2011680"/>
                <a:ext cx="9784080" cy="457962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dirty="0" smtClean="0"/>
                  <a:t>原序列为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；</a:t>
                </a:r>
                <a:endParaRPr lang="en-US" altLang="zh-CN" dirty="0" smtClean="0"/>
              </a:p>
              <a:p>
                <a:pPr>
                  <a:lnSpc>
                    <a:spcPct val="125000"/>
                  </a:lnSpc>
                </a:pPr>
                <a:r>
                  <a:rPr lang="zh-CN" altLang="en-US" dirty="0" smtClean="0"/>
                  <a:t>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为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[1,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的某些信息和：最大值、最小值、取模和</a:t>
                </a:r>
                <a:r>
                  <a:rPr lang="en-US" altLang="zh-CN" dirty="0" smtClean="0"/>
                  <a:t>……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>
                  <a:lnSpc>
                    <a:spcPct val="125000"/>
                  </a:lnSpc>
                </a:pPr>
                <a:r>
                  <a:rPr lang="zh-CN" altLang="en-US" dirty="0" smtClean="0"/>
                  <a:t>通常用来优化其他算法：</a:t>
                </a:r>
                <a:endParaRPr lang="en-US" altLang="zh-CN" dirty="0" smtClean="0"/>
              </a:p>
              <a:p>
                <a:pPr lvl="1">
                  <a:lnSpc>
                    <a:spcPct val="125000"/>
                  </a:lnSpc>
                </a:pPr>
                <a:r>
                  <a:rPr lang="zh-CN" altLang="en-US" dirty="0" smtClean="0"/>
                  <a:t>动态规划</a:t>
                </a:r>
                <a:endParaRPr lang="en-US" altLang="zh-CN" dirty="0" smtClean="0"/>
              </a:p>
              <a:p>
                <a:pPr lvl="1">
                  <a:lnSpc>
                    <a:spcPct val="125000"/>
                  </a:lnSpc>
                </a:pPr>
                <a:r>
                  <a:rPr lang="zh-CN" altLang="en-US" dirty="0" smtClean="0"/>
                  <a:t>贪心</a:t>
                </a:r>
                <a:endParaRPr lang="en-US" altLang="zh-CN" dirty="0" smtClean="0"/>
              </a:p>
              <a:p>
                <a:pPr lvl="1">
                  <a:lnSpc>
                    <a:spcPct val="125000"/>
                  </a:lnSpc>
                </a:pPr>
                <a:r>
                  <a:rPr lang="zh-CN" altLang="en-US" dirty="0" smtClean="0"/>
                  <a:t>计数</a:t>
                </a:r>
                <a:endParaRPr lang="en-US" altLang="zh-CN" dirty="0" smtClean="0"/>
              </a:p>
              <a:p>
                <a:pPr lvl="1">
                  <a:lnSpc>
                    <a:spcPct val="125000"/>
                  </a:lnSpc>
                </a:pPr>
                <a:r>
                  <a:rPr lang="en-US" altLang="zh-CN" dirty="0"/>
                  <a:t>……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2919" y="2011680"/>
                <a:ext cx="9784080" cy="4579620"/>
              </a:xfrm>
              <a:blipFill>
                <a:blip r:embed="rId2"/>
                <a:stretch>
                  <a:fillRect l="-6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663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NOIP </a:t>
            </a:r>
            <a:r>
              <a:rPr lang="zh-CN" altLang="en-US" dirty="0" smtClean="0"/>
              <a:t>中的前缀</a:t>
            </a:r>
            <a:r>
              <a:rPr lang="zh-CN" altLang="en-US" dirty="0"/>
              <a:t>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579620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/>
              <a:t>昨天已经提及了许多前缀和了。</a:t>
            </a:r>
            <a:endParaRPr lang="en-US" altLang="zh-CN" dirty="0" smtClean="0"/>
          </a:p>
          <a:p>
            <a:pPr marL="0" indent="0">
              <a:lnSpc>
                <a:spcPct val="125000"/>
              </a:lnSpc>
              <a:buNone/>
            </a:pPr>
            <a:endParaRPr lang="en-US" altLang="zh-CN" dirty="0" smtClean="0"/>
          </a:p>
          <a:p>
            <a:pPr lvl="1"/>
            <a:r>
              <a:rPr lang="en-US" altLang="zh-CN" dirty="0" err="1"/>
              <a:t>NOIp</a:t>
            </a:r>
            <a:r>
              <a:rPr lang="en-US" altLang="zh-CN" dirty="0"/>
              <a:t> 2011 </a:t>
            </a:r>
            <a:r>
              <a:rPr lang="zh-CN" altLang="en-US" dirty="0"/>
              <a:t>聪明的质检员</a:t>
            </a:r>
          </a:p>
          <a:p>
            <a:pPr lvl="1"/>
            <a:r>
              <a:rPr lang="en-US" altLang="zh-CN" dirty="0" err="1"/>
              <a:t>NOIp</a:t>
            </a:r>
            <a:r>
              <a:rPr lang="en-US" altLang="zh-CN" dirty="0"/>
              <a:t> 2012 </a:t>
            </a:r>
            <a:r>
              <a:rPr lang="zh-CN" altLang="en-US" dirty="0"/>
              <a:t>借</a:t>
            </a:r>
            <a:r>
              <a:rPr lang="zh-CN" altLang="en-US" dirty="0" smtClean="0"/>
              <a:t>教室</a:t>
            </a:r>
            <a:endParaRPr lang="en-US" altLang="zh-CN" dirty="0"/>
          </a:p>
          <a:p>
            <a:pPr lvl="1"/>
            <a:r>
              <a:rPr lang="en-US" altLang="zh-CN" dirty="0" err="1" smtClean="0"/>
              <a:t>NOIp</a:t>
            </a:r>
            <a:r>
              <a:rPr lang="en-US" altLang="zh-CN" dirty="0" smtClean="0"/>
              <a:t> </a:t>
            </a:r>
            <a:r>
              <a:rPr lang="en-US" altLang="zh-CN" dirty="0"/>
              <a:t>2015 </a:t>
            </a:r>
            <a:r>
              <a:rPr lang="zh-CN" altLang="en-US" dirty="0"/>
              <a:t>运输计划</a:t>
            </a:r>
            <a:endParaRPr lang="en-US" altLang="zh-CN" dirty="0"/>
          </a:p>
          <a:p>
            <a:pPr lvl="1"/>
            <a:endParaRPr lang="zh-CN" altLang="en-US" dirty="0"/>
          </a:p>
          <a:p>
            <a:pPr>
              <a:lnSpc>
                <a:spcPct val="125000"/>
              </a:lnSpc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7507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NOIP2016 </a:t>
            </a:r>
            <a:r>
              <a:rPr lang="zh-CN" altLang="en-US" dirty="0" smtClean="0"/>
              <a:t>组合</a:t>
            </a:r>
            <a:r>
              <a:rPr lang="zh-CN" altLang="en-US" dirty="0"/>
              <a:t>数问题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450291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给定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，给定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 smtClean="0"/>
                  <a:t>组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 smtClean="0"/>
                  <a:t>，</a:t>
                </a:r>
                <a:endParaRPr lang="en-US" altLang="zh-CN" dirty="0" smtClean="0"/>
              </a:p>
              <a:p>
                <a:pPr>
                  <a:lnSpc>
                    <a:spcPct val="100000"/>
                  </a:lnSpc>
                </a:pPr>
                <a:r>
                  <a:rPr lang="zh-CN" altLang="en-US" dirty="0" smtClean="0"/>
                  <a:t>统计</a:t>
                </a:r>
                <a:r>
                  <a:rPr lang="zh-CN" altLang="en-US" dirty="0" smtClean="0"/>
                  <a:t>所有</a:t>
                </a:r>
                <a:r>
                  <a:rPr lang="zh-CN" altLang="en-US" dirty="0"/>
                  <a:t>的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有多少对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满足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zh-CN" altLang="en-US" dirty="0" smtClean="0"/>
                  <a:t>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的倍数</a:t>
                </a:r>
                <a:r>
                  <a:rPr lang="zh-CN" altLang="en-US" dirty="0" smtClean="0"/>
                  <a:t>。</a:t>
                </a: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≤2000 , 2≤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≤21 ,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altLang="zh-CN" sz="1800" dirty="0" smtClean="0"/>
              </a:p>
            </p:txBody>
          </p:sp>
        </mc:Choice>
        <mc:Fallback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450291"/>
              </a:xfrm>
              <a:blipFill>
                <a:blip r:embed="rId2"/>
                <a:stretch>
                  <a:fillRect l="-667" t="-10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23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NOIP2016 </a:t>
            </a:r>
            <a:r>
              <a:rPr lang="zh-CN" altLang="en-US" dirty="0" smtClean="0"/>
              <a:t>组合</a:t>
            </a:r>
            <a:r>
              <a:rPr lang="zh-CN" altLang="en-US" dirty="0"/>
              <a:t>数问题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1065759" y="2093383"/>
                <a:ext cx="10058400" cy="4450291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2000" dirty="0" smtClean="0"/>
                  <a:t>解法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：利用</a:t>
                </a:r>
                <a:r>
                  <a:rPr lang="zh-CN" altLang="en-US" sz="2000" dirty="0"/>
                  <a:t>通项式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zh-CN" altLang="en-US" sz="2000" dirty="0"/>
                  <a:t>求解</a:t>
                </a:r>
                <a:r>
                  <a:rPr lang="zh-CN" altLang="en-US" sz="2000" dirty="0" smtClean="0"/>
                  <a:t>。</a:t>
                </a:r>
                <a:endParaRPr lang="en-US" altLang="zh-CN" sz="2000" dirty="0" smtClean="0"/>
              </a:p>
              <a:p>
                <a:pPr lvl="1">
                  <a:lnSpc>
                    <a:spcPct val="125000"/>
                  </a:lnSpc>
                </a:pPr>
                <a:r>
                  <a:rPr lang="zh-CN" altLang="en-US" sz="1800" dirty="0" smtClean="0"/>
                  <a:t>将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800" dirty="0"/>
                  <a:t>分解质因数，把乘除法变为加减法， </a:t>
                </a:r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≤21</m:t>
                    </m:r>
                  </m:oMath>
                </a14:m>
                <a:r>
                  <a:rPr lang="zh-CN" altLang="en-US" sz="1800" dirty="0"/>
                  <a:t>所以最多有两个有效的质因数</a:t>
                </a:r>
                <a:r>
                  <a:rPr lang="zh-CN" altLang="en-US" sz="1800" dirty="0" smtClean="0"/>
                  <a:t>。</a:t>
                </a:r>
                <a:endParaRPr lang="en-US" altLang="zh-CN" sz="1800" dirty="0" smtClean="0"/>
              </a:p>
              <a:p>
                <a:pPr lvl="1">
                  <a:lnSpc>
                    <a:spcPct val="125000"/>
                  </a:lnSpc>
                </a:pPr>
                <a:r>
                  <a:rPr lang="zh-CN" altLang="en-US" sz="1800" dirty="0" smtClean="0"/>
                  <a:t>判断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zh-CN" altLang="en-US" sz="1800" dirty="0"/>
                  <a:t>的质因数个数是否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nor/>
                      </m:rPr>
                      <a:rPr lang="zh-CN" altLang="en-US" sz="1800" dirty="0"/>
                      <m:t>相应</m:t>
                    </m:r>
                  </m:oMath>
                </a14:m>
                <a:r>
                  <a:rPr lang="zh-CN" altLang="en-US" sz="1800" dirty="0"/>
                  <a:t>的质因数个数即可</a:t>
                </a:r>
                <a:r>
                  <a:rPr lang="zh-CN" altLang="en-US" sz="1800" dirty="0" smtClean="0"/>
                  <a:t>。</a:t>
                </a:r>
                <a:endParaRPr lang="en-US" altLang="zh-CN" sz="1800" dirty="0" smtClean="0"/>
              </a:p>
              <a:p>
                <a:pPr lvl="1">
                  <a:lnSpc>
                    <a:spcPct val="125000"/>
                  </a:lnSpc>
                </a:pPr>
                <a:r>
                  <a:rPr lang="zh-CN" altLang="en-US" sz="1800" dirty="0" smtClean="0"/>
                  <a:t>注意</a:t>
                </a:r>
                <a:r>
                  <a:rPr lang="zh-CN" altLang="en-US" sz="1800" dirty="0"/>
                  <a:t>不要将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2,3,5,7,11,13,17,19</m:t>
                    </m:r>
                    <m:r>
                      <a:rPr lang="zh-CN" altLang="en-US" sz="1800" i="1" dirty="0">
                        <a:latin typeface="Cambria Math" panose="02040503050406030204" pitchFamily="18" charset="0"/>
                      </a:rPr>
                      <m:t>全部</m:t>
                    </m:r>
                  </m:oMath>
                </a14:m>
                <a:r>
                  <a:rPr lang="zh-CN" altLang="en-US" sz="1800" dirty="0"/>
                  <a:t>判断，会被卡常</a:t>
                </a:r>
                <a:r>
                  <a:rPr lang="zh-CN" altLang="en-US" sz="1800" dirty="0" smtClean="0"/>
                  <a:t>。</a:t>
                </a:r>
                <a:endParaRPr lang="en-US" altLang="zh-CN" sz="1800" dirty="0"/>
              </a:p>
              <a:p>
                <a:pPr marL="201168" lvl="1" indent="0">
                  <a:lnSpc>
                    <a:spcPct val="125000"/>
                  </a:lnSpc>
                  <a:buNone/>
                </a:pPr>
                <a:r>
                  <a:rPr lang="zh-CN" altLang="en-US" dirty="0" smtClean="0"/>
                  <a:t>解法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：</a:t>
                </a:r>
                <a:r>
                  <a:rPr lang="zh-CN" altLang="en-US" dirty="0"/>
                  <a:t>利用递推式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求解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1">
                  <a:lnSpc>
                    <a:spcPct val="125000"/>
                  </a:lnSpc>
                </a:pPr>
                <a:r>
                  <a:rPr lang="zh-CN" altLang="en-US" dirty="0"/>
                  <a:t>判断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zh-CN" altLang="en-US" dirty="0"/>
                  <a:t>模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意义下是否为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即可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indent="0">
                  <a:lnSpc>
                    <a:spcPct val="125000"/>
                  </a:lnSpc>
                  <a:buNone/>
                </a:pPr>
                <a:endParaRPr lang="en-US" altLang="zh-CN" sz="2000" dirty="0"/>
              </a:p>
              <a:p>
                <a:pPr>
                  <a:lnSpc>
                    <a:spcPct val="125000"/>
                  </a:lnSpc>
                </a:pPr>
                <a:r>
                  <a:rPr lang="zh-CN" altLang="en-US" dirty="0" smtClean="0"/>
                  <a:t>均</a:t>
                </a:r>
                <a:r>
                  <a:rPr lang="zh-CN" altLang="en-US" dirty="0"/>
                  <a:t>需要</a:t>
                </a:r>
                <a:r>
                  <a:rPr lang="zh-CN" altLang="en-US" dirty="0" smtClean="0"/>
                  <a:t>二</a:t>
                </a:r>
                <a:r>
                  <a:rPr lang="zh-CN" altLang="en-US" dirty="0"/>
                  <a:t>维前缀和预处理，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dirty="0"/>
                  <a:t>回答。</a:t>
                </a:r>
                <a:endParaRPr lang="en-US" altLang="zh-CN" dirty="0"/>
              </a:p>
            </p:txBody>
          </p:sp>
        </mc:Choice>
        <mc:Fallback>
          <p:sp>
            <p:nvSpPr>
              <p:cNvPr id="6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5759" y="2093383"/>
                <a:ext cx="10058400" cy="4450291"/>
              </a:xfrm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918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[Usaco2007 </a:t>
            </a:r>
            <a:r>
              <a:rPr lang="en-US" altLang="zh-CN" dirty="0"/>
              <a:t>Mar]Balanced Lineup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202919" y="2011679"/>
                <a:ext cx="9784080" cy="4360545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2000" dirty="0" smtClean="0"/>
                  <a:t>Farmer John </a:t>
                </a:r>
                <a:r>
                  <a:rPr lang="zh-CN" altLang="en-US" sz="2000" dirty="0"/>
                  <a:t>决定给他的奶牛们照一张合影，他让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 smtClean="0"/>
                  <a:t>头</a:t>
                </a:r>
                <a:r>
                  <a:rPr lang="zh-CN" altLang="en-US" sz="2000" dirty="0"/>
                  <a:t>奶牛站成一条直线，每头牛都有它的坐标</a:t>
                </a:r>
                <a:r>
                  <a:rPr lang="en-US" altLang="zh-CN" sz="2000" dirty="0"/>
                  <a:t>(</a:t>
                </a:r>
                <a:r>
                  <a:rPr lang="zh-CN" altLang="en-US" sz="2000" dirty="0"/>
                  <a:t>范围</a:t>
                </a:r>
                <a:r>
                  <a:rPr lang="en-US" altLang="zh-CN" sz="2000" dirty="0"/>
                  <a:t>: 0..1,000,000,000)</a:t>
                </a:r>
                <a:r>
                  <a:rPr lang="zh-CN" altLang="en-US" sz="2000" dirty="0"/>
                  <a:t>和种族</a:t>
                </a:r>
                <a:r>
                  <a:rPr lang="en-US" altLang="zh-CN" sz="2000" dirty="0"/>
                  <a:t>(0</a:t>
                </a:r>
                <a:r>
                  <a:rPr lang="zh-CN" altLang="en-US" sz="2000" dirty="0"/>
                  <a:t>或</a:t>
                </a:r>
                <a:r>
                  <a:rPr lang="en-US" altLang="zh-CN" sz="2000" dirty="0"/>
                  <a:t>1)</a:t>
                </a:r>
                <a:r>
                  <a:rPr lang="zh-CN" altLang="en-US" sz="2000" dirty="0" smtClean="0"/>
                  <a:t>。</a:t>
                </a:r>
                <a:endParaRPr lang="en-US" altLang="zh-CN" sz="2000" dirty="0" smtClean="0"/>
              </a:p>
              <a:p>
                <a:pPr>
                  <a:lnSpc>
                    <a:spcPct val="125000"/>
                  </a:lnSpc>
                </a:pPr>
                <a:r>
                  <a:rPr lang="zh-CN" altLang="en-US" sz="2000" dirty="0" smtClean="0"/>
                  <a:t> </a:t>
                </a:r>
                <a:r>
                  <a:rPr lang="zh-CN" altLang="en-US" sz="2000" dirty="0"/>
                  <a:t>一直以来 </a:t>
                </a:r>
                <a:r>
                  <a:rPr lang="en-US" altLang="zh-CN" sz="2000" dirty="0"/>
                  <a:t>Farmer John </a:t>
                </a:r>
                <a:r>
                  <a:rPr lang="zh-CN" altLang="en-US" sz="2000" dirty="0"/>
                  <a:t>总是喜欢做一些非凡的事，当然这次照相也不例外。他只给一部分牛照相，并且这一组牛的阵容必须是“平衡的”</a:t>
                </a:r>
                <a:r>
                  <a:rPr lang="zh-CN" altLang="en-US" sz="2000" dirty="0" smtClean="0"/>
                  <a:t>。平衡</a:t>
                </a:r>
                <a:r>
                  <a:rPr lang="zh-CN" altLang="en-US" sz="2000" dirty="0"/>
                  <a:t>的阵容，指的是在一组牛中，种族</a:t>
                </a:r>
                <a:r>
                  <a:rPr lang="en-US" altLang="zh-CN" sz="2000" dirty="0"/>
                  <a:t>0</a:t>
                </a:r>
                <a:r>
                  <a:rPr lang="zh-CN" altLang="en-US" sz="2000" dirty="0"/>
                  <a:t>和种族 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的牛的数量相等。 </a:t>
                </a:r>
                <a:endParaRPr lang="en-US" altLang="zh-CN" sz="2000" dirty="0" smtClean="0"/>
              </a:p>
              <a:p>
                <a:pPr>
                  <a:lnSpc>
                    <a:spcPct val="125000"/>
                  </a:lnSpc>
                </a:pPr>
                <a:r>
                  <a:rPr lang="zh-CN" altLang="en-US" sz="2000" dirty="0" smtClean="0"/>
                  <a:t>请</a:t>
                </a:r>
                <a:r>
                  <a:rPr lang="zh-CN" altLang="en-US" sz="2000" dirty="0"/>
                  <a:t>算出最广阔的区间，使这个区间内的牛阵容平衡。区间的大小为区间内最右边的牛的坐标减去最做边的牛的坐标。 </a:t>
                </a:r>
                <a:endParaRPr lang="en-US" altLang="zh-CN" sz="2000" dirty="0" smtClean="0"/>
              </a:p>
              <a:p>
                <a:pPr>
                  <a:lnSpc>
                    <a:spcPct val="125000"/>
                  </a:lnSpc>
                </a:pPr>
                <a:r>
                  <a:rPr lang="zh-CN" altLang="en-US" sz="2000" dirty="0" smtClean="0"/>
                  <a:t>输入</a:t>
                </a:r>
                <a:r>
                  <a:rPr lang="zh-CN" altLang="en-US" sz="2000" dirty="0"/>
                  <a:t>中</a:t>
                </a:r>
                <a:r>
                  <a:rPr lang="zh-CN" altLang="en-US" sz="2000" dirty="0" smtClean="0"/>
                  <a:t>，没有</a:t>
                </a:r>
                <a:r>
                  <a:rPr lang="zh-CN" altLang="en-US" sz="2000" dirty="0"/>
                  <a:t>两头牛的坐标相同</a:t>
                </a:r>
                <a:r>
                  <a:rPr lang="zh-CN" altLang="en-US" sz="2000" dirty="0" smtClean="0"/>
                  <a:t>。</a:t>
                </a:r>
                <a:endParaRPr lang="en-US" altLang="zh-CN" sz="2000" dirty="0" smtClean="0"/>
              </a:p>
              <a:p>
                <a:pPr>
                  <a:lnSpc>
                    <a:spcPct val="125000"/>
                  </a:lnSpc>
                </a:pPr>
                <a:r>
                  <a:rPr lang="zh-CN" altLang="en-US" sz="2000" dirty="0" smtClean="0"/>
                  <a:t>原题</a:t>
                </a:r>
                <a14:m>
                  <m:oMath xmlns:m="http://schemas.openxmlformats.org/officeDocument/2006/math">
                    <m: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≤50000</m:t>
                    </m:r>
                  </m:oMath>
                </a14:m>
                <a:r>
                  <a:rPr lang="zh-CN" altLang="en-US" sz="2000" dirty="0" smtClean="0"/>
                  <a:t>；</a:t>
                </a:r>
                <a:endParaRPr lang="zh-CN" altLang="en-US" sz="2000" dirty="0"/>
              </a:p>
              <a:p>
                <a:pPr>
                  <a:lnSpc>
                    <a:spcPct val="125000"/>
                  </a:lnSpc>
                </a:pPr>
                <a:r>
                  <a:rPr lang="zh-CN" altLang="en-US" sz="2000" dirty="0" smtClean="0"/>
                  <a:t>这里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我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们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考虑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zh-CN" altLang="en-US" sz="2000" dirty="0" smtClean="0"/>
                  <a:t>，不考虑输入输出时间。</a:t>
                </a:r>
                <a:endParaRPr lang="zh-CN" altLang="en-US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2919" y="2011679"/>
                <a:ext cx="9784080" cy="4360545"/>
              </a:xfrm>
              <a:blipFill>
                <a:blip r:embed="rId2"/>
                <a:stretch>
                  <a:fillRect l="-436" t="-280" r="-623" b="-6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78796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[bZOJ4236] JOIOJI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202919" y="2011679"/>
                <a:ext cx="9784080" cy="4360545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2000" dirty="0" smtClean="0"/>
                  <a:t>JOIOJI</a:t>
                </a:r>
                <a:r>
                  <a:rPr lang="zh-CN" altLang="en-US" sz="2000" dirty="0"/>
                  <a:t>桑是</a:t>
                </a:r>
                <a:r>
                  <a:rPr lang="en-US" altLang="zh-CN" sz="2000" dirty="0"/>
                  <a:t>JOI</a:t>
                </a:r>
                <a:r>
                  <a:rPr lang="zh-CN" altLang="en-US" sz="2000" dirty="0"/>
                  <a:t>君的叔叔。“</a:t>
                </a:r>
                <a:r>
                  <a:rPr lang="en-US" altLang="zh-CN" sz="2000" dirty="0"/>
                  <a:t>JOIOJI”</a:t>
                </a:r>
                <a:r>
                  <a:rPr lang="zh-CN" altLang="en-US" sz="2000" dirty="0"/>
                  <a:t>这个名字是由“</a:t>
                </a:r>
                <a:r>
                  <a:rPr lang="en-US" altLang="zh-CN" sz="2000" dirty="0"/>
                  <a:t>J</a:t>
                </a:r>
                <a:r>
                  <a:rPr lang="zh-CN" altLang="en-US" sz="2000" dirty="0"/>
                  <a:t>、</a:t>
                </a:r>
                <a:r>
                  <a:rPr lang="en-US" altLang="zh-CN" sz="2000" dirty="0"/>
                  <a:t>O</a:t>
                </a:r>
                <a:r>
                  <a:rPr lang="zh-CN" altLang="en-US" sz="2000" dirty="0"/>
                  <a:t>、</a:t>
                </a:r>
                <a:r>
                  <a:rPr lang="en-US" altLang="zh-CN" sz="2000" dirty="0"/>
                  <a:t>I”</a:t>
                </a:r>
                <a:r>
                  <a:rPr lang="zh-CN" altLang="en-US" sz="2000" dirty="0"/>
                  <a:t>三个字母各两个构成的。</a:t>
                </a:r>
              </a:p>
              <a:p>
                <a:pPr>
                  <a:lnSpc>
                    <a:spcPct val="125000"/>
                  </a:lnSpc>
                </a:pPr>
                <a:r>
                  <a:rPr lang="zh-CN" altLang="en-US" sz="2000" dirty="0"/>
                  <a:t>最近，</a:t>
                </a:r>
                <a:r>
                  <a:rPr lang="en-US" altLang="zh-CN" sz="2000" dirty="0"/>
                  <a:t>JOIOJI</a:t>
                </a:r>
                <a:r>
                  <a:rPr lang="zh-CN" altLang="en-US" sz="2000" dirty="0"/>
                  <a:t>桑有了一个孩子。</a:t>
                </a:r>
                <a:r>
                  <a:rPr lang="en-US" altLang="zh-CN" sz="2000" dirty="0"/>
                  <a:t>JOIOJI</a:t>
                </a:r>
                <a:r>
                  <a:rPr lang="zh-CN" altLang="en-US" sz="2000" dirty="0"/>
                  <a:t>桑想让自己孩子的名字和自己一样由“</a:t>
                </a:r>
                <a:r>
                  <a:rPr lang="en-US" altLang="zh-CN" sz="2000" dirty="0"/>
                  <a:t>J</a:t>
                </a:r>
                <a:r>
                  <a:rPr lang="zh-CN" altLang="en-US" sz="2000" dirty="0"/>
                  <a:t>、</a:t>
                </a:r>
                <a:r>
                  <a:rPr lang="en-US" altLang="zh-CN" sz="2000" dirty="0"/>
                  <a:t>O</a:t>
                </a:r>
                <a:r>
                  <a:rPr lang="zh-CN" altLang="en-US" sz="2000" dirty="0"/>
                  <a:t>、</a:t>
                </a:r>
                <a:r>
                  <a:rPr lang="en-US" altLang="zh-CN" sz="2000" dirty="0"/>
                  <a:t>I”</a:t>
                </a:r>
                <a:r>
                  <a:rPr lang="zh-CN" altLang="en-US" sz="2000" dirty="0"/>
                  <a:t>三个字母构成，并且想让“</a:t>
                </a:r>
                <a:r>
                  <a:rPr lang="en-US" altLang="zh-CN" sz="2000" dirty="0"/>
                  <a:t>J</a:t>
                </a:r>
                <a:r>
                  <a:rPr lang="zh-CN" altLang="en-US" sz="2000" dirty="0"/>
                  <a:t>、</a:t>
                </a:r>
                <a:r>
                  <a:rPr lang="en-US" altLang="zh-CN" sz="2000" dirty="0"/>
                  <a:t>O</a:t>
                </a:r>
                <a:r>
                  <a:rPr lang="zh-CN" altLang="en-US" sz="2000" dirty="0"/>
                  <a:t>、</a:t>
                </a:r>
                <a:r>
                  <a:rPr lang="en-US" altLang="zh-CN" sz="2000" dirty="0"/>
                  <a:t>I”</a:t>
                </a:r>
                <a:r>
                  <a:rPr lang="zh-CN" altLang="en-US" sz="2000" dirty="0"/>
                  <a:t>三个字母的出现次数恰好相同。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 sz="2000" dirty="0"/>
                  <a:t>JOIOJI</a:t>
                </a:r>
                <a:r>
                  <a:rPr lang="zh-CN" altLang="en-US" sz="2000" dirty="0"/>
                  <a:t>桑家有一份祖传的卷轴，上面写着一首长诗，长度为</a:t>
                </a:r>
                <a14:m>
                  <m:oMath xmlns:m="http://schemas.openxmlformats.org/officeDocument/2006/math">
                    <m: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2000" dirty="0"/>
                  <a:t>，由“</a:t>
                </a:r>
                <a:r>
                  <a:rPr lang="en-US" altLang="zh-CN" sz="2000" dirty="0"/>
                  <a:t>J</a:t>
                </a:r>
                <a:r>
                  <a:rPr lang="zh-CN" altLang="en-US" sz="2000" dirty="0"/>
                  <a:t>、</a:t>
                </a:r>
                <a:r>
                  <a:rPr lang="en-US" altLang="zh-CN" sz="2000" dirty="0"/>
                  <a:t>O</a:t>
                </a:r>
                <a:r>
                  <a:rPr lang="zh-CN" altLang="en-US" sz="2000" dirty="0"/>
                  <a:t>、</a:t>
                </a:r>
                <a:r>
                  <a:rPr lang="en-US" altLang="zh-CN" sz="2000" dirty="0"/>
                  <a:t>I”</a:t>
                </a:r>
                <a:r>
                  <a:rPr lang="zh-CN" altLang="en-US" sz="2000" dirty="0"/>
                  <a:t>三个字母组成。</a:t>
                </a:r>
                <a:r>
                  <a:rPr lang="en-US" altLang="zh-CN" sz="2000" dirty="0"/>
                  <a:t>JOIOJI</a:t>
                </a:r>
                <a:r>
                  <a:rPr lang="ja-JP" altLang="en-US" sz="2000" dirty="0"/>
                  <a:t>さん</a:t>
                </a:r>
                <a:r>
                  <a:rPr lang="zh-CN" altLang="en-US" sz="2000" dirty="0"/>
                  <a:t>想用诗中最长的满足要求的连续子串作为孩子的名字。</a:t>
                </a:r>
              </a:p>
              <a:p>
                <a:pPr>
                  <a:lnSpc>
                    <a:spcPct val="125000"/>
                  </a:lnSpc>
                </a:pPr>
                <a:r>
                  <a:rPr lang="zh-CN" altLang="en-US" sz="2000" dirty="0"/>
                  <a:t>现在</a:t>
                </a:r>
                <a:r>
                  <a:rPr lang="en-US" altLang="zh-CN" sz="2000" dirty="0"/>
                  <a:t>JOIOJI</a:t>
                </a:r>
                <a:r>
                  <a:rPr lang="zh-CN" altLang="en-US" sz="2000" dirty="0"/>
                  <a:t>桑将这首长诗交给了你，请你求出诗中最长的、包含同样数目的“</a:t>
                </a:r>
                <a:r>
                  <a:rPr lang="en-US" altLang="zh-CN" sz="2000" dirty="0"/>
                  <a:t>J</a:t>
                </a:r>
                <a:r>
                  <a:rPr lang="zh-CN" altLang="en-US" sz="2000" dirty="0"/>
                  <a:t>、</a:t>
                </a:r>
                <a:r>
                  <a:rPr lang="en-US" altLang="zh-CN" sz="2000" dirty="0"/>
                  <a:t>O</a:t>
                </a:r>
                <a:r>
                  <a:rPr lang="zh-CN" altLang="en-US" sz="2000" dirty="0"/>
                  <a:t>、</a:t>
                </a:r>
                <a:r>
                  <a:rPr lang="en-US" altLang="zh-CN" sz="2000" dirty="0"/>
                  <a:t>I”</a:t>
                </a:r>
                <a:r>
                  <a:rPr lang="zh-CN" altLang="en-US" sz="2000" dirty="0"/>
                  <a:t>三个字母的连续子串</a:t>
                </a:r>
                <a:r>
                  <a:rPr lang="zh-CN" altLang="en-US" sz="2000" dirty="0" smtClean="0"/>
                  <a:t>。</a:t>
                </a:r>
                <a:endParaRPr lang="en-US" altLang="zh-CN" sz="2000" dirty="0" smtClean="0"/>
              </a:p>
              <a:p>
                <a:pPr>
                  <a:lnSpc>
                    <a:spcPct val="125000"/>
                  </a:lnSpc>
                </a:pPr>
                <a:endParaRPr lang="zh-CN" altLang="en-US" sz="2000" dirty="0"/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≤2×</m:t>
                    </m:r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2919" y="2011679"/>
                <a:ext cx="9784080" cy="4360545"/>
              </a:xfrm>
              <a:blipFill>
                <a:blip r:embed="rId2"/>
                <a:stretch>
                  <a:fillRect l="-561" t="-280" r="-1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20447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并查集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579620"/>
          </a:xfrm>
        </p:spPr>
        <p:txBody>
          <a:bodyPr>
            <a:normAutofit/>
          </a:bodyPr>
          <a:lstStyle/>
          <a:p>
            <a:r>
              <a:rPr lang="zh-CN" altLang="en-US" dirty="0"/>
              <a:t>在计算机科学中，并查集是一种树型的数据结构，用于处理一些不相交集合（</a:t>
            </a:r>
            <a:r>
              <a:rPr lang="en-US" altLang="zh-CN" dirty="0"/>
              <a:t>Disjoint Sets</a:t>
            </a:r>
            <a:r>
              <a:rPr lang="zh-CN" altLang="en-US" dirty="0"/>
              <a:t>）的合并及查询问题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有</a:t>
            </a:r>
            <a:r>
              <a:rPr lang="zh-CN" altLang="en-US" dirty="0"/>
              <a:t>一个联合</a:t>
            </a:r>
            <a:r>
              <a:rPr lang="en-US" altLang="zh-CN" dirty="0"/>
              <a:t>-</a:t>
            </a:r>
            <a:r>
              <a:rPr lang="zh-CN" altLang="en-US" dirty="0"/>
              <a:t>查找算法（</a:t>
            </a:r>
            <a:r>
              <a:rPr lang="en-US" altLang="zh-CN" dirty="0"/>
              <a:t>union-find algorithm</a:t>
            </a:r>
            <a:r>
              <a:rPr lang="zh-CN" altLang="en-US" dirty="0"/>
              <a:t>）定义了两个用于此数据结构的操作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lvl="1"/>
            <a:r>
              <a:rPr lang="en-US" altLang="zh-CN" dirty="0"/>
              <a:t>Find</a:t>
            </a:r>
            <a:r>
              <a:rPr lang="zh-CN" altLang="en-US" dirty="0"/>
              <a:t>：确定元素属于哪一个子集。它可以被用来确定两个元素是否属于同一子集。</a:t>
            </a:r>
          </a:p>
          <a:p>
            <a:pPr lvl="1"/>
            <a:r>
              <a:rPr lang="en-US" altLang="zh-CN" dirty="0"/>
              <a:t>Union</a:t>
            </a:r>
            <a:r>
              <a:rPr lang="zh-CN" altLang="en-US" dirty="0"/>
              <a:t>：将两个子集合并成同一个集合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两种优化方法：</a:t>
            </a:r>
            <a:endParaRPr lang="en-US" altLang="zh-CN" dirty="0" smtClean="0"/>
          </a:p>
          <a:p>
            <a:pPr marL="228600" lvl="1" indent="0"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路径压缩</a:t>
            </a:r>
            <a:endParaRPr lang="en-US" altLang="zh-CN" dirty="0" smtClean="0"/>
          </a:p>
          <a:p>
            <a:pPr marL="228600" lvl="1" indent="0"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按秩合并</a:t>
            </a:r>
            <a:endParaRPr lang="en-US" altLang="zh-CN" dirty="0"/>
          </a:p>
          <a:p>
            <a:pPr marL="228600" lvl="1" indent="0">
              <a:buNone/>
            </a:pPr>
            <a:endParaRPr lang="en-US" altLang="zh-CN" dirty="0" smtClean="0"/>
          </a:p>
          <a:p>
            <a:pPr marL="228600" lvl="1" indent="0">
              <a:buNone/>
            </a:pPr>
            <a:endParaRPr lang="en-US" altLang="zh-CN" dirty="0"/>
          </a:p>
          <a:p>
            <a:r>
              <a:rPr lang="en-US" altLang="zh-CN" sz="1050" dirty="0" smtClean="0"/>
              <a:t>Source</a:t>
            </a:r>
            <a:r>
              <a:rPr lang="zh-CN" altLang="en-US" sz="1050" dirty="0" smtClean="0"/>
              <a:t>：</a:t>
            </a:r>
            <a:r>
              <a:rPr lang="en-US" altLang="zh-CN" sz="1050" dirty="0"/>
              <a:t>https://zh.wikipedia.org/wiki/%E5%B9%B6%E6%9F%A5%E9%9B%86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587" y="4638675"/>
            <a:ext cx="38766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39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朴素并查集代码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02919" y="2613154"/>
            <a:ext cx="9784080" cy="3693319"/>
          </a:xfrm>
          <a:prstGeom prst="rec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init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 n) {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for (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 = 1; 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 &lt;= n; 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++) f[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getf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 x) {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	if (f[x] == x) return x;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else return 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getf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(f[x]);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void merge(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 x, 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 y) {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	x = 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getf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(x), y = 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getf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(y);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f[x] = y;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zh-CN" altLang="zh-CN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699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基础数据结构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579620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/>
              <a:t>既然是为了提高效率，那么我们就应该从最基础的说起。</a:t>
            </a:r>
            <a:endParaRPr lang="en-US" altLang="zh-CN" dirty="0"/>
          </a:p>
          <a:p>
            <a:pPr marL="0" indent="0">
              <a:lnSpc>
                <a:spcPct val="125000"/>
              </a:lnSpc>
              <a:buNone/>
            </a:pP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数组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链表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32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优化：路径压缩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02919" y="2613154"/>
            <a:ext cx="9784080" cy="3693319"/>
          </a:xfrm>
          <a:prstGeom prst="rec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init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n) {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	for (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= 1; 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&lt;= n; 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++) f[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getf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 x) {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	if (f[x] == x) return x;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else return f[x] = 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getf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(f[x]);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void merge(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 x, 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 y) {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	x = 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getf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(x), y = 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getf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(y);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f[x] = y;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zh-CN" altLang="zh-CN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542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优化：路径压缩卡常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02919" y="2613154"/>
            <a:ext cx="9784080" cy="3693319"/>
          </a:xfrm>
          <a:prstGeom prst="rec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init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n) {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	for (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= 1; 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&lt;= n; 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++) f[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getf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 x) {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	if (f[x] == x) return x;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else return f[x] = 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getf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(f[f[f[x]]]);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void merge(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 x, 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 y) {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	x = 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getf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(x), y = 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getf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(y);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f[x] = y;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zh-CN" altLang="zh-CN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882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路径压缩</a:t>
            </a:r>
            <a:r>
              <a:rPr lang="en-US" altLang="zh-CN" dirty="0"/>
              <a:t> </a:t>
            </a:r>
            <a:r>
              <a:rPr lang="en-US" altLang="zh-CN" dirty="0" smtClean="0"/>
              <a:t>+ </a:t>
            </a:r>
            <a:r>
              <a:rPr lang="zh-CN" altLang="en-US" dirty="0" smtClean="0"/>
              <a:t>按秩合并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02919" y="1946404"/>
            <a:ext cx="9784080" cy="4524315"/>
          </a:xfrm>
          <a:prstGeom prst="rec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init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n) {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	for (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= 1; 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&lt;= n; 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++) f[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-1;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getf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 x) {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if (f[x] &lt; 0) return x;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	else return f[x] = 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getf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(f[x]) : 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void merge(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 x, 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 y) {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	x = 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getf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(x), y = 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getf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(y);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	if (x == y) return;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	if (f[x] &gt; f[y]) swap(x, y);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f[x] += f[y];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f[y] = x;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zh-CN" altLang="zh-CN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81699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NOIP </a:t>
            </a:r>
            <a:r>
              <a:rPr lang="zh-CN" altLang="en-US" dirty="0" smtClean="0"/>
              <a:t>中的并查集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579620"/>
          </a:xfrm>
        </p:spPr>
        <p:txBody>
          <a:bodyPr>
            <a:normAutofit/>
          </a:bodyPr>
          <a:lstStyle/>
          <a:p>
            <a:r>
              <a:rPr lang="en-US" altLang="zh-CN" sz="2400" dirty="0" err="1" smtClean="0"/>
              <a:t>NOIp</a:t>
            </a:r>
            <a:r>
              <a:rPr lang="en-US" altLang="zh-CN" sz="2400" dirty="0" smtClean="0"/>
              <a:t> 2010 </a:t>
            </a:r>
            <a:r>
              <a:rPr lang="zh-CN" altLang="en-US" sz="2400" dirty="0" smtClean="0"/>
              <a:t>关押罪犯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还有许多可以用并查集做的题。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9426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[HNOI2005]</a:t>
            </a:r>
            <a:r>
              <a:rPr lang="zh-CN" altLang="en-US" dirty="0"/>
              <a:t>狡猾的商人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2919" y="2011679"/>
            <a:ext cx="9784080" cy="4360545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Consolas" panose="020B0609020204030204" pitchFamily="49" charset="0"/>
              </a:rPr>
              <a:t>账本</a:t>
            </a:r>
            <a:r>
              <a:rPr lang="zh-CN" altLang="en-US" sz="2000" dirty="0">
                <a:latin typeface="Consolas" panose="020B0609020204030204" pitchFamily="49" charset="0"/>
              </a:rPr>
              <a:t>上</a:t>
            </a:r>
            <a:r>
              <a:rPr lang="zh-CN" altLang="en-US" sz="2000" dirty="0" smtClean="0">
                <a:latin typeface="Consolas" panose="020B0609020204030204" pitchFamily="49" charset="0"/>
              </a:rPr>
              <a:t>记录</a:t>
            </a:r>
            <a:r>
              <a:rPr lang="zh-CN" altLang="en-US" sz="2000" dirty="0">
                <a:latin typeface="Consolas" panose="020B0609020204030204" pitchFamily="49" charset="0"/>
              </a:rPr>
              <a:t>了</a:t>
            </a:r>
            <a:r>
              <a:rPr lang="en-US" altLang="zh-CN" sz="2000" dirty="0">
                <a:latin typeface="Consolas" panose="020B0609020204030204" pitchFamily="49" charset="0"/>
              </a:rPr>
              <a:t>n</a:t>
            </a:r>
            <a:r>
              <a:rPr lang="zh-CN" altLang="en-US" sz="2000" dirty="0">
                <a:latin typeface="Consolas" panose="020B0609020204030204" pitchFamily="49" charset="0"/>
              </a:rPr>
              <a:t>个月以来的收入情况，其中第</a:t>
            </a:r>
            <a:r>
              <a:rPr lang="en-US" altLang="zh-CN" sz="2000" dirty="0" err="1" smtClean="0">
                <a:latin typeface="Consolas" panose="020B0609020204030204" pitchFamily="49" charset="0"/>
              </a:rPr>
              <a:t>i</a:t>
            </a:r>
            <a:r>
              <a:rPr lang="zh-CN" altLang="en-US" sz="2000" dirty="0" smtClean="0">
                <a:latin typeface="Consolas" panose="020B0609020204030204" pitchFamily="49" charset="0"/>
              </a:rPr>
              <a:t>个</a:t>
            </a:r>
            <a:r>
              <a:rPr lang="zh-CN" altLang="en-US" sz="2000" dirty="0">
                <a:latin typeface="Consolas" panose="020B0609020204030204" pitchFamily="49" charset="0"/>
              </a:rPr>
              <a:t>月的收入额为</a:t>
            </a:r>
            <a:r>
              <a:rPr lang="en-US" altLang="zh-CN" sz="2000" dirty="0" smtClean="0">
                <a:latin typeface="Consolas" panose="020B0609020204030204" pitchFamily="49" charset="0"/>
              </a:rPr>
              <a:t>A[</a:t>
            </a:r>
            <a:r>
              <a:rPr lang="en-US" altLang="zh-CN" sz="2000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2000" dirty="0" smtClean="0">
                <a:latin typeface="Consolas" panose="020B0609020204030204" pitchFamily="49" charset="0"/>
              </a:rPr>
              <a:t>]</a:t>
            </a:r>
            <a:r>
              <a:rPr lang="zh-CN" altLang="en-US" sz="2000" dirty="0" smtClean="0">
                <a:latin typeface="Consolas" panose="020B0609020204030204" pitchFamily="49" charset="0"/>
              </a:rPr>
              <a:t>。</a:t>
            </a:r>
            <a:endParaRPr lang="en-US" altLang="zh-CN" sz="2000" dirty="0" smtClean="0">
              <a:latin typeface="Consolas" panose="020B0609020204030204" pitchFamily="49" charset="0"/>
            </a:endParaRPr>
          </a:p>
          <a:p>
            <a:r>
              <a:rPr lang="zh-CN" altLang="en-US" sz="2000" dirty="0" smtClean="0">
                <a:latin typeface="Consolas" panose="020B0609020204030204" pitchFamily="49" charset="0"/>
              </a:rPr>
              <a:t>当</a:t>
            </a:r>
            <a:r>
              <a:rPr lang="en-US" altLang="zh-CN" sz="2000" dirty="0" smtClean="0">
                <a:latin typeface="Consolas" panose="020B0609020204030204" pitchFamily="49" charset="0"/>
              </a:rPr>
              <a:t>A[</a:t>
            </a:r>
            <a:r>
              <a:rPr lang="en-US" altLang="zh-CN" sz="2000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2000" dirty="0" smtClean="0">
                <a:latin typeface="Consolas" panose="020B0609020204030204" pitchFamily="49" charset="0"/>
              </a:rPr>
              <a:t>]</a:t>
            </a:r>
            <a:r>
              <a:rPr lang="zh-CN" altLang="en-US" sz="2000" dirty="0" smtClean="0">
                <a:latin typeface="Consolas" panose="020B0609020204030204" pitchFamily="49" charset="0"/>
              </a:rPr>
              <a:t>大于</a:t>
            </a:r>
            <a:r>
              <a:rPr lang="en-US" altLang="zh-CN" sz="2000" dirty="0">
                <a:latin typeface="Consolas" panose="020B0609020204030204" pitchFamily="49" charset="0"/>
              </a:rPr>
              <a:t>0</a:t>
            </a:r>
            <a:r>
              <a:rPr lang="zh-CN" altLang="en-US" sz="2000" dirty="0">
                <a:latin typeface="Consolas" panose="020B0609020204030204" pitchFamily="49" charset="0"/>
              </a:rPr>
              <a:t>时表示这个月盈利</a:t>
            </a:r>
            <a:r>
              <a:rPr lang="en-US" altLang="zh-CN" sz="2000" dirty="0" smtClean="0">
                <a:latin typeface="Consolas" panose="020B0609020204030204" pitchFamily="49" charset="0"/>
              </a:rPr>
              <a:t>A[</a:t>
            </a:r>
            <a:r>
              <a:rPr lang="en-US" altLang="zh-CN" sz="2000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2000" dirty="0" smtClean="0">
                <a:latin typeface="Consolas" panose="020B0609020204030204" pitchFamily="49" charset="0"/>
              </a:rPr>
              <a:t>]</a:t>
            </a:r>
            <a:r>
              <a:rPr lang="zh-CN" altLang="en-US" sz="2000" dirty="0" smtClean="0">
                <a:latin typeface="Consolas" panose="020B0609020204030204" pitchFamily="49" charset="0"/>
              </a:rPr>
              <a:t>元</a:t>
            </a:r>
            <a:r>
              <a:rPr lang="zh-CN" altLang="en-US" sz="2000" dirty="0">
                <a:latin typeface="Consolas" panose="020B0609020204030204" pitchFamily="49" charset="0"/>
              </a:rPr>
              <a:t>，</a:t>
            </a:r>
            <a:r>
              <a:rPr lang="zh-CN" altLang="en-US" sz="2000" dirty="0" smtClean="0">
                <a:latin typeface="Consolas" panose="020B0609020204030204" pitchFamily="49" charset="0"/>
              </a:rPr>
              <a:t>当</a:t>
            </a:r>
            <a:r>
              <a:rPr lang="en-US" altLang="zh-CN" sz="2000" dirty="0" smtClean="0">
                <a:latin typeface="Consolas" panose="020B0609020204030204" pitchFamily="49" charset="0"/>
              </a:rPr>
              <a:t>A[</a:t>
            </a:r>
            <a:r>
              <a:rPr lang="en-US" altLang="zh-CN" sz="2000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2000" dirty="0" smtClean="0">
                <a:latin typeface="Consolas" panose="020B0609020204030204" pitchFamily="49" charset="0"/>
              </a:rPr>
              <a:t>]</a:t>
            </a:r>
            <a:r>
              <a:rPr lang="zh-CN" altLang="en-US" sz="2000" dirty="0" smtClean="0">
                <a:latin typeface="Consolas" panose="020B0609020204030204" pitchFamily="49" charset="0"/>
              </a:rPr>
              <a:t>小于</a:t>
            </a:r>
            <a:r>
              <a:rPr lang="en-US" altLang="zh-CN" sz="2000" dirty="0">
                <a:latin typeface="Consolas" panose="020B0609020204030204" pitchFamily="49" charset="0"/>
              </a:rPr>
              <a:t>0</a:t>
            </a:r>
            <a:r>
              <a:rPr lang="zh-CN" altLang="en-US" sz="2000" dirty="0">
                <a:latin typeface="Consolas" panose="020B0609020204030204" pitchFamily="49" charset="0"/>
              </a:rPr>
              <a:t>时表示这个月亏损</a:t>
            </a:r>
            <a:r>
              <a:rPr lang="en-US" altLang="zh-CN" sz="2000" dirty="0" smtClean="0">
                <a:latin typeface="Consolas" panose="020B0609020204030204" pitchFamily="49" charset="0"/>
              </a:rPr>
              <a:t>A[</a:t>
            </a:r>
            <a:r>
              <a:rPr lang="en-US" altLang="zh-CN" sz="2000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2000" dirty="0" smtClean="0">
                <a:latin typeface="Consolas" panose="020B0609020204030204" pitchFamily="49" charset="0"/>
              </a:rPr>
              <a:t>]</a:t>
            </a:r>
            <a:r>
              <a:rPr lang="zh-CN" altLang="en-US" sz="2000" dirty="0" smtClean="0">
                <a:latin typeface="Consolas" panose="020B0609020204030204" pitchFamily="49" charset="0"/>
              </a:rPr>
              <a:t>元。</a:t>
            </a:r>
            <a:endParaRPr lang="en-US" altLang="zh-CN" sz="2000" dirty="0" smtClean="0">
              <a:latin typeface="Consolas" panose="020B0609020204030204" pitchFamily="49" charset="0"/>
            </a:endParaRPr>
          </a:p>
          <a:p>
            <a:r>
              <a:rPr lang="zh-CN" altLang="en-US" sz="2000" dirty="0" smtClean="0">
                <a:latin typeface="Consolas" panose="020B0609020204030204" pitchFamily="49" charset="0"/>
              </a:rPr>
              <a:t>所谓</a:t>
            </a:r>
            <a:r>
              <a:rPr lang="zh-CN" altLang="en-US" sz="2000" dirty="0">
                <a:latin typeface="Consolas" panose="020B0609020204030204" pitchFamily="49" charset="0"/>
              </a:rPr>
              <a:t>一段时间内的总收入，就是这段</a:t>
            </a:r>
            <a:r>
              <a:rPr lang="zh-CN" altLang="en-US" sz="2000" dirty="0" smtClean="0">
                <a:latin typeface="Consolas" panose="020B0609020204030204" pitchFamily="49" charset="0"/>
              </a:rPr>
              <a:t>时间内每个月</a:t>
            </a:r>
            <a:r>
              <a:rPr lang="zh-CN" altLang="en-US" sz="2000" dirty="0">
                <a:latin typeface="Consolas" panose="020B0609020204030204" pitchFamily="49" charset="0"/>
              </a:rPr>
              <a:t>的收入额的总和</a:t>
            </a:r>
            <a:r>
              <a:rPr lang="zh-CN" altLang="en-US" sz="2000" dirty="0" smtClean="0">
                <a:latin typeface="Consolas" panose="020B0609020204030204" pitchFamily="49" charset="0"/>
              </a:rPr>
              <a:t>。</a:t>
            </a:r>
            <a:endParaRPr lang="en-US" altLang="zh-CN" sz="2000" dirty="0" smtClean="0">
              <a:latin typeface="Consolas" panose="020B0609020204030204" pitchFamily="49" charset="0"/>
            </a:endParaRPr>
          </a:p>
          <a:p>
            <a:r>
              <a:rPr lang="zh-CN" altLang="en-US" sz="2000" dirty="0" smtClean="0">
                <a:latin typeface="Consolas" panose="020B0609020204030204" pitchFamily="49" charset="0"/>
              </a:rPr>
              <a:t>每次</a:t>
            </a:r>
            <a:r>
              <a:rPr lang="zh-CN" altLang="en-US" sz="2000" dirty="0">
                <a:latin typeface="Consolas" panose="020B0609020204030204" pitchFamily="49" charset="0"/>
              </a:rPr>
              <a:t>偷看账本</a:t>
            </a:r>
            <a:r>
              <a:rPr lang="zh-CN" altLang="en-US" sz="2000" dirty="0" smtClean="0">
                <a:latin typeface="Consolas" panose="020B0609020204030204" pitchFamily="49" charset="0"/>
              </a:rPr>
              <a:t>时，都</a:t>
            </a:r>
            <a:r>
              <a:rPr lang="zh-CN" altLang="en-US" sz="2000" dirty="0">
                <a:latin typeface="Consolas" panose="020B0609020204030204" pitchFamily="49" charset="0"/>
              </a:rPr>
              <a:t>只能看</a:t>
            </a:r>
            <a:r>
              <a:rPr lang="zh-CN" altLang="en-US" sz="2000" dirty="0" smtClean="0">
                <a:latin typeface="Consolas" panose="020B0609020204030204" pitchFamily="49" charset="0"/>
              </a:rPr>
              <a:t>某段</a:t>
            </a:r>
            <a:r>
              <a:rPr lang="zh-CN" altLang="en-US" sz="2000" dirty="0">
                <a:latin typeface="Consolas" panose="020B0609020204030204" pitchFamily="49" charset="0"/>
              </a:rPr>
              <a:t>时间</a:t>
            </a:r>
            <a:r>
              <a:rPr lang="zh-CN" altLang="en-US" sz="2000" dirty="0" smtClean="0">
                <a:latin typeface="Consolas" panose="020B0609020204030204" pitchFamily="49" charset="0"/>
              </a:rPr>
              <a:t>内（即一个区间）账本</a:t>
            </a:r>
            <a:r>
              <a:rPr lang="zh-CN" altLang="en-US" sz="2000" dirty="0">
                <a:latin typeface="Consolas" panose="020B0609020204030204" pitchFamily="49" charset="0"/>
              </a:rPr>
              <a:t>上记录</a:t>
            </a:r>
            <a:r>
              <a:rPr lang="zh-CN" altLang="en-US" sz="2000" dirty="0" smtClean="0">
                <a:latin typeface="Consolas" panose="020B0609020204030204" pitchFamily="49" charset="0"/>
              </a:rPr>
              <a:t>的总收入。</a:t>
            </a:r>
            <a:endParaRPr lang="en-US" altLang="zh-CN" sz="2000" dirty="0" smtClean="0">
              <a:latin typeface="Consolas" panose="020B0609020204030204" pitchFamily="49" charset="0"/>
            </a:endParaRPr>
          </a:p>
          <a:p>
            <a:r>
              <a:rPr lang="zh-CN" altLang="en-US" sz="2000" dirty="0" smtClean="0">
                <a:latin typeface="Consolas" panose="020B0609020204030204" pitchFamily="49" charset="0"/>
              </a:rPr>
              <a:t>现在总共</a:t>
            </a:r>
            <a:r>
              <a:rPr lang="zh-CN" altLang="en-US" sz="2000" dirty="0">
                <a:latin typeface="Consolas" panose="020B0609020204030204" pitchFamily="49" charset="0"/>
              </a:rPr>
              <a:t>偷看了</a:t>
            </a:r>
            <a:r>
              <a:rPr lang="en-US" altLang="zh-CN" sz="2000" dirty="0">
                <a:latin typeface="Consolas" panose="020B0609020204030204" pitchFamily="49" charset="0"/>
              </a:rPr>
              <a:t>m</a:t>
            </a:r>
            <a:r>
              <a:rPr lang="zh-CN" altLang="en-US" sz="2000" dirty="0">
                <a:latin typeface="Consolas" panose="020B0609020204030204" pitchFamily="49" charset="0"/>
              </a:rPr>
              <a:t>次账本</a:t>
            </a:r>
            <a:r>
              <a:rPr lang="zh-CN" altLang="en-US" sz="2000" dirty="0" smtClean="0">
                <a:latin typeface="Consolas" panose="020B0609020204030204" pitchFamily="49" charset="0"/>
              </a:rPr>
              <a:t>，你</a:t>
            </a:r>
            <a:r>
              <a:rPr lang="zh-CN" altLang="en-US" sz="2000" dirty="0">
                <a:latin typeface="Consolas" panose="020B0609020204030204" pitchFamily="49" charset="0"/>
              </a:rPr>
              <a:t>的任务是根据记住的这些信息来判断账本是不是假的</a:t>
            </a:r>
            <a:r>
              <a:rPr lang="zh-CN" altLang="en-US" sz="2000" dirty="0" smtClean="0">
                <a:latin typeface="Consolas" panose="020B0609020204030204" pitchFamily="49" charset="0"/>
              </a:rPr>
              <a:t>。</a:t>
            </a:r>
            <a:endParaRPr lang="en-US" altLang="zh-CN" sz="2000" dirty="0" smtClean="0">
              <a:latin typeface="Consolas" panose="020B0609020204030204" pitchFamily="49" charset="0"/>
            </a:endParaRPr>
          </a:p>
          <a:p>
            <a:endParaRPr lang="en-US" altLang="zh-CN" sz="2000" dirty="0" smtClean="0">
              <a:latin typeface="Consolas" panose="020B0609020204030204" pitchFamily="49" charset="0"/>
            </a:endParaRP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 smtClean="0">
                <a:latin typeface="Consolas" panose="020B0609020204030204" pitchFamily="49" charset="0"/>
              </a:rPr>
              <a:t>n &lt;= 100, m &lt;= 1000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2618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[HNOI2005]</a:t>
            </a:r>
            <a:r>
              <a:rPr lang="zh-CN" altLang="en-US" dirty="0"/>
              <a:t>狡猾的商人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2919" y="2011679"/>
            <a:ext cx="9784080" cy="4360545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Consolas" panose="020B0609020204030204" pitchFamily="49" charset="0"/>
              </a:rPr>
              <a:t>样例：</a:t>
            </a:r>
            <a:endParaRPr lang="en-US" altLang="zh-CN" sz="2000" dirty="0" smtClean="0">
              <a:latin typeface="Consolas" panose="020B0609020204030204" pitchFamily="49" charset="0"/>
            </a:endParaRPr>
          </a:p>
          <a:p>
            <a:r>
              <a:rPr lang="en-US" altLang="zh-CN" sz="2400" dirty="0">
                <a:latin typeface="Consolas" panose="020B0609020204030204" pitchFamily="49" charset="0"/>
              </a:rPr>
              <a:t>2 </a:t>
            </a:r>
            <a:br>
              <a:rPr lang="en-US" altLang="zh-CN" sz="2400" dirty="0">
                <a:latin typeface="Consolas" panose="020B0609020204030204" pitchFamily="49" charset="0"/>
              </a:rPr>
            </a:br>
            <a:r>
              <a:rPr lang="en-US" altLang="zh-CN" sz="2400" dirty="0">
                <a:latin typeface="Consolas" panose="020B0609020204030204" pitchFamily="49" charset="0"/>
              </a:rPr>
              <a:t>3 3 </a:t>
            </a:r>
            <a:br>
              <a:rPr lang="en-US" altLang="zh-CN" sz="2400" dirty="0">
                <a:latin typeface="Consolas" panose="020B0609020204030204" pitchFamily="49" charset="0"/>
              </a:rPr>
            </a:br>
            <a:r>
              <a:rPr lang="en-US" altLang="zh-CN" sz="2400" dirty="0">
                <a:latin typeface="Consolas" panose="020B0609020204030204" pitchFamily="49" charset="0"/>
              </a:rPr>
              <a:t>1 2 10</a:t>
            </a:r>
            <a:br>
              <a:rPr lang="en-US" altLang="zh-CN" sz="2400" dirty="0">
                <a:latin typeface="Consolas" panose="020B0609020204030204" pitchFamily="49" charset="0"/>
              </a:rPr>
            </a:br>
            <a:r>
              <a:rPr lang="en-US" altLang="zh-CN" sz="2400" dirty="0">
                <a:latin typeface="Consolas" panose="020B0609020204030204" pitchFamily="49" charset="0"/>
              </a:rPr>
              <a:t>1 3 -5</a:t>
            </a:r>
            <a:br>
              <a:rPr lang="en-US" altLang="zh-CN" sz="2400" dirty="0">
                <a:latin typeface="Consolas" panose="020B0609020204030204" pitchFamily="49" charset="0"/>
              </a:rPr>
            </a:br>
            <a:r>
              <a:rPr lang="en-US" altLang="zh-CN" sz="2400" dirty="0">
                <a:latin typeface="Consolas" panose="020B0609020204030204" pitchFamily="49" charset="0"/>
              </a:rPr>
              <a:t>3 3 -15</a:t>
            </a:r>
            <a:br>
              <a:rPr lang="en-US" altLang="zh-CN" sz="2400" dirty="0">
                <a:latin typeface="Consolas" panose="020B0609020204030204" pitchFamily="49" charset="0"/>
              </a:rPr>
            </a:br>
            <a:endParaRPr lang="en-US" altLang="zh-CN" sz="2400" dirty="0">
              <a:latin typeface="Consolas" panose="020B0609020204030204" pitchFamily="49" charset="0"/>
            </a:endParaRPr>
          </a:p>
          <a:p>
            <a:r>
              <a:rPr lang="en-US" altLang="zh-CN" sz="2400" dirty="0">
                <a:latin typeface="Consolas" panose="020B0609020204030204" pitchFamily="49" charset="0"/>
              </a:rPr>
              <a:t>true</a:t>
            </a: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43375" y="2390775"/>
            <a:ext cx="24860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Consolas" panose="020B0609020204030204" pitchFamily="49" charset="0"/>
              </a:rPr>
              <a:t>5 3</a:t>
            </a:r>
            <a:br>
              <a:rPr lang="en-US" altLang="zh-CN" sz="2400" dirty="0" smtClean="0">
                <a:latin typeface="Consolas" panose="020B0609020204030204" pitchFamily="49" charset="0"/>
              </a:rPr>
            </a:br>
            <a:r>
              <a:rPr lang="en-US" altLang="zh-CN" sz="2400" dirty="0" smtClean="0">
                <a:latin typeface="Consolas" panose="020B0609020204030204" pitchFamily="49" charset="0"/>
              </a:rPr>
              <a:t>1 5 100</a:t>
            </a:r>
            <a:br>
              <a:rPr lang="en-US" altLang="zh-CN" sz="2400" dirty="0" smtClean="0">
                <a:latin typeface="Consolas" panose="020B0609020204030204" pitchFamily="49" charset="0"/>
              </a:rPr>
            </a:br>
            <a:r>
              <a:rPr lang="en-US" altLang="zh-CN" sz="2400" dirty="0" smtClean="0">
                <a:latin typeface="Consolas" panose="020B0609020204030204" pitchFamily="49" charset="0"/>
              </a:rPr>
              <a:t>3 5 50</a:t>
            </a:r>
            <a:br>
              <a:rPr lang="en-US" altLang="zh-CN" sz="2400" dirty="0" smtClean="0">
                <a:latin typeface="Consolas" panose="020B0609020204030204" pitchFamily="49" charset="0"/>
              </a:rPr>
            </a:br>
            <a:r>
              <a:rPr lang="en-US" altLang="zh-CN" sz="2400" dirty="0" smtClean="0">
                <a:latin typeface="Consolas" panose="020B0609020204030204" pitchFamily="49" charset="0"/>
              </a:rPr>
              <a:t>1 2 51</a:t>
            </a:r>
          </a:p>
          <a:p>
            <a:endParaRPr lang="en-US" altLang="zh-CN" sz="2400" dirty="0">
              <a:latin typeface="Consolas" panose="020B0609020204030204" pitchFamily="49" charset="0"/>
            </a:endParaRPr>
          </a:p>
          <a:p>
            <a:endParaRPr lang="en-US" altLang="zh-CN" sz="2400" dirty="0" smtClean="0">
              <a:latin typeface="Consolas" panose="020B0609020204030204" pitchFamily="49" charset="0"/>
            </a:endParaRPr>
          </a:p>
          <a:p>
            <a:r>
              <a:rPr lang="en-US" altLang="zh-CN" sz="2400" dirty="0" smtClean="0">
                <a:latin typeface="Consolas" panose="020B0609020204030204" pitchFamily="49" charset="0"/>
              </a:rPr>
              <a:t>false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0468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BZOJ2054 </a:t>
            </a:r>
            <a:r>
              <a:rPr lang="zh-CN" altLang="en-US" dirty="0" smtClean="0"/>
              <a:t>疯狂的馒头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202919" y="2011680"/>
                <a:ext cx="9784080" cy="4579620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zh-CN" altLang="en-US" sz="2400" dirty="0" smtClean="0"/>
                  <a:t> 一个长为</a:t>
                </a:r>
                <a:r>
                  <a:rPr lang="en-US" altLang="zh-CN" sz="2400" dirty="0"/>
                  <a:t>N</a:t>
                </a:r>
                <a:r>
                  <a:rPr lang="zh-CN" altLang="en-US" sz="2400" dirty="0"/>
                  <a:t>序列，初始全为</a:t>
                </a:r>
                <a:r>
                  <a:rPr lang="en-US" altLang="zh-CN" sz="2400" dirty="0"/>
                  <a:t>1</a:t>
                </a:r>
                <a:r>
                  <a:rPr lang="zh-CN" altLang="en-US" sz="2400" dirty="0" smtClean="0"/>
                  <a:t>。</a:t>
                </a:r>
                <a:endParaRPr lang="zh-CN" altLang="en-US" sz="24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  </a:t>
                </a:r>
                <a:r>
                  <a:rPr lang="en-US" altLang="zh-CN" sz="2400" dirty="0"/>
                  <a:t>M</a:t>
                </a:r>
                <a:r>
                  <a:rPr lang="zh-CN" altLang="en-US" sz="2400" dirty="0"/>
                  <a:t>个操作，将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修改为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 smtClean="0"/>
                  <a:t>。</a:t>
                </a:r>
                <a:endParaRPr lang="zh-CN" altLang="en-US" sz="24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  求所有操作完成后的序列</a:t>
                </a:r>
                <a:r>
                  <a:rPr lang="zh-CN" altLang="en-US" sz="2400" dirty="0" smtClean="0"/>
                  <a:t>。</a:t>
                </a:r>
                <a:endParaRPr lang="zh-CN" altLang="en-US" sz="24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  要求线性复杂度。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2919" y="2011680"/>
                <a:ext cx="9784080" cy="4579620"/>
              </a:xfrm>
              <a:blipFill>
                <a:blip r:embed="rId2"/>
                <a:stretch>
                  <a:fillRect l="-810" t="-19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96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处理集合关系</a:t>
            </a:r>
            <a:endParaRPr lang="en-US" altLang="zh-CN" dirty="0" smtClean="0"/>
          </a:p>
          <a:p>
            <a:r>
              <a:rPr lang="zh-CN" altLang="en-US" dirty="0"/>
              <a:t>带权并查</a:t>
            </a:r>
            <a:r>
              <a:rPr lang="zh-CN" altLang="en-US" dirty="0" smtClean="0"/>
              <a:t>集：处理权值或者敌对关系</a:t>
            </a:r>
            <a:endParaRPr lang="en-US" altLang="zh-CN" dirty="0" smtClean="0"/>
          </a:p>
          <a:p>
            <a:r>
              <a:rPr lang="zh-CN" altLang="en-US" dirty="0" smtClean="0"/>
              <a:t>当做链表使用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735558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2919" y="1895301"/>
            <a:ext cx="9784080" cy="48546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altLang="zh-CN" dirty="0" smtClean="0"/>
          </a:p>
          <a:p>
            <a:pPr>
              <a:lnSpc>
                <a:spcPct val="100000"/>
              </a:lnSpc>
            </a:pPr>
            <a:endParaRPr lang="en-US" altLang="zh-CN" dirty="0" smtClean="0"/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355319" y="2047701"/>
            <a:ext cx="9784080" cy="4543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 smtClean="0"/>
              <a:t>NOIP </a:t>
            </a:r>
            <a:r>
              <a:rPr lang="zh-CN" altLang="en-US" dirty="0" smtClean="0"/>
              <a:t>数据结构通常不难。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但是要求灵活掌握；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/>
              <a:t>灵活</a:t>
            </a:r>
            <a:r>
              <a:rPr lang="zh-CN" altLang="en-US" smtClean="0"/>
              <a:t>度在提高。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7666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4350" y="5207853"/>
            <a:ext cx="82962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 smtClean="0"/>
              <a:t>谢谢大家！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68407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579620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/>
              <a:t>在</a:t>
            </a:r>
            <a:r>
              <a:rPr lang="zh-CN" altLang="en-US" dirty="0"/>
              <a:t>计算机科学中，数组数据结构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array </a:t>
            </a:r>
            <a:r>
              <a:rPr lang="en-US" altLang="zh-CN" dirty="0"/>
              <a:t>data structure</a:t>
            </a:r>
            <a:r>
              <a:rPr lang="zh-CN" altLang="en-US" dirty="0"/>
              <a:t>），简称数组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array</a:t>
            </a:r>
            <a:r>
              <a:rPr lang="zh-CN" altLang="en-US" dirty="0"/>
              <a:t>），是由相同类型的元素（</a:t>
            </a:r>
            <a:r>
              <a:rPr lang="en-US" altLang="zh-CN" dirty="0"/>
              <a:t>element</a:t>
            </a:r>
            <a:r>
              <a:rPr lang="zh-CN" altLang="en-US" dirty="0"/>
              <a:t>）的集合所组成的数据结构，分配一块连续的内存来存储。利用元素的索引（</a:t>
            </a:r>
            <a:r>
              <a:rPr lang="en-US" altLang="zh-CN" dirty="0"/>
              <a:t>index</a:t>
            </a:r>
            <a:r>
              <a:rPr lang="zh-CN" altLang="en-US" dirty="0"/>
              <a:t>）可以计算出该元素对应的存储</a:t>
            </a:r>
            <a:r>
              <a:rPr lang="zh-CN" altLang="en-US" dirty="0" smtClean="0"/>
              <a:t>地址。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最简单的数据结构类型是一维数组。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en-US" altLang="zh-CN" sz="1050" dirty="0"/>
              <a:t>(</a:t>
            </a:r>
            <a:r>
              <a:rPr lang="zh-CN" altLang="en-US" sz="1050" dirty="0"/>
              <a:t>来源：</a:t>
            </a:r>
            <a:r>
              <a:rPr lang="en-US" altLang="zh-CN" sz="1050" dirty="0"/>
              <a:t> https://zh.wikipedia.org/wiki/%E6%95%B0%E7%BB%84)</a:t>
            </a:r>
          </a:p>
          <a:p>
            <a:pPr>
              <a:lnSpc>
                <a:spcPct val="125000"/>
              </a:lnSpc>
            </a:pP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数组最显著的特点是：连续，随机访问。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/>
              <a:t>内存</a:t>
            </a:r>
            <a:r>
              <a:rPr lang="zh-CN" altLang="en-US" dirty="0" smtClean="0"/>
              <a:t>的本质是一个很大的</a:t>
            </a:r>
            <a:r>
              <a:rPr lang="en-US" altLang="zh-CN" dirty="0"/>
              <a:t> </a:t>
            </a:r>
            <a:r>
              <a:rPr lang="en-US" altLang="zh-CN" dirty="0" smtClean="0"/>
              <a:t>0/1 </a:t>
            </a:r>
            <a:r>
              <a:rPr lang="zh-CN" altLang="en-US" dirty="0" smtClean="0"/>
              <a:t>数组。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endParaRPr lang="en-US" altLang="zh-CN" dirty="0"/>
          </a:p>
          <a:p>
            <a:pPr>
              <a:lnSpc>
                <a:spcPct val="125000"/>
              </a:lnSpc>
            </a:pPr>
            <a:endParaRPr lang="zh-CN" altLang="en-US" dirty="0"/>
          </a:p>
        </p:txBody>
      </p:sp>
      <p:graphicFrame>
        <p:nvGraphicFramePr>
          <p:cNvPr id="5" name="内容占位符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9742608"/>
              </p:ext>
            </p:extLst>
          </p:nvPr>
        </p:nvGraphicFramePr>
        <p:xfrm>
          <a:off x="7225267" y="3746678"/>
          <a:ext cx="3761732" cy="1109624"/>
        </p:xfrm>
        <a:graphic>
          <a:graphicData uri="http://schemas.openxmlformats.org/drawingml/2006/table">
            <a:tbl>
              <a:tblPr firstCol="1">
                <a:tableStyleId>{F5AB1C69-6EDB-4FF4-983F-18BD219EF322}</a:tableStyleId>
              </a:tblPr>
              <a:tblGrid>
                <a:gridCol w="1005164">
                  <a:extLst>
                    <a:ext uri="{9D8B030D-6E8A-4147-A177-3AD203B41FA5}">
                      <a16:colId xmlns:a16="http://schemas.microsoft.com/office/drawing/2014/main" val="1646927948"/>
                    </a:ext>
                  </a:extLst>
                </a:gridCol>
                <a:gridCol w="377134">
                  <a:extLst>
                    <a:ext uri="{9D8B030D-6E8A-4147-A177-3AD203B41FA5}">
                      <a16:colId xmlns:a16="http://schemas.microsoft.com/office/drawing/2014/main" val="3432807218"/>
                    </a:ext>
                  </a:extLst>
                </a:gridCol>
                <a:gridCol w="378711">
                  <a:extLst>
                    <a:ext uri="{9D8B030D-6E8A-4147-A177-3AD203B41FA5}">
                      <a16:colId xmlns:a16="http://schemas.microsoft.com/office/drawing/2014/main" val="1151657694"/>
                    </a:ext>
                  </a:extLst>
                </a:gridCol>
                <a:gridCol w="381867">
                  <a:extLst>
                    <a:ext uri="{9D8B030D-6E8A-4147-A177-3AD203B41FA5}">
                      <a16:colId xmlns:a16="http://schemas.microsoft.com/office/drawing/2014/main" val="1322813263"/>
                    </a:ext>
                  </a:extLst>
                </a:gridCol>
                <a:gridCol w="350308">
                  <a:extLst>
                    <a:ext uri="{9D8B030D-6E8A-4147-A177-3AD203B41FA5}">
                      <a16:colId xmlns:a16="http://schemas.microsoft.com/office/drawing/2014/main" val="1349387045"/>
                    </a:ext>
                  </a:extLst>
                </a:gridCol>
                <a:gridCol w="378711">
                  <a:extLst>
                    <a:ext uri="{9D8B030D-6E8A-4147-A177-3AD203B41FA5}">
                      <a16:colId xmlns:a16="http://schemas.microsoft.com/office/drawing/2014/main" val="1822037641"/>
                    </a:ext>
                  </a:extLst>
                </a:gridCol>
                <a:gridCol w="889837">
                  <a:extLst>
                    <a:ext uri="{9D8B030D-6E8A-4147-A177-3AD203B41FA5}">
                      <a16:colId xmlns:a16="http://schemas.microsoft.com/office/drawing/2014/main" val="4107319520"/>
                    </a:ext>
                  </a:extLst>
                </a:gridCol>
              </a:tblGrid>
              <a:tr h="5548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Index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3500" u="none" strike="noStrike">
                          <a:effectLst/>
                        </a:rPr>
                        <a:t>0</a:t>
                      </a:r>
                      <a:endParaRPr lang="en-US" altLang="zh-CN" sz="3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3500" u="none" strike="noStrike">
                          <a:effectLst/>
                        </a:rPr>
                        <a:t>1</a:t>
                      </a:r>
                      <a:endParaRPr lang="en-US" altLang="zh-CN" sz="3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3500" u="none" strike="noStrike">
                          <a:effectLst/>
                        </a:rPr>
                        <a:t>2</a:t>
                      </a:r>
                      <a:endParaRPr lang="en-US" altLang="zh-CN" sz="3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3500" u="none" strike="noStrike">
                          <a:effectLst/>
                        </a:rPr>
                        <a:t>3</a:t>
                      </a:r>
                      <a:endParaRPr lang="en-US" altLang="zh-CN" sz="3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3500" u="none" strike="noStrike">
                          <a:effectLst/>
                        </a:rPr>
                        <a:t>4</a:t>
                      </a:r>
                      <a:endParaRPr lang="en-US" altLang="zh-CN" sz="3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500" u="none" strike="noStrike" dirty="0">
                          <a:effectLst/>
                        </a:rPr>
                        <a:t>…</a:t>
                      </a:r>
                      <a:endParaRPr lang="en-US" altLang="zh-CN" sz="3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68" marR="9468" marT="9468" marB="0" anchor="ctr"/>
                </a:tc>
                <a:extLst>
                  <a:ext uri="{0D108BD9-81ED-4DB2-BD59-A6C34878D82A}">
                    <a16:rowId xmlns:a16="http://schemas.microsoft.com/office/drawing/2014/main" val="742739376"/>
                  </a:ext>
                </a:extLst>
              </a:tr>
              <a:tr h="5548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Element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3500" u="none" strike="noStrike">
                          <a:effectLst/>
                        </a:rPr>
                        <a:t>2</a:t>
                      </a:r>
                      <a:endParaRPr lang="en-US" altLang="zh-CN" sz="3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3500" u="none" strike="noStrike">
                          <a:effectLst/>
                        </a:rPr>
                        <a:t>4</a:t>
                      </a:r>
                      <a:endParaRPr lang="en-US" altLang="zh-CN" sz="3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3500" u="none" strike="noStrike">
                          <a:effectLst/>
                        </a:rPr>
                        <a:t>6</a:t>
                      </a:r>
                      <a:endParaRPr lang="en-US" altLang="zh-CN" sz="3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3500" u="none" strike="noStrike" dirty="0">
                          <a:effectLst/>
                        </a:rPr>
                        <a:t>7</a:t>
                      </a:r>
                      <a:endParaRPr lang="en-US" altLang="zh-CN" sz="3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3500" u="none" strike="noStrike">
                          <a:effectLst/>
                        </a:rPr>
                        <a:t>8</a:t>
                      </a:r>
                      <a:endParaRPr lang="en-US" altLang="zh-CN" sz="3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68" marR="9468" marT="94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500" u="none" strike="noStrike" dirty="0">
                          <a:effectLst/>
                        </a:rPr>
                        <a:t>…</a:t>
                      </a:r>
                      <a:endParaRPr lang="en-US" altLang="zh-CN" sz="3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468" marR="9468" marT="9468" marB="0" anchor="ctr"/>
                </a:tc>
                <a:extLst>
                  <a:ext uri="{0D108BD9-81ED-4DB2-BD59-A6C34878D82A}">
                    <a16:rowId xmlns:a16="http://schemas.microsoft.com/office/drawing/2014/main" val="2615561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37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</a:t>
            </a:r>
            <a:r>
              <a:rPr lang="zh-CN" altLang="en-US" dirty="0"/>
              <a:t>寻址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579620"/>
          </a:xfrm>
        </p:spPr>
        <p:txBody>
          <a:bodyPr>
            <a:norm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取出数组名，转换为指针</a:t>
            </a:r>
            <a:endParaRPr lang="en-US" altLang="zh-CN" dirty="0" smtClean="0"/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一步一步展开，直到找到元素为止。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例如：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a[2][3][4][5] </a:t>
            </a:r>
            <a:r>
              <a:rPr lang="zh-CN" altLang="en-US" dirty="0" smtClean="0"/>
              <a:t>查询</a:t>
            </a:r>
            <a:r>
              <a:rPr lang="en-US" altLang="zh-CN" dirty="0" smtClean="0"/>
              <a:t> a[0][1][2][3]</a:t>
            </a:r>
            <a:r>
              <a:rPr lang="en-US" altLang="zh-CN" dirty="0"/>
              <a:t> </a:t>
            </a:r>
            <a:r>
              <a:rPr lang="en-US" altLang="zh-CN" dirty="0" smtClean="0"/>
              <a:t>(</a:t>
            </a:r>
            <a:r>
              <a:rPr lang="zh-CN" altLang="en-US" dirty="0" smtClean="0"/>
              <a:t>假设</a:t>
            </a:r>
            <a:r>
              <a:rPr lang="en-US" altLang="zh-CN" dirty="0"/>
              <a:t> </a:t>
            </a:r>
            <a:r>
              <a:rPr lang="en-US" altLang="zh-CN" dirty="0" smtClean="0"/>
              <a:t>a </a:t>
            </a:r>
            <a:r>
              <a:rPr lang="zh-CN" altLang="en-US" dirty="0" smtClean="0"/>
              <a:t>指向的第一个内存是 </a:t>
            </a:r>
            <a:r>
              <a:rPr lang="en-US" altLang="zh-CN" dirty="0" smtClean="0"/>
              <a:t>x)</a:t>
            </a:r>
          </a:p>
          <a:p>
            <a:pPr lvl="1">
              <a:lnSpc>
                <a:spcPct val="125000"/>
              </a:lnSpc>
            </a:pPr>
            <a:r>
              <a:rPr lang="en-US" altLang="zh-CN" dirty="0" smtClean="0">
                <a:latin typeface="Consolas" panose="020B0609020204030204" pitchFamily="49" charset="0"/>
              </a:rPr>
              <a:t>x + (0 * 3 * 4 * 5 + 1 * 4 * 5 + 2 * 5 + 3) * </a:t>
            </a:r>
            <a:r>
              <a:rPr lang="en-US" altLang="zh-CN" dirty="0" err="1" smtClean="0">
                <a:latin typeface="Consolas" panose="020B0609020204030204" pitchFamily="49" charset="0"/>
              </a:rPr>
              <a:t>sizeof</a:t>
            </a:r>
            <a:r>
              <a:rPr lang="en-US" altLang="zh-CN" dirty="0" smtClean="0">
                <a:latin typeface="Consolas" panose="020B0609020204030204" pitchFamily="49" charset="0"/>
              </a:rPr>
              <a:t>(</a:t>
            </a:r>
            <a:r>
              <a:rPr lang="en-US" altLang="zh-CN" dirty="0" err="1" smtClean="0"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</a:rPr>
              <a:t>)</a:t>
            </a:r>
          </a:p>
          <a:p>
            <a:pPr lvl="1">
              <a:lnSpc>
                <a:spcPct val="125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x + </a:t>
            </a:r>
            <a:r>
              <a:rPr lang="en-US" altLang="zh-CN" dirty="0" smtClean="0">
                <a:latin typeface="Consolas" panose="020B0609020204030204" pitchFamily="49" charset="0"/>
              </a:rPr>
              <a:t>((((</a:t>
            </a:r>
            <a:r>
              <a:rPr lang="en-US" altLang="zh-CN" dirty="0">
                <a:latin typeface="Consolas" panose="020B0609020204030204" pitchFamily="49" charset="0"/>
              </a:rPr>
              <a:t>0 * 3 </a:t>
            </a:r>
            <a:r>
              <a:rPr lang="en-US" altLang="zh-CN" dirty="0" smtClean="0">
                <a:latin typeface="Consolas" panose="020B0609020204030204" pitchFamily="49" charset="0"/>
              </a:rPr>
              <a:t>+ 1) * 4 + 2) </a:t>
            </a:r>
            <a:r>
              <a:rPr lang="en-US" altLang="zh-CN" dirty="0">
                <a:latin typeface="Consolas" panose="020B0609020204030204" pitchFamily="49" charset="0"/>
              </a:rPr>
              <a:t>* </a:t>
            </a:r>
            <a:r>
              <a:rPr lang="en-US" altLang="zh-CN" dirty="0" smtClean="0">
                <a:latin typeface="Consolas" panose="020B0609020204030204" pitchFamily="49" charset="0"/>
              </a:rPr>
              <a:t>5 + </a:t>
            </a:r>
            <a:r>
              <a:rPr lang="en-US" altLang="zh-CN" dirty="0">
                <a:latin typeface="Consolas" panose="020B0609020204030204" pitchFamily="49" charset="0"/>
              </a:rPr>
              <a:t>3) * </a:t>
            </a:r>
            <a:r>
              <a:rPr lang="en-US" altLang="zh-CN" dirty="0" err="1">
                <a:latin typeface="Consolas" panose="020B0609020204030204" pitchFamily="49" charset="0"/>
              </a:rPr>
              <a:t>sizeof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</a:rPr>
              <a:t>) </a:t>
            </a:r>
          </a:p>
          <a:p>
            <a:pPr>
              <a:lnSpc>
                <a:spcPct val="125000"/>
              </a:lnSpc>
            </a:pPr>
            <a:r>
              <a:rPr lang="zh-CN" altLang="en-US" dirty="0" smtClean="0"/>
              <a:t>这也可以解释高维数组寻址慢的原因：需要做非常多次乘法。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性能提示：谨慎使用高维数组。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016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没有数组，就没有程序可言。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因为你在内存上进行的任何操作，本质上就是在一个大数组上进行操作。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3193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带状">
  <a:themeElements>
    <a:clrScheme name="带状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自定义 2">
      <a:majorFont>
        <a:latin typeface="Corbel"/>
        <a:ea typeface="华文中宋"/>
        <a:cs typeface=""/>
      </a:majorFont>
      <a:minorFont>
        <a:latin typeface="Corbel"/>
        <a:ea typeface="华文中宋"/>
        <a:cs typeface=""/>
      </a:minorFont>
    </a:fontScheme>
    <a:fmtScheme name="带状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镶边</Template>
  <TotalTime>1057</TotalTime>
  <Words>2768</Words>
  <Application>Microsoft Office PowerPoint</Application>
  <PresentationFormat>宽屏</PresentationFormat>
  <Paragraphs>479</Paragraphs>
  <Slides>69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69</vt:i4>
      </vt:variant>
    </vt:vector>
  </HeadingPairs>
  <TitlesOfParts>
    <vt:vector size="79" baseType="lpstr">
      <vt:lpstr>等线</vt:lpstr>
      <vt:lpstr>华文中宋</vt:lpstr>
      <vt:lpstr>宋体</vt:lpstr>
      <vt:lpstr>Arial</vt:lpstr>
      <vt:lpstr>Cambria Math</vt:lpstr>
      <vt:lpstr>Consolas</vt:lpstr>
      <vt:lpstr>Corbel</vt:lpstr>
      <vt:lpstr>Times New Roman</vt:lpstr>
      <vt:lpstr>Wingdings</vt:lpstr>
      <vt:lpstr>带状</vt:lpstr>
      <vt:lpstr>版权声明</vt:lpstr>
      <vt:lpstr>简单数据结构及题目选讲</vt:lpstr>
      <vt:lpstr>我是谁？</vt:lpstr>
      <vt:lpstr>PREVIEW</vt:lpstr>
      <vt:lpstr>数据结构(Data Structures, DS)</vt:lpstr>
      <vt:lpstr>基础数据结构</vt:lpstr>
      <vt:lpstr>数组</vt:lpstr>
      <vt:lpstr>数组寻址</vt:lpstr>
      <vt:lpstr>数组的应用</vt:lpstr>
      <vt:lpstr>STL 数组</vt:lpstr>
      <vt:lpstr>链表</vt:lpstr>
      <vt:lpstr>链表图解</vt:lpstr>
      <vt:lpstr>手写链表</vt:lpstr>
      <vt:lpstr>常用的邻接链表</vt:lpstr>
      <vt:lpstr>一道初赛原题</vt:lpstr>
      <vt:lpstr>链表的应用</vt:lpstr>
      <vt:lpstr>STL 链表</vt:lpstr>
      <vt:lpstr>NOIp 难度数据结构</vt:lpstr>
      <vt:lpstr>栈</vt:lpstr>
      <vt:lpstr>程序运行时的栈区和堆区</vt:lpstr>
      <vt:lpstr>NOIp2008 双栈排序</vt:lpstr>
      <vt:lpstr>NOIp2008 双栈排序</vt:lpstr>
      <vt:lpstr>NOIp2008 双栈排序</vt:lpstr>
      <vt:lpstr>NOIp2008 双栈排序</vt:lpstr>
      <vt:lpstr>NOIp2008 双栈排序</vt:lpstr>
      <vt:lpstr>NOIp2008 双栈排序</vt:lpstr>
      <vt:lpstr>栈的应用</vt:lpstr>
      <vt:lpstr>STL 栈</vt:lpstr>
      <vt:lpstr>队列</vt:lpstr>
      <vt:lpstr>单调队列</vt:lpstr>
      <vt:lpstr>SLIDING window</vt:lpstr>
      <vt:lpstr>Sliding window 其它做法</vt:lpstr>
      <vt:lpstr>更优秀的做法</vt:lpstr>
      <vt:lpstr>单调队列</vt:lpstr>
      <vt:lpstr>NOIp2016 蚯蚓</vt:lpstr>
      <vt:lpstr>NOIp2016 蚯蚓</vt:lpstr>
      <vt:lpstr>NOIp2016 蚯蚓</vt:lpstr>
      <vt:lpstr>NOIp2016 蚯蚓</vt:lpstr>
      <vt:lpstr>NOIp2016 蚯蚓</vt:lpstr>
      <vt:lpstr>NOIp2016 蚯蚓</vt:lpstr>
      <vt:lpstr>队列的应用</vt:lpstr>
      <vt:lpstr>单调队列的应用</vt:lpstr>
      <vt:lpstr>STL 队列</vt:lpstr>
      <vt:lpstr>堆</vt:lpstr>
      <vt:lpstr>二叉堆</vt:lpstr>
      <vt:lpstr>二叉堆</vt:lpstr>
      <vt:lpstr>左偏树（可并堆）</vt:lpstr>
      <vt:lpstr>左偏树（可并堆）</vt:lpstr>
      <vt:lpstr>斐波那契堆（可并堆）</vt:lpstr>
      <vt:lpstr>前缀和</vt:lpstr>
      <vt:lpstr>前缀和的本质</vt:lpstr>
      <vt:lpstr>广义前缀和</vt:lpstr>
      <vt:lpstr>NOIP 中的前缀和</vt:lpstr>
      <vt:lpstr>NOIP2016 组合数问题</vt:lpstr>
      <vt:lpstr>NOIP2016 组合数问题</vt:lpstr>
      <vt:lpstr>[Usaco2007 Mar]Balanced Lineup</vt:lpstr>
      <vt:lpstr>[bZOJ4236] JOIOJI</vt:lpstr>
      <vt:lpstr>并查集</vt:lpstr>
      <vt:lpstr>朴素并查集代码</vt:lpstr>
      <vt:lpstr>优化：路径压缩</vt:lpstr>
      <vt:lpstr>优化：路径压缩卡常</vt:lpstr>
      <vt:lpstr>路径压缩 + 按秩合并</vt:lpstr>
      <vt:lpstr>NOIP 中的并查集</vt:lpstr>
      <vt:lpstr>[HNOI2005]狡猾的商人</vt:lpstr>
      <vt:lpstr>[HNOI2005]狡猾的商人</vt:lpstr>
      <vt:lpstr>BZOJ2054 疯狂的馒头</vt:lpstr>
      <vt:lpstr>应用</vt:lpstr>
      <vt:lpstr>小结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二分算法及题目选讲</dc:title>
  <dc:creator>杨宗翰</dc:creator>
  <cp:lastModifiedBy>杨宗翰</cp:lastModifiedBy>
  <cp:revision>313</cp:revision>
  <dcterms:created xsi:type="dcterms:W3CDTF">2017-10-06T07:51:55Z</dcterms:created>
  <dcterms:modified xsi:type="dcterms:W3CDTF">2017-10-08T05:32:17Z</dcterms:modified>
</cp:coreProperties>
</file>