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2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-894" y="-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66B520-4F9C-4354-B8C2-19F7C8BF7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15832A-0440-4A17-8ADE-53A7C74C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CF2AA3-0E45-4245-9420-505D4AC0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DFCE576-D970-4081-82C5-EDF55FF5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318313-8160-416D-B100-97EFA430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0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4EFAD9-FA79-4C99-9DB5-3771186C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AC42D08-81E1-4E92-8ECE-49E64C7E1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B0CAA0-C89F-472A-A153-9F5CD5C8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F9999A-3D04-4B5B-B80B-C0521C34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D2FABE-81BE-4639-85FF-B0C5993D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6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87EFFA4-1D7C-4460-B07C-193C93566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DF8DA92-542D-45BC-82F2-9453E1FB6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EFF39D6-AEDA-4F73-A203-44B251A4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E13913-4A9D-4E3C-95BD-3E0B01D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9C48197-46C4-437C-9DC4-E71C3AB7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7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A93625-1497-4913-8982-36D008C6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B8B768-07DC-481B-BEF3-6E69EBF3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D176C4C-578C-4A6E-B589-255B3561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4BBCCBF-B244-4E81-8CF0-77272B23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E5328D8-2EBE-4B7A-B465-AB7B7935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23B09F-64B0-4A6B-A162-1E1C742E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2E9258C-D7D1-445C-B661-C3AF73BE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02B838-8C66-4714-9A32-1568DF6D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B878717-4F45-44AE-9F9D-44B8B119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10BF0ED-1176-4EA6-889A-D356D813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B16333-5668-48C5-BFC5-7ADEC27C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94FB3F-0147-4F35-8C31-D55CB3C30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30A57A3-2969-4688-BC79-8852732B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33A8E4-ED27-4D27-80B2-845D5FE6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58D7BAF-BF9C-4659-B6D6-77890152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FA1A136-7AFD-437F-B055-52B057B7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AEB500-D97A-4814-8D04-45A98257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6422EA3-E849-443E-9B18-35C12573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20166E9-EB1C-4DD2-B259-780611CF6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3F8EA6D-CC99-4F47-B3DC-60499860F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9258007-DFDC-4853-A599-CA586514B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8ABEDB4-CF53-458E-BE23-6FEE6B7C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5D0FF0F-46E8-419E-AAFA-E536BE2B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743ADB7-C5F7-498D-9460-D9616FC2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9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5688B6-48D0-489D-AF91-C414B613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7DA4E25-C5FD-4EDB-A161-9CC08EF3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74439A0-F358-434F-BB61-E49B1310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8BA3C31-FB6C-4258-929E-5F748897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5E8B510-0F9E-43BA-B69F-0E123207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57D1223-AFCB-4227-866D-9ECC7F0F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E13C204-3844-40D5-8E33-EF51E321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7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7422AD-4F32-494A-8FEB-F5DF71C7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498D39-C92E-4845-B37C-1E6E5B39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163BA25-D7E2-45FF-9CA5-2099EE7C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328CD3D-FD08-424C-B3DC-A361C3BD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2D51B87-2A86-40B8-A13E-53256089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616ADCA-CE0F-41F8-B310-E8A695C3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458564-46C1-4103-8907-18DB40B0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D911749-7CF1-44AA-86E6-81D1EA7FD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E422CE3-CA60-45E9-99B9-62B1B4763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85DFE65-628E-436A-8B67-0D773605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EC9A600-E476-4A84-9D07-8E1DA69B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32AD227-0DEB-4984-8B2D-C5732741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882AAA0-3060-429C-A50B-DAC82C57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33BC7A0-C158-49D7-9862-9B95F9DF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F433C2-D378-417F-B2B6-C437F48AB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CE82-4F24-4BD9-86A0-1477637B3F92}" type="datetimeFigureOut">
              <a:rPr lang="zh-CN" altLang="en-US" smtClean="0"/>
              <a:t>2018/6/22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E23D6B-733C-40CE-95B9-795B67BBC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BAA9D6D-C357-4F05-991B-F1595E63E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A7DD-983D-4800-884A-43F9C861E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3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3D1BEB1-5A7F-498F-AC3C-48610575BB4A}"/>
              </a:ext>
            </a:extLst>
          </p:cNvPr>
          <p:cNvSpPr txBox="1"/>
          <p:nvPr/>
        </p:nvSpPr>
        <p:spPr>
          <a:xfrm>
            <a:off x="2620922" y="2413337"/>
            <a:ext cx="3525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杂</a:t>
            </a:r>
            <a:r>
              <a:rPr lang="en-US" altLang="zh-CN" sz="1000" dirty="0" err="1">
                <a:latin typeface="Century Schoolbook" panose="02040604050505020304" pitchFamily="18" charset="0"/>
                <a:ea typeface="楷体" panose="02010609060101010101" pitchFamily="49" charset="-122"/>
              </a:rPr>
              <a:t>shui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题分享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A59F1EB-E4E2-46EB-A90C-FB905F03A7B6}"/>
              </a:ext>
            </a:extLst>
          </p:cNvPr>
          <p:cNvSpPr txBox="1"/>
          <p:nvPr/>
        </p:nvSpPr>
        <p:spPr>
          <a:xfrm>
            <a:off x="6146802" y="3429000"/>
            <a:ext cx="3542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Century Schoolbook" panose="02040604050505020304" pitchFamily="18" charset="0"/>
              </a:rPr>
              <a:t>sdsz</a:t>
            </a:r>
            <a:r>
              <a:rPr lang="en-US" altLang="zh-CN" sz="3200" dirty="0">
                <a:latin typeface="Century Schoolbook" panose="02040604050505020304" pitchFamily="18" charset="0"/>
              </a:rPr>
              <a:t> day2</a:t>
            </a:r>
            <a:endParaRPr lang="zh-CN" altLang="en-US" sz="3200" dirty="0">
              <a:latin typeface="Century Schoolbook" panose="02040604050505020304" pitchFamily="18" charset="0"/>
            </a:endParaRPr>
          </a:p>
        </p:txBody>
      </p:sp>
      <p:pic>
        <p:nvPicPr>
          <p:cNvPr id="4098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700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8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Consolas" panose="020B0609020204030204" pitchFamily="49" charset="0"/>
                <a:ea typeface="楷体" panose="02010609060101010101" pitchFamily="49" charset="-122"/>
              </a:rPr>
              <a:t>无</a:t>
            </a:r>
            <a:r>
              <a:rPr lang="zh-CN" altLang="en-US" sz="40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限之环</a:t>
            </a:r>
            <a:endParaRPr lang="en-US" altLang="zh-CN" sz="4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</a:t>
            </a:r>
            <a:r>
              <a:rPr lang="zh-CN" altLang="en-US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：清华集训</a:t>
            </a:r>
            <a:r>
              <a:rPr lang="en-US" altLang="zh-CN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2017</a:t>
            </a:r>
            <a:endParaRPr lang="en-US" altLang="zh-CN" sz="160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</a:t>
            </a:r>
            <a:r>
              <a:rPr lang="zh-CN" altLang="en-US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：</a:t>
            </a:r>
            <a:r>
              <a:rPr lang="en-US" altLang="zh-CN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loj2321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892312"/>
            <a:ext cx="100490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问题描述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个水管游戏，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n*m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网格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，每个格子可能有如下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几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种水管。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					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每一种</a:t>
            </a:r>
            <a:r>
              <a:rPr lang="zh-CN" altLang="en-US" sz="2400" i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非直线型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的都可以进行旋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				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转，逆时针或顺时针转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90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度的代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					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价为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				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现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在要求每个格子不能漏水，即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                                                        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不存在一个接头不与其他的接头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     					      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相接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，问最小的代价。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据范围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n*m&lt;=2000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E:\5a252046384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79" y="2715815"/>
            <a:ext cx="2629020" cy="28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5a252045dc5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547" y="2715815"/>
            <a:ext cx="2558129" cy="280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wal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28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wall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7222" y1="7568" x2="26111" y2="8108"/>
                        <a14:foregroundMark x1="33333" y1="8108" x2="23889" y2="16757"/>
                        <a14:foregroundMark x1="57778" y1="62703" x2="81667" y2="85405"/>
                        <a14:foregroundMark x1="80556" y1="67568" x2="62778" y2="91892"/>
                        <a14:foregroundMark x1="66111" y1="87027" x2="63333" y2="94595"/>
                        <a14:foregroundMark x1="78889" y1="62703" x2="86667" y2="70270"/>
                        <a14:foregroundMark x1="23889" y1="53514" x2="15556" y2="62703"/>
                        <a14:foregroundMark x1="26111" y1="44865" x2="32778" y2="27568"/>
                        <a14:foregroundMark x1="43333" y1="15135" x2="37778" y2="17297"/>
                        <a14:foregroundMark x1="28333" y1="47027" x2="13333" y2="73514"/>
                        <a14:foregroundMark x1="18333" y1="72973" x2="32778" y2="73514"/>
                        <a14:foregroundMark x1="23333" y1="43784" x2="12778" y2="54054"/>
                        <a14:foregroundMark x1="27778" y1="33514" x2="21111" y2="2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13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Consolas" panose="020B0609020204030204" pitchFamily="49" charset="0"/>
                <a:ea typeface="楷体" panose="02010609060101010101" pitchFamily="49" charset="-122"/>
              </a:rPr>
              <a:t>无</a:t>
            </a:r>
            <a:r>
              <a:rPr lang="zh-CN" altLang="en-US" sz="40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限之环</a:t>
            </a:r>
            <a:endParaRPr lang="en-US" altLang="zh-CN" sz="4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</a:t>
            </a:r>
            <a:r>
              <a:rPr lang="zh-CN" altLang="en-US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：清华集训</a:t>
            </a:r>
            <a:r>
              <a:rPr lang="en-US" altLang="zh-CN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2017</a:t>
            </a:r>
            <a:endParaRPr lang="en-US" altLang="zh-CN" sz="160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</a:t>
            </a:r>
            <a:r>
              <a:rPr lang="zh-CN" altLang="en-US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：</a:t>
            </a:r>
            <a:r>
              <a:rPr lang="en-US" altLang="zh-CN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loj2321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892312"/>
            <a:ext cx="100490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解法：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可以发现，每个格子的四个插头与其相邻格子的插头一定是两两匹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配的。同时发现对于非直线型的水管，每次旋转只会改变一个插头。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每个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点的四个插头拆出来，并对格子黑白染色。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于白点，如果初始状态中这个插头存在，从源连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的流量。对于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黑点，如果初始状态这个插头存在，那么向汇连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的流量。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考虑将每一种旋转转换为流量的移动，那么对于左部，插头位置的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转移是由初始位置连向转以后的位置，对于右部则恰好相反。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具体建图：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9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667" y1="12973" x2="56111" y2="7568"/>
                        <a14:foregroundMark x1="26667" y1="14595" x2="25000" y2="19459"/>
                        <a14:foregroundMark x1="60000" y1="61081" x2="81111" y2="84324"/>
                        <a14:foregroundMark x1="66111" y1="78919" x2="63333" y2="94054"/>
                        <a14:foregroundMark x1="68333" y1="82703" x2="69444" y2="94595"/>
                        <a14:foregroundMark x1="37222" y1="54054" x2="14444" y2="75135"/>
                        <a14:foregroundMark x1="18333" y1="54054" x2="12222" y2="62162"/>
                        <a14:foregroundMark x1="26667" y1="42162" x2="24444" y2="33514"/>
                        <a14:foregroundMark x1="37222" y1="29730" x2="28333" y2="28108"/>
                        <a14:foregroundMark x1="25556" y1="31892" x2="20000" y2="34595"/>
                        <a14:foregroundMark x1="22222" y1="32973" x2="17778" y2="32973"/>
                        <a14:foregroundMark x1="35556" y1="30270" x2="38889" y2="25405"/>
                        <a14:foregroundMark x1="60000" y1="12973" x2="62778" y2="9730"/>
                        <a14:backgroundMark x1="31667" y1="24324" x2="37222" y2="243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906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Consolas" panose="020B0609020204030204" pitchFamily="49" charset="0"/>
                <a:ea typeface="楷体" panose="02010609060101010101" pitchFamily="49" charset="-122"/>
              </a:rPr>
              <a:t>无</a:t>
            </a:r>
            <a:r>
              <a:rPr lang="zh-CN" altLang="en-US" sz="40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限之环</a:t>
            </a:r>
            <a:endParaRPr lang="en-US" altLang="zh-CN" sz="4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</a:t>
            </a:r>
            <a:r>
              <a:rPr lang="zh-CN" altLang="en-US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：清华集训</a:t>
            </a:r>
            <a:r>
              <a:rPr lang="en-US" altLang="zh-CN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2017</a:t>
            </a:r>
            <a:endParaRPr lang="en-US" altLang="zh-CN" sz="1600" dirty="0"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</a:t>
            </a:r>
            <a:r>
              <a:rPr lang="zh-CN" altLang="en-US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：</a:t>
            </a:r>
            <a:r>
              <a:rPr lang="en-US" altLang="zh-CN" sz="16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loj2321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739912"/>
            <a:ext cx="100490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解法：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令上左下右分别为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A, B, C, D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。下面的连边都是对于左部的，右部的需要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swap(u, v)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。一条边表示为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(u, v, flow, cost)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(A, C, 1, 1)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表示逆时针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90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(B, D, 1, 1)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表示顺时针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90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两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边都流表示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180</a:t>
            </a:r>
          </a:p>
          <a:p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(B, C, 1, 1)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(D, C, 1, 1)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90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(A, C, 1, 2)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180</a:t>
            </a: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(A, B/C, 1, 1)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90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(A, D, 1, 2)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180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3074" name="Picture 2" descr="E:\5a2520463847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4" b="71008"/>
          <a:stretch/>
        </p:blipFill>
        <p:spPr bwMode="auto">
          <a:xfrm>
            <a:off x="1059179" y="2989840"/>
            <a:ext cx="896620" cy="95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5a2520463847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5" r="32174" b="66196"/>
          <a:stretch/>
        </p:blipFill>
        <p:spPr bwMode="auto">
          <a:xfrm>
            <a:off x="1059179" y="4322460"/>
            <a:ext cx="896620" cy="9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5a252045dc57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6267" r="61111" b="63637"/>
          <a:stretch/>
        </p:blipFill>
        <p:spPr bwMode="auto">
          <a:xfrm>
            <a:off x="1028698" y="5490860"/>
            <a:ext cx="927101" cy="9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wal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36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5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135379" y="628360"/>
            <a:ext cx="492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C</a:t>
            </a:r>
            <a:r>
              <a:rPr lang="en-US" altLang="zh-CN" sz="28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hef</a:t>
            </a:r>
            <a:r>
              <a:rPr lang="en-US" altLang="zh-CN" sz="4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and</a:t>
            </a:r>
            <a:r>
              <a:rPr lang="en-US" altLang="zh-CN" sz="4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P</a:t>
            </a:r>
            <a:r>
              <a:rPr lang="en-US" altLang="zh-CN" sz="2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roblems</a:t>
            </a:r>
            <a:endParaRPr lang="en-US" altLang="zh-CN" sz="4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5378" y="1676360"/>
            <a:ext cx="92659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问题描述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给定一个长为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的序列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，有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个询问，每次给出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，求满足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Ai=</a:t>
            </a:r>
            <a:r>
              <a:rPr lang="en-US" altLang="zh-CN" sz="2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Aj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l&lt;=</a:t>
            </a:r>
            <a:r>
              <a:rPr lang="en-US" altLang="zh-CN" sz="2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i,j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&lt;=r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j-i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的最大值。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据范围：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&lt;=100000, q&lt;=100000</a:t>
            </a:r>
            <a:endParaRPr lang="zh-CN" altLang="en-US" sz="2400" baseline="30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36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836436" y="814284"/>
            <a:ext cx="37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ea typeface="楷体" panose="02010609060101010101" pitchFamily="49" charset="-122"/>
                <a:cs typeface="Arial" pitchFamily="34" charset="0"/>
              </a:rPr>
              <a:t>题</a:t>
            </a:r>
            <a:r>
              <a:rPr lang="zh-CN" altLang="en-US" sz="1600" dirty="0">
                <a:latin typeface="Arial" pitchFamily="34" charset="0"/>
                <a:ea typeface="楷体" panose="02010609060101010101" pitchFamily="49" charset="-122"/>
                <a:cs typeface="Arial" pitchFamily="34" charset="0"/>
              </a:rPr>
              <a:t>源</a:t>
            </a:r>
            <a:r>
              <a:rPr lang="zh-CN" altLang="en-US" sz="1600" dirty="0" smtClean="0">
                <a:latin typeface="Arial" pitchFamily="34" charset="0"/>
                <a:ea typeface="楷体" panose="02010609060101010101" pitchFamily="49" charset="-122"/>
                <a:cs typeface="Arial" pitchFamily="34" charset="0"/>
              </a:rPr>
              <a:t>：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Codechef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March 15 Challenge</a:t>
            </a:r>
            <a:endParaRPr lang="zh-CN" altLang="en-US" sz="1600" dirty="0">
              <a:latin typeface="Arial" pitchFamily="34" charset="0"/>
              <a:ea typeface="楷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0" y="1904137"/>
            <a:ext cx="927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解法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这道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题的询问的信息非常奇怪而且合并非常困难。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考虑分块并预处理整块中的答案，记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F(</a:t>
            </a:r>
            <a:r>
              <a:rPr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,j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表示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块到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块的答案。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首先预处理每个块中和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相同的最大的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相同的最小的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j,</a:t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这样可以计算出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块，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x~y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块的最大值，记为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G(</a:t>
            </a:r>
            <a:r>
              <a:rPr lang="en-US" altLang="zh-CN" sz="2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x,y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x~y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块的答案包含端点不在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块或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y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块上的情况，用区间</a:t>
            </a:r>
            <a:r>
              <a:rPr lang="en-US" altLang="zh-CN" sz="2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dp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处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理即可，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F(</a:t>
            </a:r>
            <a:r>
              <a:rPr lang="en-US" altLang="zh-CN" sz="2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x,y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)=max(F(x+1,y),F(x,y-1),G(</a:t>
            </a:r>
            <a:r>
              <a:rPr lang="en-US" altLang="zh-CN" sz="240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x,y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))</a:t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36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135379" y="628360"/>
            <a:ext cx="492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C</a:t>
            </a:r>
            <a:r>
              <a:rPr lang="en-US" altLang="zh-CN" sz="28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hef</a:t>
            </a:r>
            <a:r>
              <a:rPr lang="en-US" altLang="zh-CN" sz="4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and</a:t>
            </a:r>
            <a:r>
              <a:rPr lang="en-US" altLang="zh-CN" sz="4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P</a:t>
            </a:r>
            <a:r>
              <a:rPr lang="en-US" altLang="zh-CN" sz="2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roblems</a:t>
            </a:r>
            <a:endParaRPr lang="en-US" altLang="zh-CN" sz="4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836436" y="814284"/>
            <a:ext cx="37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ea typeface="楷体" panose="02010609060101010101" pitchFamily="49" charset="-122"/>
                <a:cs typeface="Arial" pitchFamily="34" charset="0"/>
              </a:rPr>
              <a:t>题</a:t>
            </a:r>
            <a:r>
              <a:rPr lang="zh-CN" altLang="en-US" sz="1600" dirty="0">
                <a:latin typeface="Arial" pitchFamily="34" charset="0"/>
                <a:ea typeface="楷体" panose="02010609060101010101" pitchFamily="49" charset="-122"/>
                <a:cs typeface="Arial" pitchFamily="34" charset="0"/>
              </a:rPr>
              <a:t>源</a:t>
            </a:r>
            <a:r>
              <a:rPr lang="zh-CN" altLang="en-US" sz="1600" dirty="0" smtClean="0">
                <a:latin typeface="Arial" pitchFamily="34" charset="0"/>
                <a:ea typeface="楷体" panose="02010609060101010101" pitchFamily="49" charset="-122"/>
                <a:cs typeface="Arial" pitchFamily="34" charset="0"/>
              </a:rPr>
              <a:t>：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Codechef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March 15 Challenge</a:t>
            </a:r>
            <a:endParaRPr lang="zh-CN" altLang="en-US" sz="1600" dirty="0">
              <a:latin typeface="Arial" pitchFamily="34" charset="0"/>
              <a:ea typeface="楷体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836436" y="814284"/>
            <a:ext cx="377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Arial" pitchFamily="34" charset="0"/>
                <a:ea typeface="楷体" panose="02010609060101010101" pitchFamily="49" charset="-122"/>
                <a:cs typeface="Arial" pitchFamily="34" charset="0"/>
              </a:rPr>
              <a:t>题</a:t>
            </a:r>
            <a:r>
              <a:rPr lang="zh-CN" altLang="en-US" sz="1600" dirty="0">
                <a:latin typeface="Arial" pitchFamily="34" charset="0"/>
                <a:ea typeface="楷体" panose="02010609060101010101" pitchFamily="49" charset="-122"/>
                <a:cs typeface="Arial" pitchFamily="34" charset="0"/>
              </a:rPr>
              <a:t>源</a:t>
            </a:r>
            <a:r>
              <a:rPr lang="zh-CN" altLang="en-US" sz="1600" dirty="0" smtClean="0">
                <a:latin typeface="Arial" pitchFamily="34" charset="0"/>
                <a:ea typeface="楷体" panose="02010609060101010101" pitchFamily="49" charset="-122"/>
                <a:cs typeface="Arial" pitchFamily="34" charset="0"/>
              </a:rPr>
              <a:t>：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Codechef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March 15 Challenge</a:t>
            </a:r>
            <a:endParaRPr lang="zh-CN" altLang="en-US" sz="1600" dirty="0">
              <a:latin typeface="Arial" pitchFamily="34" charset="0"/>
              <a:ea typeface="楷体" panose="02010609060101010101" pitchFamily="49" charset="-122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9999" y="1904137"/>
            <a:ext cx="89916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解法：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接下来处理询问就非常容易了。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每个询问区间可以分成一个整块区间，和两边的点。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对于两边的点，每个点与整块内部的点的答案都预处理过了。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整块区间内部的答案已经预处理过了。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扫一遍就可以知道端点在两边的答案。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将这三部分答案取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max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即可。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/>
            </a:r>
            <a:b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36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135379" y="628360"/>
            <a:ext cx="492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C</a:t>
            </a:r>
            <a:r>
              <a:rPr lang="en-US" altLang="zh-CN" sz="28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hef</a:t>
            </a:r>
            <a:r>
              <a:rPr lang="en-US" altLang="zh-CN" sz="40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and</a:t>
            </a:r>
            <a:r>
              <a:rPr lang="en-US" altLang="zh-CN" sz="4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P</a:t>
            </a:r>
            <a:r>
              <a:rPr lang="en-US" altLang="zh-CN" sz="28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roblems</a:t>
            </a:r>
            <a:endParaRPr lang="en-US" altLang="zh-CN" sz="40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6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6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某位歌姬的故事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来源：清华集训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</a:rPr>
              <a:t>2017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题源：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loj2331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854201"/>
            <a:ext cx="10049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问题描述：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给定一个长度为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的序列，每个元素可以填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1-A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的值。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给定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个限制，每个限制形如：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Li,Ri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内的最大值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必须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mi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求这样的序列有多少</a:t>
            </a:r>
            <a:r>
              <a:rPr lang="zh-CN" altLang="en-US" sz="240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个。答案对质数取模，数据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组数为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数据范围：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T&lt;=20, Q&lt;=500, A&lt;=9*10</a:t>
            </a:r>
            <a:r>
              <a:rPr lang="en-US" altLang="zh-CN" sz="2400" baseline="300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, n&lt;=9*10</a:t>
            </a:r>
            <a:r>
              <a:rPr lang="en-US" altLang="zh-CN" sz="2400" baseline="300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endParaRPr lang="zh-CN" altLang="en-US" sz="2400" baseline="300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7222" y1="58378" x2="73889" y2="78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286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某位歌姬的故事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来源：清华集训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</a:rPr>
              <a:t>2017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题源：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loj2331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808827"/>
            <a:ext cx="10160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解法：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考虑将每种不同的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m[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分开处理贡献并相乘。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区间离散化后，可以暴力处理出有哪些区间的取值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&lt;=m[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将这些区间作为关键点。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只考虑这些关键点的取值，对于原问题限制为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m[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的且右端点相同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的区间，只需要保留最右的左端点，记为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lmt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令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f[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][j]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表示考虑到前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个关键点，最后一个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m[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出现在第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个关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键点的方案数。转移的时候注意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lmt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的大小关系即可。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如果没有关键点的取值为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m[</a:t>
            </a:r>
            <a:r>
              <a:rPr lang="en-US" altLang="zh-CN" sz="24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，也就是必然不满足至少一个限制，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答案为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778" y1="9189" x2="51667" y2="54054"/>
                        <a14:foregroundMark x1="30556" y1="44865" x2="13889" y2="67027"/>
                        <a14:foregroundMark x1="63889" y1="58919" x2="77778" y2="75676"/>
                        <a14:foregroundMark x1="72778" y1="75135" x2="68333" y2="83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36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1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  <a:ea typeface="楷体" panose="02010609060101010101" pitchFamily="49" charset="-122"/>
              </a:rPr>
              <a:t>Festival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来源：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</a:rPr>
              <a:t>POI2012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题源：</a:t>
            </a:r>
            <a:r>
              <a:rPr lang="en-US" altLang="zh-CN" sz="16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luogu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 P3530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2133606"/>
            <a:ext cx="10049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问题描述：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有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个变量，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m1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个限制形如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a[x]+1=a[y], m2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个限制形如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a[x]&lt;=a[y]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问这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个变量的值域大小最大是多少。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数据范围：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n&lt;=600, m1+m2&lt;=100000</a:t>
            </a:r>
            <a:endParaRPr lang="zh-CN" altLang="en-US" sz="2400" baseline="30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3333" y1="8108" x2="30556" y2="8649"/>
                        <a14:foregroundMark x1="28333" y1="16216" x2="24444" y2="16757"/>
                        <a14:foregroundMark x1="35000" y1="59459" x2="14444" y2="69730"/>
                        <a14:foregroundMark x1="54444" y1="59459" x2="81111" y2="82162"/>
                        <a14:foregroundMark x1="75556" y1="79459" x2="68889" y2="90811"/>
                        <a14:foregroundMark x1="62222" y1="78919" x2="60556" y2="90270"/>
                        <a14:foregroundMark x1="35556" y1="14595" x2="40000" y2="15135"/>
                        <a14:foregroundMark x1="61111" y1="11892" x2="59444" y2="11892"/>
                        <a14:foregroundMark x1="53333" y1="10270" x2="53333" y2="10270"/>
                        <a14:foregroundMark x1="56111" y1="9189" x2="56111" y2="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92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  <a:ea typeface="楷体" panose="02010609060101010101" pitchFamily="49" charset="-122"/>
              </a:rPr>
              <a:t>Festival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来源：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</a:rPr>
              <a:t>POI2012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题源：</a:t>
            </a:r>
            <a:r>
              <a:rPr lang="en-US" altLang="zh-CN" sz="1600" dirty="0" err="1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luogu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 P3530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824579"/>
            <a:ext cx="100490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解法：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首先对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&gt;=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建差分约束，判断是否有解。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考虑每一个强联通分量，显然每个分量之间的边的边权一定为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那么每个强联通分量的取值范围可以单独考虑并相加。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由于没有负环，可以分别假设强联通分量中的每个点为最小值并计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算最大值域。那么一个点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为最小值时的最大值域即为它到强联通分量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内其余点的最短路的最大值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+1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到其余点的最短路的简单路径上的每一个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&gt;=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的关系都取等，即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可得到这个结论，且此时的值域显然是最大的。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因为最小值取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，所以要</a:t>
            </a:r>
            <a:r>
              <a:rPr lang="en-US" altLang="zh-CN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+1</a:t>
            </a:r>
            <a:r>
              <a:rPr lang="zh-CN" altLang="en-US" sz="2400" dirty="0">
                <a:latin typeface="Consolas" panose="020B06090202040302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7222" y1="7568" x2="26111" y2="8108"/>
                        <a14:foregroundMark x1="33333" y1="8108" x2="23889" y2="16757"/>
                        <a14:foregroundMark x1="57778" y1="62703" x2="81667" y2="85405"/>
                        <a14:foregroundMark x1="80556" y1="67568" x2="62778" y2="91892"/>
                        <a14:foregroundMark x1="66111" y1="87027" x2="63333" y2="94595"/>
                        <a14:foregroundMark x1="78889" y1="62703" x2="86667" y2="70270"/>
                        <a14:foregroundMark x1="23889" y1="53514" x2="15556" y2="62703"/>
                        <a14:foregroundMark x1="26111" y1="44865" x2="32778" y2="27568"/>
                        <a14:foregroundMark x1="43333" y1="15135" x2="37778" y2="17297"/>
                        <a14:foregroundMark x1="28333" y1="47027" x2="13333" y2="73514"/>
                        <a14:foregroundMark x1="18333" y1="72973" x2="32778" y2="73514"/>
                        <a14:foregroundMark x1="23333" y1="43784" x2="12778" y2="54054"/>
                        <a14:foregroundMark x1="27778" y1="33514" x2="21111" y2="2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91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H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ave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Y</a:t>
            </a:r>
            <a:r>
              <a:rPr lang="en-US" altLang="zh-CN" sz="1400" dirty="0" err="1">
                <a:latin typeface="Consolas" panose="020B0609020204030204" pitchFamily="49" charset="0"/>
                <a:ea typeface="楷体" panose="02010609060101010101" pitchFamily="49" charset="-122"/>
              </a:rPr>
              <a:t>ou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E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ver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H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eard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bout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T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he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W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ord</a:t>
            </a:r>
            <a:endParaRPr lang="en-US" altLang="zh-CN" sz="4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来源：</a:t>
            </a:r>
            <a:r>
              <a:rPr lang="en-US" altLang="zh-CN" sz="1600" dirty="0" err="1">
                <a:latin typeface="Consolas" panose="020B0609020204030204" pitchFamily="49" charset="0"/>
                <a:ea typeface="楷体" panose="02010609060101010101" pitchFamily="49" charset="-122"/>
              </a:rPr>
              <a:t>codeforces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</a:rPr>
              <a:t> 319D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题源：同上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892312"/>
            <a:ext cx="10049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问题描述：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定义重复块形如：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...WW...(W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是字符串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给定一个字符串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，每次合并长度最短的且最靠左的重复块。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合并是指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...WW...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变成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...W...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求一直进行以上操作直到不存在重复块的最终字符串。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数据范围：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|s|&lt;=50000</a:t>
            </a:r>
            <a:endParaRPr lang="zh-CN" altLang="en-US" sz="2400" baseline="30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956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wal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7222" y1="7568" x2="26111" y2="8108"/>
                        <a14:foregroundMark x1="33333" y1="8108" x2="23889" y2="16757"/>
                        <a14:foregroundMark x1="57778" y1="62703" x2="81667" y2="85405"/>
                        <a14:foregroundMark x1="80556" y1="67568" x2="62778" y2="91892"/>
                        <a14:foregroundMark x1="66111" y1="87027" x2="63333" y2="94595"/>
                        <a14:foregroundMark x1="78889" y1="62703" x2="86667" y2="70270"/>
                        <a14:foregroundMark x1="23889" y1="53514" x2="15556" y2="62703"/>
                        <a14:foregroundMark x1="26111" y1="44865" x2="32778" y2="27568"/>
                        <a14:foregroundMark x1="43333" y1="15135" x2="37778" y2="17297"/>
                        <a14:foregroundMark x1="28333" y1="47027" x2="13333" y2="73514"/>
                        <a14:foregroundMark x1="18333" y1="72973" x2="32778" y2="73514"/>
                        <a14:foregroundMark x1="23333" y1="43784" x2="12778" y2="54054"/>
                        <a14:foregroundMark x1="27778" y1="33514" x2="21111" y2="2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51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H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ave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Y</a:t>
            </a:r>
            <a:r>
              <a:rPr lang="en-US" altLang="zh-CN" sz="1400" dirty="0" err="1">
                <a:latin typeface="Consolas" panose="020B0609020204030204" pitchFamily="49" charset="0"/>
                <a:ea typeface="楷体" panose="02010609060101010101" pitchFamily="49" charset="-122"/>
              </a:rPr>
              <a:t>ou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E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ver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H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eard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bout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T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he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W</a:t>
            </a:r>
            <a:r>
              <a:rPr lang="en-US" altLang="zh-CN" sz="1200" dirty="0" err="1">
                <a:latin typeface="Consolas" panose="020B0609020204030204" pitchFamily="49" charset="0"/>
                <a:ea typeface="楷体" panose="02010609060101010101" pitchFamily="49" charset="-122"/>
              </a:rPr>
              <a:t>ord</a:t>
            </a:r>
            <a:endParaRPr lang="en-US" altLang="zh-CN" sz="4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来源：</a:t>
            </a:r>
            <a:r>
              <a:rPr lang="en-US" altLang="zh-CN" sz="1600" dirty="0" err="1">
                <a:latin typeface="Consolas" panose="020B0609020204030204" pitchFamily="49" charset="0"/>
                <a:ea typeface="楷体" panose="02010609060101010101" pitchFamily="49" charset="-122"/>
              </a:rPr>
              <a:t>codeforces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</a:rPr>
              <a:t> 319D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题源：同上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710274"/>
            <a:ext cx="100490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解法：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考虑暴力。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显然每次删掉的重复块的长度是不降的。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枚举这个长度</a:t>
            </a:r>
            <a:r>
              <a:rPr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len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，每隔</a:t>
            </a:r>
            <a:r>
              <a:rPr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len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放一个关键点，通过求关键点之间的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lcp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lcs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来判断是否存在长度为</a:t>
            </a:r>
            <a:r>
              <a:rPr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len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的重复块。这一步是为了保证下一步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的复杂度。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如果存在，暴力合并所有长度为</a:t>
            </a:r>
            <a:r>
              <a:rPr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len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的重复块。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第一步的复杂度为调和级数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+hash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二分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=O(nlog</a:t>
            </a:r>
            <a:r>
              <a:rPr lang="en-US" altLang="zh-CN" sz="2400" baseline="30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n)</a:t>
            </a:r>
            <a:endParaRPr lang="en-US" altLang="zh-CN" sz="2400" baseline="30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第二步的复杂度为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O(</a:t>
            </a:r>
            <a:r>
              <a:rPr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nsqrt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(n))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对于小于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sqrt(n)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的重复块，删除它们的复杂度为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O(</a:t>
            </a:r>
            <a:r>
              <a:rPr lang="en-US" altLang="zh-CN" sz="2400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nsqrt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(n))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对于大于的，不会出现超过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sqrt(n)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30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wal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7222" y1="7568" x2="26111" y2="8108"/>
                        <a14:foregroundMark x1="33333" y1="8108" x2="23889" y2="16757"/>
                        <a14:foregroundMark x1="57778" y1="62703" x2="81667" y2="85405"/>
                        <a14:foregroundMark x1="80556" y1="67568" x2="62778" y2="91892"/>
                        <a14:foregroundMark x1="66111" y1="87027" x2="63333" y2="94595"/>
                        <a14:foregroundMark x1="78889" y1="62703" x2="86667" y2="70270"/>
                        <a14:foregroundMark x1="23889" y1="53514" x2="15556" y2="62703"/>
                        <a14:foregroundMark x1="26111" y1="44865" x2="32778" y2="27568"/>
                        <a14:foregroundMark x1="43333" y1="15135" x2="37778" y2="17297"/>
                        <a14:foregroundMark x1="28333" y1="47027" x2="13333" y2="73514"/>
                        <a14:foregroundMark x1="18333" y1="72973" x2="32778" y2="73514"/>
                        <a14:foregroundMark x1="23333" y1="43784" x2="12778" y2="54054"/>
                        <a14:foregroundMark x1="27778" y1="33514" x2="21111" y2="2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31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S</a:t>
            </a:r>
            <a:r>
              <a:rPr lang="en-US" altLang="zh-CN" sz="3200" dirty="0" err="1">
                <a:latin typeface="Consolas" panose="020B0609020204030204" pitchFamily="49" charset="0"/>
                <a:ea typeface="楷体" panose="02010609060101010101" pitchFamily="49" charset="-122"/>
              </a:rPr>
              <a:t>tar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C</a:t>
            </a:r>
            <a:r>
              <a:rPr lang="en-US" altLang="zh-CN" sz="3200" dirty="0" err="1">
                <a:latin typeface="Consolas" panose="020B0609020204030204" pitchFamily="49" charset="0"/>
                <a:ea typeface="楷体" panose="02010609060101010101" pitchFamily="49" charset="-122"/>
              </a:rPr>
              <a:t>owraft</a:t>
            </a:r>
            <a:endParaRPr lang="en-US" altLang="zh-CN" sz="4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来源：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</a:rPr>
              <a:t>USACO MAR10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题源：同上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892312"/>
            <a:ext cx="10049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问题描述：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有三个参数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S1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。其中一场战争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能获胜当且仅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A1*S1+A2*S2+A3*S3&gt;B1*S1+B2*S2+B3*S3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能获胜的条件为符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号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反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过来。给定一些比赛的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A1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B1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及比赛结果，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问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你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是否能预测一些新的比赛的结果。要求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S1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恒正且任意两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的比例不超过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不小于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1/100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</a:p>
          <a:p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数据范围：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n&lt;=300, m&lt;=2000</a:t>
            </a:r>
            <a:endParaRPr lang="zh-CN" altLang="en-US" sz="2400" baseline="30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4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wal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7222" y1="7568" x2="26111" y2="8108"/>
                        <a14:foregroundMark x1="33333" y1="8108" x2="23889" y2="16757"/>
                        <a14:foregroundMark x1="57778" y1="62703" x2="81667" y2="85405"/>
                        <a14:foregroundMark x1="80556" y1="67568" x2="62778" y2="91892"/>
                        <a14:foregroundMark x1="66111" y1="87027" x2="63333" y2="94595"/>
                        <a14:foregroundMark x1="78889" y1="62703" x2="86667" y2="70270"/>
                        <a14:foregroundMark x1="23889" y1="53514" x2="15556" y2="62703"/>
                        <a14:foregroundMark x1="26111" y1="44865" x2="32778" y2="27568"/>
                        <a14:foregroundMark x1="43333" y1="15135" x2="37778" y2="17297"/>
                        <a14:foregroundMark x1="28333" y1="47027" x2="13333" y2="73514"/>
                        <a14:foregroundMark x1="18333" y1="72973" x2="32778" y2="73514"/>
                        <a14:foregroundMark x1="23333" y1="43784" x2="12778" y2="54054"/>
                        <a14:foregroundMark x1="27778" y1="33514" x2="21111" y2="2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1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3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9584F5D-2AD3-4E6A-9B6F-4C1D2150BD45}"/>
              </a:ext>
            </a:extLst>
          </p:cNvPr>
          <p:cNvSpPr txBox="1"/>
          <p:nvPr/>
        </p:nvSpPr>
        <p:spPr>
          <a:xfrm>
            <a:off x="1059179" y="647698"/>
            <a:ext cx="4685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S</a:t>
            </a:r>
            <a:r>
              <a:rPr lang="en-US" altLang="zh-CN" sz="3200" dirty="0" err="1">
                <a:latin typeface="Consolas" panose="020B0609020204030204" pitchFamily="49" charset="0"/>
                <a:ea typeface="楷体" panose="02010609060101010101" pitchFamily="49" charset="-122"/>
              </a:rPr>
              <a:t>tar</a:t>
            </a:r>
            <a:r>
              <a:rPr lang="en-US" altLang="zh-CN" sz="4000" dirty="0" err="1">
                <a:latin typeface="Consolas" panose="020B0609020204030204" pitchFamily="49" charset="0"/>
                <a:ea typeface="楷体" panose="02010609060101010101" pitchFamily="49" charset="-122"/>
              </a:rPr>
              <a:t>C</a:t>
            </a:r>
            <a:r>
              <a:rPr lang="en-US" altLang="zh-CN" sz="3200" dirty="0" err="1">
                <a:latin typeface="Consolas" panose="020B0609020204030204" pitchFamily="49" charset="0"/>
                <a:ea typeface="楷体" panose="02010609060101010101" pitchFamily="49" charset="-122"/>
              </a:rPr>
              <a:t>owraft</a:t>
            </a:r>
            <a:endParaRPr lang="en-US" altLang="zh-CN" sz="4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F2B1BE-28E4-4179-B02C-81D2D4B07986}"/>
              </a:ext>
            </a:extLst>
          </p:cNvPr>
          <p:cNvSpPr txBox="1"/>
          <p:nvPr/>
        </p:nvSpPr>
        <p:spPr>
          <a:xfrm>
            <a:off x="5203612" y="767493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来源：</a:t>
            </a:r>
            <a:r>
              <a:rPr lang="en-US" altLang="zh-CN" sz="1600" dirty="0">
                <a:latin typeface="Consolas" panose="020B0609020204030204" pitchFamily="49" charset="0"/>
                <a:ea typeface="楷体" panose="02010609060101010101" pitchFamily="49" charset="-122"/>
              </a:rPr>
              <a:t>USACO MAR10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楷体" panose="02010609060101010101" pitchFamily="49" charset="-122"/>
              </a:rPr>
              <a:t>题源：同上</a:t>
            </a:r>
            <a:endParaRPr lang="zh-CN" altLang="en-US" sz="1600" dirty="0">
              <a:latin typeface="Consolas" panose="020B06090202040302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48E5066-93FE-417D-AB74-BE19F6454235}"/>
              </a:ext>
            </a:extLst>
          </p:cNvPr>
          <p:cNvSpPr txBox="1"/>
          <p:nvPr/>
        </p:nvSpPr>
        <p:spPr>
          <a:xfrm>
            <a:off x="1059179" y="1892312"/>
            <a:ext cx="10049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解法：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推一推式子就知道是半平面交裸题了。。。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考虑到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获胜的条件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(A1-B1)*(S1/S3)+(A2-B2)*(S2/S3) &gt;B3-A3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令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x=(S1/S3)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y=(S2/S3)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，这不就是一条直线吗？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然后就随便写（</a:t>
            </a:r>
            <a:r>
              <a:rPr lang="zh-CN" altLang="en-US" sz="2400" strike="sngStrike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搬模板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）了。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Picture 2" descr="E:\wal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092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wal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7222" y1="7568" x2="26111" y2="8108"/>
                        <a14:foregroundMark x1="33333" y1="8108" x2="23889" y2="16757"/>
                        <a14:foregroundMark x1="57778" y1="62703" x2="81667" y2="85405"/>
                        <a14:foregroundMark x1="80556" y1="67568" x2="62778" y2="91892"/>
                        <a14:foregroundMark x1="66111" y1="87027" x2="63333" y2="94595"/>
                        <a14:foregroundMark x1="78889" y1="62703" x2="86667" y2="70270"/>
                        <a14:foregroundMark x1="23889" y1="53514" x2="15556" y2="62703"/>
                        <a14:foregroundMark x1="26111" y1="44865" x2="32778" y2="27568"/>
                        <a14:foregroundMark x1="43333" y1="15135" x2="37778" y2="17297"/>
                        <a14:foregroundMark x1="28333" y1="47027" x2="13333" y2="73514"/>
                        <a14:foregroundMark x1="18333" y1="72973" x2="32778" y2="73514"/>
                        <a14:foregroundMark x1="23333" y1="43784" x2="12778" y2="54054"/>
                        <a14:foregroundMark x1="27778" y1="33514" x2="21111" y2="29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614" y="6082355"/>
            <a:ext cx="749300" cy="7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Arial" panose="020B0604020202020204" pitchFamily="34" charset="0"/>
            <a:ea typeface="楷体" panose="02010609060101010101" pitchFamily="49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317</Words>
  <Application>Microsoft Office PowerPoint</Application>
  <PresentationFormat>Custom</PresentationFormat>
  <Paragraphs>156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zijian</dc:creator>
  <cp:lastModifiedBy>admin</cp:lastModifiedBy>
  <cp:revision>81</cp:revision>
  <dcterms:created xsi:type="dcterms:W3CDTF">2018-06-21T04:50:03Z</dcterms:created>
  <dcterms:modified xsi:type="dcterms:W3CDTF">2018-06-21T21:17:28Z</dcterms:modified>
</cp:coreProperties>
</file>