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343" r:id="rId11"/>
    <p:sldId id="347" r:id="rId12"/>
    <p:sldId id="269" r:id="rId13"/>
    <p:sldId id="271" r:id="rId14"/>
    <p:sldId id="272" r:id="rId15"/>
    <p:sldId id="273" r:id="rId16"/>
    <p:sldId id="275" r:id="rId17"/>
    <p:sldId id="280" r:id="rId18"/>
    <p:sldId id="281" r:id="rId19"/>
    <p:sldId id="282" r:id="rId20"/>
    <p:sldId id="283" r:id="rId21"/>
    <p:sldId id="284" r:id="rId22"/>
    <p:sldId id="289" r:id="rId23"/>
    <p:sldId id="290" r:id="rId24"/>
    <p:sldId id="291" r:id="rId25"/>
    <p:sldId id="350" r:id="rId26"/>
    <p:sldId id="351" r:id="rId27"/>
    <p:sldId id="349" r:id="rId28"/>
    <p:sldId id="294" r:id="rId29"/>
    <p:sldId id="296" r:id="rId30"/>
    <p:sldId id="298" r:id="rId31"/>
    <p:sldId id="300" r:id="rId32"/>
    <p:sldId id="301" r:id="rId33"/>
    <p:sldId id="302" r:id="rId34"/>
    <p:sldId id="303" r:id="rId35"/>
    <p:sldId id="308" r:id="rId36"/>
    <p:sldId id="309" r:id="rId37"/>
    <p:sldId id="310" r:id="rId38"/>
    <p:sldId id="311" r:id="rId39"/>
    <p:sldId id="315" r:id="rId40"/>
    <p:sldId id="345" r:id="rId41"/>
    <p:sldId id="346" r:id="rId42"/>
    <p:sldId id="339" r:id="rId43"/>
    <p:sldId id="340" r:id="rId44"/>
    <p:sldId id="316" r:id="rId45"/>
    <p:sldId id="348" r:id="rId46"/>
    <p:sldId id="319" r:id="rId47"/>
    <p:sldId id="321" r:id="rId48"/>
    <p:sldId id="322" r:id="rId49"/>
    <p:sldId id="323" r:id="rId50"/>
    <p:sldId id="320" r:id="rId51"/>
    <p:sldId id="324" r:id="rId52"/>
    <p:sldId id="325" r:id="rId53"/>
    <p:sldId id="341" r:id="rId54"/>
    <p:sldId id="342" r:id="rId55"/>
    <p:sldId id="330" r:id="rId56"/>
    <p:sldId id="332" r:id="rId57"/>
    <p:sldId id="333" r:id="rId58"/>
    <p:sldId id="334" r:id="rId59"/>
    <p:sldId id="335" r:id="rId60"/>
    <p:sldId id="337" r:id="rId61"/>
    <p:sldId id="338" r:id="rId62"/>
    <p:sldId id="353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0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2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6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77230-1440-479C-A235-9C3A95515B21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2D5C-5788-4CA8-97A0-52F90F6AE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图论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xdl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3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gym100917  F  </a:t>
            </a:r>
            <a:r>
              <a:rPr lang="en-US" altLang="zh-CN" dirty="0"/>
              <a:t>Find the Length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个点的无向带权简单图，对于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=1..n</a:t>
            </a:r>
            <a:r>
              <a:rPr lang="zh-CN" altLang="en-US" dirty="0" smtClean="0"/>
              <a:t>输出包含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的最小简单环长度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≤</a:t>
            </a:r>
            <a:r>
              <a:rPr lang="en-US" altLang="zh-CN" dirty="0" smtClean="0"/>
              <a:t>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6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600"/>
                <a:ext cx="10515600" cy="5822888"/>
              </a:xfrm>
            </p:spPr>
            <p:txBody>
              <a:bodyPr/>
              <a:lstStyle/>
              <a:p>
                <a:r>
                  <a:rPr lang="zh-CN" altLang="en-US" dirty="0" smtClean="0"/>
                  <a:t>考虑这样的一个暴力：计算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的答案时，枚举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条连接了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的边</a:t>
                </a:r>
                <a:r>
                  <a:rPr lang="en-US" altLang="zh-CN" dirty="0" smtClean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 err="1" smtClean="0"/>
                  <a:t>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，删去它并跑单元最短路，用边长</a:t>
                </a:r>
                <a:r>
                  <a:rPr lang="en-US" altLang="zh-CN" dirty="0" smtClean="0"/>
                  <a:t>+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在新图中的最短路更新答案。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如何优化这个过程？可以对于原图跑一次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出发的单源最短路，建出</a:t>
                </a:r>
                <a:r>
                  <a:rPr lang="zh-CN" altLang="en-US" dirty="0"/>
                  <a:t>最</a:t>
                </a:r>
                <a:r>
                  <a:rPr lang="zh-CN" altLang="en-US" dirty="0" smtClean="0"/>
                  <a:t>短路树。对于你枚举的那条边，如果它是非树边就可以直接计算答案。如果不是非树边，那么新图中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的最短路径只会经过一条非树边（经过多条不会更优）。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那么得出了如下算法：求出最短路树后，枚举一条非树边，如果两个端点的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，那么用边长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两个端点到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的最短距离更新答案。时间复杂度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600"/>
                <a:ext cx="10515600" cy="5822888"/>
              </a:xfrm>
              <a:blipFill rotWithShape="0">
                <a:blip r:embed="rId2"/>
                <a:stretch>
                  <a:fillRect l="-1043" t="-1990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生成树相关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9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Prim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具体实现和</a:t>
                </a:r>
                <a:r>
                  <a:rPr lang="en-US" altLang="zh-CN" dirty="0" err="1" smtClean="0">
                    <a:latin typeface="+mn-ea"/>
                  </a:rPr>
                  <a:t>Dijkstra</a:t>
                </a:r>
                <a:r>
                  <a:rPr lang="zh-CN" altLang="en-US" dirty="0" smtClean="0">
                    <a:latin typeface="+mn-ea"/>
                  </a:rPr>
                  <a:t>思路类似。</a:t>
                </a:r>
                <a:endParaRPr lang="en-US" altLang="zh-CN" dirty="0" smtClean="0">
                  <a:latin typeface="+mn-ea"/>
                </a:endParaRPr>
              </a:p>
              <a:p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可以用堆优化</a:t>
                </a:r>
                <a:endParaRPr lang="en-US" altLang="zh-CN" dirty="0" smtClean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时间复杂</a:t>
                </a:r>
                <a:r>
                  <a:rPr lang="zh-CN" altLang="en-US" dirty="0" smtClean="0">
                    <a:latin typeface="+mn-ea"/>
                  </a:rPr>
                  <a:t>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𝑙𝑜𝑔𝑉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具体做法是给所有边排序，最初所有点都是一个联通块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按边权升序枚举边，如果两个端点不在一个联通块则合并它们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b="0" i="0" dirty="0" smtClean="0">
                    <a:latin typeface="+mj-lt"/>
                  </a:rPr>
                  <a:t>(</a:t>
                </a:r>
                <a:r>
                  <a:rPr lang="en-US" altLang="zh-CN" b="0" i="0" dirty="0" err="1" smtClean="0">
                    <a:latin typeface="+mj-lt"/>
                  </a:rPr>
                  <a:t>E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i="0" dirty="0" err="1" smtClean="0">
                    <a:latin typeface="+mj-lt"/>
                    <a:ea typeface="Cambria Math" panose="02040503050406030204" pitchFamily="18" charset="0"/>
                  </a:rPr>
                  <a:t>N</a:t>
                </a:r>
                <a:r>
                  <a:rPr lang="en-US" altLang="zh-CN" b="0" i="0" dirty="0" err="1" smtClean="0">
                    <a:latin typeface="+mj-lt"/>
                  </a:rPr>
                  <a:t>+ElogE</a:t>
                </a:r>
                <a:r>
                  <a:rPr lang="en-US" altLang="zh-CN" b="0" i="0" dirty="0" smtClean="0">
                    <a:latin typeface="+mj-lt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8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Boruvka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初始所有点都是一个联通块</a:t>
                </a:r>
                <a:endParaRPr lang="en-US" altLang="zh-CN" dirty="0" smtClean="0"/>
              </a:p>
              <a:p>
                <a:r>
                  <a:rPr lang="zh-CN" altLang="en-US" dirty="0"/>
                  <a:t>每一</a:t>
                </a:r>
                <a:r>
                  <a:rPr lang="zh-CN" altLang="en-US" dirty="0" smtClean="0"/>
                  <a:t>次令所有联通块找一条权值最小的出边，其另一个端点不在联通块内。然后连出去（如果若干个连出去的边形成了环，应该删去边权最大的一条边）。不断执行此操作直到只剩一个联通块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每次操作联通块个数至少减半，所以时间复杂度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𝐸𝑙𝑜𝑔𝑉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在随机数据下为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最小斯坦纳树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latin typeface="+mn-ea"/>
                  </a:rPr>
                  <a:t>斯坦纳树可以理解为使得指定集合中的点连通的树。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将指</a:t>
                </a:r>
                <a:r>
                  <a:rPr lang="zh-CN" altLang="en-US" dirty="0">
                    <a:latin typeface="+mn-ea"/>
                  </a:rPr>
                  <a:t>定点集合中的所有点连通，且边权总和最小</a:t>
                </a:r>
                <a:r>
                  <a:rPr lang="zh-CN" altLang="en-US" dirty="0" smtClean="0">
                    <a:latin typeface="+mn-ea"/>
                  </a:rPr>
                  <a:t>的树</a:t>
                </a:r>
                <a:r>
                  <a:rPr lang="zh-CN" altLang="en-US" dirty="0">
                    <a:latin typeface="+mn-ea"/>
                  </a:rPr>
                  <a:t>称为最小斯坦纳树（</a:t>
                </a:r>
                <a:r>
                  <a:rPr lang="en-US" altLang="zh-CN" dirty="0">
                    <a:latin typeface="+mn-ea"/>
                  </a:rPr>
                  <a:t>Minimal Steiner Tree</a:t>
                </a:r>
                <a:r>
                  <a:rPr lang="zh-CN" altLang="en-US" dirty="0" smtClean="0">
                    <a:latin typeface="+mn-ea"/>
                  </a:rPr>
                  <a:t>）。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设</a:t>
                </a:r>
                <a:r>
                  <a:rPr lang="en-US" altLang="zh-CN" dirty="0">
                    <a:latin typeface="+mn-ea"/>
                  </a:rPr>
                  <a:t>f[</a:t>
                </a:r>
                <a:r>
                  <a:rPr lang="en-US" altLang="zh-CN" dirty="0" err="1">
                    <a:latin typeface="+mn-ea"/>
                  </a:rPr>
                  <a:t>i</a:t>
                </a:r>
                <a:r>
                  <a:rPr lang="en-US" altLang="zh-CN" dirty="0">
                    <a:latin typeface="+mn-ea"/>
                  </a:rPr>
                  <a:t>][S]</a:t>
                </a:r>
                <a:r>
                  <a:rPr lang="zh-CN" altLang="en-US" dirty="0">
                    <a:latin typeface="+mn-ea"/>
                  </a:rPr>
                  <a:t>表示集合</a:t>
                </a:r>
                <a:r>
                  <a:rPr lang="en-US" altLang="zh-CN" dirty="0">
                    <a:latin typeface="+mn-ea"/>
                  </a:rPr>
                  <a:t>S</a:t>
                </a:r>
                <a:r>
                  <a:rPr lang="zh-CN" altLang="en-US" dirty="0">
                    <a:latin typeface="+mn-ea"/>
                  </a:rPr>
                  <a:t>中的点都在树内，并且点</a:t>
                </a:r>
                <a:r>
                  <a:rPr lang="en-US" altLang="zh-CN" dirty="0" err="1">
                    <a:latin typeface="+mn-ea"/>
                  </a:rPr>
                  <a:t>i</a:t>
                </a:r>
                <a:r>
                  <a:rPr lang="zh-CN" altLang="en-US" dirty="0">
                    <a:latin typeface="+mn-ea"/>
                  </a:rPr>
                  <a:t>被选的答案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有两种转移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一种是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另一种是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相邻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，这里一般用最短路转移。注意判</a:t>
                </a:r>
                <a:r>
                  <a:rPr lang="en-US" altLang="zh-CN" dirty="0" err="1">
                    <a:latin typeface="+mn-ea"/>
                  </a:rPr>
                  <a:t>i</a:t>
                </a:r>
                <a:r>
                  <a:rPr lang="zh-CN" altLang="en-US" dirty="0">
                    <a:latin typeface="+mn-ea"/>
                  </a:rPr>
                  <a:t>是否为景点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时间</a:t>
                </a:r>
                <a:r>
                  <a:rPr lang="zh-CN" altLang="en-US" dirty="0">
                    <a:latin typeface="+mn-ea"/>
                  </a:rPr>
                  <a:t>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最短路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endParaRPr lang="en-US" altLang="zh-CN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4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 Monthly, January 2018 </a:t>
            </a:r>
            <a:r>
              <a:rPr lang="en-US" altLang="zh-CN" dirty="0" smtClean="0"/>
              <a:t>– H   </a:t>
            </a:r>
            <a:br>
              <a:rPr lang="en-US" altLang="zh-CN" dirty="0" smtClean="0"/>
            </a:br>
            <a:r>
              <a:rPr lang="en-US" altLang="zh-CN" dirty="0" smtClean="0"/>
              <a:t>Traveling </a:t>
            </a:r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/>
              <a:t>条</a:t>
            </a:r>
            <a:r>
              <a:rPr lang="zh-CN" altLang="en-US" dirty="0" smtClean="0"/>
              <a:t>边的带权无向联通图，其中一些点是特殊点。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次询问，每次给出两个特殊点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，你需要确定一个值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，然后从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出发，每次走长度不超过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的一条路径到另一</a:t>
            </a:r>
            <a:r>
              <a:rPr lang="zh-CN" altLang="en-US" dirty="0" smtClean="0"/>
              <a:t>个特殊点</a:t>
            </a:r>
            <a:r>
              <a:rPr lang="zh-CN" altLang="en-US" dirty="0" smtClean="0"/>
              <a:t>。求一个最小的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使得能到达</a:t>
            </a:r>
            <a:r>
              <a:rPr lang="en-US" altLang="zh-CN" dirty="0" smtClean="0"/>
              <a:t>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n,q</a:t>
            </a:r>
            <a:r>
              <a:rPr lang="zh-CN" altLang="en-US" dirty="0" smtClean="0"/>
              <a:t>≤</a:t>
            </a:r>
            <a:r>
              <a:rPr lang="en-US" altLang="zh-CN" dirty="0" smtClean="0"/>
              <a:t>100,000   m</a:t>
            </a:r>
            <a:r>
              <a:rPr lang="zh-CN" altLang="en-US" dirty="0" smtClean="0"/>
              <a:t>≤</a:t>
            </a:r>
            <a:r>
              <a:rPr lang="en-US" altLang="zh-CN" dirty="0" smtClean="0"/>
              <a:t>200,000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600"/>
            <a:ext cx="10515600" cy="5751450"/>
          </a:xfrm>
        </p:spPr>
        <p:txBody>
          <a:bodyPr/>
          <a:lstStyle/>
          <a:p>
            <a:r>
              <a:rPr lang="zh-CN" altLang="en-US" dirty="0" smtClean="0"/>
              <a:t>假设能求出特殊点两两之间的最短路径长度，可以求一次</a:t>
            </a:r>
            <a:r>
              <a:rPr lang="en-US" altLang="zh-CN" dirty="0" err="1" smtClean="0"/>
              <a:t>mst</a:t>
            </a:r>
            <a:r>
              <a:rPr lang="zh-CN" altLang="en-US" dirty="0" smtClean="0"/>
              <a:t>，使询问中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第一次联通的那条边即答案。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如何求特殊点两两间的最短路长度？</a:t>
            </a:r>
            <a:endParaRPr lang="en-US" altLang="zh-CN" dirty="0" smtClean="0"/>
          </a:p>
          <a:p>
            <a:r>
              <a:rPr lang="zh-CN" altLang="en-US" dirty="0" smtClean="0"/>
              <a:t>新建一个点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，向所有特殊点连边。然后以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为出发点跑一个单源最短路，建出最短路树。把</a:t>
            </a:r>
            <a:r>
              <a:rPr lang="en-US" altLang="zh-CN" dirty="0" smtClean="0"/>
              <a:t>S</a:t>
            </a:r>
            <a:r>
              <a:rPr lang="zh-CN" altLang="en-US" dirty="0" smtClean="0"/>
              <a:t>及端点含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的边删去，得到一个森林。每个森林只有根是特殊点。然后把每个联通块视为一个点，对于原图连接两个联通块的边，它的边权修改为</a:t>
            </a:r>
            <a:r>
              <a:rPr lang="en-US" altLang="zh-CN" dirty="0" smtClean="0"/>
              <a:t>w’=w+</a:t>
            </a:r>
            <a:r>
              <a:rPr lang="zh-CN" altLang="en-US" dirty="0" smtClean="0"/>
              <a:t>两个端点对应特殊点的距离。然后再做同上的</a:t>
            </a:r>
            <a:r>
              <a:rPr lang="en-US" altLang="zh-CN" dirty="0" err="1" smtClean="0"/>
              <a:t>mst</a:t>
            </a:r>
            <a:r>
              <a:rPr lang="zh-CN" altLang="en-US" dirty="0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6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连通性相关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0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最短路</a:t>
            </a:r>
          </a:p>
        </p:txBody>
      </p:sp>
    </p:spTree>
    <p:extLst>
      <p:ext uri="{BB962C8B-B14F-4D97-AF65-F5344CB8AC3E}">
        <p14:creationId xmlns:p14="http://schemas.microsoft.com/office/powerpoint/2010/main" val="19639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在无向图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上的定义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割点：若删掉某点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（及与其相连的边）后，原图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分裂成两个或以上的子图。那么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为原图的一个割点</a:t>
            </a:r>
            <a:endParaRPr lang="en-US" altLang="zh-CN" dirty="0" smtClean="0"/>
          </a:p>
          <a:p>
            <a:r>
              <a:rPr lang="zh-CN" altLang="en-US" dirty="0"/>
              <a:t>割</a:t>
            </a:r>
            <a:r>
              <a:rPr lang="zh-CN" altLang="en-US" dirty="0" smtClean="0"/>
              <a:t>边（桥）：若删掉某边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后，原图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分裂成两个或以上的子图。那么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是原图的一个割边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双连通图：如果一个图上没有割点，那么该图为点双连通图。在一个点双连通图里，任意两点间存在至少两条不经过重复点的路径</a:t>
            </a:r>
            <a:endParaRPr lang="en-US" altLang="zh-CN" dirty="0" smtClean="0"/>
          </a:p>
          <a:p>
            <a:r>
              <a:rPr lang="zh-CN" altLang="en-US" dirty="0" smtClean="0"/>
              <a:t>边双联通图：如果</a:t>
            </a:r>
            <a:r>
              <a:rPr lang="zh-CN" altLang="en-US" dirty="0"/>
              <a:t>一个图上没有</a:t>
            </a:r>
            <a:r>
              <a:rPr lang="zh-CN" altLang="en-US" dirty="0" smtClean="0"/>
              <a:t>割边，</a:t>
            </a:r>
            <a:r>
              <a:rPr lang="zh-CN" altLang="en-US" dirty="0"/>
              <a:t>那么该图</a:t>
            </a:r>
            <a:r>
              <a:rPr lang="zh-CN" altLang="en-US" dirty="0" smtClean="0"/>
              <a:t>为</a:t>
            </a:r>
            <a:r>
              <a:rPr lang="zh-CN" altLang="en-US" dirty="0"/>
              <a:t>边</a:t>
            </a:r>
            <a:r>
              <a:rPr lang="zh-CN" altLang="en-US" dirty="0" smtClean="0"/>
              <a:t>双连通图。</a:t>
            </a:r>
            <a:endParaRPr lang="en-US" altLang="zh-CN" dirty="0" smtClean="0"/>
          </a:p>
          <a:p>
            <a:r>
              <a:rPr lang="zh-CN" altLang="en-US" dirty="0" smtClean="0"/>
              <a:t>在一个边双连通图里，任意两点间存在至少两条不经过重复边的路径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的某个极大点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边双联通子图为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双联通分量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4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无向图上的</a:t>
            </a:r>
            <a:r>
              <a:rPr lang="en-US" altLang="zh-CN" dirty="0" err="1" smtClean="0"/>
              <a:t>Tarjan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定义：</a:t>
            </a:r>
            <a:endParaRPr lang="en-US" altLang="zh-CN" dirty="0"/>
          </a:p>
          <a:p>
            <a:r>
              <a:rPr lang="en-US" altLang="zh-CN" dirty="0" err="1" smtClean="0"/>
              <a:t>dfn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的时间戳</a:t>
            </a:r>
            <a:endParaRPr lang="en-US" altLang="zh-CN" dirty="0" smtClean="0"/>
          </a:p>
          <a:p>
            <a:r>
              <a:rPr lang="en-US" altLang="zh-CN" dirty="0" smtClean="0"/>
              <a:t>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出发经过至多一条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树上非树边所能到达的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最小的点的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（包括自己）</a:t>
            </a:r>
            <a:endParaRPr lang="en-US" altLang="zh-CN" dirty="0" smtClean="0"/>
          </a:p>
          <a:p>
            <a:r>
              <a:rPr lang="zh-CN" altLang="en-US" dirty="0" smtClean="0"/>
              <a:t>具体实现：枚举从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出发的边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树上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的儿子，那么</a:t>
            </a:r>
            <a:r>
              <a:rPr lang="en-US" altLang="zh-CN" dirty="0" smtClean="0"/>
              <a:t>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]=min(low[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],low[j])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]=min(low[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[j])</a:t>
            </a:r>
            <a:r>
              <a:rPr lang="zh-CN" altLang="en-US" dirty="0" smtClean="0"/>
              <a:t>（此处需满足该边为返祖边，即没有枚举到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树上连接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与其父亲的边）</a:t>
            </a:r>
            <a:endParaRPr lang="en-US" altLang="zh-CN" dirty="0" smtClean="0"/>
          </a:p>
          <a:p>
            <a:r>
              <a:rPr lang="zh-CN" altLang="en-US" u="sng" dirty="0" smtClean="0"/>
              <a:t>在无向图中，非树边都是返祖边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5793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在有向图</a:t>
            </a:r>
            <a:r>
              <a:rPr lang="en-US" altLang="zh-CN" dirty="0"/>
              <a:t>G</a:t>
            </a:r>
            <a:r>
              <a:rPr lang="zh-CN" altLang="en-US" dirty="0"/>
              <a:t>上的定义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强连通：如果对于两个点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，存在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的路径，且存在</a:t>
            </a:r>
            <a:r>
              <a:rPr lang="en-US" altLang="zh-CN" dirty="0" smtClean="0"/>
              <a:t>v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的路径，那么这两个点强连通</a:t>
            </a:r>
            <a:endParaRPr lang="en-US" altLang="zh-CN" dirty="0" smtClean="0"/>
          </a:p>
          <a:p>
            <a:r>
              <a:rPr lang="zh-CN" altLang="en-US" dirty="0" smtClean="0"/>
              <a:t>强连通图：任意两点都强连通的图</a:t>
            </a:r>
            <a:endParaRPr lang="en-US" altLang="zh-CN" dirty="0" smtClean="0"/>
          </a:p>
          <a:p>
            <a:r>
              <a:rPr lang="zh-CN" altLang="en-US" dirty="0"/>
              <a:t>强连通</a:t>
            </a:r>
            <a:r>
              <a:rPr lang="zh-CN" altLang="en-US" dirty="0" smtClean="0"/>
              <a:t>分量：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 smtClean="0"/>
              <a:t>某个强联通</a:t>
            </a:r>
            <a:r>
              <a:rPr lang="zh-CN" altLang="en-US" dirty="0"/>
              <a:t>子图为</a:t>
            </a:r>
            <a:r>
              <a:rPr lang="en-US" altLang="zh-CN" dirty="0"/>
              <a:t>G</a:t>
            </a:r>
            <a:r>
              <a:rPr lang="zh-CN" altLang="en-US" dirty="0" smtClean="0"/>
              <a:t>的强联通</a:t>
            </a:r>
            <a:r>
              <a:rPr lang="zh-CN" altLang="en-US" dirty="0"/>
              <a:t>分量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3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有向图上的</a:t>
            </a:r>
            <a:r>
              <a:rPr lang="en-US" altLang="zh-CN" dirty="0" err="1" smtClean="0"/>
              <a:t>Tarjan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/>
          <a:lstStyle/>
          <a:p>
            <a:r>
              <a:rPr lang="zh-CN" altLang="en-US" u="sng" dirty="0"/>
              <a:t>在有向图中，非树</a:t>
            </a:r>
            <a:r>
              <a:rPr lang="zh-CN" altLang="en-US" u="sng" dirty="0" smtClean="0"/>
              <a:t>边有三类：返祖边，前向边（到</a:t>
            </a:r>
            <a:r>
              <a:rPr lang="en-US" altLang="zh-CN" u="sng" dirty="0" err="1" smtClean="0"/>
              <a:t>i</a:t>
            </a:r>
            <a:r>
              <a:rPr lang="zh-CN" altLang="en-US" u="sng" dirty="0" smtClean="0"/>
              <a:t>的子树上某个节点），横叉边（不到</a:t>
            </a:r>
            <a:r>
              <a:rPr lang="en-US" altLang="zh-CN" u="sng" dirty="0" err="1" smtClean="0"/>
              <a:t>i</a:t>
            </a:r>
            <a:r>
              <a:rPr lang="zh-CN" altLang="en-US" u="sng" dirty="0" smtClean="0"/>
              <a:t>的祖先和子树）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具体实现和无向图类似，需要注意的是，枚举到非树边时，如果这是横叉边且无法到达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的祖先（不在栈中）则无视掉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处理完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的子树后，如果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，那么不断弹栈直到弹出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，弹出的点形成一个强连通分量。此时我们可以把强连通分量缩成一个点。容易发现缩点后原图变成一个拓扑图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08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一般的构图方法如下：</a:t>
            </a:r>
            <a:endParaRPr lang="en-US" altLang="zh-CN" dirty="0" smtClean="0"/>
          </a:p>
          <a:p>
            <a:r>
              <a:rPr lang="zh-CN" altLang="en-US" dirty="0" smtClean="0"/>
              <a:t>把每个变量</a:t>
            </a:r>
            <a:r>
              <a:rPr lang="en-US" altLang="zh-CN" dirty="0" smtClean="0"/>
              <a:t>xi</a:t>
            </a:r>
            <a:r>
              <a:rPr lang="zh-CN" altLang="en-US" dirty="0" smtClean="0"/>
              <a:t>分成两个点</a:t>
            </a:r>
            <a:r>
              <a:rPr lang="en-US" altLang="zh-CN" dirty="0" smtClean="0"/>
              <a:t>x0i,x1i</a:t>
            </a:r>
            <a:r>
              <a:rPr lang="zh-CN" altLang="en-US" dirty="0" smtClean="0"/>
              <a:t>，分别表示这个变量取</a:t>
            </a:r>
            <a:r>
              <a:rPr lang="en-US" altLang="zh-CN" dirty="0" smtClean="0"/>
              <a:t>0/1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xi</a:t>
            </a:r>
            <a:r>
              <a:rPr lang="zh-CN" altLang="en-US" dirty="0" smtClean="0"/>
              <a:t>取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必须取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，那么</a:t>
            </a:r>
            <a:r>
              <a:rPr lang="en-US" altLang="zh-CN" dirty="0" err="1" smtClean="0"/>
              <a:t>xpi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xqj</a:t>
            </a:r>
            <a:r>
              <a:rPr lang="zh-CN" altLang="en-US" dirty="0" smtClean="0"/>
              <a:t>连一条有向边。</a:t>
            </a:r>
            <a:endParaRPr lang="en-US" altLang="zh-CN" dirty="0" smtClean="0"/>
          </a:p>
          <a:p>
            <a:r>
              <a:rPr lang="zh-CN" altLang="en-US" dirty="0" smtClean="0"/>
              <a:t>比如对于限制</a:t>
            </a:r>
            <a:r>
              <a:rPr lang="en-US" altLang="zh-CN" dirty="0" smtClean="0"/>
              <a:t>xi and 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x0i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x1j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x0j</a:t>
            </a:r>
            <a:r>
              <a:rPr lang="zh-CN" altLang="en-US" dirty="0" smtClean="0"/>
              <a:t>向</a:t>
            </a:r>
            <a:r>
              <a:rPr lang="en-US" altLang="zh-CN" dirty="0" smtClean="0"/>
              <a:t>x1i</a:t>
            </a:r>
            <a:r>
              <a:rPr lang="zh-CN" altLang="en-US" dirty="0" smtClean="0"/>
              <a:t>连有向边</a:t>
            </a:r>
            <a:endParaRPr lang="en-US" altLang="zh-CN" dirty="0" smtClean="0"/>
          </a:p>
          <a:p>
            <a:r>
              <a:rPr lang="zh-CN" altLang="en-US" dirty="0"/>
              <a:t>如果一个变量分成的两个点在同一个强连通分量里，那么无解（根据强连通分量的定义可知限制中存在矛盾）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[CF555E]Case of Computer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条边的图，以及</a:t>
            </a:r>
            <a:r>
              <a:rPr lang="en-US" altLang="zh-CN" dirty="0"/>
              <a:t>q</a:t>
            </a:r>
            <a:r>
              <a:rPr lang="zh-CN" altLang="en-US" dirty="0"/>
              <a:t>对点</a:t>
            </a:r>
            <a:r>
              <a:rPr lang="en-US" altLang="zh-CN" dirty="0"/>
              <a:t>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r>
              <a:rPr lang="zh-CN" altLang="en-US" dirty="0"/>
              <a:t>，让你分配</a:t>
            </a:r>
            <a:r>
              <a:rPr lang="en-US" altLang="zh-CN" dirty="0"/>
              <a:t>m</a:t>
            </a:r>
            <a:r>
              <a:rPr lang="zh-CN" altLang="en-US" dirty="0"/>
              <a:t>条边的方向。问是否存在一种分配方案，使每对点的</a:t>
            </a:r>
            <a:r>
              <a:rPr lang="en-US" altLang="zh-CN" dirty="0"/>
              <a:t>s</a:t>
            </a:r>
            <a:r>
              <a:rPr lang="zh-CN" altLang="en-US" dirty="0"/>
              <a:t>能走到</a:t>
            </a:r>
            <a:r>
              <a:rPr lang="en-US" altLang="zh-CN" dirty="0"/>
              <a:t>t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≤</a:t>
            </a:r>
            <a:r>
              <a:rPr lang="en-US" altLang="zh-CN" dirty="0" err="1" smtClean="0"/>
              <a:t>n,m,q</a:t>
            </a:r>
            <a:r>
              <a:rPr lang="zh-CN" altLang="en-US" dirty="0" smtClean="0"/>
              <a:t>≤</a:t>
            </a:r>
            <a:r>
              <a:rPr lang="en-US" altLang="zh-CN" dirty="0" smtClean="0"/>
              <a:t>200,000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9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600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首先对于原图的边双联通分量，肯定可以找到一个分配方案，使得每个点能两两联通。 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缩点之后，原图变成一棵树。现在就是分配每条树边的方向了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把请求挂</a:t>
                </a:r>
                <a:r>
                  <a:rPr lang="zh-CN" altLang="en-US" dirty="0" smtClean="0"/>
                  <a:t>在分别</a:t>
                </a:r>
                <a:r>
                  <a:rPr lang="en-US" altLang="zh-CN" dirty="0" err="1" smtClean="0"/>
                  <a:t>s,t,lca</a:t>
                </a:r>
                <a:r>
                  <a:rPr lang="zh-CN" altLang="en-US" dirty="0"/>
                  <a:t>上，然后从叶子节点出发，记录向上（或下）标记个数。如果一条边存在两种标记就直接</a:t>
                </a:r>
                <a:r>
                  <a:rPr lang="zh-CN" altLang="en-US" dirty="0" smtClean="0"/>
                  <a:t>输出</a:t>
                </a:r>
                <a:r>
                  <a:rPr lang="zh-CN" altLang="en-US" dirty="0"/>
                  <a:t>无解</a:t>
                </a:r>
                <a:r>
                  <a:rPr lang="zh-CN" altLang="en-US" dirty="0" smtClean="0"/>
                  <a:t>了。这个过程是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的。主要复杂度取决于你的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算法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600"/>
                <a:ext cx="10515600" cy="4351338"/>
              </a:xfrm>
              <a:blipFill rotWithShape="0">
                <a:blip r:embed="rId2"/>
                <a:stretch>
                  <a:fillRect l="-1043" t="-2525" r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Codechef</a:t>
            </a:r>
            <a:r>
              <a:rPr lang="en-US" altLang="zh-CN" dirty="0"/>
              <a:t> Insomnia </a:t>
            </a:r>
            <a:r>
              <a:rPr lang="en-US" altLang="zh-CN" dirty="0" smtClean="0"/>
              <a:t>2018 </a:t>
            </a:r>
            <a:r>
              <a:rPr lang="en-US" altLang="zh-CN" dirty="0"/>
              <a:t>Constrained </a:t>
            </a:r>
            <a:r>
              <a:rPr lang="en-US" altLang="zh-CN" dirty="0" smtClean="0"/>
              <a:t>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个节点的有根树，点有点权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。你需要把点分到两个集合</a:t>
            </a:r>
            <a:r>
              <a:rPr lang="en-US" altLang="zh-CN" dirty="0" smtClean="0"/>
              <a:t>X,Y</a:t>
            </a:r>
            <a:r>
              <a:rPr lang="zh-CN" altLang="en-US" dirty="0" smtClean="0"/>
              <a:t>中，每个点必须属于一个集合。分配的方案必须不存在两个不同的点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满足以下条件：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属于同一集合，且</a:t>
            </a:r>
            <a:r>
              <a:rPr lang="en-US" altLang="zh-CN" dirty="0" err="1" smtClean="0"/>
              <a:t>va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vb%n</a:t>
            </a:r>
            <a:r>
              <a:rPr lang="en-US" altLang="zh-CN" dirty="0" smtClean="0"/>
              <a:t>=1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同时属于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的祖先且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va,vb</a:t>
            </a:r>
            <a:r>
              <a:rPr lang="en-US" altLang="zh-CN" dirty="0" smtClean="0"/>
              <a:t>)&gt;1</a:t>
            </a:r>
          </a:p>
          <a:p>
            <a:endParaRPr lang="en-US" altLang="zh-CN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≤</a:t>
            </a:r>
            <a:r>
              <a:rPr lang="en-US" altLang="zh-CN" dirty="0" smtClean="0"/>
              <a:t>200000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smtClean="0"/>
              <a:t>≤点权</a:t>
            </a:r>
            <a:r>
              <a:rPr lang="en-US" altLang="zh-CN" dirty="0" smtClean="0"/>
              <a:t>&lt;n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600"/>
                <a:ext cx="10515600" cy="5671440"/>
              </a:xfrm>
            </p:spPr>
            <p:txBody>
              <a:bodyPr/>
              <a:lstStyle/>
              <a:p>
                <a:r>
                  <a:rPr lang="zh-CN" altLang="en-US" dirty="0" smtClean="0"/>
                  <a:t>对每个点开一个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变量，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表示处于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集合。这就是个</a:t>
                </a:r>
                <a:r>
                  <a:rPr lang="en-US" altLang="zh-CN" dirty="0" smtClean="0"/>
                  <a:t>2-sat</a:t>
                </a:r>
                <a:r>
                  <a:rPr lang="zh-CN" altLang="en-US" dirty="0" smtClean="0"/>
                  <a:t>的模型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先考虑第一种限制：对于每种权值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，用</a:t>
                </a:r>
                <a:r>
                  <a:rPr lang="en-US" altLang="zh-CN" dirty="0" err="1" smtClean="0"/>
                  <a:t>exgcd</a:t>
                </a:r>
                <a:r>
                  <a:rPr lang="zh-CN" altLang="en-US" dirty="0" smtClean="0"/>
                  <a:t>求出与其互为逆元的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，然后</a:t>
                </a:r>
                <a:r>
                  <a:rPr lang="zh-CN" altLang="en-US" dirty="0"/>
                  <a:t>权</a:t>
                </a:r>
                <a:r>
                  <a:rPr lang="zh-CN" altLang="en-US" dirty="0" smtClean="0"/>
                  <a:t>值为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的点不能和权值为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的点在一个集合内。可以对每个权值新开点优化连边</a:t>
                </a:r>
                <a:endParaRPr lang="en-US" altLang="zh-CN" dirty="0" smtClean="0"/>
              </a:p>
              <a:p>
                <a:r>
                  <a:rPr lang="zh-CN" altLang="en-US" dirty="0"/>
                  <a:t>第二</a:t>
                </a:r>
                <a:r>
                  <a:rPr lang="zh-CN" altLang="en-US" dirty="0" smtClean="0"/>
                  <a:t>种限制：考虑枚举每个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以内的质因子，把权值是其倍数的点拿出来建个虚树，然后是一个和子树连边的操作。直接对于虚树每个节点新建边即可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那么和原树一个点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连的边数量是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 altLang="zh-CN" b="0" i="0" dirty="0" smtClean="0">
                    <a:latin typeface="+mj-lt"/>
                  </a:rPr>
                  <a:t>)</a:t>
                </a:r>
                <a:r>
                  <a:rPr lang="zh-CN" altLang="en-US" dirty="0" smtClean="0"/>
                  <a:t>级别的，可以通过此题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600"/>
                <a:ext cx="10515600" cy="5671440"/>
              </a:xfrm>
              <a:blipFill rotWithShape="0"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网络流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314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处理单源最短路的算法，要求边权非负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暴力实现：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一般堆优化：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斐波那契堆优化：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</a:t>
            </a:r>
            <a:r>
              <a:rPr lang="zh-CN" altLang="en-US" dirty="0" smtClean="0"/>
              <a:t>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费用流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相信大家都会</a:t>
            </a:r>
            <a:r>
              <a:rPr lang="zh-CN" altLang="en-US" smtClean="0"/>
              <a:t>若干种算法了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9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上下界网络流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一般的网络流可以看成是下界为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的网络流。然而有些题目还有上下界的限制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96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无源汇上下界网络流（循环流）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开设数组</a:t>
            </a:r>
            <a:r>
              <a:rPr lang="en-US" altLang="zh-CN" dirty="0" smtClean="0"/>
              <a:t>du[]</a:t>
            </a:r>
            <a:r>
              <a:rPr lang="zh-CN" altLang="en-US" dirty="0" smtClean="0"/>
              <a:t>表示每个节点的流量情况</a:t>
            </a:r>
            <a:endParaRPr lang="en-US" altLang="zh-CN" dirty="0" smtClean="0"/>
          </a:p>
          <a:p>
            <a:r>
              <a:rPr lang="zh-CN" altLang="en-US" dirty="0" smtClean="0"/>
              <a:t>具体：</a:t>
            </a:r>
            <a:r>
              <a:rPr lang="en-US" altLang="zh-CN" dirty="0" smtClean="0"/>
              <a:t>du[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所有入流下界之和减所有出流下界之和）</a:t>
            </a:r>
            <a:endParaRPr lang="en-US" altLang="zh-CN" dirty="0" smtClean="0"/>
          </a:p>
          <a:p>
            <a:r>
              <a:rPr lang="zh-CN" altLang="en-US" dirty="0" smtClean="0"/>
              <a:t>新建超级源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与超级汇</a:t>
            </a:r>
            <a:r>
              <a:rPr lang="en-US" altLang="zh-CN" dirty="0" err="1" smtClean="0"/>
              <a:t>tt</a:t>
            </a:r>
            <a:endParaRPr lang="en-US" altLang="zh-CN" dirty="0"/>
          </a:p>
          <a:p>
            <a:r>
              <a:rPr lang="en-US" altLang="zh-CN" dirty="0" err="1" smtClean="0"/>
              <a:t>ss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的点连流量为</a:t>
            </a:r>
            <a:r>
              <a:rPr lang="en-US" altLang="zh-CN" dirty="0" smtClean="0"/>
              <a:t>du[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的边，</a:t>
            </a:r>
            <a:r>
              <a:rPr lang="en-US" altLang="zh-CN" dirty="0" smtClean="0"/>
              <a:t>du[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的点对</a:t>
            </a:r>
            <a:r>
              <a:rPr lang="en-US" altLang="zh-CN" dirty="0" err="1" smtClean="0"/>
              <a:t>tt</a:t>
            </a:r>
            <a:r>
              <a:rPr lang="zh-CN" altLang="en-US" dirty="0" smtClean="0"/>
              <a:t>连流量为</a:t>
            </a:r>
            <a:r>
              <a:rPr lang="en-US" altLang="zh-CN" dirty="0" smtClean="0"/>
              <a:t>-du[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r>
              <a:rPr lang="zh-CN" altLang="en-US" dirty="0" smtClean="0"/>
              <a:t>对于原图的边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lower,upper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，变成流量为</a:t>
            </a:r>
            <a:r>
              <a:rPr lang="en-US" altLang="zh-CN" dirty="0" smtClean="0"/>
              <a:t>upper-lower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r>
              <a:rPr lang="zh-CN" altLang="en-US" dirty="0" smtClean="0"/>
              <a:t>最后从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出发跑网络流即可，</a:t>
            </a:r>
            <a:r>
              <a:rPr lang="zh-CN" altLang="en-US" dirty="0"/>
              <a:t>当所有附加边全部满流时（即</a:t>
            </a:r>
            <a:r>
              <a:rPr lang="en-US" altLang="zh-CN" dirty="0" err="1"/>
              <a:t>maxflow</a:t>
            </a:r>
            <a:r>
              <a:rPr lang="en-US" altLang="zh-CN" dirty="0"/>
              <a:t>==</a:t>
            </a:r>
            <a:r>
              <a:rPr lang="zh-CN" altLang="en-US" dirty="0"/>
              <a:t>所有</a:t>
            </a:r>
            <a:r>
              <a:rPr lang="en-US" altLang="zh-CN" dirty="0"/>
              <a:t>du[]&gt;0</a:t>
            </a:r>
            <a:r>
              <a:rPr lang="zh-CN" altLang="en-US" dirty="0"/>
              <a:t>之和），有可行解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59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有源汇上下界网络流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3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首先判断是否有可行流，这里可以令</a:t>
            </a:r>
            <a:r>
              <a:rPr lang="en-US" altLang="zh-CN" dirty="0"/>
              <a:t>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</a:t>
            </a:r>
            <a:r>
              <a:rPr lang="zh-CN" altLang="en-US" dirty="0" smtClean="0"/>
              <a:t>连限制为</a:t>
            </a:r>
            <a:r>
              <a:rPr lang="en-US" altLang="zh-CN" dirty="0" smtClean="0"/>
              <a:t>[0,inf)</a:t>
            </a:r>
            <a:r>
              <a:rPr lang="zh-CN" altLang="en-US" dirty="0" smtClean="0"/>
              <a:t>的边，转换为无源汇网络流，然后是一样的构图方法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最大流：首先对于新图求出最大流</a:t>
            </a:r>
            <a:r>
              <a:rPr lang="en-US" altLang="zh-CN" dirty="0" smtClean="0"/>
              <a:t>tmp1</a:t>
            </a:r>
            <a:r>
              <a:rPr lang="zh-CN" altLang="en-US" dirty="0" smtClean="0"/>
              <a:t>，若有可行流，那么把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tt</a:t>
            </a:r>
            <a:r>
              <a:rPr lang="zh-CN" altLang="en-US" dirty="0" smtClean="0"/>
              <a:t>删掉，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的边也删掉，对着残留网络从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开始再跑一次最大流，设答案为</a:t>
            </a:r>
            <a:r>
              <a:rPr lang="en-US" altLang="zh-CN" dirty="0" smtClean="0"/>
              <a:t>tmp2</a:t>
            </a:r>
            <a:r>
              <a:rPr lang="zh-CN" altLang="en-US" dirty="0" smtClean="0"/>
              <a:t>，则最大流是</a:t>
            </a:r>
            <a:r>
              <a:rPr lang="en-US" altLang="zh-CN" dirty="0" smtClean="0"/>
              <a:t>tmp1+tmp2</a:t>
            </a:r>
          </a:p>
          <a:p>
            <a:endParaRPr lang="en-US" altLang="zh-CN" dirty="0"/>
          </a:p>
          <a:p>
            <a:r>
              <a:rPr lang="zh-CN" altLang="en-US" dirty="0" smtClean="0"/>
              <a:t>最小流：同样是先跑可行流</a:t>
            </a:r>
            <a:r>
              <a:rPr lang="en-US" altLang="zh-CN" dirty="0" smtClean="0"/>
              <a:t>tmp1</a:t>
            </a:r>
            <a:r>
              <a:rPr lang="zh-CN" altLang="en-US" dirty="0" smtClean="0"/>
              <a:t>，若有可行流，那么把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tt</a:t>
            </a:r>
            <a:r>
              <a:rPr lang="zh-CN" altLang="en-US" dirty="0" smtClean="0"/>
              <a:t>删掉，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的边也删掉，对着残留网络从</a:t>
            </a:r>
            <a:r>
              <a:rPr lang="en-US" altLang="zh-CN" dirty="0"/>
              <a:t>t</a:t>
            </a:r>
            <a:r>
              <a:rPr lang="zh-CN" altLang="en-US" dirty="0" smtClean="0"/>
              <a:t>开始（即跑反向边）再跑一次最大流，设答案为</a:t>
            </a:r>
            <a:r>
              <a:rPr lang="en-US" altLang="zh-CN" dirty="0" smtClean="0"/>
              <a:t>tmp2</a:t>
            </a:r>
            <a:r>
              <a:rPr lang="zh-CN" altLang="en-US" dirty="0" smtClean="0"/>
              <a:t>，则最大流是</a:t>
            </a:r>
            <a:r>
              <a:rPr lang="en-US" altLang="zh-CN" dirty="0" smtClean="0"/>
              <a:t>tmp1-tmp2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知道，一个网络流图的最小割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最大流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跑</a:t>
            </a:r>
            <a:r>
              <a:rPr lang="zh-CN" altLang="en-US" dirty="0" smtClean="0"/>
              <a:t>出最大流后，在残余网络上跑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，求强连通分量。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条满流边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可以出现在最小割集中，当且仅当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不在一个强连通分量中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条满流边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必定出现在最小割集中，当且仅当</a:t>
            </a:r>
            <a:r>
              <a:rPr lang="en-US" altLang="zh-CN" dirty="0" smtClean="0"/>
              <a:t>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在一个强连通分量里，并且</a:t>
            </a:r>
            <a:r>
              <a:rPr lang="en-US" altLang="zh-CN" dirty="0" smtClean="0"/>
              <a:t>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在一个强连通分量里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容易发现，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一定不在一个强连通分量里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5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二元关系</a:t>
            </a:r>
            <a:endParaRPr lang="zh-CN" altLang="en-US" dirty="0"/>
          </a:p>
        </p:txBody>
      </p:sp>
      <p:pic>
        <p:nvPicPr>
          <p:cNvPr id="4" name="内容占位符 3" descr="ND981JO@`]O~9SSGV)W5UI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499" y="1690688"/>
            <a:ext cx="11935001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7~8IHX(~`}@{Q5D1ED9O_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487" y="186650"/>
            <a:ext cx="11503025" cy="54324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6329031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可以发现：同时割掉</a:t>
            </a:r>
            <a:r>
              <a:rPr lang="en-US" altLang="zh-CN" dirty="0" err="1" smtClean="0"/>
              <a:t>ax,ay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都在</a:t>
            </a:r>
            <a:r>
              <a:rPr lang="en-US" altLang="zh-CN" dirty="0"/>
              <a:t>A</a:t>
            </a:r>
            <a:r>
              <a:rPr lang="zh-CN" altLang="en-US" dirty="0" smtClean="0"/>
              <a:t>上运行，同时割掉</a:t>
            </a:r>
            <a:r>
              <a:rPr lang="en-US" altLang="zh-CN" dirty="0" err="1" smtClean="0"/>
              <a:t>bx,by</a:t>
            </a:r>
            <a:r>
              <a:rPr lang="zh-CN" altLang="en-US" dirty="0" smtClean="0"/>
              <a:t>同理。割</a:t>
            </a:r>
            <a:r>
              <a:rPr lang="en-US" altLang="zh-CN" dirty="0" err="1" smtClean="0"/>
              <a:t>ax,by,v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选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，支付了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，反之同理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2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bzoj2127 happiness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班级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列，每个位置上都有一个人</a:t>
            </a:r>
            <a:endParaRPr lang="en-US" altLang="zh-CN" dirty="0" smtClean="0"/>
          </a:p>
          <a:p>
            <a:r>
              <a:rPr lang="zh-CN" altLang="en-US" dirty="0" smtClean="0"/>
              <a:t>每个人选择文科或理科能分别获得不同的喜悦值</a:t>
            </a:r>
            <a:r>
              <a:rPr lang="en-US" altLang="zh-CN" dirty="0" err="1" smtClean="0"/>
              <a:t>Art,Sci</a:t>
            </a:r>
            <a:r>
              <a:rPr lang="zh-CN" altLang="en-US" dirty="0" smtClean="0"/>
              <a:t>，如果一对四相邻的人同时选择文科或理科，能</a:t>
            </a:r>
            <a:r>
              <a:rPr lang="zh-CN" altLang="en-US" dirty="0"/>
              <a:t>分别</a:t>
            </a:r>
            <a:r>
              <a:rPr lang="zh-CN" altLang="en-US" dirty="0" smtClean="0"/>
              <a:t>获得额外喜悦值</a:t>
            </a:r>
            <a:r>
              <a:rPr lang="en-US" altLang="zh-CN" dirty="0" err="1" smtClean="0"/>
              <a:t>ExtA,ExtS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865"/>
            <a:ext cx="5404079" cy="239852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6126848"/>
          </a:xfrm>
        </p:spPr>
        <p:txBody>
          <a:bodyPr/>
          <a:lstStyle/>
          <a:p>
            <a:r>
              <a:rPr lang="zh-CN" altLang="en-US" dirty="0" smtClean="0"/>
              <a:t>同样是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向每个人、每个人向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连边，分别表示选文</a:t>
            </a:r>
            <a:r>
              <a:rPr lang="en-US" altLang="zh-CN" dirty="0" smtClean="0"/>
              <a:t>/</a:t>
            </a:r>
            <a:r>
              <a:rPr lang="zh-CN" altLang="en-US" dirty="0" smtClean="0"/>
              <a:t>理的价值</a:t>
            </a:r>
            <a:endParaRPr lang="en-US" altLang="zh-CN" dirty="0" smtClean="0"/>
          </a:p>
          <a:p>
            <a:r>
              <a:rPr lang="zh-CN" altLang="en-US" dirty="0" smtClean="0"/>
              <a:t>考虑到选择同样科目会比较麻烦，怎么转换成上一道题的形式呢？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是同时选文的代价，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是理科。割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表示同时不选文，那么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=u</a:t>
            </a:r>
            <a:r>
              <a:rPr lang="zh-CN" altLang="en-US" dirty="0" smtClean="0"/>
              <a:t>。同理，</a:t>
            </a:r>
            <a:r>
              <a:rPr lang="en-US" altLang="zh-CN" dirty="0" err="1" smtClean="0"/>
              <a:t>c+d</a:t>
            </a:r>
            <a:r>
              <a:rPr lang="en-US" altLang="zh-CN" dirty="0" smtClean="0"/>
              <a:t>=v</a:t>
            </a:r>
          </a:p>
          <a:p>
            <a:r>
              <a:rPr lang="zh-CN" altLang="en-US" dirty="0" smtClean="0"/>
              <a:t>割</a:t>
            </a:r>
            <a:r>
              <a:rPr lang="en-US" altLang="zh-CN" dirty="0" err="1" smtClean="0"/>
              <a:t>a,d</a:t>
            </a:r>
            <a:r>
              <a:rPr lang="zh-CN" altLang="en-US" dirty="0" smtClean="0"/>
              <a:t>表示选科不同，那么</a:t>
            </a:r>
            <a:r>
              <a:rPr lang="en-US" altLang="zh-CN" dirty="0" err="1" smtClean="0"/>
              <a:t>a+e+d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u+v</a:t>
            </a:r>
            <a:r>
              <a:rPr lang="zh-CN" altLang="en-US" dirty="0" smtClean="0"/>
              <a:t>，同理，</a:t>
            </a:r>
            <a:r>
              <a:rPr lang="en-US" altLang="zh-CN" dirty="0" err="1" smtClean="0"/>
              <a:t>b+e+c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u+v</a:t>
            </a:r>
            <a:endParaRPr lang="en-US" altLang="zh-CN" dirty="0" smtClean="0"/>
          </a:p>
          <a:p>
            <a:r>
              <a:rPr lang="zh-CN" altLang="en-US" dirty="0" smtClean="0"/>
              <a:t>解得</a:t>
            </a:r>
            <a:r>
              <a:rPr lang="en-US" altLang="zh-CN" dirty="0" smtClean="0"/>
              <a:t>a=b=u/2,c=d=v/2,e=(</a:t>
            </a:r>
            <a:r>
              <a:rPr lang="en-US" altLang="zh-CN" dirty="0" err="1" smtClean="0"/>
              <a:t>u+v</a:t>
            </a:r>
            <a:r>
              <a:rPr lang="en-US" altLang="zh-CN" dirty="0" smtClean="0"/>
              <a:t>)/2</a:t>
            </a:r>
          </a:p>
          <a:p>
            <a:r>
              <a:rPr lang="zh-CN" altLang="en-US" dirty="0" smtClean="0"/>
              <a:t>用读入所有数减去最小割就是最大收益</a:t>
            </a:r>
            <a:endParaRPr lang="en-US" altLang="zh-CN" dirty="0" smtClean="0"/>
          </a:p>
          <a:p>
            <a:r>
              <a:rPr lang="zh-CN" altLang="en-US" dirty="0" smtClean="0"/>
              <a:t>如果把起点终点相同的边缩在一起可以提高效率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39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最大权闭合子图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</a:t>
                </a:r>
                <a:r>
                  <a:rPr lang="zh-CN" altLang="en-US" dirty="0"/>
                  <a:t>有向图</a:t>
                </a:r>
                <a:r>
                  <a:rPr lang="zh-CN" altLang="en-US" dirty="0" smtClean="0"/>
                  <a:t>，每个点有点权（可以为负）。要求选择一个子图，满足当一个点被选后，它的后继点都被选，求最大权值和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向正权点容量为权值的边，负权点向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连容量为权值绝对值的边。原图的边保留，容量为正无穷。设</a:t>
                </a:r>
                <a:r>
                  <a:rPr lang="en-US" altLang="zh-CN" dirty="0" smtClean="0"/>
                  <a:t>vi</a:t>
                </a:r>
                <a:r>
                  <a:rPr lang="zh-CN" altLang="en-US" dirty="0" smtClean="0"/>
                  <a:t>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点的点权，答案为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𝑚𝑖𝑛𝑐𝑢𝑡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Bellman–Ford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处理单源最短路的算法，可用于判负环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具体实现是每轮枚举每条边更新最短路数组。没有更新时退出。若进行了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轮仍有更新则表示有负环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[CF884F]Anti-</a:t>
            </a:r>
            <a:r>
              <a:rPr lang="en-US" altLang="zh-CN" dirty="0" err="1" smtClean="0"/>
              <a:t>Palindromize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定义“反回文串”为一个字符串</a:t>
            </a:r>
            <a:r>
              <a:rPr lang="en-US" altLang="zh-CN" dirty="0"/>
              <a:t>S[1..|S|]</a:t>
            </a:r>
            <a:r>
              <a:rPr lang="zh-CN" altLang="en-US" dirty="0"/>
              <a:t>，对于任意</a:t>
            </a:r>
            <a:r>
              <a:rPr lang="en-US" altLang="zh-CN" dirty="0"/>
              <a:t>1≤i≤|S|</a:t>
            </a:r>
            <a:r>
              <a:rPr lang="zh-CN" altLang="en-US" dirty="0"/>
              <a:t>都满足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]≠S[|S|-i+1]</a:t>
            </a:r>
            <a:r>
              <a:rPr lang="zh-CN" altLang="en-US" dirty="0"/>
              <a:t>。很显然长度为奇数的字符串不可能是反回文串。 </a:t>
            </a:r>
            <a:br>
              <a:rPr lang="zh-CN" altLang="en-US" dirty="0"/>
            </a:br>
            <a:r>
              <a:rPr lang="zh-CN" altLang="en-US" dirty="0" smtClean="0"/>
              <a:t>现</a:t>
            </a:r>
            <a:r>
              <a:rPr lang="zh-CN" altLang="en-US" dirty="0"/>
              <a:t>给定字符串</a:t>
            </a:r>
            <a:r>
              <a:rPr lang="en-US" altLang="zh-CN" dirty="0"/>
              <a:t>S</a:t>
            </a:r>
            <a:r>
              <a:rPr lang="zh-CN" altLang="en-US" dirty="0"/>
              <a:t>，保证其长度为偶数。你需要把</a:t>
            </a:r>
            <a:r>
              <a:rPr lang="en-US" altLang="zh-CN" dirty="0"/>
              <a:t>S</a:t>
            </a:r>
            <a:r>
              <a:rPr lang="zh-CN" altLang="en-US" dirty="0"/>
              <a:t>的字符顺序打乱得到字符串</a:t>
            </a:r>
            <a:r>
              <a:rPr lang="en-US" altLang="zh-CN" dirty="0"/>
              <a:t>T</a:t>
            </a:r>
            <a:r>
              <a:rPr lang="zh-CN" altLang="en-US" dirty="0"/>
              <a:t>，满足它是反回文串，并且最大化其价值。价值定义为：所有满足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的位置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之和（</a:t>
            </a:r>
            <a:r>
              <a:rPr lang="en-US" altLang="zh-CN" dirty="0"/>
              <a:t>b</a:t>
            </a:r>
            <a:r>
              <a:rPr lang="zh-CN" altLang="en-US" dirty="0"/>
              <a:t>数组给定）</a:t>
            </a:r>
          </a:p>
          <a:p>
            <a:r>
              <a:rPr lang="en-US" altLang="zh-CN" dirty="0"/>
              <a:t>|S|≤100 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zh-CN" altLang="en-US" dirty="0" smtClean="0"/>
              <a:t>字符集</a:t>
            </a:r>
            <a:r>
              <a:rPr lang="zh-CN" altLang="en-US" dirty="0"/>
              <a:t>为小写字母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1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600"/>
            <a:ext cx="10515600" cy="5606894"/>
          </a:xfrm>
        </p:spPr>
        <p:txBody>
          <a:bodyPr/>
          <a:lstStyle/>
          <a:p>
            <a:r>
              <a:rPr lang="zh-CN" altLang="en-US" dirty="0" smtClean="0"/>
              <a:t>这种</a:t>
            </a:r>
            <a:r>
              <a:rPr lang="zh-CN" altLang="en-US" dirty="0"/>
              <a:t>问题一般考虑网络流。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字符开一个点与</a:t>
            </a:r>
            <a:r>
              <a:rPr lang="en-US" altLang="zh-CN" dirty="0"/>
              <a:t>S</a:t>
            </a:r>
            <a:r>
              <a:rPr lang="zh-CN" altLang="en-US" dirty="0"/>
              <a:t>连，容量为</a:t>
            </a:r>
            <a:r>
              <a:rPr lang="en-US" altLang="zh-CN" dirty="0"/>
              <a:t>S</a:t>
            </a:r>
            <a:r>
              <a:rPr lang="zh-CN" altLang="en-US" dirty="0"/>
              <a:t>中的出现次数。每个位置向</a:t>
            </a:r>
            <a:r>
              <a:rPr lang="en-US" altLang="zh-CN" dirty="0"/>
              <a:t>T</a:t>
            </a:r>
            <a:r>
              <a:rPr lang="zh-CN" altLang="en-US" dirty="0"/>
              <a:t>连，容量为</a:t>
            </a:r>
            <a:r>
              <a:rPr lang="en-US" altLang="zh-CN" dirty="0"/>
              <a:t>1</a:t>
            </a:r>
            <a:r>
              <a:rPr lang="zh-CN" altLang="en-US" dirty="0"/>
              <a:t>。对于“反回文串”的限制，只需对于一个字符</a:t>
            </a:r>
            <a:r>
              <a:rPr lang="en-US" altLang="zh-CN" dirty="0"/>
              <a:t>c</a:t>
            </a:r>
            <a:r>
              <a:rPr lang="zh-CN" altLang="en-US" dirty="0"/>
              <a:t>，新开一个点</a:t>
            </a:r>
            <a:r>
              <a:rPr lang="en-US" altLang="zh-CN" dirty="0"/>
              <a:t>(</a:t>
            </a:r>
            <a:r>
              <a:rPr lang="en-US" altLang="zh-CN" dirty="0" err="1"/>
              <a:t>c,i</a:t>
            </a:r>
            <a:r>
              <a:rPr lang="en-US" altLang="zh-CN" dirty="0"/>
              <a:t>) [</a:t>
            </a:r>
            <a:r>
              <a:rPr lang="en-US" altLang="zh-CN" dirty="0" err="1"/>
              <a:t>i</a:t>
            </a:r>
            <a:r>
              <a:rPr lang="en-US" altLang="zh-CN" dirty="0"/>
              <a:t>*2≤|S|] </a:t>
            </a:r>
            <a:r>
              <a:rPr lang="zh-CN" altLang="en-US" dirty="0"/>
              <a:t>，并且</a:t>
            </a:r>
            <a:r>
              <a:rPr lang="en-US" altLang="zh-CN" dirty="0"/>
              <a:t>c</a:t>
            </a:r>
            <a:r>
              <a:rPr lang="zh-CN" altLang="en-US" dirty="0"/>
              <a:t>向其连容量为</a:t>
            </a:r>
            <a:r>
              <a:rPr lang="en-US" altLang="zh-CN" dirty="0"/>
              <a:t>1</a:t>
            </a:r>
            <a:r>
              <a:rPr lang="zh-CN" altLang="en-US" dirty="0"/>
              <a:t>的边，然后</a:t>
            </a:r>
            <a:r>
              <a:rPr lang="en-US" altLang="zh-CN" dirty="0"/>
              <a:t>(</a:t>
            </a:r>
            <a:r>
              <a:rPr lang="en-US" altLang="zh-CN" dirty="0" err="1"/>
              <a:t>c,i</a:t>
            </a:r>
            <a:r>
              <a:rPr lang="en-US" altLang="zh-CN" dirty="0"/>
              <a:t>)</a:t>
            </a:r>
            <a:r>
              <a:rPr lang="zh-CN" altLang="en-US" dirty="0"/>
              <a:t>向位置</a:t>
            </a:r>
            <a:r>
              <a:rPr lang="en-US" altLang="zh-CN" dirty="0" err="1"/>
              <a:t>i</a:t>
            </a:r>
            <a:r>
              <a:rPr lang="en-US" altLang="zh-CN" dirty="0"/>
              <a:t>,|S|-i+1</a:t>
            </a:r>
            <a:r>
              <a:rPr lang="zh-CN" altLang="en-US" dirty="0"/>
              <a:t>都连边，这就满足的限制。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题需要最大化价值，可以把所有价值都加起来，然后对于</a:t>
            </a:r>
            <a:r>
              <a:rPr lang="en-US" altLang="zh-CN" dirty="0" err="1"/>
              <a:t>c≠S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向</a:t>
            </a:r>
            <a:r>
              <a:rPr lang="en-US" altLang="zh-CN" dirty="0" err="1"/>
              <a:t>i</a:t>
            </a:r>
            <a:r>
              <a:rPr lang="zh-CN" altLang="en-US" dirty="0"/>
              <a:t>连的边费用为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。然后跑最小费用最大流即可。</a:t>
            </a:r>
          </a:p>
        </p:txBody>
      </p:sp>
    </p:spTree>
    <p:extLst>
      <p:ext uri="{BB962C8B-B14F-4D97-AF65-F5344CB8AC3E}">
        <p14:creationId xmlns:p14="http://schemas.microsoft.com/office/powerpoint/2010/main" val="1803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[CF818G]</a:t>
            </a:r>
            <a:r>
              <a:rPr lang="en-US" altLang="zh-CN" dirty="0"/>
              <a:t> Four Melodies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的序列，你需要选出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个没有交集的子序列，使得它们都满足：相邻两项要么差的绝对值为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，要么模</a:t>
            </a:r>
            <a:r>
              <a:rPr lang="en-US" altLang="zh-CN" dirty="0" smtClean="0"/>
              <a:t>7</a:t>
            </a:r>
            <a:r>
              <a:rPr lang="zh-CN" altLang="en-US" dirty="0" smtClean="0"/>
              <a:t>余数相同</a:t>
            </a:r>
            <a:endParaRPr lang="en-US" altLang="zh-CN" dirty="0" smtClean="0"/>
          </a:p>
          <a:p>
            <a:r>
              <a:rPr lang="zh-CN" altLang="en-US" dirty="0" smtClean="0"/>
              <a:t>求最长的总长度</a:t>
            </a:r>
            <a:endParaRPr lang="en-US" altLang="zh-CN" dirty="0"/>
          </a:p>
          <a:p>
            <a:r>
              <a:rPr lang="en-US" altLang="zh-CN" dirty="0" smtClean="0"/>
              <a:t>4≤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≤3000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600"/>
            <a:ext cx="10515600" cy="6037200"/>
          </a:xfrm>
        </p:spPr>
        <p:txBody>
          <a:bodyPr/>
          <a:lstStyle/>
          <a:p>
            <a:r>
              <a:rPr lang="zh-CN" altLang="en-US" dirty="0" smtClean="0"/>
              <a:t>一种容易想到的做法是：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连容量为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费用为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的边，每个位置拆成两个点</a:t>
            </a:r>
            <a:r>
              <a:rPr lang="en-US" altLang="zh-CN" dirty="0" smtClean="0"/>
              <a:t>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向每个</a:t>
            </a:r>
            <a:r>
              <a:rPr lang="en-US" altLang="zh-CN" dirty="0" smtClean="0"/>
              <a:t>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连容量为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费用为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的边，</a:t>
            </a:r>
            <a:r>
              <a:rPr lang="en-US" altLang="zh-CN" dirty="0" smtClean="0"/>
              <a:t>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向</a:t>
            </a:r>
            <a:r>
              <a:rPr lang="en-US" altLang="zh-CN" dirty="0" smtClean="0"/>
              <a:t>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连容量为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费用为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的边，</a:t>
            </a:r>
            <a:r>
              <a:rPr lang="en-US" altLang="zh-CN" dirty="0" smtClean="0"/>
              <a:t>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向后面所有满足条件的</a:t>
            </a:r>
            <a:r>
              <a:rPr lang="en-US" altLang="zh-CN" dirty="0" smtClean="0"/>
              <a:t>In[j]</a:t>
            </a:r>
            <a:r>
              <a:rPr lang="zh-CN" altLang="en-US" dirty="0" smtClean="0"/>
              <a:t>连容量为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费用为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的边，最后每个</a:t>
            </a:r>
            <a:r>
              <a:rPr lang="en-US" altLang="zh-CN" dirty="0" smtClean="0"/>
              <a:t>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连容量为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费用为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的边。跑最大费用最大流即可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这样连出来的边会很多，考虑怎样优化建图。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其实</a:t>
            </a:r>
            <a:r>
              <a:rPr lang="en-US" altLang="zh-CN" dirty="0" smtClean="0"/>
              <a:t>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只需要向后面满足三种条件的第一个点连容量为</a:t>
            </a:r>
            <a:r>
              <a:rPr lang="zh-CN" altLang="en-US" dirty="0"/>
              <a:t>正</a:t>
            </a:r>
            <a:r>
              <a:rPr lang="zh-CN" altLang="en-US" dirty="0" smtClean="0"/>
              <a:t>无穷的边，然后</a:t>
            </a:r>
            <a:r>
              <a:rPr lang="en-US" altLang="zh-CN" dirty="0" smtClean="0"/>
              <a:t>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向</a:t>
            </a:r>
            <a:r>
              <a:rPr lang="en-US" altLang="zh-CN" dirty="0" smtClean="0"/>
              <a:t>Out[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再连多一条容量正无穷，费用为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的边。可以发现对于这张图的任意一个解，我们都可以把费用为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的所有点还原为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个子序列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Codechef</a:t>
            </a:r>
            <a:r>
              <a:rPr lang="en-US" altLang="zh-CN" dirty="0" smtClean="0"/>
              <a:t> J</a:t>
            </a:r>
            <a:r>
              <a:rPr lang="fr-FR" altLang="zh-CN" dirty="0"/>
              <a:t>une Challenge 2018 </a:t>
            </a:r>
            <a:r>
              <a:rPr lang="fr-FR" altLang="zh-CN" dirty="0" smtClean="0"/>
              <a:t>Div1 </a:t>
            </a:r>
            <a:r>
              <a:rPr lang="en-US" altLang="zh-CN" dirty="0"/>
              <a:t>Binary </a:t>
            </a:r>
            <a:r>
              <a:rPr lang="en-US" altLang="zh-CN" dirty="0" smtClean="0"/>
              <a:t>Board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</a:t>
                </a:r>
                <a:r>
                  <a:rPr lang="en-US" altLang="zh-CN" dirty="0" smtClean="0"/>
                  <a:t>n*m</a:t>
                </a:r>
                <a:r>
                  <a:rPr lang="zh-CN" altLang="en-US" dirty="0" smtClean="0"/>
                  <a:t>的格子图，每个格子是黑色、白色或问号。你需要确定问号是黑色还是白色。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接下来给你两个大小为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的数组</a:t>
                </a:r>
                <a:r>
                  <a:rPr lang="en-US" altLang="zh-CN" dirty="0" err="1" smtClean="0"/>
                  <a:t>cw</a:t>
                </a:r>
                <a:r>
                  <a:rPr lang="en-US" altLang="zh-CN" dirty="0" smtClean="0"/>
                  <a:t>[1..k],</a:t>
                </a:r>
                <a:r>
                  <a:rPr lang="en-US" altLang="zh-CN" dirty="0" err="1" smtClean="0"/>
                  <a:t>cb</a:t>
                </a:r>
                <a:r>
                  <a:rPr lang="en-US" altLang="zh-CN" dirty="0" smtClean="0"/>
                  <a:t>[1..k]</a:t>
                </a:r>
                <a:r>
                  <a:rPr lang="zh-CN" altLang="en-US" dirty="0" smtClean="0"/>
                  <a:t>。最终的格子图如果存在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个边长为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的正方形满足里面的格子全是白色，那么会产生</a:t>
                </a:r>
                <a:r>
                  <a:rPr lang="en-US" altLang="zh-CN" dirty="0" err="1" smtClean="0"/>
                  <a:t>cw</a:t>
                </a:r>
                <a:r>
                  <a:rPr lang="en-US" altLang="zh-CN" dirty="0" smtClean="0"/>
                  <a:t>[j]*x</a:t>
                </a:r>
                <a:r>
                  <a:rPr lang="zh-CN" altLang="en-US" dirty="0" smtClean="0"/>
                  <a:t>的贡献。黑色同理。求最大贡献和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n*m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500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64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600"/>
            <a:ext cx="10515600" cy="5411558"/>
          </a:xfrm>
        </p:spPr>
        <p:txBody>
          <a:bodyPr/>
          <a:lstStyle/>
          <a:p>
            <a:r>
              <a:rPr lang="zh-CN" altLang="en-US" dirty="0" smtClean="0"/>
              <a:t>先强制所有点选择黑色，并计算答案</a:t>
            </a:r>
            <a:endParaRPr lang="en-US" altLang="zh-CN" dirty="0" smtClean="0"/>
          </a:p>
          <a:p>
            <a:r>
              <a:rPr lang="zh-CN" altLang="en-US" dirty="0" smtClean="0"/>
              <a:t>然后对于每个</a:t>
            </a:r>
            <a:r>
              <a:rPr lang="en-US" altLang="zh-CN" dirty="0" smtClean="0"/>
              <a:t>?</a:t>
            </a:r>
            <a:r>
              <a:rPr lang="zh-CN" altLang="en-US" dirty="0" smtClean="0"/>
              <a:t>，我们可以将其改为白色。</a:t>
            </a:r>
            <a:endParaRPr lang="en-US" altLang="zh-CN" dirty="0" smtClean="0"/>
          </a:p>
          <a:p>
            <a:r>
              <a:rPr lang="zh-CN" altLang="en-US" dirty="0" smtClean="0"/>
              <a:t>对于某一个正方形区域，把它们全部改为白色后可以获得一定的收益（可能为负）</a:t>
            </a:r>
            <a:endParaRPr lang="en-US" altLang="zh-CN" dirty="0" smtClean="0"/>
          </a:p>
          <a:p>
            <a:r>
              <a:rPr lang="zh-CN" altLang="en-US" dirty="0" smtClean="0"/>
              <a:t>对于某一个正方形区域，它们原本全是黑色，把至少一个点改为白色又有一定的代价（可能为负）</a:t>
            </a:r>
            <a:endParaRPr lang="en-US" altLang="zh-CN" dirty="0" smtClean="0"/>
          </a:p>
          <a:p>
            <a:r>
              <a:rPr lang="zh-CN" altLang="en-US" dirty="0" smtClean="0"/>
              <a:t>对于一个边长为</a:t>
            </a:r>
            <a:r>
              <a:rPr lang="en-US" altLang="zh-CN" dirty="0" smtClean="0"/>
              <a:t>k(k&gt;1)</a:t>
            </a:r>
            <a:r>
              <a:rPr lang="zh-CN" altLang="en-US" dirty="0" smtClean="0"/>
              <a:t>的上述区域，它是否成立依赖于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个边长为</a:t>
            </a:r>
            <a:r>
              <a:rPr lang="en-US" altLang="zh-CN" dirty="0" smtClean="0"/>
              <a:t>k-1</a:t>
            </a:r>
            <a:r>
              <a:rPr lang="zh-CN" altLang="en-US" dirty="0" smtClean="0"/>
              <a:t>的上述区域是否成立</a:t>
            </a:r>
            <a:endParaRPr lang="en-US" altLang="zh-CN" dirty="0" smtClean="0"/>
          </a:p>
          <a:p>
            <a:r>
              <a:rPr lang="zh-CN" altLang="en-US" dirty="0" smtClean="0"/>
              <a:t>然后我们给每个可改动的正方形区域都开一个点，选择它可获得点权大小的贡献，还有依赖关系。这是个最大权闭合子图的模型，直接上最小割即可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821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二分图</a:t>
            </a:r>
          </a:p>
        </p:txBody>
      </p:sp>
    </p:spTree>
    <p:extLst>
      <p:ext uri="{BB962C8B-B14F-4D97-AF65-F5344CB8AC3E}">
        <p14:creationId xmlns:p14="http://schemas.microsoft.com/office/powerpoint/2010/main" val="3868238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52124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二分图的最大匹配可以用匈牙利算法做，这个大家一定都会了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1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给定一个二分图，其中每条边都有一个权值，求图的最大权完备匹配。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如果给定的图没有完备匹配呢？就给没有匹配的点两两配对，加上权值为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5588965"/>
          </a:xfrm>
        </p:spPr>
        <p:txBody>
          <a:bodyPr/>
          <a:lstStyle/>
          <a:p>
            <a:r>
              <a:rPr lang="zh-CN" altLang="en-US" dirty="0"/>
              <a:t>为每个点设一个顶标</a:t>
            </a:r>
            <a:r>
              <a:rPr lang="en-US" altLang="zh-CN" dirty="0"/>
              <a:t>Li</a:t>
            </a:r>
            <a:r>
              <a:rPr lang="zh-CN" altLang="en-US" dirty="0"/>
              <a:t>，当</a:t>
            </a:r>
            <a:r>
              <a:rPr lang="en-US" altLang="zh-CN" dirty="0" err="1"/>
              <a:t>Li+Lj</a:t>
            </a:r>
            <a:r>
              <a:rPr lang="en-US" altLang="zh-CN" dirty="0"/>
              <a:t>=</a:t>
            </a:r>
            <a:r>
              <a:rPr lang="en-US" altLang="zh-CN" dirty="0" err="1"/>
              <a:t>Wi,j</a:t>
            </a:r>
            <a:r>
              <a:rPr lang="zh-CN" altLang="en-US" dirty="0"/>
              <a:t>时才能选择边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，不能选择时</a:t>
            </a:r>
            <a:r>
              <a:rPr lang="en-US" altLang="zh-CN" dirty="0" err="1"/>
              <a:t>Li+Lj</a:t>
            </a:r>
            <a:r>
              <a:rPr lang="en-US" altLang="zh-CN" dirty="0"/>
              <a:t>&gt;</a:t>
            </a:r>
            <a:r>
              <a:rPr lang="en-US" altLang="zh-CN" dirty="0" err="1"/>
              <a:t>Wi,j</a:t>
            </a:r>
            <a:r>
              <a:rPr lang="zh-CN" altLang="en-US" dirty="0"/>
              <a:t>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然后像匈牙利一样，枚举每个</a:t>
            </a:r>
            <a:r>
              <a:rPr lang="en-US" altLang="zh-CN" dirty="0"/>
              <a:t>A</a:t>
            </a:r>
            <a:r>
              <a:rPr lang="zh-CN" altLang="en-US" dirty="0"/>
              <a:t>集合的点，然后去找增广轨。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如果当前做到点</a:t>
            </a:r>
            <a:r>
              <a:rPr lang="en-US" altLang="zh-CN" dirty="0" err="1"/>
              <a:t>i</a:t>
            </a:r>
            <a:r>
              <a:rPr lang="zh-CN" altLang="en-US" dirty="0"/>
              <a:t>，找不到增广轨了，那么令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找增广轨遍历的</a:t>
            </a:r>
            <a:r>
              <a:rPr lang="en-US" altLang="zh-CN" dirty="0"/>
              <a:t>A</a:t>
            </a:r>
            <a:r>
              <a:rPr lang="zh-CN" altLang="en-US" dirty="0"/>
              <a:t>集里的点的集合，</a:t>
            </a:r>
            <a:r>
              <a:rPr lang="en-US" altLang="zh-CN" dirty="0"/>
              <a:t>T</a:t>
            </a:r>
            <a:r>
              <a:rPr lang="zh-CN" altLang="en-US" dirty="0"/>
              <a:t>为遍历</a:t>
            </a:r>
            <a:r>
              <a:rPr lang="en-US" altLang="zh-CN" dirty="0"/>
              <a:t>B</a:t>
            </a:r>
            <a:r>
              <a:rPr lang="zh-CN" altLang="en-US" dirty="0"/>
              <a:t>集的点的集合。那么确定一个值</a:t>
            </a:r>
            <a:r>
              <a:rPr lang="en-US" altLang="zh-CN" dirty="0"/>
              <a:t>dx=min{</a:t>
            </a:r>
            <a:r>
              <a:rPr lang="en-US" altLang="zh-CN" dirty="0" err="1"/>
              <a:t>Li+Lj-Wi,j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 err="1"/>
              <a:t>i∈S</a:t>
            </a:r>
            <a:r>
              <a:rPr lang="en-US" altLang="zh-CN" dirty="0"/>
              <a:t> </a:t>
            </a:r>
            <a:r>
              <a:rPr lang="en-US" altLang="zh-CN" dirty="0" err="1"/>
              <a:t>j∉T</a:t>
            </a:r>
            <a:r>
              <a:rPr lang="zh-CN" altLang="en-US" dirty="0"/>
              <a:t>）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然后给</a:t>
            </a:r>
            <a:r>
              <a:rPr lang="en-US" altLang="zh-CN" dirty="0"/>
              <a:t>Li</a:t>
            </a:r>
            <a:r>
              <a:rPr lang="zh-CN" altLang="en-US" dirty="0"/>
              <a:t>减</a:t>
            </a:r>
            <a:r>
              <a:rPr lang="en-US" altLang="zh-CN" dirty="0"/>
              <a:t>dx</a:t>
            </a:r>
            <a:r>
              <a:rPr lang="zh-CN" altLang="en-US" dirty="0"/>
              <a:t>（</a:t>
            </a:r>
            <a:r>
              <a:rPr lang="en-US" altLang="zh-CN" dirty="0" err="1"/>
              <a:t>i∈S</a:t>
            </a:r>
            <a:r>
              <a:rPr lang="zh-CN" altLang="en-US" dirty="0"/>
              <a:t>），</a:t>
            </a:r>
            <a:r>
              <a:rPr lang="en-US" altLang="zh-CN" dirty="0" err="1"/>
              <a:t>Lj</a:t>
            </a:r>
            <a:r>
              <a:rPr lang="zh-CN" altLang="en-US" dirty="0"/>
              <a:t>加</a:t>
            </a:r>
            <a:r>
              <a:rPr lang="en-US" altLang="zh-CN" dirty="0"/>
              <a:t>dx</a:t>
            </a:r>
            <a:r>
              <a:rPr lang="zh-CN" altLang="en-US" dirty="0"/>
              <a:t>（</a:t>
            </a:r>
            <a:r>
              <a:rPr lang="en-US" altLang="zh-CN" dirty="0" err="1"/>
              <a:t>j∈T</a:t>
            </a:r>
            <a:r>
              <a:rPr lang="zh-CN" altLang="en-US" dirty="0"/>
              <a:t>）（这样保证了原本可以匹配的边还能匹配，不能匹配的边中最大权的可以匹配）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最后所有</a:t>
            </a:r>
            <a:r>
              <a:rPr lang="en-US" altLang="zh-CN" dirty="0"/>
              <a:t>L</a:t>
            </a:r>
            <a:r>
              <a:rPr lang="zh-CN" altLang="en-US" dirty="0"/>
              <a:t>的和就是答案了。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初始时</a:t>
            </a:r>
            <a:r>
              <a:rPr lang="en-US" altLang="zh-CN" dirty="0"/>
              <a:t>Li=max{</a:t>
            </a:r>
            <a:r>
              <a:rPr lang="en-US" altLang="zh-CN" dirty="0" err="1"/>
              <a:t>wi,j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 err="1"/>
              <a:t>i∈A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31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Spfa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处理单源最短路的算法（玄学算法警告），可以判负环。本质上是</a:t>
                </a:r>
                <a:r>
                  <a:rPr lang="en-US" altLang="zh-CN" dirty="0" smtClean="0"/>
                  <a:t>Bellman–Ford</a:t>
                </a:r>
                <a:r>
                  <a:rPr lang="zh-CN" altLang="en-US" dirty="0" smtClean="0"/>
                  <a:t>的队列优化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出题人比较懒的时候时间复杂度是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二分图中，最大独立集</a:t>
            </a:r>
            <a:r>
              <a:rPr lang="en-US" altLang="zh-CN" dirty="0" smtClean="0"/>
              <a:t>=n-</a:t>
            </a:r>
            <a:r>
              <a:rPr lang="zh-CN" altLang="en-US" dirty="0" smtClean="0"/>
              <a:t>最大匹配</a:t>
            </a:r>
          </a:p>
          <a:p>
            <a:r>
              <a:rPr lang="zh-CN" altLang="en-US" dirty="0" smtClean="0"/>
              <a:t>二分图中，最小点覆盖</a:t>
            </a:r>
            <a:r>
              <a:rPr lang="en-US" altLang="zh-CN" dirty="0" smtClean="0"/>
              <a:t>=n-</a:t>
            </a:r>
            <a:r>
              <a:rPr lang="zh-CN" altLang="en-US" dirty="0" smtClean="0"/>
              <a:t>最大独立集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最大匹配</a:t>
            </a:r>
          </a:p>
          <a:p>
            <a:r>
              <a:rPr lang="zh-CN" altLang="en-US" dirty="0" smtClean="0"/>
              <a:t>最大团中顶点数量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补图的最大独立集中顶点数量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439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有向无环图最小路径覆盖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最小路径覆盖也就是求出最少的路径将所有点都包含进去</a:t>
            </a:r>
            <a:endParaRPr lang="en-US" altLang="zh-CN" dirty="0" smtClean="0"/>
          </a:p>
          <a:p>
            <a:r>
              <a:rPr lang="zh-CN" altLang="en-US" dirty="0"/>
              <a:t>把原图的每个点</a:t>
            </a:r>
            <a:r>
              <a:rPr lang="en-US" altLang="zh-CN" dirty="0"/>
              <a:t>V</a:t>
            </a:r>
            <a:r>
              <a:rPr lang="zh-CN" altLang="en-US" dirty="0"/>
              <a:t>拆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Vx,Vy</a:t>
            </a:r>
            <a:r>
              <a:rPr lang="zh-CN" altLang="en-US" dirty="0" smtClean="0"/>
              <a:t>两个点，如果有一条有向边</a:t>
            </a:r>
            <a:r>
              <a:rPr lang="en-US" altLang="zh-CN" dirty="0" smtClean="0"/>
              <a:t>A-&gt;B</a:t>
            </a:r>
            <a:r>
              <a:rPr lang="zh-CN" altLang="en-US" dirty="0" smtClean="0"/>
              <a:t>，那么添加边</a:t>
            </a:r>
            <a:r>
              <a:rPr lang="en-US" altLang="zh-CN" dirty="0" smtClean="0"/>
              <a:t>Ax-&gt;By</a:t>
            </a:r>
            <a:r>
              <a:rPr lang="zh-CN" altLang="en-US" dirty="0" smtClean="0"/>
              <a:t>，</a:t>
            </a:r>
            <a:r>
              <a:rPr lang="zh-CN" altLang="en-US" dirty="0"/>
              <a:t>这样就得到了一个二分图。那么最小路径覆盖</a:t>
            </a:r>
            <a:r>
              <a:rPr lang="en-US" altLang="zh-CN" dirty="0"/>
              <a:t>=</a:t>
            </a:r>
            <a:r>
              <a:rPr lang="zh-CN" altLang="en-US" dirty="0"/>
              <a:t>原图的结点数</a:t>
            </a:r>
            <a:r>
              <a:rPr lang="en-US" altLang="zh-CN" dirty="0"/>
              <a:t>-</a:t>
            </a:r>
            <a:r>
              <a:rPr lang="zh-CN" altLang="en-US" dirty="0"/>
              <a:t>新图的最大匹配数。</a:t>
            </a:r>
          </a:p>
        </p:txBody>
      </p:sp>
    </p:spTree>
    <p:extLst>
      <p:ext uri="{BB962C8B-B14F-4D97-AF65-F5344CB8AC3E}">
        <p14:creationId xmlns:p14="http://schemas.microsoft.com/office/powerpoint/2010/main" val="38133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Hall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hall</a:t>
                </a:r>
                <a:r>
                  <a:rPr lang="zh-CN" altLang="en-US" dirty="0"/>
                  <a:t>定理是判定</a:t>
                </a:r>
                <a:r>
                  <a:rPr lang="zh-CN" altLang="en-US" b="1" dirty="0"/>
                  <a:t>二分图是否</a:t>
                </a:r>
                <a:r>
                  <a:rPr lang="zh-CN" altLang="en-US" b="1" dirty="0" smtClean="0"/>
                  <a:t>存在完备匹配</a:t>
                </a:r>
                <a:r>
                  <a:rPr lang="zh-CN" altLang="en-US" dirty="0"/>
                  <a:t>的定理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内容：设二分图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1|=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2|=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存在完备匹配当且仅当对于任意正整数</a:t>
                </a:r>
                <a:r>
                  <a:rPr lang="en-US" altLang="zh-CN" dirty="0" smtClean="0"/>
                  <a:t>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V1</a:t>
                </a:r>
                <a:r>
                  <a:rPr lang="zh-CN" altLang="en-US" dirty="0" smtClean="0"/>
                  <a:t>中大小为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的顶点子集的邻集大小不小于</a:t>
                </a:r>
                <a:r>
                  <a:rPr lang="en-US" altLang="zh-CN" dirty="0" smtClean="0"/>
                  <a:t>k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408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[arc080F] </a:t>
            </a:r>
            <a:r>
              <a:rPr lang="en-US" altLang="zh-CN" dirty="0"/>
              <a:t>Prime </a:t>
            </a:r>
            <a:r>
              <a:rPr lang="en-US" altLang="zh-CN" dirty="0" smtClean="0"/>
              <a:t>Flip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有无穷个硬币，编号为</a:t>
            </a:r>
            <a:r>
              <a:rPr lang="en-US" altLang="zh-CN" dirty="0" smtClean="0"/>
              <a:t>1,2,3,…</a:t>
            </a:r>
            <a:r>
              <a:rPr lang="zh-CN" altLang="en-US" dirty="0" smtClean="0"/>
              <a:t>，最初有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个正面朝上，分别是</a:t>
            </a:r>
            <a:r>
              <a:rPr lang="en-US" altLang="zh-CN" dirty="0" smtClean="0"/>
              <a:t>x1,x2,…,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。其它全部正面朝下</a:t>
            </a:r>
            <a:endParaRPr lang="en-US" altLang="zh-CN" dirty="0" smtClean="0"/>
          </a:p>
          <a:p>
            <a:r>
              <a:rPr lang="zh-CN" altLang="en-US" dirty="0" smtClean="0"/>
              <a:t>每次你可以选择一个奇质数</a:t>
            </a:r>
            <a:r>
              <a:rPr lang="en-US" altLang="zh-CN" dirty="0"/>
              <a:t>p</a:t>
            </a:r>
            <a:r>
              <a:rPr lang="zh-CN" altLang="en-US" dirty="0" smtClean="0"/>
              <a:t>，然后选择一个长度为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的区间，把区间内的所有硬币翻转。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问至少需要翻转多少次才能使所有硬币正面朝下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1≤</a:t>
            </a:r>
            <a:r>
              <a:rPr lang="en-US" altLang="zh-CN" i="1" dirty="0"/>
              <a:t>N</a:t>
            </a:r>
            <a:r>
              <a:rPr lang="en-US" altLang="zh-CN" dirty="0"/>
              <a:t>≤</a:t>
            </a:r>
            <a:r>
              <a:rPr lang="en-US" altLang="zh-CN" dirty="0" smtClean="0"/>
              <a:t>100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1≤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&lt;…&lt;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dirty="0"/>
              <a:t>≤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6019271"/>
          </a:xfrm>
        </p:spPr>
        <p:txBody>
          <a:bodyPr>
            <a:normAutofit/>
          </a:bodyPr>
          <a:lstStyle/>
          <a:p>
            <a:r>
              <a:rPr lang="zh-CN" altLang="en-US" dirty="0"/>
              <a:t>不妨考虑差分。差分后</a:t>
            </a:r>
            <a:r>
              <a:rPr lang="en-US" altLang="zh-CN" dirty="0"/>
              <a:t>1</a:t>
            </a:r>
            <a:r>
              <a:rPr lang="zh-CN" altLang="en-US" dirty="0"/>
              <a:t>的数量一定为偶数。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然后一次操作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会翻转两端</a:t>
            </a:r>
            <a:r>
              <a:rPr lang="en-US" altLang="zh-CN" dirty="0"/>
              <a:t>l-1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现在问题变成两两配对使得操作次数尽量少。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有三种情况：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-j|</a:t>
            </a:r>
            <a:r>
              <a:rPr lang="zh-CN" altLang="en-US" dirty="0"/>
              <a:t>是奇质数，那么</a:t>
            </a:r>
            <a:r>
              <a:rPr lang="en-US" altLang="zh-CN" dirty="0"/>
              <a:t>1</a:t>
            </a:r>
            <a:r>
              <a:rPr lang="zh-CN" altLang="en-US" dirty="0"/>
              <a:t>步即可。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-j|</a:t>
            </a:r>
            <a:r>
              <a:rPr lang="zh-CN" altLang="en-US" dirty="0"/>
              <a:t>是偶数，那么</a:t>
            </a:r>
            <a:r>
              <a:rPr lang="en-US" altLang="zh-CN" dirty="0"/>
              <a:t>2</a:t>
            </a:r>
            <a:r>
              <a:rPr lang="zh-CN" altLang="en-US" dirty="0"/>
              <a:t>步即可。（</a:t>
            </a:r>
            <a:r>
              <a:rPr lang="en-US" altLang="zh-CN" dirty="0"/>
              <a:t>2</a:t>
            </a:r>
            <a:r>
              <a:rPr lang="zh-CN" altLang="en-US" dirty="0"/>
              <a:t>可以</a:t>
            </a:r>
            <a:r>
              <a:rPr lang="en-US" altLang="zh-CN" dirty="0"/>
              <a:t>5-3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可以</a:t>
            </a:r>
            <a:r>
              <a:rPr lang="en-US" altLang="zh-CN" dirty="0"/>
              <a:t>7-3</a:t>
            </a:r>
            <a:r>
              <a:rPr lang="zh-CN" altLang="en-US" dirty="0"/>
              <a:t>，</a:t>
            </a:r>
            <a:r>
              <a:rPr lang="en-US" altLang="zh-CN" dirty="0"/>
              <a:t>&gt;=6</a:t>
            </a:r>
            <a:r>
              <a:rPr lang="zh-CN" altLang="en-US" dirty="0"/>
              <a:t>的可以哥德巴赫猜想）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-j|</a:t>
            </a:r>
            <a:r>
              <a:rPr lang="zh-CN" altLang="en-US" dirty="0"/>
              <a:t>是奇非质数，那么</a:t>
            </a:r>
            <a:r>
              <a:rPr lang="en-US" altLang="zh-CN" dirty="0"/>
              <a:t>3</a:t>
            </a:r>
            <a:r>
              <a:rPr lang="zh-CN" altLang="en-US" dirty="0"/>
              <a:t>步即可。（</a:t>
            </a:r>
            <a:r>
              <a:rPr lang="en-US" altLang="zh-CN" dirty="0"/>
              <a:t>1</a:t>
            </a:r>
            <a:r>
              <a:rPr lang="zh-CN" altLang="en-US" dirty="0"/>
              <a:t>可以</a:t>
            </a:r>
            <a:r>
              <a:rPr lang="en-US" altLang="zh-CN" dirty="0"/>
              <a:t>7-3-3</a:t>
            </a:r>
            <a:r>
              <a:rPr lang="zh-CN" altLang="en-US" dirty="0"/>
              <a:t>，然后最小的奇合数是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&gt;=9</a:t>
            </a:r>
            <a:r>
              <a:rPr lang="zh-CN" altLang="en-US" dirty="0"/>
              <a:t>的可以拆分成</a:t>
            </a:r>
            <a:r>
              <a:rPr lang="en-US" altLang="zh-CN" dirty="0"/>
              <a:t>3+</a:t>
            </a:r>
            <a:r>
              <a:rPr lang="zh-CN" altLang="en-US" dirty="0"/>
              <a:t>一个</a:t>
            </a:r>
            <a:r>
              <a:rPr lang="en-US" altLang="zh-CN" dirty="0"/>
              <a:t>&gt;=6</a:t>
            </a:r>
            <a:r>
              <a:rPr lang="zh-CN" altLang="en-US" dirty="0"/>
              <a:t>的偶数，可以哥德巴赫猜想）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奇偶变成二分图，希望</a:t>
            </a:r>
            <a:r>
              <a:rPr lang="en-US" altLang="zh-CN" dirty="0"/>
              <a:t>1</a:t>
            </a:r>
            <a:r>
              <a:rPr lang="zh-CN" altLang="en-US" dirty="0"/>
              <a:t>的情况</a:t>
            </a:r>
            <a:r>
              <a:rPr lang="zh-CN" altLang="en-US" dirty="0" smtClean="0"/>
              <a:t>尽量多，</a:t>
            </a:r>
            <a:r>
              <a:rPr lang="zh-CN" altLang="en-US" dirty="0"/>
              <a:t>剩余尽量</a:t>
            </a:r>
            <a:r>
              <a:rPr lang="en-US" altLang="zh-CN" dirty="0"/>
              <a:t>2</a:t>
            </a:r>
            <a:r>
              <a:rPr lang="zh-CN" altLang="en-US" dirty="0"/>
              <a:t>的情况，实在不行补一次</a:t>
            </a:r>
            <a:r>
              <a:rPr lang="en-US" altLang="zh-CN" dirty="0"/>
              <a:t>3</a:t>
            </a:r>
            <a:r>
              <a:rPr lang="zh-CN" altLang="en-US" dirty="0"/>
              <a:t>的情况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/>
              <a:t>匈牙利即可。</a:t>
            </a:r>
          </a:p>
        </p:txBody>
      </p:sp>
    </p:spTree>
    <p:extLst>
      <p:ext uri="{BB962C8B-B14F-4D97-AF65-F5344CB8AC3E}">
        <p14:creationId xmlns:p14="http://schemas.microsoft.com/office/powerpoint/2010/main" val="937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其他知识点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32119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如果图</a:t>
            </a:r>
            <a:r>
              <a:rPr lang="en-US" altLang="zh-CN" dirty="0"/>
              <a:t>G</a:t>
            </a:r>
            <a:r>
              <a:rPr lang="zh-CN" altLang="en-US" dirty="0"/>
              <a:t>中的一个路径包括每个边恰好一次，则该路径称为欧拉路径</a:t>
            </a:r>
            <a:r>
              <a:rPr lang="en-US" altLang="zh-CN" dirty="0"/>
              <a:t>(Euler path)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如果一个回路是欧拉路径，则称为欧拉回路</a:t>
            </a:r>
            <a:r>
              <a:rPr lang="en-US" altLang="zh-CN" dirty="0"/>
              <a:t>(Euler circuit)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无向图存在欧拉回路的</a:t>
            </a:r>
            <a:r>
              <a:rPr lang="zh-CN" altLang="en-US" dirty="0" smtClean="0"/>
              <a:t>充要条件：一</a:t>
            </a:r>
            <a:r>
              <a:rPr lang="zh-CN" altLang="en-US" dirty="0"/>
              <a:t>个无向图存在欧拉回路，当且仅当该图所有顶点度数都为偶数</a:t>
            </a:r>
            <a:r>
              <a:rPr lang="en-US" altLang="zh-CN" dirty="0"/>
              <a:t>,</a:t>
            </a:r>
            <a:r>
              <a:rPr lang="zh-CN" altLang="en-US" dirty="0"/>
              <a:t>且该图是连通图。</a:t>
            </a:r>
          </a:p>
          <a:p>
            <a:r>
              <a:rPr lang="zh-CN" altLang="en-US" dirty="0"/>
              <a:t>有向图存在欧拉回路的</a:t>
            </a:r>
            <a:r>
              <a:rPr lang="zh-CN" altLang="en-US" dirty="0" smtClean="0"/>
              <a:t>充要条件：一</a:t>
            </a:r>
            <a:r>
              <a:rPr lang="zh-CN" altLang="en-US" dirty="0"/>
              <a:t>个有向图存在欧拉回路，所有顶点的入度等于出度且该图是连通图。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148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存在欧拉路径，当且仅当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有且仅有两个点度数为奇数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个度数为奇数的顶点（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为偶数），那么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可以被划分为</a:t>
            </a:r>
            <a:r>
              <a:rPr lang="en-US" altLang="zh-CN" dirty="0" smtClean="0"/>
              <a:t>k/2</a:t>
            </a:r>
            <a:r>
              <a:rPr lang="zh-CN" altLang="en-US" dirty="0" smtClean="0"/>
              <a:t>条简单路径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992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Hierholzer’s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这是求任意一条欧拉回路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路径的算法，流程如下：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统计原图度数为奇数的点数。如果为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则任意指定起点（这时找到一条欧拉回路），若为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则以一个奇点为起点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从起点开始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，代码如下：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按出栈顺序输出即可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度显然为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74198"/>
            <a:ext cx="4674825" cy="34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76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Prüfer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对于一个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个节点的带标号无根树，定义其</a:t>
                </a:r>
                <a:r>
                  <a:rPr lang="en-US" altLang="zh-CN" dirty="0" err="1" smtClean="0"/>
                  <a:t>prüfer</a:t>
                </a:r>
                <a:r>
                  <a:rPr lang="zh-CN" altLang="en-US" dirty="0" smtClean="0"/>
                  <a:t>序是一个长度为</a:t>
                </a:r>
                <a:r>
                  <a:rPr lang="en-US" altLang="zh-CN" dirty="0" smtClean="0"/>
                  <a:t>n-2</a:t>
                </a:r>
                <a:r>
                  <a:rPr lang="zh-CN" altLang="en-US" dirty="0" smtClean="0"/>
                  <a:t>，值域为</a:t>
                </a:r>
                <a:r>
                  <a:rPr lang="en-US" altLang="zh-CN" dirty="0" smtClean="0"/>
                  <a:t>[1,n]</a:t>
                </a:r>
                <a:r>
                  <a:rPr lang="zh-CN" altLang="en-US" dirty="0" smtClean="0"/>
                  <a:t>的序列。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对于一个确定的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个节点的带标号无根树，得到其</a:t>
                </a:r>
                <a:r>
                  <a:rPr lang="en-US" altLang="zh-CN" dirty="0" err="1" smtClean="0"/>
                  <a:t>prüfer</a:t>
                </a:r>
                <a:r>
                  <a:rPr lang="zh-CN" altLang="en-US" dirty="0" smtClean="0"/>
                  <a:t>序的方法：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将树中标号最小的叶子删除，并将与其连接的点的标号加入当前序列的末尾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重复上面的过程直到剩下两个节点</a:t>
                </a:r>
                <a:endParaRPr lang="en-US" altLang="zh-CN" dirty="0"/>
              </a:p>
              <a:p>
                <a:r>
                  <a:rPr lang="zh-CN" altLang="en-US" dirty="0" smtClean="0"/>
                  <a:t>一棵带标号无根树对于一个</a:t>
                </a:r>
                <a:r>
                  <a:rPr lang="en-US" altLang="zh-CN" dirty="0" err="1" smtClean="0"/>
                  <a:t>prüfer</a:t>
                </a:r>
                <a:r>
                  <a:rPr lang="zh-CN" altLang="en-US" dirty="0" smtClean="0"/>
                  <a:t>序，一个</a:t>
                </a:r>
                <a:r>
                  <a:rPr lang="en-US" altLang="zh-CN" dirty="0" err="1" smtClean="0"/>
                  <a:t>prüfer</a:t>
                </a:r>
                <a:r>
                  <a:rPr lang="zh-CN" altLang="en-US" dirty="0" smtClean="0"/>
                  <a:t>也对应一个带标号无根树。也就是这是一个双射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可以由上面得出：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个节点的不同带标号无根树个数为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 rotWithShape="0">
                <a:blip r:embed="rId2"/>
                <a:stretch>
                  <a:fillRect l="-1043" t="-2290" r="-3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6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处理任意点对最小距离的算法，可以判断负环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9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bzoj3724 [PA2014]</a:t>
            </a:r>
            <a:r>
              <a:rPr lang="en-US" altLang="zh-CN" dirty="0"/>
              <a:t> </a:t>
            </a:r>
            <a:r>
              <a:rPr lang="en-US" altLang="zh-CN" dirty="0" err="1" smtClean="0"/>
              <a:t>Krolestwo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为偶数），已知有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为偶数）度数为奇数。现在你要把它们两两配对，然后用</a:t>
            </a:r>
            <a:r>
              <a:rPr lang="en-US" altLang="zh-CN" dirty="0" smtClean="0"/>
              <a:t>k/2</a:t>
            </a:r>
            <a:r>
              <a:rPr lang="zh-CN" altLang="en-US" dirty="0" smtClean="0"/>
              <a:t>条连接这些点对的</a:t>
            </a:r>
            <a:r>
              <a:rPr lang="zh-CN" altLang="en-US" dirty="0" smtClean="0">
                <a:solidFill>
                  <a:srgbClr val="FF0000"/>
                </a:solidFill>
              </a:rPr>
              <a:t>包含偶数条边</a:t>
            </a:r>
            <a:r>
              <a:rPr lang="zh-CN" altLang="en-US" dirty="0" smtClean="0"/>
              <a:t>的路径覆盖完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，需要保证每条边都恰好被覆盖一次（一条路径可以经过相同点）。无解输出</a:t>
            </a:r>
            <a:r>
              <a:rPr lang="en-US" altLang="zh-CN" dirty="0" smtClean="0"/>
              <a:t>NIE</a:t>
            </a:r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≤</a:t>
            </a:r>
            <a:r>
              <a:rPr lang="en-US" altLang="zh-CN" dirty="0" err="1" smtClean="0"/>
              <a:t>n,m</a:t>
            </a:r>
            <a:r>
              <a:rPr lang="zh-CN" altLang="en-US" dirty="0" smtClean="0"/>
              <a:t>≤</a:t>
            </a:r>
            <a:r>
              <a:rPr lang="en-US" altLang="zh-CN" dirty="0" smtClean="0"/>
              <a:t>250,000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3599"/>
            <a:ext cx="10515600" cy="5947554"/>
          </a:xfrm>
        </p:spPr>
        <p:txBody>
          <a:bodyPr/>
          <a:lstStyle/>
          <a:p>
            <a:r>
              <a:rPr lang="zh-CN" altLang="en-US" dirty="0" smtClean="0"/>
              <a:t>首先新建一个特殊点，每个奇点都向它连边，就变成了求一条欧拉回路</a:t>
            </a:r>
            <a:endParaRPr lang="en-US" altLang="zh-CN" dirty="0" smtClean="0"/>
          </a:p>
          <a:p>
            <a:r>
              <a:rPr lang="zh-CN" altLang="en-US" dirty="0" smtClean="0"/>
              <a:t>现在有一个路径长度为偶数的限制。可以把一个点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拆成</a:t>
            </a:r>
            <a:r>
              <a:rPr lang="en-US" altLang="zh-CN" dirty="0" err="1" smtClean="0"/>
              <a:t>ux,vx</a:t>
            </a:r>
            <a:r>
              <a:rPr lang="zh-CN" altLang="en-US" dirty="0" smtClean="0"/>
              <a:t>，然后一条边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，变成连接其中一个的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和另一个的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，特别的：奇点和特殊点连接的点一定是奇点的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连向特殊点</a:t>
            </a:r>
            <a:endParaRPr lang="en-US" altLang="zh-CN" dirty="0" smtClean="0"/>
          </a:p>
          <a:p>
            <a:r>
              <a:rPr lang="zh-CN" altLang="en-US" dirty="0" smtClean="0"/>
              <a:t>现在你需要确定每一条边的哪一个端点是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可以发现，对于一个奇点，它的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的度数恰好是奇数（不算与特殊点连接的边），对于一个偶点，它的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</a:t>
            </a:r>
            <a:r>
              <a:rPr lang="zh-CN" altLang="en-US" dirty="0" smtClean="0"/>
              <a:t>度数都是偶数</a:t>
            </a:r>
            <a:endParaRPr lang="en-US" altLang="zh-CN" dirty="0" smtClean="0"/>
          </a:p>
          <a:p>
            <a:r>
              <a:rPr lang="zh-CN" altLang="en-US" dirty="0" smtClean="0"/>
              <a:t>我们给原图的边定向，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连向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ux</a:t>
            </a:r>
            <a:r>
              <a:rPr lang="zh-CN" altLang="en-US" dirty="0" smtClean="0"/>
              <a:t>连接</a:t>
            </a:r>
            <a:r>
              <a:rPr lang="en-US" altLang="zh-CN" dirty="0" err="1" smtClean="0"/>
              <a:t>vy</a:t>
            </a:r>
            <a:r>
              <a:rPr lang="zh-CN" altLang="en-US" dirty="0" smtClean="0"/>
              <a:t>，那么变成奇点的出度为奇数，偶点的出度为偶数。可以求出一个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树，非树边任意定向，然后对于一个点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，处理完它的子树后，根据当前出边的奇偶性确定它与父亲连的边的奇偶性。由于原图恰有偶数条边，树根是一定合法的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6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Thank you sir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9181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算法是使用</a:t>
            </a:r>
            <a:r>
              <a:rPr lang="en-US" altLang="zh-CN" dirty="0" err="1" smtClean="0"/>
              <a:t>dij</a:t>
            </a:r>
            <a:r>
              <a:rPr lang="zh-CN" altLang="en-US" dirty="0" smtClean="0"/>
              <a:t>处理任意两点间最短路的改进，突破意义在于它可以处理负权边。</a:t>
            </a:r>
            <a:endParaRPr lang="en-US" altLang="zh-CN" dirty="0" smtClean="0"/>
          </a:p>
          <a:p>
            <a:r>
              <a:rPr lang="zh-CN" altLang="en-US" dirty="0" smtClean="0"/>
              <a:t>思想核心是将边权经过处理至不存在负权，然后就可以套用</a:t>
            </a:r>
            <a:r>
              <a:rPr lang="en-US" altLang="zh-CN" dirty="0" err="1" smtClean="0"/>
              <a:t>dij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2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599"/>
                <a:ext cx="10515600" cy="5894325"/>
              </a:xfrm>
            </p:spPr>
            <p:txBody>
              <a:bodyPr/>
              <a:lstStyle/>
              <a:p>
                <a:r>
                  <a:rPr lang="zh-CN" altLang="en-US" dirty="0" smtClean="0"/>
                  <a:t>首先对每个点设一个顶标</a:t>
                </a:r>
                <a:r>
                  <a:rPr lang="en-US" altLang="zh-CN" dirty="0" smtClean="0"/>
                  <a:t>h</a:t>
                </a:r>
              </a:p>
              <a:p>
                <a:r>
                  <a:rPr lang="zh-CN" altLang="en-US" dirty="0" smtClean="0"/>
                  <a:t>再新建一个点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，向所有原图的点连一条权值为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对于原图的一条边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，修改其权值为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新图的最短路不会影响原图的答案。因为对于任意一条由出发点</a:t>
                </a:r>
                <a:r>
                  <a:rPr lang="en-US" altLang="zh-CN" b="0" dirty="0" smtClean="0"/>
                  <a:t>s</a:t>
                </a:r>
                <a:r>
                  <a:rPr lang="zh-CN" altLang="en-US" b="0" dirty="0" smtClean="0"/>
                  <a:t>到</a:t>
                </a:r>
                <a:r>
                  <a:rPr lang="en-US" altLang="zh-CN" b="0" dirty="0" smtClean="0"/>
                  <a:t>u</a:t>
                </a:r>
                <a:r>
                  <a:rPr lang="zh-CN" altLang="en-US" dirty="0" smtClean="0"/>
                  <a:t>的路径，把新权值式子展开后发现其实除了</a:t>
                </a:r>
                <a:r>
                  <a:rPr lang="en-US" altLang="zh-CN" dirty="0" err="1" smtClean="0"/>
                  <a:t>s,u</a:t>
                </a:r>
                <a:r>
                  <a:rPr lang="zh-CN" altLang="en-US" dirty="0" smtClean="0"/>
                  <a:t>外的点的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都会被抵消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接下来我们要令任意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都非负来跑</a:t>
                </a:r>
                <a:r>
                  <a:rPr lang="en-US" altLang="zh-CN" dirty="0" err="1" smtClean="0"/>
                  <a:t>dij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对于新图的任一条边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开始跑单元最短路</a:t>
                </a:r>
                <a:r>
                  <a:rPr lang="en-US" altLang="zh-CN" dirty="0" smtClean="0"/>
                  <a:t>(Bellman-Ford)</a:t>
                </a:r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直接令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即可</a:t>
                </a:r>
                <a:endParaRPr lang="en-US" altLang="zh-CN" b="0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599"/>
                <a:ext cx="10515600" cy="5894325"/>
              </a:xfrm>
              <a:blipFill rotWithShape="0">
                <a:blip r:embed="rId2"/>
                <a:stretch>
                  <a:fillRect l="-1043" t="-1965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一般形式：给定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个变量</a:t>
                </a:r>
                <a:r>
                  <a:rPr lang="en-US" altLang="zh-CN" dirty="0" smtClean="0"/>
                  <a:t>x1,x2…</a:t>
                </a:r>
                <a:r>
                  <a:rPr lang="en-US" altLang="zh-CN" dirty="0" err="1" smtClean="0"/>
                  <a:t>xn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及一些形如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dirty="0" smtClean="0"/>
                  <a:t>的不等式，判断是否有解并输出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/>
                  <a:t>最大值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把变量看成点，对于限制：变为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，这类似最短路的性质，那么可以令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向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连一条权值为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的边，然后跑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为源的最短路，最终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即为答案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注意如果存在负环则无解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4088</Words>
  <Application>Microsoft Office PowerPoint</Application>
  <PresentationFormat>宽屏</PresentationFormat>
  <Paragraphs>282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微软雅黑</vt:lpstr>
      <vt:lpstr>微软雅黑 Light</vt:lpstr>
      <vt:lpstr>Arial</vt:lpstr>
      <vt:lpstr>Calibri</vt:lpstr>
      <vt:lpstr>Calibri Light</vt:lpstr>
      <vt:lpstr>Cambria Math</vt:lpstr>
      <vt:lpstr>Office 主题</vt:lpstr>
      <vt:lpstr>图论</vt:lpstr>
      <vt:lpstr>最短路</vt:lpstr>
      <vt:lpstr>Dijkstra</vt:lpstr>
      <vt:lpstr>Bellman–Ford</vt:lpstr>
      <vt:lpstr>Spfa</vt:lpstr>
      <vt:lpstr>Floyd</vt:lpstr>
      <vt:lpstr>Johnson</vt:lpstr>
      <vt:lpstr>PowerPoint 演示文稿</vt:lpstr>
      <vt:lpstr>差分约束</vt:lpstr>
      <vt:lpstr>Codeforces gym100917  F  Find the Length</vt:lpstr>
      <vt:lpstr>PowerPoint 演示文稿</vt:lpstr>
      <vt:lpstr>生成树相关</vt:lpstr>
      <vt:lpstr>Prim</vt:lpstr>
      <vt:lpstr>Kruskal</vt:lpstr>
      <vt:lpstr>Boruvka</vt:lpstr>
      <vt:lpstr>最小斯坦纳树</vt:lpstr>
      <vt:lpstr>ZOJ Monthly, January 2018 – H    Traveling Plan</vt:lpstr>
      <vt:lpstr>PowerPoint 演示文稿</vt:lpstr>
      <vt:lpstr>连通性相关</vt:lpstr>
      <vt:lpstr>在无向图G上的定义</vt:lpstr>
      <vt:lpstr>无向图上的Tarjan</vt:lpstr>
      <vt:lpstr>在有向图G上的定义</vt:lpstr>
      <vt:lpstr>有向图上的Tarjan</vt:lpstr>
      <vt:lpstr>2-sat</vt:lpstr>
      <vt:lpstr> [CF555E]Case of Computer Network</vt:lpstr>
      <vt:lpstr>PowerPoint 演示文稿</vt:lpstr>
      <vt:lpstr>Codechef Insomnia 2018 Constrained Selection</vt:lpstr>
      <vt:lpstr>PowerPoint 演示文稿</vt:lpstr>
      <vt:lpstr>网络流</vt:lpstr>
      <vt:lpstr>最大流&amp;费用流</vt:lpstr>
      <vt:lpstr>上下界网络流</vt:lpstr>
      <vt:lpstr>无源汇上下界网络流（循环流）</vt:lpstr>
      <vt:lpstr>有源汇上下界网络流</vt:lpstr>
      <vt:lpstr>最小割</vt:lpstr>
      <vt:lpstr>二元关系</vt:lpstr>
      <vt:lpstr>PowerPoint 演示文稿</vt:lpstr>
      <vt:lpstr>bzoj2127 happiness</vt:lpstr>
      <vt:lpstr>PowerPoint 演示文稿</vt:lpstr>
      <vt:lpstr>最大权闭合子图</vt:lpstr>
      <vt:lpstr>[CF884F]Anti-Palindromize</vt:lpstr>
      <vt:lpstr>PowerPoint 演示文稿</vt:lpstr>
      <vt:lpstr>[CF818G] Four Melodies</vt:lpstr>
      <vt:lpstr>PowerPoint 演示文稿</vt:lpstr>
      <vt:lpstr>Codechef June Challenge 2018 Div1 Binary Board</vt:lpstr>
      <vt:lpstr>PowerPoint 演示文稿</vt:lpstr>
      <vt:lpstr>二分图</vt:lpstr>
      <vt:lpstr>PowerPoint 演示文稿</vt:lpstr>
      <vt:lpstr>KM算法</vt:lpstr>
      <vt:lpstr>PowerPoint 演示文稿</vt:lpstr>
      <vt:lpstr>一些结论</vt:lpstr>
      <vt:lpstr>有向无环图最小路径覆盖</vt:lpstr>
      <vt:lpstr>Hall定理</vt:lpstr>
      <vt:lpstr>[arc080F] Prime Flip</vt:lpstr>
      <vt:lpstr>PowerPoint 演示文稿</vt:lpstr>
      <vt:lpstr>其他知识点</vt:lpstr>
      <vt:lpstr>欧拉路径</vt:lpstr>
      <vt:lpstr>一些推论</vt:lpstr>
      <vt:lpstr>Hierholzer’s algorithm</vt:lpstr>
      <vt:lpstr>Prüfer序列</vt:lpstr>
      <vt:lpstr>bzoj3724 [PA2014] Krolestwo</vt:lpstr>
      <vt:lpstr>PowerPoint 演示文稿</vt:lpstr>
      <vt:lpstr>Thank you sir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ASUS</dc:creator>
  <cp:lastModifiedBy>Teacher</cp:lastModifiedBy>
  <cp:revision>237</cp:revision>
  <dcterms:created xsi:type="dcterms:W3CDTF">2018-06-10T10:17:53Z</dcterms:created>
  <dcterms:modified xsi:type="dcterms:W3CDTF">2018-06-27T01:31:37Z</dcterms:modified>
</cp:coreProperties>
</file>